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93" r:id="rId3"/>
    <p:sldId id="263" r:id="rId4"/>
    <p:sldId id="270" r:id="rId5"/>
    <p:sldId id="284" r:id="rId6"/>
    <p:sldId id="294" r:id="rId7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Condensed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02">
          <p15:clr>
            <a:srgbClr val="9AA0A6"/>
          </p15:clr>
        </p15:guide>
        <p15:guide id="2" pos="2125">
          <p15:clr>
            <a:srgbClr val="9AA0A6"/>
          </p15:clr>
        </p15:guide>
        <p15:guide id="3" orient="horz" pos="1274">
          <p15:clr>
            <a:srgbClr val="9AA0A6"/>
          </p15:clr>
        </p15:guide>
        <p15:guide id="4" orient="horz" pos="208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75FD0F-30C1-4491-BD47-AA9C9917BF46}">
  <a:tblStyle styleId="{0E75FD0F-30C1-4491-BD47-AA9C9917BF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2842"/>
  </p:normalViewPr>
  <p:slideViewPr>
    <p:cSldViewPr snapToGrid="0">
      <p:cViewPr varScale="1">
        <p:scale>
          <a:sx n="97" d="100"/>
          <a:sy n="97" d="100"/>
        </p:scale>
        <p:origin x="520" y="184"/>
      </p:cViewPr>
      <p:guideLst>
        <p:guide orient="horz" pos="1102"/>
        <p:guide pos="2125"/>
        <p:guide orient="horz" pos="1274"/>
        <p:guide orient="horz" pos="20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91c974785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91c974785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91ea1cbc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91ea1cbc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766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91ea1cbc7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91ea1cbc7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132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98a87e23b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98a87e23b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832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91ea1cbc7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91ea1cbc7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32359" y="-1942776"/>
            <a:ext cx="12894369" cy="7831592"/>
            <a:chOff x="-1932359" y="-1942776"/>
            <a:chExt cx="12894369" cy="7831592"/>
          </a:xfrm>
        </p:grpSpPr>
        <p:sp>
          <p:nvSpPr>
            <p:cNvPr id="10" name="Google Shape;10;p2"/>
            <p:cNvSpPr/>
            <p:nvPr/>
          </p:nvSpPr>
          <p:spPr>
            <a:xfrm>
              <a:off x="-591489" y="-1942776"/>
              <a:ext cx="1501566" cy="1501566"/>
            </a:xfrm>
            <a:custGeom>
              <a:avLst/>
              <a:gdLst/>
              <a:ahLst/>
              <a:cxnLst/>
              <a:rect l="l" t="t" r="r" b="b"/>
              <a:pathLst>
                <a:path w="23218" h="23218" extrusionOk="0">
                  <a:moveTo>
                    <a:pt x="0" y="1"/>
                  </a:moveTo>
                  <a:lnTo>
                    <a:pt x="0" y="7239"/>
                  </a:lnTo>
                  <a:cubicBezTo>
                    <a:pt x="8840" y="7239"/>
                    <a:pt x="16012" y="14411"/>
                    <a:pt x="16012" y="23217"/>
                  </a:cubicBezTo>
                  <a:lnTo>
                    <a:pt x="23217" y="23217"/>
                  </a:lnTo>
                  <a:cubicBezTo>
                    <a:pt x="23217" y="10408"/>
                    <a:pt x="1281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961242" y="2715845"/>
              <a:ext cx="1501501" cy="1503700"/>
            </a:xfrm>
            <a:custGeom>
              <a:avLst/>
              <a:gdLst/>
              <a:ahLst/>
              <a:cxnLst/>
              <a:rect l="l" t="t" r="r" b="b"/>
              <a:pathLst>
                <a:path w="23217" h="23251" extrusionOk="0">
                  <a:moveTo>
                    <a:pt x="0" y="0"/>
                  </a:moveTo>
                  <a:lnTo>
                    <a:pt x="0" y="7239"/>
                  </a:lnTo>
                  <a:cubicBezTo>
                    <a:pt x="8840" y="7239"/>
                    <a:pt x="16012" y="14411"/>
                    <a:pt x="16012" y="23250"/>
                  </a:cubicBezTo>
                  <a:lnTo>
                    <a:pt x="23217" y="23250"/>
                  </a:lnTo>
                  <a:cubicBezTo>
                    <a:pt x="23217" y="10441"/>
                    <a:pt x="12809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87097" y="-1341766"/>
              <a:ext cx="1503700" cy="1501566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1"/>
                  </a:moveTo>
                  <a:lnTo>
                    <a:pt x="1" y="7206"/>
                  </a:lnTo>
                  <a:cubicBezTo>
                    <a:pt x="8840" y="7206"/>
                    <a:pt x="16012" y="14378"/>
                    <a:pt x="16012" y="23218"/>
                  </a:cubicBezTo>
                  <a:lnTo>
                    <a:pt x="23251" y="23218"/>
                  </a:lnTo>
                  <a:cubicBezTo>
                    <a:pt x="23184" y="10375"/>
                    <a:pt x="12810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33093" y="1176450"/>
              <a:ext cx="1499432" cy="1501501"/>
            </a:xfrm>
            <a:custGeom>
              <a:avLst/>
              <a:gdLst/>
              <a:ahLst/>
              <a:cxnLst/>
              <a:rect l="l" t="t" r="r" b="b"/>
              <a:pathLst>
                <a:path w="23185" h="23217" extrusionOk="0">
                  <a:moveTo>
                    <a:pt x="1" y="0"/>
                  </a:moveTo>
                  <a:lnTo>
                    <a:pt x="1" y="7205"/>
                  </a:lnTo>
                  <a:cubicBezTo>
                    <a:pt x="8841" y="7205"/>
                    <a:pt x="16012" y="14377"/>
                    <a:pt x="16012" y="23217"/>
                  </a:cubicBezTo>
                  <a:lnTo>
                    <a:pt x="23184" y="23217"/>
                  </a:lnTo>
                  <a:cubicBezTo>
                    <a:pt x="23184" y="10374"/>
                    <a:pt x="12810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72438" y="4385115"/>
              <a:ext cx="1501501" cy="1503700"/>
            </a:xfrm>
            <a:custGeom>
              <a:avLst/>
              <a:gdLst/>
              <a:ahLst/>
              <a:cxnLst/>
              <a:rect l="l" t="t" r="r" b="b"/>
              <a:pathLst>
                <a:path w="23217" h="23251" extrusionOk="0">
                  <a:moveTo>
                    <a:pt x="0" y="0"/>
                  </a:moveTo>
                  <a:lnTo>
                    <a:pt x="0" y="7239"/>
                  </a:lnTo>
                  <a:cubicBezTo>
                    <a:pt x="8840" y="7239"/>
                    <a:pt x="16012" y="14410"/>
                    <a:pt x="16012" y="23250"/>
                  </a:cubicBezTo>
                  <a:lnTo>
                    <a:pt x="23217" y="23250"/>
                  </a:lnTo>
                  <a:cubicBezTo>
                    <a:pt x="23217" y="10441"/>
                    <a:pt x="12809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3957" y="-443511"/>
              <a:ext cx="1499432" cy="1499432"/>
            </a:xfrm>
            <a:custGeom>
              <a:avLst/>
              <a:gdLst/>
              <a:ahLst/>
              <a:cxnLst/>
              <a:rect l="l" t="t" r="r" b="b"/>
              <a:pathLst>
                <a:path w="23185" h="23185" extrusionOk="0">
                  <a:moveTo>
                    <a:pt x="1" y="1"/>
                  </a:moveTo>
                  <a:cubicBezTo>
                    <a:pt x="1" y="12810"/>
                    <a:pt x="10408" y="23184"/>
                    <a:pt x="23184" y="23184"/>
                  </a:cubicBezTo>
                  <a:lnTo>
                    <a:pt x="23184" y="15979"/>
                  </a:lnTo>
                  <a:cubicBezTo>
                    <a:pt x="23164" y="15979"/>
                    <a:pt x="23143" y="15979"/>
                    <a:pt x="23123" y="15979"/>
                  </a:cubicBezTo>
                  <a:cubicBezTo>
                    <a:pt x="14345" y="15979"/>
                    <a:pt x="7206" y="8820"/>
                    <a:pt x="7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533450" y="2487245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" y="0"/>
                  </a:moveTo>
                  <a:cubicBezTo>
                    <a:pt x="1" y="12809"/>
                    <a:pt x="10408" y="23184"/>
                    <a:pt x="23184" y="23184"/>
                  </a:cubicBezTo>
                  <a:lnTo>
                    <a:pt x="23184" y="15978"/>
                  </a:lnTo>
                  <a:cubicBezTo>
                    <a:pt x="23163" y="15978"/>
                    <a:pt x="23143" y="15979"/>
                    <a:pt x="23123" y="15979"/>
                  </a:cubicBezTo>
                  <a:cubicBezTo>
                    <a:pt x="14344" y="15979"/>
                    <a:pt x="7206" y="8819"/>
                    <a:pt x="7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932359" y="140940"/>
              <a:ext cx="1499367" cy="1499432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1" y="1"/>
                  </a:moveTo>
                  <a:cubicBezTo>
                    <a:pt x="1" y="12810"/>
                    <a:pt x="10441" y="23184"/>
                    <a:pt x="23184" y="23184"/>
                  </a:cubicBezTo>
                  <a:lnTo>
                    <a:pt x="23184" y="15979"/>
                  </a:lnTo>
                  <a:cubicBezTo>
                    <a:pt x="23163" y="15979"/>
                    <a:pt x="23143" y="15979"/>
                    <a:pt x="23123" y="15979"/>
                  </a:cubicBezTo>
                  <a:cubicBezTo>
                    <a:pt x="14344" y="15979"/>
                    <a:pt x="7206" y="8820"/>
                    <a:pt x="7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961242" y="4219443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78" y="0"/>
                  </a:moveTo>
                  <a:cubicBezTo>
                    <a:pt x="16012" y="8773"/>
                    <a:pt x="8840" y="15945"/>
                    <a:pt x="0" y="15945"/>
                  </a:cubicBezTo>
                  <a:lnTo>
                    <a:pt x="0" y="23184"/>
                  </a:lnTo>
                  <a:cubicBezTo>
                    <a:pt x="12809" y="23184"/>
                    <a:pt x="23183" y="12743"/>
                    <a:pt x="2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06452" y="4295642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45" y="1"/>
                  </a:moveTo>
                  <a:cubicBezTo>
                    <a:pt x="16012" y="8807"/>
                    <a:pt x="8840" y="15979"/>
                    <a:pt x="1" y="15979"/>
                  </a:cubicBezTo>
                  <a:lnTo>
                    <a:pt x="1" y="23184"/>
                  </a:lnTo>
                  <a:cubicBezTo>
                    <a:pt x="12777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62643" y="-424198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79" y="0"/>
                  </a:moveTo>
                  <a:cubicBezTo>
                    <a:pt x="15979" y="8740"/>
                    <a:pt x="8807" y="15945"/>
                    <a:pt x="1" y="15945"/>
                  </a:cubicBezTo>
                  <a:lnTo>
                    <a:pt x="1" y="23184"/>
                  </a:lnTo>
                  <a:cubicBezTo>
                    <a:pt x="12810" y="23184"/>
                    <a:pt x="23184" y="12743"/>
                    <a:pt x="23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73107" y="4385115"/>
              <a:ext cx="1499432" cy="1499367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23184" y="0"/>
                  </a:moveTo>
                  <a:cubicBezTo>
                    <a:pt x="10375" y="0"/>
                    <a:pt x="1" y="10441"/>
                    <a:pt x="1" y="23183"/>
                  </a:cubicBezTo>
                  <a:lnTo>
                    <a:pt x="7206" y="23183"/>
                  </a:lnTo>
                  <a:cubicBezTo>
                    <a:pt x="7206" y="14410"/>
                    <a:pt x="14378" y="7239"/>
                    <a:pt x="23184" y="7239"/>
                  </a:cubicBezTo>
                  <a:lnTo>
                    <a:pt x="231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963377" y="606979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23184" y="0"/>
                  </a:moveTo>
                  <a:cubicBezTo>
                    <a:pt x="10375" y="0"/>
                    <a:pt x="0" y="10441"/>
                    <a:pt x="0" y="23183"/>
                  </a:cubicBezTo>
                  <a:lnTo>
                    <a:pt x="7206" y="23183"/>
                  </a:lnTo>
                  <a:cubicBezTo>
                    <a:pt x="7172" y="14410"/>
                    <a:pt x="14344" y="7239"/>
                    <a:pt x="23184" y="7239"/>
                  </a:cubicBezTo>
                  <a:lnTo>
                    <a:pt x="23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93018" y="-970685"/>
              <a:ext cx="1501566" cy="1501566"/>
            </a:xfrm>
            <a:custGeom>
              <a:avLst/>
              <a:gdLst/>
              <a:ahLst/>
              <a:cxnLst/>
              <a:rect l="l" t="t" r="r" b="b"/>
              <a:pathLst>
                <a:path w="23218" h="23218" extrusionOk="0">
                  <a:moveTo>
                    <a:pt x="0" y="0"/>
                  </a:moveTo>
                  <a:cubicBezTo>
                    <a:pt x="34" y="12843"/>
                    <a:pt x="10475" y="23217"/>
                    <a:pt x="23217" y="23217"/>
                  </a:cubicBezTo>
                  <a:lnTo>
                    <a:pt x="23217" y="16012"/>
                  </a:lnTo>
                  <a:cubicBezTo>
                    <a:pt x="14377" y="16012"/>
                    <a:pt x="7206" y="8840"/>
                    <a:pt x="7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192285" y="-964218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79" y="1"/>
                  </a:moveTo>
                  <a:cubicBezTo>
                    <a:pt x="16012" y="8740"/>
                    <a:pt x="8840" y="15945"/>
                    <a:pt x="1" y="15945"/>
                  </a:cubicBezTo>
                  <a:lnTo>
                    <a:pt x="1" y="23184"/>
                  </a:lnTo>
                  <a:cubicBezTo>
                    <a:pt x="12810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828806" y="822750"/>
            <a:ext cx="5486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1828950" y="2875350"/>
            <a:ext cx="5486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6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6"/>
          <p:cNvGrpSpPr/>
          <p:nvPr/>
        </p:nvGrpSpPr>
        <p:grpSpPr>
          <a:xfrm>
            <a:off x="4818632" y="-127283"/>
            <a:ext cx="4644112" cy="6084398"/>
            <a:chOff x="4818632" y="329917"/>
            <a:chExt cx="4644112" cy="6084398"/>
          </a:xfrm>
        </p:grpSpPr>
        <p:sp>
          <p:nvSpPr>
            <p:cNvPr id="186" name="Google Shape;186;p16"/>
            <p:cNvSpPr/>
            <p:nvPr/>
          </p:nvSpPr>
          <p:spPr>
            <a:xfrm rot="10800000">
              <a:off x="7961242" y="4215110"/>
              <a:ext cx="1501501" cy="1503700"/>
            </a:xfrm>
            <a:custGeom>
              <a:avLst/>
              <a:gdLst/>
              <a:ahLst/>
              <a:cxnLst/>
              <a:rect l="l" t="t" r="r" b="b"/>
              <a:pathLst>
                <a:path w="23217" h="23251" extrusionOk="0">
                  <a:moveTo>
                    <a:pt x="0" y="0"/>
                  </a:moveTo>
                  <a:lnTo>
                    <a:pt x="0" y="7239"/>
                  </a:lnTo>
                  <a:cubicBezTo>
                    <a:pt x="8840" y="7239"/>
                    <a:pt x="16012" y="14411"/>
                    <a:pt x="16012" y="23250"/>
                  </a:cubicBezTo>
                  <a:lnTo>
                    <a:pt x="23217" y="23250"/>
                  </a:lnTo>
                  <a:cubicBezTo>
                    <a:pt x="23217" y="10441"/>
                    <a:pt x="12809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6317963" y="4910615"/>
              <a:ext cx="1501501" cy="1503700"/>
            </a:xfrm>
            <a:custGeom>
              <a:avLst/>
              <a:gdLst/>
              <a:ahLst/>
              <a:cxnLst/>
              <a:rect l="l" t="t" r="r" b="b"/>
              <a:pathLst>
                <a:path w="23217" h="23251" extrusionOk="0">
                  <a:moveTo>
                    <a:pt x="0" y="0"/>
                  </a:moveTo>
                  <a:lnTo>
                    <a:pt x="0" y="7239"/>
                  </a:lnTo>
                  <a:cubicBezTo>
                    <a:pt x="8840" y="7239"/>
                    <a:pt x="16012" y="14410"/>
                    <a:pt x="16012" y="23250"/>
                  </a:cubicBezTo>
                  <a:lnTo>
                    <a:pt x="23217" y="23250"/>
                  </a:lnTo>
                  <a:cubicBezTo>
                    <a:pt x="23217" y="10441"/>
                    <a:pt x="12809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 rot="10800000">
              <a:off x="7963377" y="2715845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78" y="0"/>
                  </a:moveTo>
                  <a:cubicBezTo>
                    <a:pt x="16012" y="8773"/>
                    <a:pt x="8840" y="15945"/>
                    <a:pt x="0" y="15945"/>
                  </a:cubicBezTo>
                  <a:lnTo>
                    <a:pt x="0" y="23184"/>
                  </a:lnTo>
                  <a:cubicBezTo>
                    <a:pt x="12809" y="23184"/>
                    <a:pt x="23183" y="12743"/>
                    <a:pt x="2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7962315" y="329917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45" y="1"/>
                  </a:moveTo>
                  <a:cubicBezTo>
                    <a:pt x="16012" y="8807"/>
                    <a:pt x="8840" y="15979"/>
                    <a:pt x="1" y="15979"/>
                  </a:cubicBezTo>
                  <a:lnTo>
                    <a:pt x="1" y="23184"/>
                  </a:lnTo>
                  <a:cubicBezTo>
                    <a:pt x="12777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4818632" y="4910615"/>
              <a:ext cx="1499432" cy="1499367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23184" y="0"/>
                  </a:moveTo>
                  <a:cubicBezTo>
                    <a:pt x="10375" y="0"/>
                    <a:pt x="1" y="10441"/>
                    <a:pt x="1" y="23183"/>
                  </a:cubicBezTo>
                  <a:lnTo>
                    <a:pt x="7206" y="23183"/>
                  </a:lnTo>
                  <a:cubicBezTo>
                    <a:pt x="7206" y="14410"/>
                    <a:pt x="14378" y="7239"/>
                    <a:pt x="23184" y="7239"/>
                  </a:cubicBezTo>
                  <a:lnTo>
                    <a:pt x="231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1183325" y="1397500"/>
            <a:ext cx="5118300" cy="19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>
            <a:spLocks noGrp="1"/>
          </p:cNvSpPr>
          <p:nvPr>
            <p:ph type="subTitle" idx="1"/>
          </p:nvPr>
        </p:nvSpPr>
        <p:spPr>
          <a:xfrm>
            <a:off x="4736450" y="2300302"/>
            <a:ext cx="27687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5"/>
          <p:cNvSpPr txBox="1">
            <a:spLocks noGrp="1"/>
          </p:cNvSpPr>
          <p:nvPr>
            <p:ph type="title"/>
          </p:nvPr>
        </p:nvSpPr>
        <p:spPr>
          <a:xfrm>
            <a:off x="4736450" y="1709400"/>
            <a:ext cx="2898000" cy="8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28"/>
          <p:cNvGrpSpPr/>
          <p:nvPr/>
        </p:nvGrpSpPr>
        <p:grpSpPr>
          <a:xfrm rot="10800000" flipH="1">
            <a:off x="-1120979" y="-198027"/>
            <a:ext cx="5481636" cy="6355553"/>
            <a:chOff x="-1197179" y="-823523"/>
            <a:chExt cx="5481636" cy="6355553"/>
          </a:xfrm>
        </p:grpSpPr>
        <p:sp>
          <p:nvSpPr>
            <p:cNvPr id="376" name="Google Shape;376;p28"/>
            <p:cNvSpPr/>
            <p:nvPr/>
          </p:nvSpPr>
          <p:spPr>
            <a:xfrm>
              <a:off x="2828224" y="-823523"/>
              <a:ext cx="1456233" cy="1456170"/>
            </a:xfrm>
            <a:custGeom>
              <a:avLst/>
              <a:gdLst/>
              <a:ahLst/>
              <a:cxnLst/>
              <a:rect l="l" t="t" r="r" b="b"/>
              <a:pathLst>
                <a:path w="23218" h="23217" extrusionOk="0">
                  <a:moveTo>
                    <a:pt x="1" y="0"/>
                  </a:moveTo>
                  <a:lnTo>
                    <a:pt x="1" y="7205"/>
                  </a:lnTo>
                  <a:cubicBezTo>
                    <a:pt x="8841" y="7205"/>
                    <a:pt x="16012" y="14377"/>
                    <a:pt x="16012" y="23217"/>
                  </a:cubicBezTo>
                  <a:lnTo>
                    <a:pt x="23217" y="23217"/>
                  </a:lnTo>
                  <a:cubicBezTo>
                    <a:pt x="23184" y="10407"/>
                    <a:pt x="12777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-385403" y="2621784"/>
              <a:ext cx="1458303" cy="1456170"/>
            </a:xfrm>
            <a:custGeom>
              <a:avLst/>
              <a:gdLst/>
              <a:ahLst/>
              <a:cxnLst/>
              <a:rect l="l" t="t" r="r" b="b"/>
              <a:pathLst>
                <a:path w="23251" h="23217" extrusionOk="0">
                  <a:moveTo>
                    <a:pt x="0" y="0"/>
                  </a:moveTo>
                  <a:lnTo>
                    <a:pt x="0" y="7205"/>
                  </a:lnTo>
                  <a:cubicBezTo>
                    <a:pt x="8840" y="7205"/>
                    <a:pt x="16012" y="14377"/>
                    <a:pt x="16012" y="23217"/>
                  </a:cubicBezTo>
                  <a:lnTo>
                    <a:pt x="23250" y="23217"/>
                  </a:lnTo>
                  <a:cubicBezTo>
                    <a:pt x="23250" y="10374"/>
                    <a:pt x="128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784124" y="487773"/>
              <a:ext cx="1456170" cy="1456233"/>
            </a:xfrm>
            <a:custGeom>
              <a:avLst/>
              <a:gdLst/>
              <a:ahLst/>
              <a:cxnLst/>
              <a:rect l="l" t="t" r="r" b="b"/>
              <a:pathLst>
                <a:path w="23217" h="23218" extrusionOk="0">
                  <a:moveTo>
                    <a:pt x="0" y="1"/>
                  </a:moveTo>
                  <a:lnTo>
                    <a:pt x="0" y="7206"/>
                  </a:lnTo>
                  <a:cubicBezTo>
                    <a:pt x="8840" y="7206"/>
                    <a:pt x="16011" y="14378"/>
                    <a:pt x="16011" y="23217"/>
                  </a:cubicBezTo>
                  <a:lnTo>
                    <a:pt x="23217" y="23217"/>
                  </a:lnTo>
                  <a:cubicBezTo>
                    <a:pt x="23183" y="10408"/>
                    <a:pt x="1280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2710924" y="3964910"/>
              <a:ext cx="1458303" cy="1456233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1"/>
                  </a:moveTo>
                  <a:lnTo>
                    <a:pt x="1" y="7206"/>
                  </a:lnTo>
                  <a:cubicBezTo>
                    <a:pt x="8841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184" y="10375"/>
                    <a:pt x="12810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-1197179" y="500317"/>
              <a:ext cx="1452031" cy="1454163"/>
            </a:xfrm>
            <a:custGeom>
              <a:avLst/>
              <a:gdLst/>
              <a:ahLst/>
              <a:cxnLst/>
              <a:rect l="l" t="t" r="r" b="b"/>
              <a:pathLst>
                <a:path w="23151" h="23185" extrusionOk="0">
                  <a:moveTo>
                    <a:pt x="1" y="1"/>
                  </a:moveTo>
                  <a:cubicBezTo>
                    <a:pt x="1" y="12777"/>
                    <a:pt x="10408" y="23184"/>
                    <a:pt x="23151" y="23184"/>
                  </a:cubicBezTo>
                  <a:lnTo>
                    <a:pt x="23151" y="16012"/>
                  </a:lnTo>
                  <a:cubicBezTo>
                    <a:pt x="14378" y="16012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669961" y="-514350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" y="1"/>
                  </a:moveTo>
                  <a:cubicBezTo>
                    <a:pt x="1" y="12777"/>
                    <a:pt x="10442" y="23184"/>
                    <a:pt x="23184" y="23184"/>
                  </a:cubicBezTo>
                  <a:lnTo>
                    <a:pt x="23184" y="15979"/>
                  </a:lnTo>
                  <a:cubicBezTo>
                    <a:pt x="14378" y="15979"/>
                    <a:pt x="7173" y="8807"/>
                    <a:pt x="7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2828224" y="632559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5979" y="1"/>
                  </a:moveTo>
                  <a:cubicBezTo>
                    <a:pt x="15979" y="8807"/>
                    <a:pt x="8807" y="15979"/>
                    <a:pt x="1" y="15979"/>
                  </a:cubicBezTo>
                  <a:lnTo>
                    <a:pt x="1" y="23184"/>
                  </a:lnTo>
                  <a:cubicBezTo>
                    <a:pt x="12810" y="23184"/>
                    <a:pt x="23184" y="12776"/>
                    <a:pt x="23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-385403" y="4077866"/>
              <a:ext cx="1454100" cy="1454163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15978" y="1"/>
                  </a:moveTo>
                  <a:cubicBezTo>
                    <a:pt x="16012" y="8740"/>
                    <a:pt x="8840" y="15979"/>
                    <a:pt x="0" y="15979"/>
                  </a:cubicBezTo>
                  <a:lnTo>
                    <a:pt x="0" y="23184"/>
                  </a:lnTo>
                  <a:cubicBezTo>
                    <a:pt x="12810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1259034" y="3962840"/>
              <a:ext cx="1456170" cy="1454100"/>
            </a:xfrm>
            <a:custGeom>
              <a:avLst/>
              <a:gdLst/>
              <a:ahLst/>
              <a:cxnLst/>
              <a:rect l="l" t="t" r="r" b="b"/>
              <a:pathLst>
                <a:path w="23217" h="23184" extrusionOk="0">
                  <a:moveTo>
                    <a:pt x="23217" y="0"/>
                  </a:moveTo>
                  <a:cubicBezTo>
                    <a:pt x="10408" y="0"/>
                    <a:pt x="0" y="10408"/>
                    <a:pt x="0" y="23183"/>
                  </a:cubicBezTo>
                  <a:lnTo>
                    <a:pt x="7239" y="23183"/>
                  </a:lnTo>
                  <a:cubicBezTo>
                    <a:pt x="7239" y="14410"/>
                    <a:pt x="14410" y="7205"/>
                    <a:pt x="23217" y="7205"/>
                  </a:cubicBezTo>
                  <a:lnTo>
                    <a:pt x="23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28"/>
          <p:cNvSpPr txBox="1">
            <a:spLocks noGrp="1"/>
          </p:cNvSpPr>
          <p:nvPr>
            <p:ph type="title"/>
          </p:nvPr>
        </p:nvSpPr>
        <p:spPr>
          <a:xfrm>
            <a:off x="4953125" y="539500"/>
            <a:ext cx="33972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subTitle" idx="1"/>
          </p:nvPr>
        </p:nvSpPr>
        <p:spPr>
          <a:xfrm>
            <a:off x="4953000" y="1467150"/>
            <a:ext cx="20208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87" name="Google Shape;387;p28"/>
          <p:cNvSpPr txBox="1">
            <a:spLocks noGrp="1"/>
          </p:cNvSpPr>
          <p:nvPr>
            <p:ph type="subTitle" idx="2"/>
          </p:nvPr>
        </p:nvSpPr>
        <p:spPr>
          <a:xfrm>
            <a:off x="4953000" y="2196163"/>
            <a:ext cx="27432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8"/>
          <p:cNvSpPr txBox="1"/>
          <p:nvPr/>
        </p:nvSpPr>
        <p:spPr>
          <a:xfrm>
            <a:off x="4953000" y="3547825"/>
            <a:ext cx="30261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28"/>
          <p:cNvSpPr/>
          <p:nvPr/>
        </p:nvSpPr>
        <p:spPr>
          <a:xfrm rot="-5400000" flipH="1">
            <a:off x="1886647" y="1543023"/>
            <a:ext cx="1458303" cy="1456170"/>
          </a:xfrm>
          <a:custGeom>
            <a:avLst/>
            <a:gdLst/>
            <a:ahLst/>
            <a:cxnLst/>
            <a:rect l="l" t="t" r="r" b="b"/>
            <a:pathLst>
              <a:path w="23251" h="23217" extrusionOk="0">
                <a:moveTo>
                  <a:pt x="0" y="0"/>
                </a:moveTo>
                <a:lnTo>
                  <a:pt x="0" y="7205"/>
                </a:lnTo>
                <a:cubicBezTo>
                  <a:pt x="8840" y="7205"/>
                  <a:pt x="16012" y="14377"/>
                  <a:pt x="16012" y="23217"/>
                </a:cubicBezTo>
                <a:lnTo>
                  <a:pt x="23250" y="23217"/>
                </a:lnTo>
                <a:cubicBezTo>
                  <a:pt x="23250" y="10374"/>
                  <a:pt x="12810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5"/>
          <p:cNvGrpSpPr/>
          <p:nvPr/>
        </p:nvGrpSpPr>
        <p:grpSpPr>
          <a:xfrm>
            <a:off x="-670460" y="-629325"/>
            <a:ext cx="9837106" cy="6376215"/>
            <a:chOff x="-670460" y="-629325"/>
            <a:chExt cx="9837106" cy="6376215"/>
          </a:xfrm>
        </p:grpSpPr>
        <p:sp>
          <p:nvSpPr>
            <p:cNvPr id="52" name="Google Shape;52;p5"/>
            <p:cNvSpPr/>
            <p:nvPr/>
          </p:nvSpPr>
          <p:spPr>
            <a:xfrm>
              <a:off x="-585510" y="2858478"/>
              <a:ext cx="1386690" cy="1384722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0"/>
                  </a:moveTo>
                  <a:lnTo>
                    <a:pt x="1" y="7206"/>
                  </a:lnTo>
                  <a:cubicBezTo>
                    <a:pt x="8840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251" y="10375"/>
                    <a:pt x="1281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71420" y="4241125"/>
              <a:ext cx="1382694" cy="1382694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0" y="1"/>
                  </a:moveTo>
                  <a:cubicBezTo>
                    <a:pt x="0" y="12810"/>
                    <a:pt x="10408" y="23184"/>
                    <a:pt x="23184" y="23184"/>
                  </a:cubicBezTo>
                  <a:lnTo>
                    <a:pt x="23184" y="15979"/>
                  </a:lnTo>
                  <a:cubicBezTo>
                    <a:pt x="14377" y="15979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7785921" y="-11"/>
              <a:ext cx="1380726" cy="1382753"/>
            </a:xfrm>
            <a:custGeom>
              <a:avLst/>
              <a:gdLst/>
              <a:ahLst/>
              <a:cxnLst/>
              <a:rect l="l" t="t" r="r" b="b"/>
              <a:pathLst>
                <a:path w="23151" h="23185" extrusionOk="0">
                  <a:moveTo>
                    <a:pt x="1" y="1"/>
                  </a:moveTo>
                  <a:cubicBezTo>
                    <a:pt x="1" y="12777"/>
                    <a:pt x="10408" y="23184"/>
                    <a:pt x="23151" y="23184"/>
                  </a:cubicBezTo>
                  <a:lnTo>
                    <a:pt x="23151" y="16012"/>
                  </a:lnTo>
                  <a:cubicBezTo>
                    <a:pt x="14378" y="16012"/>
                    <a:pt x="7206" y="8807"/>
                    <a:pt x="7206" y="1"/>
                  </a:cubicBezTo>
                  <a:close/>
                </a:path>
              </a:pathLst>
            </a:custGeom>
            <a:solidFill>
              <a:srgbClr val="A6B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55;p5"/>
            <p:cNvGrpSpPr/>
            <p:nvPr/>
          </p:nvGrpSpPr>
          <p:grpSpPr>
            <a:xfrm>
              <a:off x="6120282" y="4243190"/>
              <a:ext cx="3000832" cy="1503700"/>
              <a:chOff x="1273107" y="4385115"/>
              <a:chExt cx="3000832" cy="1503700"/>
            </a:xfrm>
          </p:grpSpPr>
          <p:sp>
            <p:nvSpPr>
              <p:cNvPr id="56" name="Google Shape;56;p5"/>
              <p:cNvSpPr/>
              <p:nvPr/>
            </p:nvSpPr>
            <p:spPr>
              <a:xfrm>
                <a:off x="2772438" y="4385115"/>
                <a:ext cx="1501501" cy="1503700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23251" extrusionOk="0">
                    <a:moveTo>
                      <a:pt x="0" y="0"/>
                    </a:moveTo>
                    <a:lnTo>
                      <a:pt x="0" y="7239"/>
                    </a:lnTo>
                    <a:cubicBezTo>
                      <a:pt x="8840" y="7239"/>
                      <a:pt x="16012" y="14410"/>
                      <a:pt x="16012" y="23250"/>
                    </a:cubicBezTo>
                    <a:lnTo>
                      <a:pt x="23217" y="23250"/>
                    </a:lnTo>
                    <a:cubicBezTo>
                      <a:pt x="23217" y="10441"/>
                      <a:pt x="12809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1273107" y="4385115"/>
                <a:ext cx="1499432" cy="1499367"/>
              </a:xfrm>
              <a:custGeom>
                <a:avLst/>
                <a:gdLst/>
                <a:ahLst/>
                <a:cxnLst/>
                <a:rect l="l" t="t" r="r" b="b"/>
                <a:pathLst>
                  <a:path w="23185" h="23184" extrusionOk="0">
                    <a:moveTo>
                      <a:pt x="23184" y="0"/>
                    </a:moveTo>
                    <a:cubicBezTo>
                      <a:pt x="10375" y="0"/>
                      <a:pt x="1" y="10441"/>
                      <a:pt x="1" y="23183"/>
                    </a:cubicBezTo>
                    <a:lnTo>
                      <a:pt x="7206" y="23183"/>
                    </a:lnTo>
                    <a:cubicBezTo>
                      <a:pt x="7206" y="14410"/>
                      <a:pt x="14378" y="7239"/>
                      <a:pt x="23184" y="7239"/>
                    </a:cubicBezTo>
                    <a:lnTo>
                      <a:pt x="2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5"/>
            <p:cNvGrpSpPr/>
            <p:nvPr/>
          </p:nvGrpSpPr>
          <p:grpSpPr>
            <a:xfrm>
              <a:off x="-670460" y="-629325"/>
              <a:ext cx="2767365" cy="2337658"/>
              <a:chOff x="-670460" y="-629325"/>
              <a:chExt cx="2767365" cy="2337658"/>
            </a:xfrm>
          </p:grpSpPr>
          <p:sp>
            <p:nvSpPr>
              <p:cNvPr id="59" name="Google Shape;59;p5"/>
              <p:cNvSpPr/>
              <p:nvPr/>
            </p:nvSpPr>
            <p:spPr>
              <a:xfrm flipH="1">
                <a:off x="-670460" y="323611"/>
                <a:ext cx="1384662" cy="1384722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23218" extrusionOk="0">
                    <a:moveTo>
                      <a:pt x="0" y="1"/>
                    </a:moveTo>
                    <a:lnTo>
                      <a:pt x="0" y="7206"/>
                    </a:lnTo>
                    <a:cubicBezTo>
                      <a:pt x="8840" y="7206"/>
                      <a:pt x="16011" y="14378"/>
                      <a:pt x="16011" y="23217"/>
                    </a:cubicBezTo>
                    <a:lnTo>
                      <a:pt x="23217" y="23217"/>
                    </a:lnTo>
                    <a:cubicBezTo>
                      <a:pt x="23183" y="10408"/>
                      <a:pt x="1280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 flipH="1">
                <a:off x="714151" y="-629325"/>
                <a:ext cx="1382753" cy="1382694"/>
              </a:xfrm>
              <a:custGeom>
                <a:avLst/>
                <a:gdLst/>
                <a:ahLst/>
                <a:cxnLst/>
                <a:rect l="l" t="t" r="r" b="b"/>
                <a:pathLst>
                  <a:path w="23185" h="23184" extrusionOk="0">
                    <a:moveTo>
                      <a:pt x="1" y="1"/>
                    </a:moveTo>
                    <a:cubicBezTo>
                      <a:pt x="1" y="12777"/>
                      <a:pt x="10442" y="23184"/>
                      <a:pt x="23184" y="23184"/>
                    </a:cubicBezTo>
                    <a:lnTo>
                      <a:pt x="23184" y="15979"/>
                    </a:lnTo>
                    <a:cubicBezTo>
                      <a:pt x="14378" y="15979"/>
                      <a:pt x="7173" y="8807"/>
                      <a:pt x="7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13100" y="1425325"/>
            <a:ext cx="385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1154400" y="2124525"/>
            <a:ext cx="29763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body" idx="2"/>
          </p:nvPr>
        </p:nvSpPr>
        <p:spPr>
          <a:xfrm>
            <a:off x="5013305" y="2124525"/>
            <a:ext cx="29763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3"/>
          </p:nvPr>
        </p:nvSpPr>
        <p:spPr>
          <a:xfrm>
            <a:off x="4572000" y="1425325"/>
            <a:ext cx="385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621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3"/>
          <p:cNvGrpSpPr/>
          <p:nvPr/>
        </p:nvGrpSpPr>
        <p:grpSpPr>
          <a:xfrm>
            <a:off x="-1839425" y="-514350"/>
            <a:ext cx="6008651" cy="7048503"/>
            <a:chOff x="-1839425" y="-514350"/>
            <a:chExt cx="6008651" cy="7048503"/>
          </a:xfrm>
        </p:grpSpPr>
        <p:sp>
          <p:nvSpPr>
            <p:cNvPr id="312" name="Google Shape;312;p23"/>
            <p:cNvSpPr/>
            <p:nvPr/>
          </p:nvSpPr>
          <p:spPr>
            <a:xfrm>
              <a:off x="254773" y="1504572"/>
              <a:ext cx="1458303" cy="1456233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0"/>
                  </a:moveTo>
                  <a:lnTo>
                    <a:pt x="1" y="7206"/>
                  </a:lnTo>
                  <a:cubicBezTo>
                    <a:pt x="8840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251" y="10375"/>
                    <a:pt x="1281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1913824" y="-137723"/>
              <a:ext cx="1456233" cy="1456170"/>
            </a:xfrm>
            <a:custGeom>
              <a:avLst/>
              <a:gdLst/>
              <a:ahLst/>
              <a:cxnLst/>
              <a:rect l="l" t="t" r="r" b="b"/>
              <a:pathLst>
                <a:path w="23218" h="23217" extrusionOk="0">
                  <a:moveTo>
                    <a:pt x="1" y="0"/>
                  </a:moveTo>
                  <a:lnTo>
                    <a:pt x="1" y="7205"/>
                  </a:lnTo>
                  <a:cubicBezTo>
                    <a:pt x="8841" y="7205"/>
                    <a:pt x="16012" y="14377"/>
                    <a:pt x="16012" y="23217"/>
                  </a:cubicBezTo>
                  <a:lnTo>
                    <a:pt x="23217" y="23217"/>
                  </a:lnTo>
                  <a:cubicBezTo>
                    <a:pt x="23184" y="10407"/>
                    <a:pt x="12777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-385403" y="2621784"/>
              <a:ext cx="1458303" cy="1456170"/>
            </a:xfrm>
            <a:custGeom>
              <a:avLst/>
              <a:gdLst/>
              <a:ahLst/>
              <a:cxnLst/>
              <a:rect l="l" t="t" r="r" b="b"/>
              <a:pathLst>
                <a:path w="23251" h="23217" extrusionOk="0">
                  <a:moveTo>
                    <a:pt x="0" y="0"/>
                  </a:moveTo>
                  <a:lnTo>
                    <a:pt x="0" y="7205"/>
                  </a:lnTo>
                  <a:cubicBezTo>
                    <a:pt x="8840" y="7205"/>
                    <a:pt x="16012" y="14377"/>
                    <a:pt x="16012" y="23217"/>
                  </a:cubicBezTo>
                  <a:lnTo>
                    <a:pt x="23250" y="23217"/>
                  </a:lnTo>
                  <a:cubicBezTo>
                    <a:pt x="23250" y="10374"/>
                    <a:pt x="128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784124" y="487773"/>
              <a:ext cx="1456170" cy="1456233"/>
            </a:xfrm>
            <a:custGeom>
              <a:avLst/>
              <a:gdLst/>
              <a:ahLst/>
              <a:cxnLst/>
              <a:rect l="l" t="t" r="r" b="b"/>
              <a:pathLst>
                <a:path w="23217" h="23218" extrusionOk="0">
                  <a:moveTo>
                    <a:pt x="0" y="1"/>
                  </a:moveTo>
                  <a:lnTo>
                    <a:pt x="0" y="7206"/>
                  </a:lnTo>
                  <a:cubicBezTo>
                    <a:pt x="8840" y="7206"/>
                    <a:pt x="16011" y="14378"/>
                    <a:pt x="16011" y="23217"/>
                  </a:cubicBezTo>
                  <a:lnTo>
                    <a:pt x="23217" y="23217"/>
                  </a:lnTo>
                  <a:cubicBezTo>
                    <a:pt x="23183" y="10408"/>
                    <a:pt x="1280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710924" y="3964910"/>
              <a:ext cx="1458303" cy="1456233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1"/>
                  </a:moveTo>
                  <a:lnTo>
                    <a:pt x="1" y="7206"/>
                  </a:lnTo>
                  <a:cubicBezTo>
                    <a:pt x="8841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184" y="10375"/>
                    <a:pt x="12810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1261104" y="2958585"/>
              <a:ext cx="1454100" cy="1454100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0" y="1"/>
                  </a:moveTo>
                  <a:cubicBezTo>
                    <a:pt x="0" y="12810"/>
                    <a:pt x="10408" y="23184"/>
                    <a:pt x="23184" y="23184"/>
                  </a:cubicBezTo>
                  <a:lnTo>
                    <a:pt x="23184" y="15979"/>
                  </a:lnTo>
                  <a:cubicBezTo>
                    <a:pt x="14377" y="15979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-1197179" y="500317"/>
              <a:ext cx="1452031" cy="1454163"/>
            </a:xfrm>
            <a:custGeom>
              <a:avLst/>
              <a:gdLst/>
              <a:ahLst/>
              <a:cxnLst/>
              <a:rect l="l" t="t" r="r" b="b"/>
              <a:pathLst>
                <a:path w="23151" h="23185" extrusionOk="0">
                  <a:moveTo>
                    <a:pt x="1" y="1"/>
                  </a:moveTo>
                  <a:cubicBezTo>
                    <a:pt x="1" y="12777"/>
                    <a:pt x="10408" y="23184"/>
                    <a:pt x="23151" y="23184"/>
                  </a:cubicBezTo>
                  <a:lnTo>
                    <a:pt x="23151" y="16012"/>
                  </a:lnTo>
                  <a:cubicBezTo>
                    <a:pt x="14378" y="16012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-669961" y="-514350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" y="1"/>
                  </a:moveTo>
                  <a:cubicBezTo>
                    <a:pt x="1" y="12777"/>
                    <a:pt x="10442" y="23184"/>
                    <a:pt x="23184" y="23184"/>
                  </a:cubicBezTo>
                  <a:lnTo>
                    <a:pt x="23184" y="15979"/>
                  </a:lnTo>
                  <a:cubicBezTo>
                    <a:pt x="14378" y="15979"/>
                    <a:pt x="7173" y="8807"/>
                    <a:pt x="7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1913824" y="1318359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5979" y="1"/>
                  </a:moveTo>
                  <a:cubicBezTo>
                    <a:pt x="15979" y="8807"/>
                    <a:pt x="8807" y="15979"/>
                    <a:pt x="1" y="15979"/>
                  </a:cubicBezTo>
                  <a:lnTo>
                    <a:pt x="1" y="23184"/>
                  </a:lnTo>
                  <a:cubicBezTo>
                    <a:pt x="12810" y="23184"/>
                    <a:pt x="23184" y="12776"/>
                    <a:pt x="23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-385403" y="4077866"/>
              <a:ext cx="1454100" cy="1454163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15978" y="1"/>
                  </a:moveTo>
                  <a:cubicBezTo>
                    <a:pt x="16012" y="8740"/>
                    <a:pt x="8840" y="15979"/>
                    <a:pt x="0" y="15979"/>
                  </a:cubicBezTo>
                  <a:lnTo>
                    <a:pt x="0" y="23184"/>
                  </a:lnTo>
                  <a:cubicBezTo>
                    <a:pt x="12810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1259034" y="3962840"/>
              <a:ext cx="1456170" cy="1454100"/>
            </a:xfrm>
            <a:custGeom>
              <a:avLst/>
              <a:gdLst/>
              <a:ahLst/>
              <a:cxnLst/>
              <a:rect l="l" t="t" r="r" b="b"/>
              <a:pathLst>
                <a:path w="23217" h="23184" extrusionOk="0">
                  <a:moveTo>
                    <a:pt x="23217" y="0"/>
                  </a:moveTo>
                  <a:cubicBezTo>
                    <a:pt x="10408" y="0"/>
                    <a:pt x="0" y="10408"/>
                    <a:pt x="0" y="23183"/>
                  </a:cubicBezTo>
                  <a:lnTo>
                    <a:pt x="7239" y="23183"/>
                  </a:lnTo>
                  <a:cubicBezTo>
                    <a:pt x="7239" y="14410"/>
                    <a:pt x="14410" y="7205"/>
                    <a:pt x="23217" y="7205"/>
                  </a:cubicBezTo>
                  <a:lnTo>
                    <a:pt x="23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-1839425" y="5079989"/>
              <a:ext cx="1454100" cy="1454163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23183" y="1"/>
                  </a:moveTo>
                  <a:cubicBezTo>
                    <a:pt x="10408" y="1"/>
                    <a:pt x="0" y="10408"/>
                    <a:pt x="0" y="23184"/>
                  </a:cubicBezTo>
                  <a:lnTo>
                    <a:pt x="7239" y="23184"/>
                  </a:lnTo>
                  <a:cubicBezTo>
                    <a:pt x="7239" y="14378"/>
                    <a:pt x="14410" y="7206"/>
                    <a:pt x="23183" y="7206"/>
                  </a:cubicBezTo>
                  <a:lnTo>
                    <a:pt x="23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58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subTitle" idx="1"/>
          </p:nvPr>
        </p:nvSpPr>
        <p:spPr>
          <a:xfrm>
            <a:off x="4724431" y="1562663"/>
            <a:ext cx="15435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subTitle" idx="2"/>
          </p:nvPr>
        </p:nvSpPr>
        <p:spPr>
          <a:xfrm>
            <a:off x="4724431" y="1959879"/>
            <a:ext cx="15435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subTitle" idx="3"/>
          </p:nvPr>
        </p:nvSpPr>
        <p:spPr>
          <a:xfrm>
            <a:off x="6741375" y="1562663"/>
            <a:ext cx="15570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4"/>
          </p:nvPr>
        </p:nvSpPr>
        <p:spPr>
          <a:xfrm>
            <a:off x="6748125" y="1959879"/>
            <a:ext cx="15435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subTitle" idx="5"/>
          </p:nvPr>
        </p:nvSpPr>
        <p:spPr>
          <a:xfrm>
            <a:off x="4724431" y="3078885"/>
            <a:ext cx="15435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3"/>
          <p:cNvSpPr txBox="1">
            <a:spLocks noGrp="1"/>
          </p:cNvSpPr>
          <p:nvPr>
            <p:ph type="subTitle" idx="6"/>
          </p:nvPr>
        </p:nvSpPr>
        <p:spPr>
          <a:xfrm>
            <a:off x="4724431" y="3476088"/>
            <a:ext cx="15435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subTitle" idx="7"/>
          </p:nvPr>
        </p:nvSpPr>
        <p:spPr>
          <a:xfrm>
            <a:off x="6741375" y="3078885"/>
            <a:ext cx="15570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3"/>
          <p:cNvSpPr txBox="1">
            <a:spLocks noGrp="1"/>
          </p:cNvSpPr>
          <p:nvPr>
            <p:ph type="subTitle" idx="8"/>
          </p:nvPr>
        </p:nvSpPr>
        <p:spPr>
          <a:xfrm>
            <a:off x="6741375" y="3476088"/>
            <a:ext cx="15570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937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Three columns 3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subTitle" idx="1"/>
          </p:nvPr>
        </p:nvSpPr>
        <p:spPr>
          <a:xfrm>
            <a:off x="713225" y="1822632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2"/>
          </p:nvPr>
        </p:nvSpPr>
        <p:spPr>
          <a:xfrm>
            <a:off x="713225" y="2899974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3"/>
          </p:nvPr>
        </p:nvSpPr>
        <p:spPr>
          <a:xfrm>
            <a:off x="713225" y="3928701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 rot="10800000">
            <a:off x="4572000" y="-1519675"/>
            <a:ext cx="6048479" cy="7048503"/>
            <a:chOff x="-1879253" y="-514350"/>
            <a:chExt cx="6048479" cy="7048503"/>
          </a:xfrm>
        </p:grpSpPr>
        <p:sp>
          <p:nvSpPr>
            <p:cNvPr id="295" name="Google Shape;295;p22"/>
            <p:cNvSpPr/>
            <p:nvPr/>
          </p:nvSpPr>
          <p:spPr>
            <a:xfrm>
              <a:off x="254773" y="1504572"/>
              <a:ext cx="1458303" cy="1456233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0"/>
                  </a:moveTo>
                  <a:lnTo>
                    <a:pt x="1" y="7206"/>
                  </a:lnTo>
                  <a:cubicBezTo>
                    <a:pt x="8840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251" y="10375"/>
                    <a:pt x="1281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1913824" y="-137723"/>
              <a:ext cx="1456233" cy="1456170"/>
            </a:xfrm>
            <a:custGeom>
              <a:avLst/>
              <a:gdLst/>
              <a:ahLst/>
              <a:cxnLst/>
              <a:rect l="l" t="t" r="r" b="b"/>
              <a:pathLst>
                <a:path w="23218" h="23217" extrusionOk="0">
                  <a:moveTo>
                    <a:pt x="1" y="0"/>
                  </a:moveTo>
                  <a:lnTo>
                    <a:pt x="1" y="7205"/>
                  </a:lnTo>
                  <a:cubicBezTo>
                    <a:pt x="8841" y="7205"/>
                    <a:pt x="16012" y="14377"/>
                    <a:pt x="16012" y="23217"/>
                  </a:cubicBezTo>
                  <a:lnTo>
                    <a:pt x="23217" y="23217"/>
                  </a:lnTo>
                  <a:cubicBezTo>
                    <a:pt x="23184" y="10407"/>
                    <a:pt x="12777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-425231" y="2621784"/>
              <a:ext cx="1458303" cy="1456170"/>
            </a:xfrm>
            <a:custGeom>
              <a:avLst/>
              <a:gdLst/>
              <a:ahLst/>
              <a:cxnLst/>
              <a:rect l="l" t="t" r="r" b="b"/>
              <a:pathLst>
                <a:path w="23251" h="23217" extrusionOk="0">
                  <a:moveTo>
                    <a:pt x="0" y="0"/>
                  </a:moveTo>
                  <a:lnTo>
                    <a:pt x="0" y="7205"/>
                  </a:lnTo>
                  <a:cubicBezTo>
                    <a:pt x="8840" y="7205"/>
                    <a:pt x="16012" y="14377"/>
                    <a:pt x="16012" y="23217"/>
                  </a:cubicBezTo>
                  <a:lnTo>
                    <a:pt x="23250" y="23217"/>
                  </a:lnTo>
                  <a:cubicBezTo>
                    <a:pt x="23250" y="10374"/>
                    <a:pt x="128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784124" y="487773"/>
              <a:ext cx="1456170" cy="1456233"/>
            </a:xfrm>
            <a:custGeom>
              <a:avLst/>
              <a:gdLst/>
              <a:ahLst/>
              <a:cxnLst/>
              <a:rect l="l" t="t" r="r" b="b"/>
              <a:pathLst>
                <a:path w="23217" h="23218" extrusionOk="0">
                  <a:moveTo>
                    <a:pt x="0" y="1"/>
                  </a:moveTo>
                  <a:lnTo>
                    <a:pt x="0" y="7206"/>
                  </a:lnTo>
                  <a:cubicBezTo>
                    <a:pt x="8840" y="7206"/>
                    <a:pt x="16011" y="14378"/>
                    <a:pt x="16011" y="23217"/>
                  </a:cubicBezTo>
                  <a:lnTo>
                    <a:pt x="23217" y="23217"/>
                  </a:lnTo>
                  <a:cubicBezTo>
                    <a:pt x="23183" y="10408"/>
                    <a:pt x="1280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2710924" y="3964910"/>
              <a:ext cx="1458303" cy="1456233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1"/>
                  </a:moveTo>
                  <a:lnTo>
                    <a:pt x="1" y="7206"/>
                  </a:lnTo>
                  <a:cubicBezTo>
                    <a:pt x="8841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184" y="10375"/>
                    <a:pt x="12810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1261104" y="2958585"/>
              <a:ext cx="1454100" cy="1454100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0" y="1"/>
                  </a:moveTo>
                  <a:cubicBezTo>
                    <a:pt x="0" y="12810"/>
                    <a:pt x="10408" y="23184"/>
                    <a:pt x="23184" y="23184"/>
                  </a:cubicBezTo>
                  <a:lnTo>
                    <a:pt x="23184" y="15979"/>
                  </a:lnTo>
                  <a:cubicBezTo>
                    <a:pt x="14377" y="15979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1197179" y="500317"/>
              <a:ext cx="1452031" cy="1454163"/>
            </a:xfrm>
            <a:custGeom>
              <a:avLst/>
              <a:gdLst/>
              <a:ahLst/>
              <a:cxnLst/>
              <a:rect l="l" t="t" r="r" b="b"/>
              <a:pathLst>
                <a:path w="23151" h="23185" extrusionOk="0">
                  <a:moveTo>
                    <a:pt x="1" y="1"/>
                  </a:moveTo>
                  <a:cubicBezTo>
                    <a:pt x="1" y="12777"/>
                    <a:pt x="10408" y="23184"/>
                    <a:pt x="23151" y="23184"/>
                  </a:cubicBezTo>
                  <a:lnTo>
                    <a:pt x="23151" y="16012"/>
                  </a:lnTo>
                  <a:cubicBezTo>
                    <a:pt x="14378" y="16012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-669961" y="-514350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" y="1"/>
                  </a:moveTo>
                  <a:cubicBezTo>
                    <a:pt x="1" y="12777"/>
                    <a:pt x="10442" y="23184"/>
                    <a:pt x="23184" y="23184"/>
                  </a:cubicBezTo>
                  <a:lnTo>
                    <a:pt x="23184" y="15979"/>
                  </a:lnTo>
                  <a:cubicBezTo>
                    <a:pt x="14378" y="15979"/>
                    <a:pt x="7173" y="8807"/>
                    <a:pt x="7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1913824" y="1318359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5979" y="1"/>
                  </a:moveTo>
                  <a:cubicBezTo>
                    <a:pt x="15979" y="8807"/>
                    <a:pt x="8807" y="15979"/>
                    <a:pt x="1" y="15979"/>
                  </a:cubicBezTo>
                  <a:lnTo>
                    <a:pt x="1" y="23184"/>
                  </a:lnTo>
                  <a:cubicBezTo>
                    <a:pt x="12810" y="23184"/>
                    <a:pt x="23184" y="12776"/>
                    <a:pt x="23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-425231" y="4077866"/>
              <a:ext cx="1454100" cy="1454163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15978" y="1"/>
                  </a:moveTo>
                  <a:cubicBezTo>
                    <a:pt x="16012" y="8740"/>
                    <a:pt x="8840" y="15979"/>
                    <a:pt x="0" y="15979"/>
                  </a:cubicBezTo>
                  <a:lnTo>
                    <a:pt x="0" y="23184"/>
                  </a:lnTo>
                  <a:cubicBezTo>
                    <a:pt x="12810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1259034" y="3962840"/>
              <a:ext cx="1456170" cy="1454100"/>
            </a:xfrm>
            <a:custGeom>
              <a:avLst/>
              <a:gdLst/>
              <a:ahLst/>
              <a:cxnLst/>
              <a:rect l="l" t="t" r="r" b="b"/>
              <a:pathLst>
                <a:path w="23217" h="23184" extrusionOk="0">
                  <a:moveTo>
                    <a:pt x="23217" y="0"/>
                  </a:moveTo>
                  <a:cubicBezTo>
                    <a:pt x="10408" y="0"/>
                    <a:pt x="0" y="10408"/>
                    <a:pt x="0" y="23183"/>
                  </a:cubicBezTo>
                  <a:lnTo>
                    <a:pt x="7239" y="23183"/>
                  </a:lnTo>
                  <a:cubicBezTo>
                    <a:pt x="7239" y="14410"/>
                    <a:pt x="14410" y="7205"/>
                    <a:pt x="23217" y="7205"/>
                  </a:cubicBezTo>
                  <a:lnTo>
                    <a:pt x="23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-1879253" y="5079989"/>
              <a:ext cx="1454100" cy="1454163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23183" y="1"/>
                  </a:moveTo>
                  <a:cubicBezTo>
                    <a:pt x="10408" y="1"/>
                    <a:pt x="0" y="10408"/>
                    <a:pt x="0" y="23184"/>
                  </a:cubicBezTo>
                  <a:lnTo>
                    <a:pt x="7239" y="23184"/>
                  </a:lnTo>
                  <a:cubicBezTo>
                    <a:pt x="7239" y="14378"/>
                    <a:pt x="14410" y="7206"/>
                    <a:pt x="23183" y="7206"/>
                  </a:cubicBezTo>
                  <a:lnTo>
                    <a:pt x="23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22"/>
          <p:cNvSpPr txBox="1">
            <a:spLocks noGrp="1"/>
          </p:cNvSpPr>
          <p:nvPr>
            <p:ph type="subTitle" idx="4"/>
          </p:nvPr>
        </p:nvSpPr>
        <p:spPr>
          <a:xfrm>
            <a:off x="713064" y="3502320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2"/>
          <p:cNvSpPr txBox="1">
            <a:spLocks noGrp="1"/>
          </p:cNvSpPr>
          <p:nvPr>
            <p:ph type="subTitle" idx="5"/>
          </p:nvPr>
        </p:nvSpPr>
        <p:spPr>
          <a:xfrm>
            <a:off x="713064" y="2463870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subTitle" idx="6"/>
          </p:nvPr>
        </p:nvSpPr>
        <p:spPr>
          <a:xfrm>
            <a:off x="713064" y="1389783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727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roxima Nova"/>
              <a:buNone/>
              <a:defRPr sz="28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71" r:id="rId4"/>
    <p:sldLayoutId id="2147483674" r:id="rId5"/>
    <p:sldLayoutId id="2147483677" r:id="rId6"/>
    <p:sldLayoutId id="2147483678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ghcn-daily-descrip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atalog.safegraph.io/users/sign_in" TargetMode="External"/><Relationship Id="rId5" Type="http://schemas.openxmlformats.org/officeDocument/2006/relationships/hyperlink" Target="https://docs.safegraph.com/v4.0/docs/places-schema#section-patterns" TargetMode="External"/><Relationship Id="rId4" Type="http://schemas.openxmlformats.org/officeDocument/2006/relationships/hyperlink" Target="https://www.ncdc.noaa.gov/cdo-web/search?datasetid=GHCN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gruowei/Predicting-foot-traffic-to-ice-cream-store-using-weather-data/blob/main/Predicting_foot_traffic_to_ice_cream_store_using_weather_data_(Proof_of_Concept)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>
            <a:spLocks noGrp="1"/>
          </p:cNvSpPr>
          <p:nvPr>
            <p:ph type="ctrTitle"/>
          </p:nvPr>
        </p:nvSpPr>
        <p:spPr>
          <a:xfrm>
            <a:off x="1828806" y="1312148"/>
            <a:ext cx="5486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>
                <a:cs typeface="Arial" panose="020B0604020202020204" pitchFamily="34" charset="0"/>
              </a:rPr>
              <a:t>Predicting foot-traffic to neighborhood ice cream store (The Tipping Cow) using weather data </a:t>
            </a:r>
            <a:br>
              <a:rPr lang="en-US" sz="3600" dirty="0">
                <a:cs typeface="Arial" panose="020B0604020202020204" pitchFamily="34" charset="0"/>
              </a:rPr>
            </a:br>
            <a:r>
              <a:rPr lang="en-US" sz="3600" dirty="0">
                <a:cs typeface="Arial" panose="020B0604020202020204" pitchFamily="34" charset="0"/>
              </a:rPr>
              <a:t>(Proof of Concept)</a:t>
            </a:r>
            <a:endParaRPr sz="3600"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subTitle" idx="1"/>
          </p:nvPr>
        </p:nvSpPr>
        <p:spPr>
          <a:xfrm>
            <a:off x="1828806" y="3364748"/>
            <a:ext cx="5486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Ruowei Yang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68"/>
          <p:cNvSpPr txBox="1">
            <a:spLocks noGrp="1"/>
          </p:cNvSpPr>
          <p:nvPr>
            <p:ph type="body" idx="1"/>
          </p:nvPr>
        </p:nvSpPr>
        <p:spPr>
          <a:xfrm>
            <a:off x="1280657" y="1230075"/>
            <a:ext cx="6582636" cy="19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Hypothesis: weather explains fluctuations of visits to the ice cream store, the Tipping Cow 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Both more precipitation and higher temperature seem to be predictive of more store visits in the model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However, the coefficients were not significant and the R</a:t>
            </a:r>
            <a:r>
              <a:rPr lang="en-US" sz="2000" baseline="30000" dirty="0"/>
              <a:t>2</a:t>
            </a:r>
            <a:r>
              <a:rPr lang="en-US" sz="2000" dirty="0"/>
              <a:t> of the model was small (0.012)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1" name="Google Shape;1141;p6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8"/>
          <p:cNvSpPr txBox="1">
            <a:spLocks noGrp="1"/>
          </p:cNvSpPr>
          <p:nvPr>
            <p:ph type="title"/>
          </p:nvPr>
        </p:nvSpPr>
        <p:spPr>
          <a:xfrm>
            <a:off x="713125" y="1277276"/>
            <a:ext cx="385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WEATHER</a:t>
            </a:r>
            <a:endParaRPr dirty="0"/>
          </a:p>
        </p:txBody>
      </p:sp>
      <p:sp>
        <p:nvSpPr>
          <p:cNvPr id="482" name="Google Shape;482;p38"/>
          <p:cNvSpPr txBox="1">
            <a:spLocks noGrp="1"/>
          </p:cNvSpPr>
          <p:nvPr>
            <p:ph type="title" idx="3"/>
          </p:nvPr>
        </p:nvSpPr>
        <p:spPr>
          <a:xfrm>
            <a:off x="4571975" y="1259733"/>
            <a:ext cx="385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 VISITS</a:t>
            </a:r>
            <a:endParaRPr dirty="0"/>
          </a:p>
        </p:txBody>
      </p:sp>
      <p:sp>
        <p:nvSpPr>
          <p:cNvPr id="483" name="Google Shape;483;p38"/>
          <p:cNvSpPr txBox="1">
            <a:spLocks noGrp="1"/>
          </p:cNvSpPr>
          <p:nvPr>
            <p:ph type="body" idx="1"/>
          </p:nvPr>
        </p:nvSpPr>
        <p:spPr>
          <a:xfrm>
            <a:off x="985264" y="1779357"/>
            <a:ext cx="3145431" cy="2086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dirty="0"/>
              <a:t>Data source: </a:t>
            </a:r>
            <a:r>
              <a:rPr lang="en-US" dirty="0">
                <a:hlinkClick r:id="rId3"/>
              </a:rPr>
              <a:t>NOAA’s GHCN-daily</a:t>
            </a:r>
            <a:endParaRPr lang="en-US" dirty="0"/>
          </a:p>
          <a:p>
            <a:pPr marL="285750" indent="-285750" algn="l"/>
            <a:r>
              <a:rPr lang="en-US" dirty="0"/>
              <a:t>Accessed via </a:t>
            </a:r>
            <a:r>
              <a:rPr lang="en-US" dirty="0">
                <a:hlinkClick r:id="rId4"/>
              </a:rPr>
              <a:t>Climate Data Online Search</a:t>
            </a:r>
            <a:endParaRPr lang="en-US" dirty="0"/>
          </a:p>
          <a:p>
            <a:pPr marL="285750" indent="-285750" algn="l"/>
            <a:r>
              <a:rPr lang="en-US" dirty="0"/>
              <a:t>Covering aspects of wind, snow, precipitation, temperature, and sunshine</a:t>
            </a:r>
          </a:p>
          <a:p>
            <a:pPr marL="285750" indent="-285750" algn="l"/>
            <a:r>
              <a:rPr lang="en-US" dirty="0"/>
              <a:t>Mean-values pivot table created for all weather stations in Middlesex County, MA</a:t>
            </a:r>
          </a:p>
          <a:p>
            <a:pPr marL="285750" indent="-285750" algn="l"/>
            <a:r>
              <a:rPr lang="en-US" dirty="0"/>
              <a:t>The year 2018</a:t>
            </a:r>
          </a:p>
        </p:txBody>
      </p:sp>
      <p:sp>
        <p:nvSpPr>
          <p:cNvPr id="484" name="Google Shape;484;p38"/>
          <p:cNvSpPr txBox="1">
            <a:spLocks noGrp="1"/>
          </p:cNvSpPr>
          <p:nvPr>
            <p:ph type="body" idx="2"/>
          </p:nvPr>
        </p:nvSpPr>
        <p:spPr>
          <a:xfrm>
            <a:off x="5013307" y="1779357"/>
            <a:ext cx="3417420" cy="18679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dirty="0"/>
              <a:t>Data source: </a:t>
            </a:r>
            <a:r>
              <a:rPr lang="en-US" dirty="0">
                <a:hlinkClick r:id="rId5"/>
              </a:rPr>
              <a:t>SafeGraph patterns</a:t>
            </a:r>
            <a:r>
              <a:rPr lang="en-US" dirty="0"/>
              <a:t> </a:t>
            </a:r>
          </a:p>
          <a:p>
            <a:pPr marL="285750" indent="-285750" algn="l"/>
            <a:r>
              <a:rPr lang="en-US" dirty="0"/>
              <a:t>Accessed via </a:t>
            </a:r>
            <a:r>
              <a:rPr lang="en-US" dirty="0">
                <a:hlinkClick r:id="rId6"/>
              </a:rPr>
              <a:t>the catalog</a:t>
            </a:r>
            <a:endParaRPr lang="en-US" dirty="0"/>
          </a:p>
          <a:p>
            <a:pPr marL="285750" indent="-285750" algn="l"/>
            <a:r>
              <a:rPr lang="en-US" dirty="0"/>
              <a:t>Filtered  for visits to the Tipping Cow ice cream store located in Somerville, MA</a:t>
            </a:r>
          </a:p>
          <a:p>
            <a:pPr marL="285750" indent="-285750" algn="l"/>
            <a:r>
              <a:rPr lang="en-US" dirty="0"/>
              <a:t>The column of JSON objects detailing visits to a specific point of interest (POI) by day in a month</a:t>
            </a:r>
          </a:p>
          <a:p>
            <a:pPr marL="285750" indent="-285750" algn="l"/>
            <a:r>
              <a:rPr lang="en-US" dirty="0"/>
              <a:t>Broken up to be one row per day</a:t>
            </a:r>
          </a:p>
          <a:p>
            <a:pPr marL="285750" indent="-285750" algn="l"/>
            <a:r>
              <a:rPr lang="en-US" dirty="0"/>
              <a:t>The year 2018</a:t>
            </a:r>
          </a:p>
        </p:txBody>
      </p:sp>
      <p:sp>
        <p:nvSpPr>
          <p:cNvPr id="6" name="Google Shape;1141;p68">
            <a:extLst>
              <a:ext uri="{FF2B5EF4-FFF2-40B4-BE49-F238E27FC236}">
                <a16:creationId xmlns:a16="http://schemas.microsoft.com/office/drawing/2014/main" id="{9BC24089-C586-884B-94E6-F3A0738FF75E}"/>
              </a:ext>
            </a:extLst>
          </p:cNvPr>
          <p:cNvSpPr txBox="1">
            <a:spLocks/>
          </p:cNvSpPr>
          <p:nvPr/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dirty="0"/>
              <a:t>PROCESS DATA</a:t>
            </a:r>
          </a:p>
        </p:txBody>
      </p:sp>
    </p:spTree>
    <p:extLst>
      <p:ext uri="{BB962C8B-B14F-4D97-AF65-F5344CB8AC3E}">
        <p14:creationId xmlns:p14="http://schemas.microsoft.com/office/powerpoint/2010/main" val="185283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5"/>
          <p:cNvSpPr txBox="1">
            <a:spLocks noGrp="1"/>
          </p:cNvSpPr>
          <p:nvPr>
            <p:ph type="subTitle" idx="1"/>
          </p:nvPr>
        </p:nvSpPr>
        <p:spPr>
          <a:xfrm>
            <a:off x="3800250" y="1564598"/>
            <a:ext cx="15435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Feature selection</a:t>
            </a:r>
            <a:endParaRPr dirty="0"/>
          </a:p>
        </p:txBody>
      </p:sp>
      <p:sp>
        <p:nvSpPr>
          <p:cNvPr id="600" name="Google Shape;600;p45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58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OF ANALYSIS</a:t>
            </a:r>
            <a:endParaRPr dirty="0"/>
          </a:p>
        </p:txBody>
      </p:sp>
      <p:sp>
        <p:nvSpPr>
          <p:cNvPr id="601" name="Google Shape;601;p45"/>
          <p:cNvSpPr txBox="1">
            <a:spLocks noGrp="1"/>
          </p:cNvSpPr>
          <p:nvPr>
            <p:ph type="subTitle" idx="2"/>
          </p:nvPr>
        </p:nvSpPr>
        <p:spPr>
          <a:xfrm>
            <a:off x="3547600" y="2362103"/>
            <a:ext cx="2048799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Using sci-kit 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selectKbest</a:t>
            </a:r>
            <a:r>
              <a:rPr lang="en-US" dirty="0"/>
              <a:t> package to select variables in the OLS regression model</a:t>
            </a:r>
          </a:p>
        </p:txBody>
      </p:sp>
      <p:sp>
        <p:nvSpPr>
          <p:cNvPr id="602" name="Google Shape;602;p45"/>
          <p:cNvSpPr txBox="1">
            <a:spLocks noGrp="1"/>
          </p:cNvSpPr>
          <p:nvPr>
            <p:ph type="subTitle" idx="3"/>
          </p:nvPr>
        </p:nvSpPr>
        <p:spPr>
          <a:xfrm>
            <a:off x="6566636" y="1577649"/>
            <a:ext cx="15570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Criteria</a:t>
            </a:r>
            <a:endParaRPr dirty="0"/>
          </a:p>
        </p:txBody>
      </p:sp>
      <p:sp>
        <p:nvSpPr>
          <p:cNvPr id="603" name="Google Shape;603;p45"/>
          <p:cNvSpPr txBox="1">
            <a:spLocks noGrp="1"/>
          </p:cNvSpPr>
          <p:nvPr>
            <p:ph type="subTitle" idx="4"/>
          </p:nvPr>
        </p:nvSpPr>
        <p:spPr>
          <a:xfrm>
            <a:off x="6632027" y="2015746"/>
            <a:ext cx="15435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Model p-value for F-test &lt; 0.05</a:t>
            </a:r>
          </a:p>
        </p:txBody>
      </p:sp>
      <p:sp>
        <p:nvSpPr>
          <p:cNvPr id="19" name="Google Shape;603;p45">
            <a:extLst>
              <a:ext uri="{FF2B5EF4-FFF2-40B4-BE49-F238E27FC236}">
                <a16:creationId xmlns:a16="http://schemas.microsoft.com/office/drawing/2014/main" id="{98410D67-BE4F-6A4A-ABC6-3BF097E1FE76}"/>
              </a:ext>
            </a:extLst>
          </p:cNvPr>
          <p:cNvSpPr txBox="1">
            <a:spLocks/>
          </p:cNvSpPr>
          <p:nvPr/>
        </p:nvSpPr>
        <p:spPr>
          <a:xfrm>
            <a:off x="6632027" y="2996624"/>
            <a:ext cx="15435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dirty="0"/>
              <a:t>Select the one with the highest adjusted R</a:t>
            </a:r>
            <a:r>
              <a:rPr lang="en-US" baseline="30000" dirty="0"/>
              <a:t>2</a:t>
            </a:r>
          </a:p>
        </p:txBody>
      </p:sp>
      <p:grpSp>
        <p:nvGrpSpPr>
          <p:cNvPr id="20" name="Google Shape;720;p50">
            <a:extLst>
              <a:ext uri="{FF2B5EF4-FFF2-40B4-BE49-F238E27FC236}">
                <a16:creationId xmlns:a16="http://schemas.microsoft.com/office/drawing/2014/main" id="{E596A5A5-7CB7-3F4B-B06D-1B329B96278E}"/>
              </a:ext>
            </a:extLst>
          </p:cNvPr>
          <p:cNvGrpSpPr/>
          <p:nvPr/>
        </p:nvGrpSpPr>
        <p:grpSpPr>
          <a:xfrm rot="5400000">
            <a:off x="7270809" y="2729932"/>
            <a:ext cx="219454" cy="271090"/>
            <a:chOff x="4960900" y="2433225"/>
            <a:chExt cx="48525" cy="60050"/>
          </a:xfrm>
        </p:grpSpPr>
        <p:sp>
          <p:nvSpPr>
            <p:cNvPr id="21" name="Google Shape;721;p50">
              <a:extLst>
                <a:ext uri="{FF2B5EF4-FFF2-40B4-BE49-F238E27FC236}">
                  <a16:creationId xmlns:a16="http://schemas.microsoft.com/office/drawing/2014/main" id="{3981ACB3-C58B-7B44-BF80-C1F0EAB64499}"/>
                </a:ext>
              </a:extLst>
            </p:cNvPr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2;p50">
              <a:extLst>
                <a:ext uri="{FF2B5EF4-FFF2-40B4-BE49-F238E27FC236}">
                  <a16:creationId xmlns:a16="http://schemas.microsoft.com/office/drawing/2014/main" id="{0DB62FDB-B3E3-B84B-8FAD-DB5671387386}"/>
                </a:ext>
              </a:extLst>
            </p:cNvPr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720;p50">
            <a:extLst>
              <a:ext uri="{FF2B5EF4-FFF2-40B4-BE49-F238E27FC236}">
                <a16:creationId xmlns:a16="http://schemas.microsoft.com/office/drawing/2014/main" id="{07A2D061-47F5-8C4C-AD2A-979CB17BA992}"/>
              </a:ext>
            </a:extLst>
          </p:cNvPr>
          <p:cNvGrpSpPr/>
          <p:nvPr/>
        </p:nvGrpSpPr>
        <p:grpSpPr>
          <a:xfrm rot="5400000">
            <a:off x="7270809" y="3853353"/>
            <a:ext cx="219454" cy="271090"/>
            <a:chOff x="4960900" y="2433225"/>
            <a:chExt cx="48525" cy="60050"/>
          </a:xfrm>
        </p:grpSpPr>
        <p:sp>
          <p:nvSpPr>
            <p:cNvPr id="12" name="Google Shape;721;p50">
              <a:extLst>
                <a:ext uri="{FF2B5EF4-FFF2-40B4-BE49-F238E27FC236}">
                  <a16:creationId xmlns:a16="http://schemas.microsoft.com/office/drawing/2014/main" id="{EF25764C-F3E9-0C46-A4A2-5F1F19630F2B}"/>
                </a:ext>
              </a:extLst>
            </p:cNvPr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2;p50">
              <a:extLst>
                <a:ext uri="{FF2B5EF4-FFF2-40B4-BE49-F238E27FC236}">
                  <a16:creationId xmlns:a16="http://schemas.microsoft.com/office/drawing/2014/main" id="{967DC743-2162-9F4A-B9A2-E4DB30D4F24E}"/>
                </a:ext>
              </a:extLst>
            </p:cNvPr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603;p45">
            <a:extLst>
              <a:ext uri="{FF2B5EF4-FFF2-40B4-BE49-F238E27FC236}">
                <a16:creationId xmlns:a16="http://schemas.microsoft.com/office/drawing/2014/main" id="{ED2A57C0-D465-5248-B7A3-FE84505289FC}"/>
              </a:ext>
            </a:extLst>
          </p:cNvPr>
          <p:cNvSpPr txBox="1">
            <a:spLocks/>
          </p:cNvSpPr>
          <p:nvPr/>
        </p:nvSpPr>
        <p:spPr>
          <a:xfrm>
            <a:off x="6632027" y="4098513"/>
            <a:ext cx="15435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dirty="0"/>
              <a:t>Check Gauss-Markov assumptions</a:t>
            </a:r>
            <a:endParaRPr lang="en-US" baseline="30000" dirty="0"/>
          </a:p>
        </p:txBody>
      </p:sp>
      <p:sp>
        <p:nvSpPr>
          <p:cNvPr id="24" name="Google Shape;601;p45">
            <a:extLst>
              <a:ext uri="{FF2B5EF4-FFF2-40B4-BE49-F238E27FC236}">
                <a16:creationId xmlns:a16="http://schemas.microsoft.com/office/drawing/2014/main" id="{A76DF8BE-F664-D547-89E9-0E0605068567}"/>
              </a:ext>
            </a:extLst>
          </p:cNvPr>
          <p:cNvSpPr txBox="1">
            <a:spLocks/>
          </p:cNvSpPr>
          <p:nvPr/>
        </p:nvSpPr>
        <p:spPr>
          <a:xfrm>
            <a:off x="7516081" y="1072937"/>
            <a:ext cx="2048799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dirty="0"/>
              <a:t>Demo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br>
              <a:rPr lang="en" dirty="0"/>
            </a:br>
            <a:r>
              <a:rPr lang="en" dirty="0"/>
              <a:t>&amp; FOLLOW-UP</a:t>
            </a:r>
            <a:endParaRPr dirty="0"/>
          </a:p>
        </p:txBody>
      </p:sp>
      <p:sp>
        <p:nvSpPr>
          <p:cNvPr id="899" name="Google Shape;899;p59"/>
          <p:cNvSpPr txBox="1">
            <a:spLocks noGrp="1"/>
          </p:cNvSpPr>
          <p:nvPr>
            <p:ph type="subTitle" idx="1"/>
          </p:nvPr>
        </p:nvSpPr>
        <p:spPr>
          <a:xfrm>
            <a:off x="371873" y="1811071"/>
            <a:ext cx="3433917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No evidence found for correlation between weather and customer visits to this specific store</a:t>
            </a:r>
          </a:p>
        </p:txBody>
      </p:sp>
      <p:sp>
        <p:nvSpPr>
          <p:cNvPr id="900" name="Google Shape;900;p59"/>
          <p:cNvSpPr txBox="1">
            <a:spLocks noGrp="1"/>
          </p:cNvSpPr>
          <p:nvPr>
            <p:ph type="subTitle" idx="2"/>
          </p:nvPr>
        </p:nvSpPr>
        <p:spPr>
          <a:xfrm>
            <a:off x="360608" y="2932078"/>
            <a:ext cx="3433917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Specialty neighborhood store, might not be representative enough</a:t>
            </a:r>
            <a:endParaRPr dirty="0"/>
          </a:p>
        </p:txBody>
      </p:sp>
      <p:sp>
        <p:nvSpPr>
          <p:cNvPr id="901" name="Google Shape;901;p59"/>
          <p:cNvSpPr txBox="1">
            <a:spLocks noGrp="1"/>
          </p:cNvSpPr>
          <p:nvPr>
            <p:ph type="subTitle" idx="3"/>
          </p:nvPr>
        </p:nvSpPr>
        <p:spPr>
          <a:xfrm>
            <a:off x="753862" y="3835597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Examine all ice cream stores in the greater Boston 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Experiment with other types of models for a potentially better fit (e.g., random forests)</a:t>
            </a:r>
          </a:p>
        </p:txBody>
      </p:sp>
      <p:sp>
        <p:nvSpPr>
          <p:cNvPr id="902" name="Google Shape;902;p59"/>
          <p:cNvSpPr txBox="1">
            <a:spLocks noGrp="1"/>
          </p:cNvSpPr>
          <p:nvPr>
            <p:ph type="subTitle" idx="4"/>
          </p:nvPr>
        </p:nvSpPr>
        <p:spPr>
          <a:xfrm>
            <a:off x="713064" y="3487989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903" name="Google Shape;903;p59"/>
          <p:cNvSpPr txBox="1">
            <a:spLocks noGrp="1"/>
          </p:cNvSpPr>
          <p:nvPr>
            <p:ph type="subTitle" idx="5"/>
          </p:nvPr>
        </p:nvSpPr>
        <p:spPr>
          <a:xfrm>
            <a:off x="713064" y="2542029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Representativeness?</a:t>
            </a:r>
            <a:endParaRPr dirty="0"/>
          </a:p>
        </p:txBody>
      </p:sp>
      <p:sp>
        <p:nvSpPr>
          <p:cNvPr id="904" name="Google Shape;904;p59"/>
          <p:cNvSpPr txBox="1">
            <a:spLocks noGrp="1"/>
          </p:cNvSpPr>
          <p:nvPr>
            <p:ph type="subTitle" idx="6"/>
          </p:nvPr>
        </p:nvSpPr>
        <p:spPr>
          <a:xfrm>
            <a:off x="713064" y="1389783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Main takeaway</a:t>
            </a:r>
            <a:endParaRPr dirty="0"/>
          </a:p>
        </p:txBody>
      </p:sp>
      <p:grpSp>
        <p:nvGrpSpPr>
          <p:cNvPr id="905" name="Google Shape;905;p59"/>
          <p:cNvGrpSpPr/>
          <p:nvPr/>
        </p:nvGrpSpPr>
        <p:grpSpPr>
          <a:xfrm>
            <a:off x="3879378" y="3841558"/>
            <a:ext cx="384283" cy="374892"/>
            <a:chOff x="-6713450" y="2397900"/>
            <a:chExt cx="295375" cy="291450"/>
          </a:xfrm>
        </p:grpSpPr>
        <p:sp>
          <p:nvSpPr>
            <p:cNvPr id="906" name="Google Shape;906;p59"/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9"/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59"/>
          <p:cNvGrpSpPr/>
          <p:nvPr/>
        </p:nvGrpSpPr>
        <p:grpSpPr>
          <a:xfrm>
            <a:off x="3884073" y="1740173"/>
            <a:ext cx="374892" cy="374892"/>
            <a:chOff x="-2419325" y="2408150"/>
            <a:chExt cx="291450" cy="291450"/>
          </a:xfrm>
        </p:grpSpPr>
        <p:sp>
          <p:nvSpPr>
            <p:cNvPr id="909" name="Google Shape;909;p59"/>
            <p:cNvSpPr/>
            <p:nvPr/>
          </p:nvSpPr>
          <p:spPr>
            <a:xfrm>
              <a:off x="-2419325" y="2408150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8948" y="725"/>
                  </a:moveTo>
                  <a:lnTo>
                    <a:pt x="8948" y="2489"/>
                  </a:lnTo>
                  <a:lnTo>
                    <a:pt x="8948" y="10366"/>
                  </a:lnTo>
                  <a:cubicBezTo>
                    <a:pt x="8948" y="10586"/>
                    <a:pt x="9011" y="10838"/>
                    <a:pt x="9137" y="11027"/>
                  </a:cubicBezTo>
                  <a:lnTo>
                    <a:pt x="1733" y="11027"/>
                  </a:lnTo>
                  <a:cubicBezTo>
                    <a:pt x="1134" y="11027"/>
                    <a:pt x="662" y="10586"/>
                    <a:pt x="662" y="10019"/>
                  </a:cubicBezTo>
                  <a:lnTo>
                    <a:pt x="662" y="725"/>
                  </a:lnTo>
                  <a:close/>
                  <a:moveTo>
                    <a:pt x="11027" y="2836"/>
                  </a:moveTo>
                  <a:lnTo>
                    <a:pt x="11027" y="10366"/>
                  </a:lnTo>
                  <a:lnTo>
                    <a:pt x="10995" y="10366"/>
                  </a:lnTo>
                  <a:cubicBezTo>
                    <a:pt x="10995" y="10744"/>
                    <a:pt x="10680" y="11027"/>
                    <a:pt x="10334" y="11027"/>
                  </a:cubicBezTo>
                  <a:cubicBezTo>
                    <a:pt x="9987" y="11027"/>
                    <a:pt x="9672" y="10712"/>
                    <a:pt x="9672" y="10366"/>
                  </a:cubicBezTo>
                  <a:lnTo>
                    <a:pt x="9672" y="2836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956"/>
                  </a:lnTo>
                  <a:cubicBezTo>
                    <a:pt x="0" y="10901"/>
                    <a:pt x="756" y="11657"/>
                    <a:pt x="1702" y="11657"/>
                  </a:cubicBezTo>
                  <a:lnTo>
                    <a:pt x="10302" y="11657"/>
                  </a:lnTo>
                  <a:cubicBezTo>
                    <a:pt x="11027" y="11657"/>
                    <a:pt x="11657" y="11027"/>
                    <a:pt x="11657" y="10271"/>
                  </a:cubicBezTo>
                  <a:lnTo>
                    <a:pt x="11657" y="2395"/>
                  </a:lnTo>
                  <a:cubicBezTo>
                    <a:pt x="11657" y="2300"/>
                    <a:pt x="11500" y="2143"/>
                    <a:pt x="11342" y="2143"/>
                  </a:cubicBezTo>
                  <a:lnTo>
                    <a:pt x="9641" y="2143"/>
                  </a:lnTo>
                  <a:lnTo>
                    <a:pt x="9641" y="347"/>
                  </a:lnTo>
                  <a:cubicBezTo>
                    <a:pt x="9641" y="158"/>
                    <a:pt x="9483" y="1"/>
                    <a:pt x="9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9"/>
            <p:cNvSpPr/>
            <p:nvPr/>
          </p:nvSpPr>
          <p:spPr>
            <a:xfrm>
              <a:off x="-2385475" y="2444375"/>
              <a:ext cx="173325" cy="86675"/>
            </a:xfrm>
            <a:custGeom>
              <a:avLst/>
              <a:gdLst/>
              <a:ahLst/>
              <a:cxnLst/>
              <a:rect l="l" t="t" r="r" b="b"/>
              <a:pathLst>
                <a:path w="6933" h="3467" extrusionOk="0">
                  <a:moveTo>
                    <a:pt x="6207" y="694"/>
                  </a:moveTo>
                  <a:lnTo>
                    <a:pt x="6207" y="2742"/>
                  </a:lnTo>
                  <a:lnTo>
                    <a:pt x="694" y="2742"/>
                  </a:lnTo>
                  <a:lnTo>
                    <a:pt x="694" y="694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79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6554" y="3466"/>
                  </a:lnTo>
                  <a:cubicBezTo>
                    <a:pt x="6775" y="3466"/>
                    <a:pt x="6932" y="3309"/>
                    <a:pt x="6932" y="3120"/>
                  </a:cubicBezTo>
                  <a:lnTo>
                    <a:pt x="6932" y="379"/>
                  </a:lnTo>
                  <a:cubicBezTo>
                    <a:pt x="6869" y="158"/>
                    <a:pt x="6712" y="1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9"/>
            <p:cNvSpPr/>
            <p:nvPr/>
          </p:nvSpPr>
          <p:spPr>
            <a:xfrm>
              <a:off x="-2385475" y="25459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2742" y="757"/>
                  </a:moveTo>
                  <a:lnTo>
                    <a:pt x="2742" y="2805"/>
                  </a:lnTo>
                  <a:lnTo>
                    <a:pt x="694" y="2805"/>
                  </a:lnTo>
                  <a:lnTo>
                    <a:pt x="694" y="757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3088" y="3466"/>
                  </a:lnTo>
                  <a:cubicBezTo>
                    <a:pt x="3309" y="3466"/>
                    <a:pt x="3467" y="3309"/>
                    <a:pt x="3467" y="3120"/>
                  </a:cubicBezTo>
                  <a:lnTo>
                    <a:pt x="3467" y="347"/>
                  </a:lnTo>
                  <a:cubicBezTo>
                    <a:pt x="3467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9"/>
            <p:cNvSpPr/>
            <p:nvPr/>
          </p:nvSpPr>
          <p:spPr>
            <a:xfrm>
              <a:off x="-2281500" y="2546775"/>
              <a:ext cx="69350" cy="18125"/>
            </a:xfrm>
            <a:custGeom>
              <a:avLst/>
              <a:gdLst/>
              <a:ahLst/>
              <a:cxnLst/>
              <a:rect l="l" t="t" r="r" b="b"/>
              <a:pathLst>
                <a:path w="277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7"/>
                    <a:pt x="2773" y="378"/>
                  </a:cubicBezTo>
                  <a:cubicBezTo>
                    <a:pt x="2710" y="158"/>
                    <a:pt x="2553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9"/>
            <p:cNvSpPr/>
            <p:nvPr/>
          </p:nvSpPr>
          <p:spPr>
            <a:xfrm>
              <a:off x="-2281500" y="2581425"/>
              <a:ext cx="69350" cy="18150"/>
            </a:xfrm>
            <a:custGeom>
              <a:avLst/>
              <a:gdLst/>
              <a:ahLst/>
              <a:cxnLst/>
              <a:rect l="l" t="t" r="r" b="b"/>
              <a:pathLst>
                <a:path w="277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8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9"/>
            <p:cNvSpPr/>
            <p:nvPr/>
          </p:nvSpPr>
          <p:spPr>
            <a:xfrm>
              <a:off x="-2281500" y="2616075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616" y="694"/>
                    <a:pt x="2773" y="536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9"/>
            <p:cNvSpPr/>
            <p:nvPr/>
          </p:nvSpPr>
          <p:spPr>
            <a:xfrm>
              <a:off x="-2385475" y="2649150"/>
              <a:ext cx="173325" cy="18150"/>
            </a:xfrm>
            <a:custGeom>
              <a:avLst/>
              <a:gdLst/>
              <a:ahLst/>
              <a:cxnLst/>
              <a:rect l="l" t="t" r="r" b="b"/>
              <a:pathLst>
                <a:path w="6933" h="726" extrusionOk="0">
                  <a:moveTo>
                    <a:pt x="348" y="1"/>
                  </a:moveTo>
                  <a:cubicBezTo>
                    <a:pt x="159" y="1"/>
                    <a:pt x="1" y="159"/>
                    <a:pt x="1" y="379"/>
                  </a:cubicBezTo>
                  <a:cubicBezTo>
                    <a:pt x="1" y="568"/>
                    <a:pt x="159" y="726"/>
                    <a:pt x="348" y="726"/>
                  </a:cubicBezTo>
                  <a:lnTo>
                    <a:pt x="6554" y="726"/>
                  </a:lnTo>
                  <a:cubicBezTo>
                    <a:pt x="6775" y="726"/>
                    <a:pt x="6932" y="568"/>
                    <a:pt x="6932" y="379"/>
                  </a:cubicBezTo>
                  <a:cubicBezTo>
                    <a:pt x="6869" y="159"/>
                    <a:pt x="6712" y="1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59"/>
          <p:cNvGrpSpPr/>
          <p:nvPr/>
        </p:nvGrpSpPr>
        <p:grpSpPr>
          <a:xfrm>
            <a:off x="3930926" y="2815073"/>
            <a:ext cx="281186" cy="374892"/>
            <a:chOff x="-3462150" y="2046625"/>
            <a:chExt cx="224500" cy="291450"/>
          </a:xfrm>
        </p:grpSpPr>
        <p:sp>
          <p:nvSpPr>
            <p:cNvPr id="917" name="Google Shape;917;p59"/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9"/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9"/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9"/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9"/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9"/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9"/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750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69"/>
          <p:cNvSpPr txBox="1">
            <a:spLocks noGrp="1"/>
          </p:cNvSpPr>
          <p:nvPr>
            <p:ph type="title"/>
          </p:nvPr>
        </p:nvSpPr>
        <p:spPr>
          <a:xfrm>
            <a:off x="4953125" y="539500"/>
            <a:ext cx="33972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147" name="Google Shape;1147;p69"/>
          <p:cNvSpPr txBox="1"/>
          <p:nvPr/>
        </p:nvSpPr>
        <p:spPr>
          <a:xfrm>
            <a:off x="4953125" y="4285325"/>
            <a:ext cx="31845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69"/>
          <p:cNvSpPr txBox="1">
            <a:spLocks noGrp="1"/>
          </p:cNvSpPr>
          <p:nvPr>
            <p:ph type="subTitle" idx="1"/>
          </p:nvPr>
        </p:nvSpPr>
        <p:spPr>
          <a:xfrm>
            <a:off x="4953000" y="1467150"/>
            <a:ext cx="20208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149" name="Google Shape;1149;p69"/>
          <p:cNvSpPr txBox="1">
            <a:spLocks noGrp="1"/>
          </p:cNvSpPr>
          <p:nvPr>
            <p:ph type="subTitle" idx="2"/>
          </p:nvPr>
        </p:nvSpPr>
        <p:spPr>
          <a:xfrm>
            <a:off x="4953000" y="2196163"/>
            <a:ext cx="27432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addyouremail@freepik.com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69"/>
          <p:cNvSpPr/>
          <p:nvPr/>
        </p:nvSpPr>
        <p:spPr>
          <a:xfrm>
            <a:off x="5060925" y="3118855"/>
            <a:ext cx="314067" cy="314067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1151" name="Google Shape;1151;p69"/>
          <p:cNvGrpSpPr/>
          <p:nvPr/>
        </p:nvGrpSpPr>
        <p:grpSpPr>
          <a:xfrm>
            <a:off x="5462206" y="3118824"/>
            <a:ext cx="314092" cy="314061"/>
            <a:chOff x="812101" y="2571761"/>
            <a:chExt cx="417066" cy="417024"/>
          </a:xfrm>
        </p:grpSpPr>
        <p:sp>
          <p:nvSpPr>
            <p:cNvPr id="1152" name="Google Shape;1152;p69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3" name="Google Shape;1153;p69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4" name="Google Shape;1154;p69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5" name="Google Shape;1155;p69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156" name="Google Shape;1156;p69"/>
          <p:cNvGrpSpPr/>
          <p:nvPr/>
        </p:nvGrpSpPr>
        <p:grpSpPr>
          <a:xfrm>
            <a:off x="5863536" y="3118824"/>
            <a:ext cx="314061" cy="314061"/>
            <a:chOff x="1323129" y="2571761"/>
            <a:chExt cx="417024" cy="417024"/>
          </a:xfrm>
        </p:grpSpPr>
        <p:sp>
          <p:nvSpPr>
            <p:cNvPr id="1157" name="Google Shape;1157;p69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8" name="Google Shape;1158;p69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9" name="Google Shape;1159;p69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60" name="Google Shape;1160;p69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rital Business Plan by Slidesgo">
  <a:themeElements>
    <a:clrScheme name="Simple Light">
      <a:dk1>
        <a:srgbClr val="424874"/>
      </a:dk1>
      <a:lt1>
        <a:srgbClr val="FFFFFF"/>
      </a:lt1>
      <a:dk2>
        <a:srgbClr val="C2BAE6"/>
      </a:dk2>
      <a:lt2>
        <a:srgbClr val="8793C7"/>
      </a:lt2>
      <a:accent1>
        <a:srgbClr val="DDD3F0"/>
      </a:accent1>
      <a:accent2>
        <a:srgbClr val="424874"/>
      </a:accent2>
      <a:accent3>
        <a:srgbClr val="C2BAE6"/>
      </a:accent3>
      <a:accent4>
        <a:srgbClr val="8793C7"/>
      </a:accent4>
      <a:accent5>
        <a:srgbClr val="DDD3F0"/>
      </a:accent5>
      <a:accent6>
        <a:srgbClr val="FFFFFF"/>
      </a:accent6>
      <a:hlink>
        <a:srgbClr val="4248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302</Words>
  <Application>Microsoft Macintosh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 Condensed</vt:lpstr>
      <vt:lpstr>Roboto</vt:lpstr>
      <vt:lpstr>Montserrat</vt:lpstr>
      <vt:lpstr>Proxima Nova</vt:lpstr>
      <vt:lpstr>Arial</vt:lpstr>
      <vt:lpstr>Crital Business Plan by Slidesgo</vt:lpstr>
      <vt:lpstr>Predicting foot-traffic to neighborhood ice cream store (The Tipping Cow) using weather data  (Proof of Concept)</vt:lpstr>
      <vt:lpstr>FINDINGS</vt:lpstr>
      <vt:lpstr>WEATHER</vt:lpstr>
      <vt:lpstr>METHOD OF ANALYSIS</vt:lpstr>
      <vt:lpstr>CONCLUSIONS &amp; FOLLOW-UP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CRITAL BUSINESS PLAN</dc:title>
  <cp:lastModifiedBy>Ruowei Yang</cp:lastModifiedBy>
  <cp:revision>37</cp:revision>
  <dcterms:modified xsi:type="dcterms:W3CDTF">2020-12-06T01:38:36Z</dcterms:modified>
</cp:coreProperties>
</file>