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8" r:id="rId3"/>
    <p:sldId id="261" r:id="rId4"/>
    <p:sldId id="260" r:id="rId5"/>
    <p:sldId id="273" r:id="rId6"/>
    <p:sldId id="275" r:id="rId7"/>
    <p:sldId id="264" r:id="rId8"/>
    <p:sldId id="272" r:id="rId9"/>
    <p:sldId id="281" r:id="rId10"/>
    <p:sldId id="271" r:id="rId11"/>
    <p:sldId id="276" r:id="rId12"/>
    <p:sldId id="277" r:id="rId13"/>
    <p:sldId id="278" r:id="rId14"/>
    <p:sldId id="279" r:id="rId15"/>
    <p:sldId id="266" r:id="rId16"/>
    <p:sldId id="270" r:id="rId17"/>
    <p:sldId id="267" r:id="rId18"/>
    <p:sldId id="280" r:id="rId19"/>
    <p:sldId id="268" r:id="rId20"/>
    <p:sldId id="300" r:id="rId21"/>
    <p:sldId id="305" r:id="rId22"/>
    <p:sldId id="304" r:id="rId23"/>
    <p:sldId id="301" r:id="rId24"/>
    <p:sldId id="303" r:id="rId25"/>
    <p:sldId id="302" r:id="rId26"/>
    <p:sldId id="307" r:id="rId27"/>
    <p:sldId id="308" r:id="rId28"/>
    <p:sldId id="309" r:id="rId29"/>
    <p:sldId id="312" r:id="rId30"/>
    <p:sldId id="311" r:id="rId31"/>
    <p:sldId id="310" r:id="rId32"/>
    <p:sldId id="314" r:id="rId33"/>
    <p:sldId id="313" r:id="rId34"/>
    <p:sldId id="282" r:id="rId35"/>
    <p:sldId id="283" r:id="rId36"/>
    <p:sldId id="306" r:id="rId37"/>
    <p:sldId id="286" r:id="rId38"/>
    <p:sldId id="287" r:id="rId39"/>
    <p:sldId id="289" r:id="rId40"/>
    <p:sldId id="291" r:id="rId41"/>
    <p:sldId id="292" r:id="rId42"/>
    <p:sldId id="294" r:id="rId43"/>
    <p:sldId id="295" r:id="rId44"/>
    <p:sldId id="296" r:id="rId45"/>
    <p:sldId id="297" r:id="rId46"/>
    <p:sldId id="298" r:id="rId47"/>
    <p:sldId id="299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6D179AB-B60C-28E1-7762-FFF2B02493C2}" name="게스트 사용자" initials="게사" userId="게스트 사용자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F49265-1666-4AF1-B918-AF8008B0B788}" v="34" dt="2023-06-12T19:20:30.486"/>
    <p1510:client id="{22B080AD-A733-4A14-AEF7-BA7C781F36ED}" v="1832" dt="2023-05-24T20:12:27.262"/>
    <p1510:client id="{27566B5B-C9A9-4D60-87AE-7AA7018C1BFF}" v="79" dt="2023-05-21T14:04:20.498"/>
    <p1510:client id="{3429DC93-81CA-4D41-9FE2-C0C6CB9F7708}" v="655" dt="2023-05-26T10:59:50.970"/>
    <p1510:client id="{35645952-C0F1-49E1-B8AA-44FE0B367265}" v="2615" dt="2023-06-10T16:15:24.013"/>
    <p1510:client id="{3E018DF3-C435-4EA1-B01D-6FD48B9FB151}" v="5" dt="2023-06-13T11:26:14.838"/>
    <p1510:client id="{3E393C06-485D-4A64-9E6C-4B4C9D89D1E5}" v="58" dt="2023-06-14T07:44:51.087"/>
    <p1510:client id="{4EBC9798-1D11-4EC8-B6BB-E07357D044C5}" v="55" dt="2023-06-13T12:46:42.951"/>
    <p1510:client id="{5493AB86-7FB6-411A-9E48-8B9E0430BFC6}" v="4537" dt="2023-06-13T11:38:51.923"/>
    <p1510:client id="{71EEDF99-AB6A-4215-A657-2A99737DF020}" v="949" dt="2023-05-26T11:00:12.540"/>
    <p1510:client id="{8F4D0DB7-611C-4FEE-9829-E69BB322CBF8}" v="581" dt="2023-06-13T06:26:54.393"/>
    <p1510:client id="{C6D1E3FD-C2FF-40A0-9C5D-D21BEB93433F}" v="303" dt="2023-06-10T13:23:04.080"/>
    <p1510:client id="{D226A797-0D21-4EE9-9AD0-09D2D5BCBCF0}" v="35" vWet="36" dt="2023-05-21T14:04:37.224"/>
    <p1510:client id="{D34D9D26-17E7-4D62-BD5F-0DED5FA24A12}" v="4" dt="2023-05-26T11:11:30.775"/>
    <p1510:client id="{D70122DD-0236-4466-9F9F-0C85DBF7F46A}" v="471" dt="2023-05-26T10:16:40.541"/>
    <p1510:client id="{E300996D-F962-49C0-9E73-1BB4CE9AF512}" v="2" dt="2023-05-21T15:06:37.450"/>
    <p1510:client id="{F8F96E35-9990-4513-B0DF-7DF44E35551A}" v="1566" dt="2023-05-22T18:38:26.9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6045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339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9200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9952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67697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92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560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1979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1471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DC5B261-8843-42D1-AAFC-05E20E2D9B9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0110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4045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73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itishaagarwal/patien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6FD4CD-9EB3-9244-7F62-B8B63B20B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4150" y="657385"/>
            <a:ext cx="6699014" cy="3686015"/>
          </a:xfrm>
        </p:spPr>
        <p:txBody>
          <a:bodyPr anchor="ctr">
            <a:normAutofit/>
          </a:bodyPr>
          <a:lstStyle/>
          <a:p>
            <a:r>
              <a:rPr lang="ko-KR" altLang="en-US" sz="5400">
                <a:solidFill>
                  <a:srgbClr val="45385B"/>
                </a:solidFill>
                <a:latin typeface="Dotum"/>
                <a:ea typeface="Dotum"/>
              </a:rPr>
              <a:t>빅데이터 프로그래밍</a:t>
            </a:r>
            <a:br>
              <a:rPr lang="en-US" altLang="ko-KR" sz="5400">
                <a:latin typeface="Dotum"/>
              </a:rPr>
            </a:br>
            <a:r>
              <a:rPr lang="ko-KR" altLang="en-US" sz="5400">
                <a:solidFill>
                  <a:srgbClr val="45385B"/>
                </a:solidFill>
                <a:latin typeface="Dotum"/>
                <a:ea typeface="Dotum"/>
              </a:rPr>
              <a:t>기말보고서</a:t>
            </a:r>
            <a:endParaRPr lang="ko-KR" altLang="en-US" sz="5400">
              <a:solidFill>
                <a:srgbClr val="45385B"/>
              </a:solidFill>
              <a:latin typeface="Dotum"/>
              <a:ea typeface="Dotum"/>
              <a:cs typeface="Calibri Ligh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ACE958-5786-7839-E090-C2B816321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8601" y="4711037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ea typeface="맑은 고딕"/>
                <a:cs typeface="Calibri Light"/>
              </a:rPr>
              <a:t>2071436 </a:t>
            </a:r>
            <a:r>
              <a:rPr lang="ko-KR" altLang="en-US" err="1">
                <a:solidFill>
                  <a:schemeClr val="tx1">
                    <a:lumMod val="85000"/>
                    <a:lumOff val="15000"/>
                  </a:schemeClr>
                </a:solidFill>
                <a:ea typeface="맑은 고딕"/>
                <a:cs typeface="Calibri Light"/>
              </a:rPr>
              <a:t>양승연</a:t>
            </a:r>
            <a:endParaRPr lang="en-US" altLang="ko-KR">
              <a:solidFill>
                <a:schemeClr val="tx1">
                  <a:lumMod val="85000"/>
                  <a:lumOff val="15000"/>
                </a:schemeClr>
              </a:solidFill>
              <a:ea typeface="맑은 고딕"/>
              <a:cs typeface="Calibri Light"/>
            </a:endParaRPr>
          </a:p>
          <a:p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ea typeface="맑은 고딕"/>
                <a:cs typeface="Calibri Light"/>
              </a:rPr>
              <a:t>2071189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ea typeface="맑은 고딕"/>
                <a:cs typeface="Calibri Light"/>
              </a:rPr>
              <a:t>고민지</a:t>
            </a:r>
            <a:endParaRPr lang="ko-K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화면에 표시된 컴퓨터 스크립트">
            <a:extLst>
              <a:ext uri="{FF2B5EF4-FFF2-40B4-BE49-F238E27FC236}">
                <a16:creationId xmlns:a16="http://schemas.microsoft.com/office/drawing/2014/main" id="{3ECB3F5D-FEA3-E00B-1192-79F4C836C2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4" r="45965" b="-3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95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39529EFA-DD1C-0DA4-3FE2-AEBE060ED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98" y="2835735"/>
            <a:ext cx="5399394" cy="3465277"/>
          </a:xfrm>
        </p:spPr>
      </p:pic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D09A0EB7-24F5-913A-9AE3-AD9D68773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725" y="3131587"/>
            <a:ext cx="5125791" cy="3467520"/>
          </a:xfrm>
          <a:prstGeom prst="rect">
            <a:avLst/>
          </a:prstGeom>
        </p:spPr>
      </p:pic>
      <p:pic>
        <p:nvPicPr>
          <p:cNvPr id="6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E6AF212A-8B06-442D-9DF2-E1868A21E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683" y="3347984"/>
            <a:ext cx="5125791" cy="34612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F40CE3-833F-F4E8-08D7-09A8199CFB79}"/>
              </a:ext>
            </a:extLst>
          </p:cNvPr>
          <p:cNvSpPr txBox="1"/>
          <p:nvPr/>
        </p:nvSpPr>
        <p:spPr>
          <a:xfrm>
            <a:off x="337618" y="774313"/>
            <a:ext cx="3485869" cy="203132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4) 사망하지 않은 환자 중 </a:t>
            </a:r>
            <a:r>
              <a:rPr lang="en-US" altLang="ko-KR" sz="1600" err="1">
                <a:solidFill>
                  <a:srgbClr val="A31515"/>
                </a:solidFill>
                <a:ea typeface="+mn-lt"/>
                <a:cs typeface="Calibri"/>
              </a:rPr>
              <a:t>diabetes_mellitus</a:t>
            </a:r>
            <a:r>
              <a:rPr lang="ko-KR" altLang="en-US">
                <a:ea typeface="맑은 고딕"/>
                <a:cs typeface="Calibri"/>
              </a:rPr>
              <a:t>에 걸린 비율이 제일 높은 인종은 0.56으로 백인이다. 사망한 환자 중 </a:t>
            </a:r>
            <a:r>
              <a:rPr lang="en-US" altLang="ko-KR" sz="1600" err="1">
                <a:solidFill>
                  <a:srgbClr val="A31515"/>
                </a:solidFill>
                <a:ea typeface="+mn-lt"/>
                <a:cs typeface="Calibri"/>
              </a:rPr>
              <a:t>diabetes_mellitus</a:t>
            </a:r>
            <a:r>
              <a:rPr lang="ko-KR" altLang="en-US">
                <a:ea typeface="맑은 고딕"/>
                <a:cs typeface="Calibri"/>
              </a:rPr>
              <a:t>에 걸린 비율이 제일 높은 인종은 0.05로 백인이다.</a:t>
            </a:r>
            <a:endParaRPr lang="ko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222EA3-873D-47E6-5CD0-CAB37B4B2861}"/>
              </a:ext>
            </a:extLst>
          </p:cNvPr>
          <p:cNvSpPr txBox="1"/>
          <p:nvPr/>
        </p:nvSpPr>
        <p:spPr>
          <a:xfrm>
            <a:off x="4233622" y="671024"/>
            <a:ext cx="3114650" cy="203132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>
                <a:latin typeface="맑은 고딕"/>
                <a:ea typeface="맑은 고딕"/>
              </a:rPr>
              <a:t>5) </a:t>
            </a:r>
            <a:r>
              <a:rPr lang="ko-KR">
                <a:latin typeface="맑은 고딕"/>
                <a:ea typeface="맑은 고딕"/>
              </a:rPr>
              <a:t>사망하지 않은 환자 중 </a:t>
            </a:r>
            <a:r>
              <a:rPr lang="en-US" altLang="ko-KR">
                <a:latin typeface="맑은 고딕"/>
                <a:ea typeface="맑은 고딕"/>
              </a:rPr>
              <a:t>cirrhosis</a:t>
            </a:r>
            <a:r>
              <a:rPr lang="ko-KR" altLang="en-US">
                <a:latin typeface="맑은 고딕"/>
                <a:ea typeface="맑은 고딕"/>
              </a:rPr>
              <a:t>에</a:t>
            </a:r>
            <a:r>
              <a:rPr lang="ko-KR">
                <a:latin typeface="맑은 고딕"/>
                <a:ea typeface="맑은 고딕"/>
              </a:rPr>
              <a:t> 걸린 비율이 제일 높은 인종은 </a:t>
            </a:r>
            <a:r>
              <a:rPr lang="en-US" altLang="ko-KR">
                <a:latin typeface="맑은 고딕"/>
                <a:ea typeface="맑은 고딕"/>
              </a:rPr>
              <a:t>0.70으</a:t>
            </a:r>
            <a:r>
              <a:rPr lang="ko-KR">
                <a:latin typeface="맑은 고딕"/>
                <a:ea typeface="맑은 고딕"/>
              </a:rPr>
              <a:t>로 백인이다.</a:t>
            </a:r>
            <a:r>
              <a:rPr lang="en-US" altLang="ko-KR">
                <a:ea typeface="맑은 고딕"/>
              </a:rPr>
              <a:t>​</a:t>
            </a:r>
            <a:r>
              <a:rPr lang="en-US" altLang="ko-KR">
                <a:latin typeface="Calibri"/>
                <a:ea typeface="맑은 고딕"/>
                <a:cs typeface="Calibri"/>
              </a:rPr>
              <a:t> </a:t>
            </a:r>
            <a:r>
              <a:rPr lang="ko-KR">
                <a:latin typeface="맑은 고딕"/>
                <a:ea typeface="맑은 고딕"/>
              </a:rPr>
              <a:t>사망한 환자 중 </a:t>
            </a:r>
            <a:r>
              <a:rPr lang="en-US" altLang="ko-KR">
                <a:latin typeface="Malgun Gothic"/>
                <a:ea typeface="+mn-lt"/>
              </a:rPr>
              <a:t>cirrhosis</a:t>
            </a:r>
            <a:r>
              <a:rPr lang="ko-KR">
                <a:latin typeface="맑은 고딕"/>
                <a:ea typeface="맑은 고딕"/>
              </a:rPr>
              <a:t>에 걸린 비율이 제일 높은 인종은 </a:t>
            </a:r>
            <a:r>
              <a:rPr lang="en-US" altLang="ko-KR">
                <a:latin typeface="맑은 고딕"/>
                <a:ea typeface="맑은 고딕"/>
              </a:rPr>
              <a:t>0.06으</a:t>
            </a:r>
            <a:r>
              <a:rPr lang="ko-KR">
                <a:latin typeface="맑은 고딕"/>
                <a:ea typeface="맑은 고딕"/>
              </a:rPr>
              <a:t>로 백인이다.</a:t>
            </a:r>
            <a:endParaRPr 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0E728E-F90B-ECC6-2ED2-1E09F734358D}"/>
              </a:ext>
            </a:extLst>
          </p:cNvPr>
          <p:cNvSpPr txBox="1"/>
          <p:nvPr/>
        </p:nvSpPr>
        <p:spPr>
          <a:xfrm>
            <a:off x="8273546" y="770286"/>
            <a:ext cx="3562273" cy="203132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6) 사망하지 않은 환자 중 </a:t>
            </a:r>
            <a:r>
              <a:rPr lang="ko-KR" altLang="en-US" err="1">
                <a:ea typeface="맑은 고딕"/>
                <a:cs typeface="Calibri"/>
              </a:rPr>
              <a:t>hepatic_failure에</a:t>
            </a:r>
            <a:r>
              <a:rPr lang="ko-KR" altLang="en-US">
                <a:ea typeface="맑은 고딕"/>
                <a:cs typeface="Calibri"/>
              </a:rPr>
              <a:t> 걸린 비율이 제일 높은 인종은 </a:t>
            </a:r>
            <a:r>
              <a:rPr lang="en-US" altLang="ko-KR">
                <a:ea typeface="맑은 고딕"/>
                <a:cs typeface="Calibri"/>
              </a:rPr>
              <a:t>0.71</a:t>
            </a:r>
            <a:r>
              <a:rPr lang="ko-KR" altLang="en-US">
                <a:ea typeface="맑은 고딕"/>
                <a:cs typeface="Calibri"/>
              </a:rPr>
              <a:t>로 백인이다</a:t>
            </a:r>
            <a:r>
              <a:rPr lang="en-US" altLang="ko-KR">
                <a:ea typeface="맑은 고딕"/>
                <a:cs typeface="Calibri"/>
              </a:rPr>
              <a:t>. </a:t>
            </a:r>
            <a:r>
              <a:rPr lang="ko-KR" altLang="en-US">
                <a:ea typeface="맑은 고딕"/>
                <a:cs typeface="Calibri"/>
              </a:rPr>
              <a:t>사망한 환자 중 </a:t>
            </a:r>
            <a:r>
              <a:rPr lang="en-US" altLang="ko-KR" err="1">
                <a:ea typeface="맑은 고딕"/>
                <a:cs typeface="Calibri"/>
              </a:rPr>
              <a:t>hepatic_failure</a:t>
            </a:r>
            <a:r>
              <a:rPr lang="ko-KR" altLang="en-US">
                <a:ea typeface="맑은 고딕"/>
                <a:cs typeface="Calibri"/>
              </a:rPr>
              <a:t>에 걸린 비율이 제일 높은 인종은 </a:t>
            </a:r>
            <a:r>
              <a:rPr lang="en-US" altLang="ko-KR">
                <a:ea typeface="맑은 고딕"/>
                <a:cs typeface="Calibri"/>
              </a:rPr>
              <a:t>0.06으</a:t>
            </a:r>
            <a:r>
              <a:rPr lang="ko-KR" altLang="en-US">
                <a:ea typeface="맑은 고딕"/>
                <a:cs typeface="Calibri"/>
              </a:rPr>
              <a:t>로 백인이다</a:t>
            </a:r>
            <a:r>
              <a:rPr lang="en-US" altLang="ko-KR">
                <a:ea typeface="맑은 고딕"/>
                <a:cs typeface="Calibri"/>
              </a:rPr>
              <a:t>.</a:t>
            </a:r>
            <a:endParaRPr lang="en-US">
              <a:ea typeface="맑은 고딕"/>
              <a:cs typeface="Calibri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22D5B31-AD5F-1CF3-5F62-EB2AB1FFD9A6}"/>
              </a:ext>
            </a:extLst>
          </p:cNvPr>
          <p:cNvSpPr txBox="1">
            <a:spLocks/>
          </p:cNvSpPr>
          <p:nvPr/>
        </p:nvSpPr>
        <p:spPr>
          <a:xfrm>
            <a:off x="341296" y="4052"/>
            <a:ext cx="10058400" cy="7950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ea typeface="맑은 고딕"/>
              </a:rPr>
              <a:t>5.1.9</a:t>
            </a:r>
            <a:r>
              <a:rPr lang="ko-KR" sz="2000">
                <a:solidFill>
                  <a:srgbClr val="212121"/>
                </a:solidFill>
                <a:latin typeface="Calibri Light"/>
                <a:ea typeface="맑은 고딕"/>
                <a:cs typeface="Calibri Light"/>
              </a:rPr>
              <a:t> </a:t>
            </a:r>
            <a:r>
              <a:rPr lang="ko-KR" altLang="en-US" sz="4000">
                <a:latin typeface="NanumGothic"/>
                <a:ea typeface="NanumGothic"/>
                <a:cs typeface="Calibri Light"/>
              </a:rPr>
              <a:t>도수분포표</a:t>
            </a:r>
            <a:endParaRPr lang="ko-KR" altLang="en-US" sz="4000">
              <a:latin typeface="Calibri Light" panose="020F0302020204030204"/>
              <a:ea typeface="맑은 고딕" panose="020B0503020000020004" pitchFamily="34" charset="-127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5836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F8E6D8D7-7C70-DDF1-B698-DB5CE1DB4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717" y="1792072"/>
            <a:ext cx="5335132" cy="3357953"/>
          </a:xfrm>
        </p:spPr>
      </p:pic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0E2B9E21-4AFF-F738-EB00-4053BA4CD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147" y="1794519"/>
            <a:ext cx="5662411" cy="33548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05F86D-EBF0-9E5F-FD67-E130EEE3AA66}"/>
              </a:ext>
            </a:extLst>
          </p:cNvPr>
          <p:cNvSpPr txBox="1"/>
          <p:nvPr/>
        </p:nvSpPr>
        <p:spPr>
          <a:xfrm>
            <a:off x="201881" y="5149933"/>
            <a:ext cx="4950031" cy="1477328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>
                <a:latin typeface="맑은 고딕"/>
                <a:ea typeface="맑은 고딕"/>
              </a:rPr>
              <a:t>사망하지 않은 환자 중 </a:t>
            </a:r>
            <a:r>
              <a:rPr lang="en-US">
                <a:solidFill>
                  <a:srgbClr val="202124"/>
                </a:solidFill>
                <a:latin typeface="Malgun Gothic"/>
                <a:ea typeface="+mn-lt"/>
              </a:rPr>
              <a:t>immunosuppression</a:t>
            </a:r>
            <a:r>
              <a:rPr lang="ko-KR" altLang="en-US">
                <a:latin typeface="맑은 고딕"/>
                <a:ea typeface="맑은 고딕"/>
              </a:rPr>
              <a:t>에</a:t>
            </a:r>
            <a:r>
              <a:rPr lang="ko-KR">
                <a:latin typeface="맑은 고딕"/>
                <a:ea typeface="맑은 고딕"/>
              </a:rPr>
              <a:t> 걸린 비율이 제일 높은 인종은 </a:t>
            </a:r>
            <a:r>
              <a:rPr lang="en-US" altLang="ko-KR">
                <a:latin typeface="맑은 고딕"/>
                <a:ea typeface="맑은 고딕"/>
              </a:rPr>
              <a:t>0.70으</a:t>
            </a:r>
            <a:r>
              <a:rPr lang="ko-KR">
                <a:latin typeface="맑은 고딕"/>
                <a:ea typeface="맑은 고딕"/>
              </a:rPr>
              <a:t>로 백인이다.</a:t>
            </a:r>
            <a:r>
              <a:rPr lang="en-US" altLang="ko-KR">
                <a:ea typeface="맑은 고딕"/>
              </a:rPr>
              <a:t>​</a:t>
            </a:r>
          </a:p>
          <a:p>
            <a:r>
              <a:rPr lang="ko-KR">
                <a:latin typeface="맑은 고딕"/>
                <a:ea typeface="맑은 고딕"/>
              </a:rPr>
              <a:t>사망한 환자 중 </a:t>
            </a:r>
            <a:r>
              <a:rPr lang="en-US">
                <a:solidFill>
                  <a:srgbClr val="202124"/>
                </a:solidFill>
                <a:latin typeface="Malgun Gothic"/>
                <a:ea typeface="+mn-lt"/>
              </a:rPr>
              <a:t>immunosuppression</a:t>
            </a:r>
            <a:r>
              <a:rPr lang="ko-KR">
                <a:latin typeface="맑은 고딕"/>
                <a:ea typeface="맑은 고딕"/>
              </a:rPr>
              <a:t>에 걸린 비율이 제일 높은 인종은 </a:t>
            </a:r>
            <a:r>
              <a:rPr lang="en-US" altLang="ko-KR">
                <a:latin typeface="맑은 고딕"/>
                <a:ea typeface="맑은 고딕"/>
              </a:rPr>
              <a:t>0.06으</a:t>
            </a:r>
            <a:r>
              <a:rPr lang="ko-KR">
                <a:latin typeface="맑은 고딕"/>
                <a:ea typeface="맑은 고딕"/>
              </a:rPr>
              <a:t>로 백인이다.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3E10DC-F33C-F76B-58F7-88D1CEA758A4}"/>
              </a:ext>
            </a:extLst>
          </p:cNvPr>
          <p:cNvSpPr txBox="1"/>
          <p:nvPr/>
        </p:nvSpPr>
        <p:spPr>
          <a:xfrm>
            <a:off x="5486400" y="5199413"/>
            <a:ext cx="654330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>
                <a:latin typeface="맑은 고딕"/>
                <a:ea typeface="맑은 고딕"/>
              </a:rPr>
              <a:t>사망하지 않은 환자 중 </a:t>
            </a:r>
            <a:r>
              <a:rPr lang="en-US" altLang="ko-KR" err="1">
                <a:solidFill>
                  <a:srgbClr val="202124"/>
                </a:solidFill>
                <a:latin typeface="Malgun Gothic"/>
                <a:ea typeface="Malgun Gothic"/>
              </a:rPr>
              <a:t>solid_tumor_with_metastasis</a:t>
            </a:r>
            <a:r>
              <a:rPr lang="ko-KR" altLang="en-US">
                <a:solidFill>
                  <a:srgbClr val="202124"/>
                </a:solidFill>
                <a:latin typeface="Malgun Gothic"/>
                <a:ea typeface="Malgun Gothic"/>
              </a:rPr>
              <a:t> </a:t>
            </a:r>
            <a:r>
              <a:rPr lang="ko-KR" altLang="en-US">
                <a:latin typeface="맑은 고딕"/>
                <a:ea typeface="맑은 고딕"/>
              </a:rPr>
              <a:t>에</a:t>
            </a:r>
            <a:r>
              <a:rPr lang="ko-KR">
                <a:latin typeface="맑은 고딕"/>
                <a:ea typeface="맑은 고딕"/>
              </a:rPr>
              <a:t> 걸린 비율이 제일 높은 인종은 </a:t>
            </a:r>
            <a:r>
              <a:rPr lang="en-US" altLang="ko-KR">
                <a:latin typeface="맑은 고딕"/>
                <a:ea typeface="맑은 고딕"/>
              </a:rPr>
              <a:t>0.70으</a:t>
            </a:r>
            <a:r>
              <a:rPr lang="ko-KR">
                <a:latin typeface="맑은 고딕"/>
                <a:ea typeface="맑은 고딕"/>
              </a:rPr>
              <a:t>로 백인이다.</a:t>
            </a:r>
            <a:r>
              <a:rPr lang="en-US" altLang="ko-KR">
                <a:ea typeface="맑은 고딕"/>
              </a:rPr>
              <a:t>​</a:t>
            </a:r>
            <a:endParaRPr lang="en-US" altLang="ko-KR">
              <a:ea typeface="맑은 고딕"/>
              <a:cs typeface="Calibri"/>
            </a:endParaRPr>
          </a:p>
          <a:p>
            <a:r>
              <a:rPr lang="ko-KR">
                <a:latin typeface="맑은 고딕"/>
                <a:ea typeface="맑은 고딕"/>
              </a:rPr>
              <a:t>사망한 환자 중 </a:t>
            </a:r>
            <a:r>
              <a:rPr lang="en-US" altLang="ko-KR" err="1">
                <a:solidFill>
                  <a:srgbClr val="202124"/>
                </a:solidFill>
                <a:latin typeface="Malgun Gothic"/>
                <a:ea typeface="Malgun Gothic"/>
              </a:rPr>
              <a:t>solid_tumor_with_metastasis</a:t>
            </a:r>
            <a:r>
              <a:rPr lang="ko-KR" altLang="en-US">
                <a:solidFill>
                  <a:srgbClr val="202124"/>
                </a:solidFill>
                <a:latin typeface="Malgun Gothic"/>
                <a:ea typeface="Malgun Gothic"/>
              </a:rPr>
              <a:t> </a:t>
            </a:r>
            <a:r>
              <a:rPr lang="ko-KR">
                <a:latin typeface="맑은 고딕"/>
                <a:ea typeface="맑은 고딕"/>
              </a:rPr>
              <a:t>에 걸린 비율이 제일 높은 인종은 </a:t>
            </a:r>
            <a:r>
              <a:rPr lang="en-US" altLang="ko-KR">
                <a:latin typeface="맑은 고딕"/>
                <a:ea typeface="맑은 고딕"/>
              </a:rPr>
              <a:t>0.06으</a:t>
            </a:r>
            <a:r>
              <a:rPr lang="ko-KR">
                <a:latin typeface="맑은 고딕"/>
                <a:ea typeface="맑은 고딕"/>
              </a:rPr>
              <a:t>로 백인이다.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30AEB0A-63CB-6E71-8F22-A967BA85F596}"/>
              </a:ext>
            </a:extLst>
          </p:cNvPr>
          <p:cNvSpPr txBox="1">
            <a:spLocks/>
          </p:cNvSpPr>
          <p:nvPr/>
        </p:nvSpPr>
        <p:spPr>
          <a:xfrm>
            <a:off x="1103295" y="943262"/>
            <a:ext cx="10058400" cy="7950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ea typeface="맑은 고딕"/>
              </a:rPr>
              <a:t>5.1.9</a:t>
            </a:r>
            <a:r>
              <a:rPr lang="ko-KR" sz="2000">
                <a:solidFill>
                  <a:srgbClr val="212121"/>
                </a:solidFill>
                <a:latin typeface="Calibri Light"/>
                <a:ea typeface="맑은 고딕"/>
                <a:cs typeface="Calibri Light"/>
              </a:rPr>
              <a:t> </a:t>
            </a:r>
            <a:r>
              <a:rPr lang="ko-KR" altLang="en-US" sz="4000">
                <a:latin typeface="NanumGothic"/>
                <a:ea typeface="NanumGothic"/>
                <a:cs typeface="Calibri Light"/>
              </a:rPr>
              <a:t>도수분포표</a:t>
            </a:r>
            <a:endParaRPr lang="ko-KR" altLang="en-US" sz="4000">
              <a:latin typeface="Calibri Light" panose="020F0302020204030204"/>
              <a:ea typeface="맑은 고딕" panose="020B0503020000020004" pitchFamily="34" charset="-127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94713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D10DCD6-3E5B-400B-9B83-AF988CAE1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60" y="1836437"/>
            <a:ext cx="3781425" cy="3419475"/>
          </a:xfrm>
        </p:spPr>
      </p:pic>
      <p:pic>
        <p:nvPicPr>
          <p:cNvPr id="5" name="그림 5" descr="차트이(가) 표시된 사진&#10;&#10;자동 생성된 설명">
            <a:extLst>
              <a:ext uri="{FF2B5EF4-FFF2-40B4-BE49-F238E27FC236}">
                <a16:creationId xmlns:a16="http://schemas.microsoft.com/office/drawing/2014/main" id="{81C23254-4180-D92C-B184-34493A789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596" y="1777102"/>
            <a:ext cx="4063283" cy="4012134"/>
          </a:xfrm>
          <a:prstGeom prst="rect">
            <a:avLst/>
          </a:prstGeom>
        </p:spPr>
      </p:pic>
      <p:pic>
        <p:nvPicPr>
          <p:cNvPr id="6" name="그림 6" descr="차트이(가) 표시된 사진&#10;&#10;자동 생성된 설명">
            <a:extLst>
              <a:ext uri="{FF2B5EF4-FFF2-40B4-BE49-F238E27FC236}">
                <a16:creationId xmlns:a16="http://schemas.microsoft.com/office/drawing/2014/main" id="{81DFAFB0-08E8-DB4A-A768-75443ED46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5687" y="1712322"/>
            <a:ext cx="4063283" cy="40885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4B7B11-19CC-494E-DC7F-9B8CDB79D2E6}"/>
              </a:ext>
            </a:extLst>
          </p:cNvPr>
          <p:cNvSpPr txBox="1"/>
          <p:nvPr/>
        </p:nvSpPr>
        <p:spPr>
          <a:xfrm>
            <a:off x="4725390" y="1744187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ea typeface="맑은 고딕"/>
                <a:cs typeface="Calibri"/>
              </a:rPr>
              <a:t>&lt;</a:t>
            </a:r>
            <a:r>
              <a:rPr lang="en-US" altLang="ko-KR" sz="1600">
                <a:solidFill>
                  <a:srgbClr val="A31515"/>
                </a:solidFill>
                <a:ea typeface="+mn-lt"/>
                <a:cs typeface="+mn-lt"/>
              </a:rPr>
              <a:t>aids</a:t>
            </a:r>
            <a:r>
              <a:rPr lang="ko-KR" altLang="en-US" sz="1600">
                <a:ea typeface="맑은 고딕"/>
                <a:cs typeface="Calibri"/>
              </a:rPr>
              <a:t>&gt;</a:t>
            </a:r>
            <a:endParaRPr lang="ko-KR" altLang="en-US" sz="1600">
              <a:ea typeface="맑은 고딕" panose="020B0503020000020004" pitchFamily="34" charset="-127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ECCF32-C2C7-3C56-084C-CA23C7C6D68C}"/>
              </a:ext>
            </a:extLst>
          </p:cNvPr>
          <p:cNvSpPr txBox="1"/>
          <p:nvPr/>
        </p:nvSpPr>
        <p:spPr>
          <a:xfrm>
            <a:off x="8317676" y="1665018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ea typeface="맑은 고딕"/>
                <a:cs typeface="Calibri"/>
              </a:rPr>
              <a:t>&lt;</a:t>
            </a:r>
            <a:r>
              <a:rPr lang="ko-KR" sz="1600" err="1">
                <a:solidFill>
                  <a:srgbClr val="A31515"/>
                </a:solidFill>
                <a:ea typeface="+mn-lt"/>
                <a:cs typeface="+mn-lt"/>
              </a:rPr>
              <a:t>lymphoma</a:t>
            </a:r>
            <a:r>
              <a:rPr lang="ko-KR" altLang="en-US" sz="1600">
                <a:ea typeface="맑은 고딕"/>
                <a:cs typeface="Calibri"/>
              </a:rPr>
              <a:t>&gt;</a:t>
            </a:r>
            <a:endParaRPr lang="ko-KR" altLang="en-US" sz="1600">
              <a:ea typeface="맑은 고딕" panose="020B0503020000020004" pitchFamily="34" charset="-127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71BE56-BC37-4069-EB21-81171267C362}"/>
              </a:ext>
            </a:extLst>
          </p:cNvPr>
          <p:cNvSpPr txBox="1"/>
          <p:nvPr/>
        </p:nvSpPr>
        <p:spPr>
          <a:xfrm>
            <a:off x="3948776" y="1331543"/>
            <a:ext cx="836268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ko-KR" sz="1600">
                <a:ea typeface="맑은 고딕"/>
                <a:cs typeface="Calibri"/>
              </a:rPr>
              <a:t> 각 인종의 사망원인 확률이 비슷하므로 </a:t>
            </a:r>
            <a:r>
              <a:rPr lang="ko-KR" altLang="en-US" sz="1600">
                <a:ea typeface="맑은 고딕"/>
                <a:cs typeface="Calibri"/>
              </a:rPr>
              <a:t>전체적인 인종의  특정한 사망원인은 따로 없음 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0F39946-2F1A-DA7D-B539-736058C969EE}"/>
              </a:ext>
            </a:extLst>
          </p:cNvPr>
          <p:cNvSpPr txBox="1">
            <a:spLocks/>
          </p:cNvSpPr>
          <p:nvPr/>
        </p:nvSpPr>
        <p:spPr>
          <a:xfrm>
            <a:off x="155226" y="916680"/>
            <a:ext cx="10058400" cy="7950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ea typeface="맑은 고딕"/>
              </a:rPr>
              <a:t>5.1.9</a:t>
            </a:r>
            <a:r>
              <a:rPr lang="ko-KR" sz="2000">
                <a:solidFill>
                  <a:srgbClr val="212121"/>
                </a:solidFill>
                <a:latin typeface="Calibri Light"/>
                <a:ea typeface="맑은 고딕"/>
                <a:cs typeface="Calibri Light"/>
              </a:rPr>
              <a:t> </a:t>
            </a:r>
            <a:r>
              <a:rPr lang="ko-KR" altLang="en-US" sz="4000">
                <a:latin typeface="NanumGothic"/>
                <a:ea typeface="NanumGothic"/>
                <a:cs typeface="Calibri Light"/>
              </a:rPr>
              <a:t>도수분포표</a:t>
            </a:r>
            <a:endParaRPr lang="ko-KR" altLang="en-US" sz="4000">
              <a:latin typeface="Calibri Light" panose="020F0302020204030204"/>
              <a:ea typeface="맑은 고딕" panose="020B0503020000020004" pitchFamily="34" charset="-127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34695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88C3DD1A-15C9-1E52-263F-30CFE670E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21" y="2181365"/>
            <a:ext cx="3916734" cy="4023360"/>
          </a:xfrm>
        </p:spPr>
      </p:pic>
      <p:pic>
        <p:nvPicPr>
          <p:cNvPr id="5" name="그림 5" descr="차트이(가) 표시된 사진&#10;&#10;자동 생성된 설명">
            <a:extLst>
              <a:ext uri="{FF2B5EF4-FFF2-40B4-BE49-F238E27FC236}">
                <a16:creationId xmlns:a16="http://schemas.microsoft.com/office/drawing/2014/main" id="{805170BF-1241-D816-5CF9-70DDCD902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974" y="2130742"/>
            <a:ext cx="3913030" cy="4072710"/>
          </a:xfrm>
          <a:prstGeom prst="rect">
            <a:avLst/>
          </a:prstGeom>
        </p:spPr>
      </p:pic>
      <p:pic>
        <p:nvPicPr>
          <p:cNvPr id="6" name="그림 6" descr="차트이(가) 표시된 사진&#10;&#10;자동 생성된 설명">
            <a:extLst>
              <a:ext uri="{FF2B5EF4-FFF2-40B4-BE49-F238E27FC236}">
                <a16:creationId xmlns:a16="http://schemas.microsoft.com/office/drawing/2014/main" id="{1D9C54FF-3E9B-35CB-08F3-10879CC41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298" y="2127047"/>
            <a:ext cx="4084749" cy="41766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839AC2-E218-9D21-CD6C-211701C53A56}"/>
              </a:ext>
            </a:extLst>
          </p:cNvPr>
          <p:cNvSpPr txBox="1"/>
          <p:nvPr/>
        </p:nvSpPr>
        <p:spPr>
          <a:xfrm>
            <a:off x="400793" y="2060863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ea typeface="맑은 고딕"/>
                <a:cs typeface="Calibri"/>
              </a:rPr>
              <a:t>&lt;</a:t>
            </a:r>
            <a:r>
              <a:rPr lang="en-US" altLang="ko-KR" sz="1600">
                <a:solidFill>
                  <a:srgbClr val="A31515"/>
                </a:solidFill>
                <a:ea typeface="+mn-lt"/>
                <a:cs typeface="+mn-lt"/>
              </a:rPr>
              <a:t>leukemia</a:t>
            </a:r>
            <a:r>
              <a:rPr lang="ko-KR" altLang="en-US" sz="1600">
                <a:ea typeface="맑은 고딕"/>
                <a:cs typeface="Calibri"/>
              </a:rPr>
              <a:t>&gt;</a:t>
            </a:r>
            <a:endParaRPr lang="ko-KR" altLang="en-US" sz="1600">
              <a:ea typeface="맑은 고딕" panose="020B0503020000020004" pitchFamily="34" charset="-127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BDF93E-D64E-B62B-B25C-394414F0AF73}"/>
              </a:ext>
            </a:extLst>
          </p:cNvPr>
          <p:cNvSpPr txBox="1"/>
          <p:nvPr/>
        </p:nvSpPr>
        <p:spPr>
          <a:xfrm>
            <a:off x="5299364" y="1793668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ea typeface="맑은 고딕"/>
                <a:cs typeface="Calibri"/>
              </a:rPr>
              <a:t>&lt;</a:t>
            </a:r>
            <a:r>
              <a:rPr lang="en-US" altLang="ko-KR" sz="1600" err="1">
                <a:solidFill>
                  <a:srgbClr val="A31515"/>
                </a:solidFill>
                <a:ea typeface="+mn-lt"/>
                <a:cs typeface="+mn-lt"/>
              </a:rPr>
              <a:t>diabetes_mellitus</a:t>
            </a:r>
            <a:r>
              <a:rPr lang="ko-KR" altLang="en-US" sz="1600">
                <a:ea typeface="맑은 고딕"/>
                <a:cs typeface="Calibri"/>
              </a:rPr>
              <a:t>&gt;</a:t>
            </a:r>
            <a:endParaRPr lang="ko-KR" altLang="en-US" sz="1600">
              <a:ea typeface="맑은 고딕" panose="020B0503020000020004" pitchFamily="34" charset="-127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5D2E3F-CAFB-DA18-814C-2DB42053FA22}"/>
              </a:ext>
            </a:extLst>
          </p:cNvPr>
          <p:cNvSpPr txBox="1"/>
          <p:nvPr/>
        </p:nvSpPr>
        <p:spPr>
          <a:xfrm>
            <a:off x="8466118" y="2060863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ea typeface="맑은 고딕"/>
                <a:cs typeface="Calibri"/>
              </a:rPr>
              <a:t>&lt;</a:t>
            </a:r>
            <a:r>
              <a:rPr lang="en-US" altLang="ko-KR" sz="1600">
                <a:solidFill>
                  <a:srgbClr val="A31515"/>
                </a:solidFill>
                <a:ea typeface="+mn-lt"/>
                <a:cs typeface="+mn-lt"/>
              </a:rPr>
              <a:t>cirrhosis</a:t>
            </a:r>
            <a:r>
              <a:rPr lang="ko-KR" altLang="en-US" sz="1600">
                <a:ea typeface="맑은 고딕"/>
                <a:cs typeface="Calibri"/>
              </a:rPr>
              <a:t>&gt;</a:t>
            </a:r>
            <a:endParaRPr lang="ko-KR" altLang="en-US" sz="1600">
              <a:ea typeface="맑은 고딕" panose="020B0503020000020004" pitchFamily="34" charset="-127"/>
              <a:cs typeface="Calibri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33A5900-DBAA-FEB8-39D3-11F375779C5F}"/>
              </a:ext>
            </a:extLst>
          </p:cNvPr>
          <p:cNvSpPr txBox="1">
            <a:spLocks/>
          </p:cNvSpPr>
          <p:nvPr/>
        </p:nvSpPr>
        <p:spPr>
          <a:xfrm>
            <a:off x="1200761" y="863517"/>
            <a:ext cx="10058400" cy="7950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ea typeface="맑은 고딕"/>
              </a:rPr>
              <a:t>5.1.9</a:t>
            </a:r>
            <a:r>
              <a:rPr lang="ko-KR" sz="2000">
                <a:solidFill>
                  <a:srgbClr val="212121"/>
                </a:solidFill>
                <a:latin typeface="Calibri Light"/>
                <a:ea typeface="맑은 고딕"/>
                <a:cs typeface="Calibri Light"/>
              </a:rPr>
              <a:t> </a:t>
            </a:r>
            <a:r>
              <a:rPr lang="ko-KR" altLang="en-US" sz="4000">
                <a:latin typeface="NanumGothic"/>
                <a:ea typeface="NanumGothic"/>
                <a:cs typeface="Calibri Light"/>
              </a:rPr>
              <a:t>도수분포표</a:t>
            </a:r>
            <a:endParaRPr lang="ko-KR" altLang="en-US" sz="4000">
              <a:latin typeface="Calibri Light" panose="020F0302020204030204"/>
              <a:ea typeface="맑은 고딕" panose="020B0503020000020004" pitchFamily="34" charset="-127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77661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3BC8E921-A9F8-1F39-B2C3-69223283B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18" y="1802804"/>
            <a:ext cx="3858115" cy="4023360"/>
          </a:xfrm>
        </p:spPr>
      </p:pic>
      <p:pic>
        <p:nvPicPr>
          <p:cNvPr id="5" name="그림 5" descr="차트이(가) 표시된 사진&#10;&#10;자동 생성된 설명">
            <a:extLst>
              <a:ext uri="{FF2B5EF4-FFF2-40B4-BE49-F238E27FC236}">
                <a16:creationId xmlns:a16="http://schemas.microsoft.com/office/drawing/2014/main" id="{E996AC2E-A513-C1BB-C68C-A41A7FC74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470" y="1794200"/>
            <a:ext cx="3945228" cy="4031600"/>
          </a:xfrm>
          <a:prstGeom prst="rect">
            <a:avLst/>
          </a:prstGeom>
        </p:spPr>
      </p:pic>
      <p:pic>
        <p:nvPicPr>
          <p:cNvPr id="6" name="그림 6" descr="차트이(가) 표시된 사진&#10;&#10;자동 생성된 설명">
            <a:extLst>
              <a:ext uri="{FF2B5EF4-FFF2-40B4-BE49-F238E27FC236}">
                <a16:creationId xmlns:a16="http://schemas.microsoft.com/office/drawing/2014/main" id="{7AC5EC47-621B-4D36-2784-7CB1D23EA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8992" y="1791365"/>
            <a:ext cx="3945227" cy="41338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F9FA2A-5789-1674-508D-CD5913DAE729}"/>
              </a:ext>
            </a:extLst>
          </p:cNvPr>
          <p:cNvSpPr txBox="1"/>
          <p:nvPr/>
        </p:nvSpPr>
        <p:spPr>
          <a:xfrm>
            <a:off x="-54427" y="1714499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ea typeface="맑은 고딕"/>
                <a:cs typeface="Calibri"/>
              </a:rPr>
              <a:t>&lt;</a:t>
            </a:r>
            <a:r>
              <a:rPr lang="en-US" altLang="ko-KR" sz="1600" err="1">
                <a:solidFill>
                  <a:srgbClr val="A31515"/>
                </a:solidFill>
                <a:ea typeface="+mn-lt"/>
                <a:cs typeface="+mn-lt"/>
              </a:rPr>
              <a:t>hepatic_failure</a:t>
            </a:r>
            <a:r>
              <a:rPr lang="ko-KR" altLang="en-US" sz="1600">
                <a:ea typeface="맑은 고딕"/>
                <a:cs typeface="Calibri"/>
              </a:rPr>
              <a:t>&gt;</a:t>
            </a:r>
            <a:endParaRPr lang="ko-KR" altLang="en-US" sz="1600">
              <a:ea typeface="맑은 고딕" panose="020B0503020000020004" pitchFamily="34" charset="-127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608BB8-3DA9-C103-D49D-13655CA8FAA0}"/>
              </a:ext>
            </a:extLst>
          </p:cNvPr>
          <p:cNvSpPr txBox="1"/>
          <p:nvPr/>
        </p:nvSpPr>
        <p:spPr>
          <a:xfrm>
            <a:off x="5012377" y="1467096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ea typeface="맑은 고딕"/>
                <a:cs typeface="Calibri"/>
              </a:rPr>
              <a:t>&lt;</a:t>
            </a:r>
            <a:r>
              <a:rPr lang="en-US" altLang="ko-KR" sz="1600">
                <a:solidFill>
                  <a:srgbClr val="A31515"/>
                </a:solidFill>
                <a:ea typeface="+mn-lt"/>
                <a:cs typeface="+mn-lt"/>
              </a:rPr>
              <a:t>immunosuppression</a:t>
            </a:r>
            <a:r>
              <a:rPr lang="ko-KR" altLang="en-US" sz="1600">
                <a:ea typeface="맑은 고딕"/>
                <a:cs typeface="Calibri"/>
              </a:rPr>
              <a:t>&gt;</a:t>
            </a:r>
            <a:endParaRPr lang="ko-KR" altLang="en-US" sz="1600">
              <a:ea typeface="맑은 고딕" panose="020B0503020000020004" pitchFamily="34" charset="-127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65390-A734-AF1C-4803-73D0CBBA0C85}"/>
              </a:ext>
            </a:extLst>
          </p:cNvPr>
          <p:cNvSpPr txBox="1"/>
          <p:nvPr/>
        </p:nvSpPr>
        <p:spPr>
          <a:xfrm>
            <a:off x="8505701" y="1427512"/>
            <a:ext cx="285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ea typeface="맑은 고딕"/>
                <a:cs typeface="Calibri"/>
              </a:rPr>
              <a:t>&lt;</a:t>
            </a:r>
            <a:r>
              <a:rPr lang="en-US" altLang="ko-KR" sz="1600" err="1">
                <a:solidFill>
                  <a:srgbClr val="A31515"/>
                </a:solidFill>
                <a:ea typeface="+mn-lt"/>
                <a:cs typeface="+mn-lt"/>
              </a:rPr>
              <a:t>solid_tumor_with_metastasi</a:t>
            </a:r>
            <a:r>
              <a:rPr lang="ko-KR" altLang="en-US" sz="1600">
                <a:ea typeface="맑은 고딕"/>
                <a:cs typeface="Calibri"/>
              </a:rPr>
              <a:t>&gt;</a:t>
            </a:r>
            <a:endParaRPr lang="ko-KR" altLang="en-US" sz="1600">
              <a:ea typeface="맑은 고딕" panose="020B0503020000020004" pitchFamily="34" charset="-127"/>
              <a:cs typeface="Calibri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5CD431C-182E-892F-01CB-C861F3EEC59A}"/>
              </a:ext>
            </a:extLst>
          </p:cNvPr>
          <p:cNvSpPr txBox="1">
            <a:spLocks/>
          </p:cNvSpPr>
          <p:nvPr/>
        </p:nvSpPr>
        <p:spPr>
          <a:xfrm>
            <a:off x="1200761" y="863517"/>
            <a:ext cx="10058400" cy="7950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ea typeface="맑은 고딕"/>
              </a:rPr>
              <a:t>5.1.9</a:t>
            </a:r>
            <a:r>
              <a:rPr lang="ko-KR" sz="2000">
                <a:solidFill>
                  <a:srgbClr val="212121"/>
                </a:solidFill>
                <a:latin typeface="Calibri Light"/>
                <a:ea typeface="맑은 고딕"/>
                <a:cs typeface="Calibri Light"/>
              </a:rPr>
              <a:t> </a:t>
            </a:r>
            <a:r>
              <a:rPr lang="ko-KR" altLang="en-US" sz="4000">
                <a:latin typeface="NanumGothic"/>
                <a:ea typeface="NanumGothic"/>
                <a:cs typeface="Calibri Light"/>
              </a:rPr>
              <a:t>도수분포표</a:t>
            </a:r>
            <a:endParaRPr lang="ko-KR" altLang="en-US" sz="4000">
              <a:latin typeface="Calibri Light" panose="020F0302020204030204"/>
              <a:ea typeface="맑은 고딕" panose="020B0503020000020004" pitchFamily="34" charset="-127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27983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A9303-FFDB-1596-A90D-5B8F7E0EB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alibri Light"/>
                <a:ea typeface="+mj-lt"/>
                <a:cs typeface="Calibri Light"/>
              </a:rPr>
              <a:t>5.1.10</a:t>
            </a:r>
            <a:r>
              <a:rPr lang="en-US" altLang="ko-KR">
                <a:latin typeface="Calibri Light"/>
                <a:ea typeface="NanumGothic"/>
                <a:cs typeface="Calibri Light"/>
              </a:rPr>
              <a:t> </a:t>
            </a:r>
            <a:r>
              <a:rPr lang="ko-KR" altLang="en-US" sz="4000">
                <a:latin typeface="NanumGothic"/>
                <a:ea typeface="NanumGothic"/>
                <a:cs typeface="Calibri Light"/>
              </a:rPr>
              <a:t>이상값 제거</a:t>
            </a:r>
            <a:endParaRPr lang="ko-KR"/>
          </a:p>
        </p:txBody>
      </p:sp>
      <p:pic>
        <p:nvPicPr>
          <p:cNvPr id="4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FD5CEC45-75B2-ABC1-62BA-BEA111A68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08" y="1856466"/>
            <a:ext cx="5909221" cy="3325757"/>
          </a:xfrm>
        </p:spPr>
      </p:pic>
      <p:pic>
        <p:nvPicPr>
          <p:cNvPr id="5" name="그림 5" descr="차트이(가) 표시된 사진&#10;&#10;자동 생성된 설명">
            <a:extLst>
              <a:ext uri="{FF2B5EF4-FFF2-40B4-BE49-F238E27FC236}">
                <a16:creationId xmlns:a16="http://schemas.microsoft.com/office/drawing/2014/main" id="{2D3AEF6B-4688-8147-A289-653B28511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019" y="1942529"/>
            <a:ext cx="6166834" cy="31553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C2DCA9-FB50-1BF1-76C0-6943E22FC433}"/>
              </a:ext>
            </a:extLst>
          </p:cNvPr>
          <p:cNvSpPr txBox="1"/>
          <p:nvPr/>
        </p:nvSpPr>
        <p:spPr>
          <a:xfrm>
            <a:off x="139520" y="5226676"/>
            <a:ext cx="11833537" cy="1477328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왼쪽 그래프에서는 df1_spo2_max과 df1_spo2_min의 분포를 확인할 수 있는데, df1_spo2_min이 df1_spo2_max 보다 종 모양의 정규분포에 가깝다고 볼 수 있다.</a:t>
            </a:r>
          </a:p>
          <a:p>
            <a:endParaRPr lang="ko-KR" altLang="en-US">
              <a:ea typeface="맑은 고딕"/>
              <a:cs typeface="Calibri"/>
            </a:endParaRPr>
          </a:p>
          <a:p>
            <a:r>
              <a:rPr lang="ko-KR" altLang="en-US">
                <a:ea typeface="맑은 고딕"/>
                <a:cs typeface="Calibri"/>
              </a:rPr>
              <a:t>오른쪽은 왼쪽 그래프를 상자그림으로 나타낸 것으로, 상자 그림에 따르면 df1_spo2_max와 df1_spo2_min에 이상값의 조짐이 보인다. 이를 확인하기 위해 두가지 구간 변수의 </a:t>
            </a:r>
            <a:r>
              <a:rPr lang="ko-KR" altLang="en-US" err="1">
                <a:ea typeface="맑은 고딕"/>
                <a:cs typeface="Calibri"/>
              </a:rPr>
              <a:t>IQR을</a:t>
            </a:r>
            <a:r>
              <a:rPr lang="ko-KR" altLang="en-US">
                <a:ea typeface="맑은 고딕"/>
                <a:cs typeface="Calibri"/>
              </a:rPr>
              <a:t> 다음장에서 계산해보았다.</a:t>
            </a:r>
          </a:p>
        </p:txBody>
      </p:sp>
    </p:spTree>
    <p:extLst>
      <p:ext uri="{BB962C8B-B14F-4D97-AF65-F5344CB8AC3E}">
        <p14:creationId xmlns:p14="http://schemas.microsoft.com/office/powerpoint/2010/main" val="1658928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61C5F-F8B9-8661-2D20-D51A3B334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5.1.10</a:t>
            </a:r>
            <a:r>
              <a:rPr lang="en-US" altLang="ko-KR">
                <a:latin typeface="Calibri Light"/>
                <a:ea typeface="맑은 고딕"/>
                <a:cs typeface="Calibri Light"/>
              </a:rPr>
              <a:t> </a:t>
            </a:r>
            <a:r>
              <a:rPr lang="ko-KR" sz="4000" err="1">
                <a:latin typeface="NanumGothic"/>
                <a:ea typeface="NanumGothic"/>
                <a:cs typeface="Calibri Light"/>
              </a:rPr>
              <a:t>이상값</a:t>
            </a:r>
            <a:r>
              <a:rPr lang="ko-KR" sz="4000">
                <a:latin typeface="NanumGothic"/>
                <a:ea typeface="NanumGothic"/>
                <a:cs typeface="Calibri Light"/>
              </a:rPr>
              <a:t> 제거</a:t>
            </a:r>
            <a:endParaRPr lang="ko-KR" sz="4000">
              <a:latin typeface="NanumGothic"/>
              <a:ea typeface="NanumGothic"/>
            </a:endParaRPr>
          </a:p>
        </p:txBody>
      </p:sp>
      <p:pic>
        <p:nvPicPr>
          <p:cNvPr id="8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C6491BA7-D69D-32B8-F810-C21EC502D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164" y="1797677"/>
            <a:ext cx="2947115" cy="3284112"/>
          </a:xfrm>
          <a:prstGeom prst="rect">
            <a:avLst/>
          </a:prstGeom>
        </p:spPr>
      </p:pic>
      <p:pic>
        <p:nvPicPr>
          <p:cNvPr id="12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508DD86A-5535-5B16-303D-FCD539F59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0219" y="1988971"/>
            <a:ext cx="4932070" cy="1890913"/>
          </a:xfrm>
        </p:spPr>
      </p:pic>
      <p:pic>
        <p:nvPicPr>
          <p:cNvPr id="14" name="그래픽 14" descr="갈매기형 화살표 단색으로 채워진">
            <a:extLst>
              <a:ext uri="{FF2B5EF4-FFF2-40B4-BE49-F238E27FC236}">
                <a16:creationId xmlns:a16="http://schemas.microsoft.com/office/drawing/2014/main" id="{974F2AFD-3F41-0625-92B4-DC96CDBDF6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73337" y="2594362"/>
            <a:ext cx="377783" cy="377782"/>
          </a:xfrm>
          <a:prstGeom prst="rect">
            <a:avLst/>
          </a:prstGeom>
        </p:spPr>
      </p:pic>
      <p:pic>
        <p:nvPicPr>
          <p:cNvPr id="15" name="그래픽 14" descr="갈매기형 화살표 단색으로 채워진">
            <a:extLst>
              <a:ext uri="{FF2B5EF4-FFF2-40B4-BE49-F238E27FC236}">
                <a16:creationId xmlns:a16="http://schemas.microsoft.com/office/drawing/2014/main" id="{54B8AA0C-385A-41D0-1BA2-E3049E1EC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99340" y="2594362"/>
            <a:ext cx="377783" cy="3777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154C6C-011C-7F12-6226-E586F50CE9ED}"/>
              </a:ext>
            </a:extLst>
          </p:cNvPr>
          <p:cNvSpPr txBox="1"/>
          <p:nvPr/>
        </p:nvSpPr>
        <p:spPr>
          <a:xfrm>
            <a:off x="351520" y="4201035"/>
            <a:ext cx="427793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구해진 </a:t>
            </a:r>
            <a:r>
              <a:rPr lang="ko-KR" altLang="en-US" err="1">
                <a:ea typeface="맑은 고딕"/>
                <a:cs typeface="Calibri"/>
              </a:rPr>
              <a:t>IQR을</a:t>
            </a:r>
            <a:r>
              <a:rPr lang="ko-KR" altLang="en-US">
                <a:ea typeface="맑은 고딕"/>
                <a:cs typeface="Calibri"/>
              </a:rPr>
              <a:t> 바탕으로 3*IQR 규칙에 의거한 상한과 하한을 구한다.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E1A9A4-0ED1-FDE6-6822-3CBF4281B877}"/>
              </a:ext>
            </a:extLst>
          </p:cNvPr>
          <p:cNvSpPr txBox="1"/>
          <p:nvPr/>
        </p:nvSpPr>
        <p:spPr>
          <a:xfrm>
            <a:off x="5262253" y="5143500"/>
            <a:ext cx="361405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d1_spo2_max의 </a:t>
            </a:r>
            <a:r>
              <a:rPr lang="ko-KR" altLang="en-US" err="1">
                <a:ea typeface="맑은 고딕"/>
                <a:cs typeface="Calibri"/>
              </a:rPr>
              <a:t>하한값은</a:t>
            </a:r>
            <a:r>
              <a:rPr lang="ko-KR" altLang="en-US">
                <a:ea typeface="맑은 고딕"/>
                <a:cs typeface="Calibri"/>
              </a:rPr>
              <a:t> 96이며, 상한 값은 103이다.</a:t>
            </a:r>
          </a:p>
          <a:p>
            <a:r>
              <a:rPr lang="ko-KR" altLang="en-US">
                <a:ea typeface="맑은 고딕"/>
                <a:cs typeface="Calibri"/>
              </a:rPr>
              <a:t>d1_spo2_min의 </a:t>
            </a:r>
            <a:r>
              <a:rPr lang="ko-KR" altLang="en-US" err="1">
                <a:ea typeface="맑은 고딕"/>
                <a:cs typeface="Calibri"/>
              </a:rPr>
              <a:t>하한값은</a:t>
            </a:r>
            <a:r>
              <a:rPr lang="ko-KR" altLang="en-US">
                <a:ea typeface="맑은 고딕"/>
                <a:cs typeface="Calibri"/>
              </a:rPr>
              <a:t> 71이며, </a:t>
            </a:r>
            <a:r>
              <a:rPr lang="ko-KR" altLang="en-US" err="1">
                <a:ea typeface="맑은 고딕"/>
                <a:cs typeface="Calibri"/>
              </a:rPr>
              <a:t>상한값은</a:t>
            </a:r>
            <a:r>
              <a:rPr lang="ko-KR" altLang="en-US">
                <a:ea typeface="맑은 고딕"/>
                <a:cs typeface="Calibri"/>
              </a:rPr>
              <a:t> 113이다.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A5BEE-C445-830F-AB80-23072FD03581}"/>
              </a:ext>
            </a:extLst>
          </p:cNvPr>
          <p:cNvSpPr txBox="1"/>
          <p:nvPr/>
        </p:nvSpPr>
        <p:spPr>
          <a:xfrm>
            <a:off x="8980713" y="3879272"/>
            <a:ext cx="294112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>
                <a:ea typeface="맑은 고딕"/>
                <a:cs typeface="Calibri"/>
              </a:rPr>
              <a:t>df1['d1</a:t>
            </a:r>
            <a:r>
              <a:rPr lang="ko-KR">
                <a:ea typeface="맑은 고딕"/>
                <a:cs typeface="Calibri"/>
              </a:rPr>
              <a:t>_spo2_max</a:t>
            </a:r>
            <a:r>
              <a:rPr lang="en-US" altLang="ko-KR">
                <a:ea typeface="맑은 고딕"/>
                <a:cs typeface="Calibri"/>
              </a:rPr>
              <a:t>']</a:t>
            </a:r>
            <a:r>
              <a:rPr lang="en-US" altLang="ko-KR" err="1">
                <a:ea typeface="맑은 고딕"/>
                <a:cs typeface="Calibri"/>
              </a:rPr>
              <a:t>값이</a:t>
            </a:r>
            <a:r>
              <a:rPr lang="en-US" altLang="ko-KR">
                <a:ea typeface="맑은 고딕"/>
                <a:cs typeface="Calibri"/>
              </a:rPr>
              <a:t> 96보다 </a:t>
            </a:r>
            <a:r>
              <a:rPr lang="en-US" altLang="ko-KR" err="1">
                <a:ea typeface="맑은 고딕"/>
                <a:cs typeface="Calibri"/>
              </a:rPr>
              <a:t>큰것만</a:t>
            </a:r>
            <a:r>
              <a:rPr lang="en-US" altLang="ko-KR">
                <a:ea typeface="맑은 고딕"/>
                <a:cs typeface="Calibri"/>
              </a:rPr>
              <a:t> c1에 </a:t>
            </a:r>
            <a:r>
              <a:rPr lang="en-US" altLang="ko-KR" err="1">
                <a:ea typeface="맑은 고딕"/>
                <a:cs typeface="Calibri"/>
              </a:rPr>
              <a:t>넣는다</a:t>
            </a:r>
            <a:endParaRPr lang="en-US" altLang="ko-KR">
              <a:ea typeface="맑은 고딕"/>
              <a:cs typeface="Calibri"/>
            </a:endParaRPr>
          </a:p>
          <a:p>
            <a:endParaRPr lang="en-US" altLang="ko-KR">
              <a:ea typeface="+mn-lt"/>
              <a:cs typeface="Calibri"/>
            </a:endParaRPr>
          </a:p>
          <a:p>
            <a:r>
              <a:rPr lang="en-US" altLang="ko-KR">
                <a:ea typeface="+mn-lt"/>
                <a:cs typeface="Calibri"/>
              </a:rPr>
              <a:t>df1['d1</a:t>
            </a:r>
            <a:r>
              <a:rPr lang="ko-KR">
                <a:ea typeface="맑은 고딕"/>
                <a:cs typeface="Calibri"/>
              </a:rPr>
              <a:t>_spo2_</a:t>
            </a:r>
            <a:r>
              <a:rPr lang="en-US" altLang="ko-KR">
                <a:ea typeface="맑은 고딕"/>
                <a:cs typeface="Calibri"/>
              </a:rPr>
              <a:t>min</a:t>
            </a:r>
            <a:r>
              <a:rPr lang="en-US" altLang="ko-KR">
                <a:ea typeface="+mn-lt"/>
                <a:cs typeface="Calibri"/>
              </a:rPr>
              <a:t>']</a:t>
            </a:r>
            <a:r>
              <a:rPr lang="ko-KR" altLang="en-US">
                <a:ea typeface="+mn-lt"/>
                <a:cs typeface="Calibri"/>
              </a:rPr>
              <a:t>값이71보다</a:t>
            </a:r>
            <a:r>
              <a:rPr lang="en-US" altLang="ko-KR">
                <a:ea typeface="+mn-lt"/>
                <a:cs typeface="Calibri"/>
              </a:rPr>
              <a:t> </a:t>
            </a:r>
            <a:r>
              <a:rPr lang="ko-KR" altLang="en-US" err="1">
                <a:ea typeface="+mn-lt"/>
                <a:cs typeface="Calibri"/>
              </a:rPr>
              <a:t>큰것만</a:t>
            </a:r>
            <a:r>
              <a:rPr lang="en-US" altLang="ko-KR">
                <a:ea typeface="+mn-lt"/>
                <a:cs typeface="Calibri"/>
              </a:rPr>
              <a:t> c2</a:t>
            </a:r>
            <a:r>
              <a:rPr lang="ko-KR" altLang="en-US">
                <a:ea typeface="+mn-lt"/>
                <a:cs typeface="Calibri"/>
              </a:rPr>
              <a:t>에</a:t>
            </a:r>
            <a:r>
              <a:rPr lang="en-US" altLang="ko-KR">
                <a:ea typeface="+mn-lt"/>
                <a:cs typeface="Calibri"/>
              </a:rPr>
              <a:t> </a:t>
            </a:r>
            <a:r>
              <a:rPr lang="ko-KR" altLang="en-US">
                <a:ea typeface="+mn-lt"/>
                <a:cs typeface="Calibri"/>
              </a:rPr>
              <a:t>넣는다</a:t>
            </a:r>
            <a:endParaRPr lang="ko-KR">
              <a:ea typeface="맑은 고딕"/>
              <a:cs typeface="Calibri"/>
            </a:endParaRP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3A6CF46-8BC4-0C30-2067-A70502D3BD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9290" y="1867642"/>
            <a:ext cx="2941987" cy="192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07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D6D4C-3AA4-48DB-45C0-7FBD0C7B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alibri Light"/>
                <a:ea typeface="+mj-lt"/>
                <a:cs typeface="Calibri Light"/>
              </a:rPr>
              <a:t>5.1.11</a:t>
            </a:r>
            <a:r>
              <a:rPr lang="en-US" altLang="ko-KR">
                <a:latin typeface="Calibri Light"/>
                <a:ea typeface="+mj-lt"/>
                <a:cs typeface="Calibri Light"/>
              </a:rPr>
              <a:t> </a:t>
            </a:r>
            <a:r>
              <a:rPr lang="ko-KR" altLang="en-US" sz="4000">
                <a:latin typeface="NanumGothic"/>
                <a:ea typeface="NanumGothic"/>
                <a:cs typeface="Calibri Light"/>
              </a:rPr>
              <a:t>상관관계 검토</a:t>
            </a:r>
            <a:endParaRPr lang="ko-KR" altLang="en-US" sz="4000">
              <a:latin typeface="NanumGothic"/>
              <a:ea typeface="Nanum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ECDB-DE23-B7B9-EFA4-50E618A1CE83}"/>
              </a:ext>
            </a:extLst>
          </p:cNvPr>
          <p:cNvSpPr txBox="1"/>
          <p:nvPr/>
        </p:nvSpPr>
        <p:spPr>
          <a:xfrm>
            <a:off x="182450" y="5588894"/>
            <a:ext cx="117217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대각선에 있는 상관계수는 자신과의 </a:t>
            </a:r>
            <a:r>
              <a:rPr lang="ko-KR" altLang="en-US" err="1">
                <a:ea typeface="맑은 고딕"/>
                <a:cs typeface="Calibri"/>
              </a:rPr>
              <a:t>상관계수이므로</a:t>
            </a:r>
            <a:r>
              <a:rPr lang="ko-KR" altLang="en-US">
                <a:ea typeface="맑은 고딕"/>
                <a:cs typeface="Calibri"/>
              </a:rPr>
              <a:t> 모두 1이며, 그 외 상관계수 중에 절댓값이 0.7을 넘는 것이 있다. 따라서 </a:t>
            </a:r>
            <a:r>
              <a:rPr lang="ko-KR" altLang="en-US" err="1">
                <a:ea typeface="맑은 고딕"/>
                <a:cs typeface="Calibri"/>
              </a:rPr>
              <a:t>다중공선성</a:t>
            </a:r>
            <a:r>
              <a:rPr lang="ko-KR" altLang="en-US">
                <a:ea typeface="맑은 고딕"/>
                <a:cs typeface="Calibri"/>
              </a:rPr>
              <a:t> 문제를 방지하기 위해서 상관계수의 절댓값이 0.7이상인 변수를 </a:t>
            </a:r>
            <a:r>
              <a:rPr lang="ko-KR" altLang="en-US" err="1">
                <a:ea typeface="맑은 고딕"/>
                <a:cs typeface="Calibri"/>
              </a:rPr>
              <a:t>제거해야한다</a:t>
            </a:r>
            <a:r>
              <a:rPr lang="ko-KR" altLang="en-US">
                <a:ea typeface="맑은 고딕"/>
                <a:cs typeface="Calibri"/>
              </a:rPr>
              <a:t>.</a:t>
            </a:r>
          </a:p>
        </p:txBody>
      </p:sp>
      <p:pic>
        <p:nvPicPr>
          <p:cNvPr id="9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E735C2A5-156E-33F2-46CA-341E0D92F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818" y="1815879"/>
            <a:ext cx="10648681" cy="3639296"/>
          </a:xfrm>
        </p:spPr>
      </p:pic>
    </p:spTree>
    <p:extLst>
      <p:ext uri="{BB962C8B-B14F-4D97-AF65-F5344CB8AC3E}">
        <p14:creationId xmlns:p14="http://schemas.microsoft.com/office/powerpoint/2010/main" val="3917729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ECE3B-FB33-B1D9-8E41-0F042578A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024" y="215719"/>
            <a:ext cx="10058400" cy="1450757"/>
          </a:xfrm>
        </p:spPr>
        <p:txBody>
          <a:bodyPr/>
          <a:lstStyle/>
          <a:p>
            <a:r>
              <a:rPr lang="en-US" altLang="ko-KR">
                <a:latin typeface="Calibri Light"/>
                <a:ea typeface="+mj-lt"/>
                <a:cs typeface="Calibri Light"/>
              </a:rPr>
              <a:t>5.1.11</a:t>
            </a:r>
            <a:r>
              <a:rPr lang="ko-KR" sz="4000">
                <a:latin typeface="NanumGothic"/>
                <a:ea typeface="NanumGothic"/>
              </a:rPr>
              <a:t>상관관계 검토</a:t>
            </a:r>
            <a:endParaRPr lang="ko-KR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90FDCDF-BD21-E362-AC0D-D0D88232D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8" y="1881176"/>
            <a:ext cx="5013944" cy="48030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0BCB14-0F16-0FFD-5D0C-038A50FA8780}"/>
              </a:ext>
            </a:extLst>
          </p:cNvPr>
          <p:cNvSpPr txBox="1"/>
          <p:nvPr/>
        </p:nvSpPr>
        <p:spPr>
          <a:xfrm>
            <a:off x="6766519" y="216562"/>
            <a:ext cx="37213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ko-KR" altLang="en-US">
                <a:ea typeface="맑은 고딕"/>
                <a:cs typeface="Calibri" panose="020F0502020204030204"/>
              </a:rPr>
              <a:t>상관관계 엑셀 처리 결과 </a:t>
            </a:r>
          </a:p>
        </p:txBody>
      </p:sp>
      <p:pic>
        <p:nvPicPr>
          <p:cNvPr id="7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77092064-5FE3-4E77-317D-F56708330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069" y="3530535"/>
            <a:ext cx="6781925" cy="24384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199392-8B8C-0270-3224-8DE581F388F4}"/>
              </a:ext>
            </a:extLst>
          </p:cNvPr>
          <p:cNvSpPr txBox="1"/>
          <p:nvPr/>
        </p:nvSpPr>
        <p:spPr>
          <a:xfrm>
            <a:off x="5651638" y="6095656"/>
            <a:ext cx="5949537" cy="64633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원래 20*20 행렬이 14*14 행렬이 되었고, 이제 변수 간에 상관계수가 0.7 이상인 것은 없다.</a:t>
            </a:r>
          </a:p>
        </p:txBody>
      </p:sp>
      <p:pic>
        <p:nvPicPr>
          <p:cNvPr id="9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08C8E898-E39B-C358-C012-8EB810902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907" y="565727"/>
            <a:ext cx="6859976" cy="2435053"/>
          </a:xfrm>
          <a:prstGeom prst="rect">
            <a:avLst/>
          </a:prstGeom>
        </p:spPr>
      </p:pic>
      <p:pic>
        <p:nvPicPr>
          <p:cNvPr id="10" name="그래픽 10" descr="갈매기형 화살표 단색으로 채워진">
            <a:extLst>
              <a:ext uri="{FF2B5EF4-FFF2-40B4-BE49-F238E27FC236}">
                <a16:creationId xmlns:a16="http://schemas.microsoft.com/office/drawing/2014/main" id="{7B5DDF9F-8CE3-6F7C-5A3D-B26BB4AD0D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8535128" y="3196089"/>
            <a:ext cx="340428" cy="33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21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7AE18-FC03-33E1-026C-28545E42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06" y="313184"/>
            <a:ext cx="10058400" cy="697618"/>
          </a:xfrm>
        </p:spPr>
        <p:txBody>
          <a:bodyPr>
            <a:normAutofit fontScale="90000"/>
          </a:bodyPr>
          <a:lstStyle/>
          <a:p>
            <a:r>
              <a:rPr lang="en-US" altLang="ko-KR">
                <a:latin typeface="Calibri Light"/>
                <a:ea typeface="+mj-lt"/>
                <a:cs typeface="Calibri Light"/>
              </a:rPr>
              <a:t>5.1.12</a:t>
            </a:r>
            <a:r>
              <a:rPr lang="en-US" altLang="ko-KR">
                <a:latin typeface="Calibri Light"/>
                <a:ea typeface="NanumGothic"/>
                <a:cs typeface="Calibri Light"/>
              </a:rPr>
              <a:t> </a:t>
            </a:r>
            <a:r>
              <a:rPr lang="ko-KR" altLang="en-US" sz="4000">
                <a:latin typeface="NanumGothic"/>
                <a:ea typeface="NanumGothic"/>
                <a:cs typeface="Calibri Light"/>
              </a:rPr>
              <a:t>t-검정</a:t>
            </a:r>
            <a:endParaRPr lang="ko-KR" altLang="en-US" sz="4000">
              <a:latin typeface="NanumGothic"/>
              <a:ea typeface="NanumGothic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2C11CB-3EB9-CB21-D17B-76B158748329}"/>
              </a:ext>
            </a:extLst>
          </p:cNvPr>
          <p:cNvSpPr txBox="1"/>
          <p:nvPr/>
        </p:nvSpPr>
        <p:spPr>
          <a:xfrm>
            <a:off x="6472586" y="665901"/>
            <a:ext cx="5634383" cy="563231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arenR"/>
            </a:pPr>
            <a:r>
              <a:rPr lang="en-US" altLang="ko-KR">
                <a:latin typeface="Malgun Gothic"/>
                <a:ea typeface="Malgun Gothic"/>
                <a:cs typeface="Calibri"/>
              </a:rPr>
              <a:t>P</a:t>
            </a:r>
            <a:r>
              <a:rPr lang="ko-KR">
                <a:latin typeface="Malgun Gothic"/>
                <a:ea typeface="Malgun Gothic"/>
                <a:cs typeface="Calibri"/>
              </a:rPr>
              <a:t>값(</a:t>
            </a:r>
            <a:r>
              <a:rPr lang="ko-KR" err="1">
                <a:latin typeface="Malgun Gothic"/>
                <a:ea typeface="Malgun Gothic"/>
                <a:cs typeface="Calibri"/>
              </a:rPr>
              <a:t>p-value</a:t>
            </a:r>
            <a:r>
              <a:rPr lang="ko-KR">
                <a:latin typeface="Malgun Gothic"/>
                <a:ea typeface="Malgun Gothic"/>
                <a:cs typeface="Calibri"/>
              </a:rPr>
              <a:t>)이 </a:t>
            </a:r>
            <a:r>
              <a:rPr lang="en-US" altLang="ko-KR">
                <a:latin typeface="Malgun Gothic"/>
                <a:ea typeface="맑은 고딕"/>
                <a:cs typeface="Calibri"/>
              </a:rPr>
              <a:t>0.05</a:t>
            </a:r>
            <a:r>
              <a:rPr lang="ko-KR">
                <a:latin typeface="Malgun Gothic"/>
                <a:ea typeface="Malgun Gothic"/>
                <a:cs typeface="Calibri"/>
              </a:rPr>
              <a:t>보다 커서</a:t>
            </a:r>
            <a:r>
              <a:rPr lang="en-US" altLang="ko-KR">
                <a:latin typeface="Malgun Gothic"/>
                <a:ea typeface="Malgun Gothic"/>
                <a:cs typeface="Calibri"/>
              </a:rPr>
              <a:t> </a:t>
            </a:r>
            <a:r>
              <a:rPr lang="ko-KR" err="1">
                <a:latin typeface="Malgun Gothic"/>
                <a:ea typeface="Malgun Gothic"/>
                <a:cs typeface="Calibri"/>
              </a:rPr>
              <a:t>귀무가설</a:t>
            </a:r>
            <a:r>
              <a:rPr lang="ko-KR">
                <a:latin typeface="Malgun Gothic"/>
                <a:ea typeface="Malgun Gothic"/>
                <a:cs typeface="Calibri"/>
              </a:rPr>
              <a:t>, 즉 두 그룹의 d1_spo2_</a:t>
            </a:r>
            <a:r>
              <a:rPr lang="en-US" altLang="ko-KR" err="1">
                <a:latin typeface="Malgun Gothic"/>
                <a:ea typeface="맑은 고딕"/>
                <a:cs typeface="Calibri"/>
              </a:rPr>
              <a:t>max가</a:t>
            </a:r>
            <a:r>
              <a:rPr lang="en-US" altLang="ko-KR">
                <a:latin typeface="Malgun Gothic"/>
                <a:ea typeface="맑은 고딕"/>
                <a:cs typeface="Calibri"/>
              </a:rPr>
              <a:t> </a:t>
            </a:r>
            <a:r>
              <a:rPr lang="en-US" altLang="ko-KR" err="1">
                <a:latin typeface="Malgun Gothic"/>
                <a:ea typeface="맑은 고딕"/>
                <a:cs typeface="Calibri"/>
              </a:rPr>
              <a:t>같다는</a:t>
            </a:r>
            <a:r>
              <a:rPr lang="en-US" altLang="ko-KR">
                <a:latin typeface="Malgun Gothic"/>
                <a:ea typeface="맑은 고딕"/>
                <a:cs typeface="Calibri"/>
              </a:rPr>
              <a:t> </a:t>
            </a:r>
            <a:r>
              <a:rPr lang="en-US" altLang="ko-KR" err="1">
                <a:latin typeface="Malgun Gothic"/>
                <a:ea typeface="맑은 고딕"/>
                <a:cs typeface="Calibri"/>
              </a:rPr>
              <a:t>가설을</a:t>
            </a:r>
            <a:r>
              <a:rPr lang="en-US" altLang="ko-KR">
                <a:latin typeface="Malgun Gothic"/>
                <a:ea typeface="맑은 고딕"/>
                <a:cs typeface="Calibri"/>
              </a:rPr>
              <a:t> </a:t>
            </a:r>
            <a:r>
              <a:rPr lang="en-US" altLang="ko-KR" err="1">
                <a:latin typeface="Malgun Gothic"/>
                <a:ea typeface="맑은 고딕"/>
                <a:cs typeface="Calibri"/>
              </a:rPr>
              <a:t>기각할</a:t>
            </a:r>
            <a:r>
              <a:rPr lang="en-US" altLang="ko-KR">
                <a:latin typeface="Malgun Gothic"/>
                <a:ea typeface="맑은 고딕"/>
                <a:cs typeface="Calibri"/>
              </a:rPr>
              <a:t> 수 </a:t>
            </a:r>
            <a:r>
              <a:rPr lang="en-US" altLang="ko-KR" err="1">
                <a:latin typeface="Malgun Gothic"/>
                <a:ea typeface="맑은 고딕"/>
                <a:cs typeface="Calibri"/>
              </a:rPr>
              <a:t>있다</a:t>
            </a:r>
            <a:r>
              <a:rPr lang="en-US" altLang="ko-KR">
                <a:latin typeface="Malgun Gothic"/>
                <a:ea typeface="맑은 고딕"/>
                <a:cs typeface="Calibri"/>
              </a:rPr>
              <a:t>. </a:t>
            </a:r>
            <a:r>
              <a:rPr lang="en-US" altLang="ko-KR" err="1">
                <a:latin typeface="Malgun Gothic"/>
                <a:ea typeface="맑은 고딕"/>
                <a:cs typeface="Calibri"/>
              </a:rPr>
              <a:t>따라서</a:t>
            </a:r>
            <a:r>
              <a:rPr lang="en-US" altLang="ko-KR">
                <a:latin typeface="Malgun Gothic"/>
                <a:ea typeface="맑은 고딕"/>
                <a:cs typeface="Calibri"/>
              </a:rPr>
              <a:t>, 두 </a:t>
            </a:r>
            <a:r>
              <a:rPr lang="en-US" altLang="ko-KR" err="1">
                <a:latin typeface="Malgun Gothic"/>
                <a:ea typeface="맑은 고딕"/>
                <a:cs typeface="Calibri"/>
              </a:rPr>
              <a:t>그룹</a:t>
            </a:r>
            <a:r>
              <a:rPr lang="en-US" altLang="ko-KR">
                <a:latin typeface="Malgun Gothic"/>
                <a:ea typeface="맑은 고딕"/>
                <a:cs typeface="Calibri"/>
              </a:rPr>
              <a:t> </a:t>
            </a:r>
            <a:r>
              <a:rPr lang="en-US" altLang="ko-KR" err="1">
                <a:latin typeface="Malgun Gothic"/>
                <a:ea typeface="맑은 고딕"/>
                <a:cs typeface="Calibri"/>
              </a:rPr>
              <a:t>간의</a:t>
            </a:r>
            <a:r>
              <a:rPr lang="en-US" altLang="ko-KR">
                <a:latin typeface="Malgun Gothic"/>
                <a:ea typeface="맑은 고딕"/>
                <a:cs typeface="Calibri"/>
              </a:rPr>
              <a:t> </a:t>
            </a:r>
            <a:r>
              <a:rPr lang="en-US" altLang="ko-KR" err="1">
                <a:latin typeface="Malgun Gothic"/>
                <a:ea typeface="맑은 고딕"/>
                <a:cs typeface="Calibri"/>
              </a:rPr>
              <a:t>평균</a:t>
            </a:r>
            <a:r>
              <a:rPr lang="en-US" altLang="ko-KR">
                <a:latin typeface="Malgun Gothic"/>
                <a:ea typeface="맑은 고딕"/>
                <a:cs typeface="Calibri"/>
              </a:rPr>
              <a:t> df1_spo2_max(</a:t>
            </a:r>
            <a:r>
              <a:rPr lang="ko-KR" altLang="en-US">
                <a:solidFill>
                  <a:srgbClr val="424242"/>
                </a:solidFill>
                <a:latin typeface="Malgun Gothic"/>
                <a:ea typeface="Malgun Gothic"/>
                <a:cs typeface="Calibri"/>
              </a:rPr>
              <a:t>장치 체류 후 처음 </a:t>
            </a:r>
            <a:r>
              <a:rPr lang="en-US" altLang="ko-KR">
                <a:solidFill>
                  <a:srgbClr val="424242"/>
                </a:solidFill>
                <a:latin typeface="Malgun Gothic"/>
                <a:ea typeface="Malgun Gothic"/>
                <a:cs typeface="Calibri"/>
              </a:rPr>
              <a:t>24</a:t>
            </a:r>
            <a:r>
              <a:rPr lang="ko-KR" altLang="en-US">
                <a:solidFill>
                  <a:srgbClr val="424242"/>
                </a:solidFill>
                <a:latin typeface="Malgun Gothic"/>
                <a:ea typeface="Malgun Gothic"/>
                <a:cs typeface="Calibri"/>
              </a:rPr>
              <a:t>시간 동안 환자의 가장 높은 말초 산소 포화도</a:t>
            </a:r>
            <a:r>
              <a:rPr lang="en-US" altLang="ko-KR">
                <a:latin typeface="Malgun Gothic"/>
                <a:ea typeface="맑은 고딕"/>
                <a:cs typeface="Calibri"/>
              </a:rPr>
              <a:t>)는 </a:t>
            </a:r>
            <a:r>
              <a:rPr lang="en-US" altLang="ko-KR" err="1">
                <a:latin typeface="Malgun Gothic"/>
                <a:ea typeface="맑은 고딕"/>
                <a:cs typeface="Calibri"/>
              </a:rPr>
              <a:t>통계적으로</a:t>
            </a:r>
            <a:r>
              <a:rPr lang="en-US" altLang="ko-KR">
                <a:latin typeface="Malgun Gothic"/>
                <a:ea typeface="맑은 고딕"/>
                <a:cs typeface="Calibri"/>
              </a:rPr>
              <a:t> </a:t>
            </a:r>
            <a:r>
              <a:rPr lang="en-US" altLang="ko-KR" err="1">
                <a:latin typeface="Malgun Gothic"/>
                <a:ea typeface="맑은 고딕"/>
                <a:cs typeface="Calibri"/>
              </a:rPr>
              <a:t>유의미하게</a:t>
            </a:r>
            <a:r>
              <a:rPr lang="en-US" altLang="ko-KR">
                <a:latin typeface="Malgun Gothic"/>
                <a:ea typeface="맑은 고딕"/>
                <a:cs typeface="Calibri"/>
              </a:rPr>
              <a:t> </a:t>
            </a:r>
            <a:r>
              <a:rPr lang="en-US" altLang="ko-KR" err="1">
                <a:latin typeface="Malgun Gothic"/>
                <a:ea typeface="맑은 고딕"/>
                <a:cs typeface="Calibri"/>
              </a:rPr>
              <a:t>다르다고</a:t>
            </a:r>
            <a:r>
              <a:rPr lang="en-US" altLang="ko-KR">
                <a:latin typeface="Malgun Gothic"/>
                <a:ea typeface="맑은 고딕"/>
                <a:cs typeface="Calibri"/>
              </a:rPr>
              <a:t> </a:t>
            </a:r>
            <a:r>
              <a:rPr lang="en-US" altLang="ko-KR" err="1">
                <a:latin typeface="Malgun Gothic"/>
                <a:ea typeface="맑은 고딕"/>
                <a:cs typeface="Calibri"/>
              </a:rPr>
              <a:t>말할</a:t>
            </a:r>
            <a:r>
              <a:rPr lang="en-US" altLang="ko-KR">
                <a:latin typeface="Malgun Gothic"/>
                <a:ea typeface="맑은 고딕"/>
                <a:cs typeface="Calibri"/>
              </a:rPr>
              <a:t> 수 </a:t>
            </a:r>
            <a:r>
              <a:rPr lang="en-US" altLang="ko-KR" err="1">
                <a:latin typeface="Malgun Gothic"/>
                <a:ea typeface="맑은 고딕"/>
                <a:cs typeface="Calibri"/>
              </a:rPr>
              <a:t>있다</a:t>
            </a:r>
            <a:r>
              <a:rPr lang="en-US" altLang="ko-KR">
                <a:latin typeface="Malgun Gothic"/>
                <a:ea typeface="맑은 고딕"/>
                <a:cs typeface="Calibri"/>
              </a:rPr>
              <a:t>.</a:t>
            </a:r>
          </a:p>
          <a:p>
            <a:pPr marL="342900" indent="-342900">
              <a:buAutoNum type="arabicParenR"/>
            </a:pPr>
            <a:endParaRPr lang="en-US" altLang="ko-KR">
              <a:latin typeface="맑은 고딕"/>
              <a:ea typeface="맑은 고딕"/>
              <a:cs typeface="Calibri" panose="020F0502020204030204"/>
            </a:endParaRPr>
          </a:p>
          <a:p>
            <a:pPr marL="342900" indent="-342900">
              <a:buAutoNum type="arabicParenR"/>
            </a:pPr>
            <a:r>
              <a:rPr lang="en-US" altLang="ko-KR">
                <a:latin typeface="Malgun Gothic"/>
                <a:ea typeface="Malgun Gothic"/>
                <a:cs typeface="Calibri" panose="020F0502020204030204"/>
              </a:rPr>
              <a:t>P</a:t>
            </a:r>
            <a:r>
              <a:rPr lang="ko-KR" altLang="en-US">
                <a:latin typeface="Malgun Gothic"/>
                <a:ea typeface="Malgun Gothic"/>
                <a:cs typeface="Calibri" panose="020F0502020204030204"/>
              </a:rPr>
              <a:t>값</a:t>
            </a:r>
            <a:r>
              <a:rPr lang="en-US" altLang="ko-KR">
                <a:latin typeface="Malgun Gothic"/>
                <a:ea typeface="Malgun Gothic"/>
                <a:cs typeface="Calibri" panose="020F0502020204030204"/>
              </a:rPr>
              <a:t>(p-value)</a:t>
            </a:r>
            <a:r>
              <a:rPr lang="ko-KR" altLang="en-US">
                <a:latin typeface="Malgun Gothic"/>
                <a:ea typeface="Malgun Gothic"/>
                <a:cs typeface="Calibri" panose="020F0502020204030204"/>
              </a:rPr>
              <a:t>이 </a:t>
            </a:r>
            <a:r>
              <a:rPr lang="en-US" altLang="ko-KR">
                <a:latin typeface="Malgun Gothic"/>
                <a:ea typeface="Malgun Gothic"/>
                <a:cs typeface="Calibri" panose="020F0502020204030204"/>
              </a:rPr>
              <a:t>0.05</a:t>
            </a:r>
            <a:r>
              <a:rPr lang="ko-KR" altLang="en-US">
                <a:latin typeface="Malgun Gothic"/>
                <a:ea typeface="Malgun Gothic"/>
                <a:cs typeface="Calibri" panose="020F0502020204030204"/>
              </a:rPr>
              <a:t>보다 작아 </a:t>
            </a:r>
            <a:r>
              <a:rPr lang="ko-KR" altLang="en-US" err="1">
                <a:latin typeface="Malgun Gothic"/>
                <a:ea typeface="Malgun Gothic"/>
                <a:cs typeface="Calibri" panose="020F0502020204030204"/>
              </a:rPr>
              <a:t>귀무가설</a:t>
            </a:r>
            <a:r>
              <a:rPr lang="en-US" altLang="ko-KR">
                <a:latin typeface="Malgun Gothic"/>
                <a:ea typeface="Malgun Gothic"/>
                <a:cs typeface="Calibri" panose="020F0502020204030204"/>
              </a:rPr>
              <a:t>,</a:t>
            </a:r>
            <a:r>
              <a:rPr lang="ko-KR" altLang="en-US">
                <a:latin typeface="Malgun Gothic"/>
                <a:ea typeface="Malgun Gothic"/>
                <a:cs typeface="Calibri" panose="020F0502020204030204"/>
              </a:rPr>
              <a:t> 즉 두 그룹의 </a:t>
            </a:r>
            <a:r>
              <a:rPr lang="en-US" altLang="ko-KR">
                <a:latin typeface="Malgun Gothic"/>
                <a:ea typeface="Malgun Gothic"/>
                <a:cs typeface="Calibri" panose="020F0502020204030204"/>
              </a:rPr>
              <a:t>d1_spo2_min</a:t>
            </a:r>
            <a:r>
              <a:rPr lang="ko-KR" altLang="en-US">
                <a:latin typeface="Malgun Gothic"/>
                <a:ea typeface="Malgun Gothic"/>
                <a:cs typeface="Calibri" panose="020F0502020204030204"/>
              </a:rPr>
              <a:t>이 같다는 가설을 기각할 수 있다</a:t>
            </a:r>
            <a:r>
              <a:rPr lang="en-US" altLang="ko-KR">
                <a:latin typeface="Malgun Gothic"/>
                <a:ea typeface="Malgun Gothic"/>
                <a:cs typeface="Calibri" panose="020F0502020204030204"/>
              </a:rPr>
              <a:t>.</a:t>
            </a:r>
            <a:r>
              <a:rPr lang="ko-KR" altLang="en-US">
                <a:latin typeface="Malgun Gothic"/>
                <a:ea typeface="Malgun Gothic"/>
                <a:cs typeface="Calibri" panose="020F0502020204030204"/>
              </a:rPr>
              <a:t> 따라서</a:t>
            </a:r>
            <a:r>
              <a:rPr lang="en-US" altLang="ko-KR">
                <a:latin typeface="Malgun Gothic"/>
                <a:ea typeface="Malgun Gothic"/>
                <a:cs typeface="Calibri" panose="020F0502020204030204"/>
              </a:rPr>
              <a:t>,</a:t>
            </a:r>
            <a:r>
              <a:rPr lang="ko-KR" altLang="en-US">
                <a:latin typeface="Malgun Gothic"/>
                <a:ea typeface="Malgun Gothic"/>
                <a:cs typeface="Calibri" panose="020F0502020204030204"/>
              </a:rPr>
              <a:t> 두 그룹의 평균  </a:t>
            </a:r>
            <a:r>
              <a:rPr lang="en-US" altLang="ko-KR">
                <a:latin typeface="Malgun Gothic"/>
                <a:ea typeface="Malgun Gothic"/>
                <a:cs typeface="Calibri" panose="020F0502020204030204"/>
              </a:rPr>
              <a:t>df1_spo2_min(</a:t>
            </a:r>
            <a:r>
              <a:rPr lang="ko-KR" altLang="en-US">
                <a:solidFill>
                  <a:srgbClr val="424242"/>
                </a:solidFill>
                <a:latin typeface="Malgun Gothic"/>
                <a:ea typeface="Malgun Gothic"/>
                <a:cs typeface="Calibri" panose="020F0502020204030204"/>
              </a:rPr>
              <a:t>장치 체류 후 처음 </a:t>
            </a:r>
            <a:r>
              <a:rPr lang="en-US" altLang="ko-KR">
                <a:solidFill>
                  <a:srgbClr val="424242"/>
                </a:solidFill>
                <a:latin typeface="Malgun Gothic"/>
                <a:ea typeface="Malgun Gothic"/>
                <a:cs typeface="Calibri" panose="020F0502020204030204"/>
              </a:rPr>
              <a:t>24</a:t>
            </a:r>
            <a:r>
              <a:rPr lang="ko-KR" altLang="en-US">
                <a:solidFill>
                  <a:srgbClr val="424242"/>
                </a:solidFill>
                <a:latin typeface="Malgun Gothic"/>
                <a:ea typeface="Malgun Gothic"/>
                <a:cs typeface="Calibri" panose="020F0502020204030204"/>
              </a:rPr>
              <a:t>시간 동안 환자의 최저 말초 산소 포화도</a:t>
            </a:r>
            <a:r>
              <a:rPr lang="en-US">
                <a:solidFill>
                  <a:srgbClr val="424242"/>
                </a:solidFill>
                <a:latin typeface="Malgun Gothic"/>
                <a:ea typeface="Malgun Gothic"/>
                <a:cs typeface="Calibri" panose="020F0502020204030204"/>
              </a:rPr>
              <a:t>)은 </a:t>
            </a:r>
            <a:r>
              <a:rPr lang="en-US" err="1">
                <a:solidFill>
                  <a:srgbClr val="424242"/>
                </a:solidFill>
                <a:latin typeface="Malgun Gothic"/>
                <a:ea typeface="Malgun Gothic"/>
                <a:cs typeface="Calibri" panose="020F0502020204030204"/>
              </a:rPr>
              <a:t>통계적으로</a:t>
            </a:r>
            <a:r>
              <a:rPr lang="en-US">
                <a:solidFill>
                  <a:srgbClr val="424242"/>
                </a:solidFill>
                <a:latin typeface="Malgun Gothic"/>
                <a:ea typeface="Malgun Gothic"/>
                <a:cs typeface="Calibri" panose="020F0502020204030204"/>
              </a:rPr>
              <a:t> </a:t>
            </a:r>
            <a:r>
              <a:rPr lang="en-US" err="1">
                <a:solidFill>
                  <a:srgbClr val="424242"/>
                </a:solidFill>
                <a:latin typeface="Malgun Gothic"/>
                <a:ea typeface="Malgun Gothic"/>
                <a:cs typeface="Calibri" panose="020F0502020204030204"/>
              </a:rPr>
              <a:t>유의미하게</a:t>
            </a:r>
            <a:r>
              <a:rPr lang="en-US">
                <a:solidFill>
                  <a:srgbClr val="424242"/>
                </a:solidFill>
                <a:latin typeface="Malgun Gothic"/>
                <a:ea typeface="Malgun Gothic"/>
                <a:cs typeface="Calibri" panose="020F0502020204030204"/>
              </a:rPr>
              <a:t> </a:t>
            </a:r>
            <a:r>
              <a:rPr lang="en-US" err="1">
                <a:solidFill>
                  <a:srgbClr val="424242"/>
                </a:solidFill>
                <a:latin typeface="Malgun Gothic"/>
                <a:ea typeface="Malgun Gothic"/>
                <a:cs typeface="Calibri" panose="020F0502020204030204"/>
              </a:rPr>
              <a:t>다르다고</a:t>
            </a:r>
            <a:r>
              <a:rPr lang="en-US">
                <a:solidFill>
                  <a:srgbClr val="424242"/>
                </a:solidFill>
                <a:latin typeface="Malgun Gothic"/>
                <a:ea typeface="Malgun Gothic"/>
                <a:cs typeface="Calibri" panose="020F0502020204030204"/>
              </a:rPr>
              <a:t> </a:t>
            </a:r>
            <a:r>
              <a:rPr lang="en-US" err="1">
                <a:solidFill>
                  <a:srgbClr val="424242"/>
                </a:solidFill>
                <a:latin typeface="Malgun Gothic"/>
                <a:ea typeface="Malgun Gothic"/>
                <a:cs typeface="Calibri" panose="020F0502020204030204"/>
              </a:rPr>
              <a:t>말할</a:t>
            </a:r>
            <a:r>
              <a:rPr lang="en-US">
                <a:solidFill>
                  <a:srgbClr val="424242"/>
                </a:solidFill>
                <a:latin typeface="Malgun Gothic"/>
                <a:ea typeface="Malgun Gothic"/>
                <a:cs typeface="Calibri" panose="020F0502020204030204"/>
              </a:rPr>
              <a:t> 수 </a:t>
            </a:r>
            <a:r>
              <a:rPr lang="en-US" err="1">
                <a:solidFill>
                  <a:srgbClr val="424242"/>
                </a:solidFill>
                <a:latin typeface="Malgun Gothic"/>
                <a:ea typeface="Malgun Gothic"/>
                <a:cs typeface="Calibri" panose="020F0502020204030204"/>
              </a:rPr>
              <a:t>있다</a:t>
            </a:r>
            <a:r>
              <a:rPr lang="en-US">
                <a:solidFill>
                  <a:srgbClr val="424242"/>
                </a:solidFill>
                <a:latin typeface="Malgun Gothic"/>
                <a:ea typeface="Malgun Gothic"/>
                <a:cs typeface="Calibri" panose="020F0502020204030204"/>
              </a:rPr>
              <a:t>.</a:t>
            </a:r>
          </a:p>
          <a:p>
            <a:pPr marL="342900" indent="-342900">
              <a:buAutoNum type="arabicParenR"/>
            </a:pPr>
            <a:endParaRPr lang="en-US">
              <a:solidFill>
                <a:srgbClr val="424242"/>
              </a:solidFill>
              <a:latin typeface="Malgun Gothic"/>
              <a:ea typeface="Malgun Gothic"/>
              <a:cs typeface="Calibri" panose="020F0502020204030204"/>
            </a:endParaRPr>
          </a:p>
          <a:p>
            <a:pPr marL="342900" indent="-342900">
              <a:buAutoNum type="arabicParenR"/>
            </a:pPr>
            <a:r>
              <a:rPr lang="en-US">
                <a:solidFill>
                  <a:srgbClr val="000000"/>
                </a:solidFill>
                <a:latin typeface="Malgun Gothic"/>
                <a:ea typeface="Malgun Gothic"/>
                <a:cs typeface="Calibri" panose="020F0502020204030204"/>
              </a:rPr>
              <a:t>P</a:t>
            </a:r>
            <a:r>
              <a:rPr lang="ko-KR" altLang="en-US">
                <a:solidFill>
                  <a:srgbClr val="000000"/>
                </a:solidFill>
                <a:latin typeface="Malgun Gothic"/>
                <a:ea typeface="Malgun Gothic"/>
                <a:cs typeface="Calibri" panose="020F0502020204030204"/>
              </a:rPr>
              <a:t>값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Malgun Gothic"/>
                <a:cs typeface="Calibri" panose="020F0502020204030204"/>
              </a:rPr>
              <a:t>(p-value)</a:t>
            </a:r>
            <a:r>
              <a:rPr lang="ko-KR" altLang="en-US">
                <a:solidFill>
                  <a:srgbClr val="000000"/>
                </a:solidFill>
                <a:latin typeface="Malgun Gothic"/>
                <a:ea typeface="Malgun Gothic"/>
                <a:cs typeface="Calibri" panose="020F0502020204030204"/>
              </a:rPr>
              <a:t>이 </a:t>
            </a:r>
            <a:r>
              <a:rPr lang="en-US">
                <a:solidFill>
                  <a:srgbClr val="000000"/>
                </a:solidFill>
                <a:latin typeface="Malgun Gothic"/>
                <a:ea typeface="Malgun Gothic"/>
                <a:cs typeface="Calibri" panose="020F0502020204030204"/>
              </a:rPr>
              <a:t>0.05</a:t>
            </a:r>
            <a:r>
              <a:rPr lang="ko-KR" altLang="en-US">
                <a:solidFill>
                  <a:srgbClr val="000000"/>
                </a:solidFill>
                <a:latin typeface="Malgun Gothic"/>
                <a:ea typeface="Malgun Gothic"/>
                <a:cs typeface="Calibri" panose="020F0502020204030204"/>
              </a:rPr>
              <a:t>보다 작아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Malgun Gothic"/>
                <a:cs typeface="Calibri" panose="020F0502020204030204"/>
              </a:rPr>
              <a:t> </a:t>
            </a:r>
            <a:r>
              <a:rPr lang="ko-KR" altLang="en-US" err="1">
                <a:solidFill>
                  <a:srgbClr val="000000"/>
                </a:solidFill>
                <a:latin typeface="Malgun Gothic"/>
                <a:ea typeface="Malgun Gothic"/>
                <a:cs typeface="Calibri" panose="020F0502020204030204"/>
              </a:rPr>
              <a:t>귀무가설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Malgun Gothic"/>
                <a:cs typeface="Calibri" panose="020F0502020204030204"/>
              </a:rPr>
              <a:t>,</a:t>
            </a:r>
            <a:r>
              <a:rPr lang="ko-KR" altLang="en-US">
                <a:solidFill>
                  <a:srgbClr val="000000"/>
                </a:solidFill>
                <a:latin typeface="Malgun Gothic"/>
                <a:ea typeface="Malgun Gothic"/>
                <a:cs typeface="Calibri" panose="020F0502020204030204"/>
              </a:rPr>
              <a:t> 즉 두 그룹의 나이가 같다는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Malgun Gothic"/>
                <a:cs typeface="Calibri" panose="020F0502020204030204"/>
              </a:rPr>
              <a:t> </a:t>
            </a:r>
            <a:r>
              <a:rPr lang="ko-KR" altLang="en-US">
                <a:solidFill>
                  <a:srgbClr val="000000"/>
                </a:solidFill>
                <a:latin typeface="Malgun Gothic"/>
                <a:ea typeface="Malgun Gothic"/>
                <a:cs typeface="Calibri" panose="020F0502020204030204"/>
              </a:rPr>
              <a:t>가설을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Malgun Gothic"/>
                <a:cs typeface="Calibri" panose="020F0502020204030204"/>
              </a:rPr>
              <a:t> </a:t>
            </a:r>
            <a:r>
              <a:rPr lang="ko-KR" altLang="en-US">
                <a:solidFill>
                  <a:srgbClr val="000000"/>
                </a:solidFill>
                <a:latin typeface="Malgun Gothic"/>
                <a:ea typeface="Malgun Gothic"/>
                <a:cs typeface="Calibri" panose="020F0502020204030204"/>
              </a:rPr>
              <a:t>기각할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Malgun Gothic"/>
                <a:cs typeface="Calibri" panose="020F0502020204030204"/>
              </a:rPr>
              <a:t> </a:t>
            </a:r>
            <a:r>
              <a:rPr lang="ko-KR" altLang="en-US">
                <a:solidFill>
                  <a:srgbClr val="000000"/>
                </a:solidFill>
                <a:latin typeface="Malgun Gothic"/>
                <a:ea typeface="Malgun Gothic"/>
                <a:cs typeface="Calibri" panose="020F0502020204030204"/>
              </a:rPr>
              <a:t>수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Malgun Gothic"/>
                <a:cs typeface="Calibri" panose="020F0502020204030204"/>
              </a:rPr>
              <a:t> </a:t>
            </a:r>
            <a:r>
              <a:rPr lang="ko-KR" altLang="en-US">
                <a:solidFill>
                  <a:srgbClr val="000000"/>
                </a:solidFill>
                <a:latin typeface="Malgun Gothic"/>
                <a:ea typeface="Malgun Gothic"/>
                <a:cs typeface="Calibri" panose="020F0502020204030204"/>
              </a:rPr>
              <a:t>있다</a:t>
            </a:r>
            <a:r>
              <a:rPr lang="en-US">
                <a:solidFill>
                  <a:srgbClr val="000000"/>
                </a:solidFill>
                <a:latin typeface="Malgun Gothic"/>
                <a:ea typeface="Malgun Gothic"/>
                <a:cs typeface="Calibri" panose="020F0502020204030204"/>
              </a:rPr>
              <a:t>.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Malgun Gothic"/>
                <a:cs typeface="Calibri" panose="020F0502020204030204"/>
              </a:rPr>
              <a:t> </a:t>
            </a:r>
            <a:r>
              <a:rPr lang="ko-KR" altLang="en-US">
                <a:solidFill>
                  <a:srgbClr val="000000"/>
                </a:solidFill>
                <a:latin typeface="Malgun Gothic"/>
                <a:ea typeface="Malgun Gothic"/>
                <a:cs typeface="Calibri" panose="020F0502020204030204"/>
              </a:rPr>
              <a:t>따라서</a:t>
            </a:r>
            <a:r>
              <a:rPr lang="en-US">
                <a:solidFill>
                  <a:srgbClr val="000000"/>
                </a:solidFill>
                <a:latin typeface="Malgun Gothic"/>
                <a:ea typeface="Malgun Gothic"/>
                <a:cs typeface="Calibri" panose="020F0502020204030204"/>
              </a:rPr>
              <a:t>,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Malgun Gothic"/>
                <a:cs typeface="Calibri" panose="020F0502020204030204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Malgun Gothic"/>
                <a:ea typeface="Malgun Gothic"/>
                <a:cs typeface="Calibri" panose="020F0502020204030204"/>
              </a:rPr>
              <a:t>두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Malgun Gothic"/>
                <a:cs typeface="Calibri" panose="020F0502020204030204"/>
              </a:rPr>
              <a:t> </a:t>
            </a:r>
            <a:r>
              <a:rPr lang="ko-KR" altLang="en-US">
                <a:solidFill>
                  <a:srgbClr val="000000"/>
                </a:solidFill>
                <a:latin typeface="Malgun Gothic"/>
                <a:ea typeface="Malgun Gothic"/>
                <a:cs typeface="Calibri" panose="020F0502020204030204"/>
              </a:rPr>
              <a:t>그룹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Malgun Gothic"/>
                <a:cs typeface="Calibri" panose="020F0502020204030204"/>
              </a:rPr>
              <a:t> </a:t>
            </a:r>
            <a:r>
              <a:rPr lang="ko-KR" altLang="en-US">
                <a:solidFill>
                  <a:srgbClr val="000000"/>
                </a:solidFill>
                <a:latin typeface="Malgun Gothic"/>
                <a:ea typeface="Malgun Gothic"/>
                <a:cs typeface="Calibri" panose="020F0502020204030204"/>
              </a:rPr>
              <a:t>간의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Malgun Gothic"/>
                <a:cs typeface="Calibri" panose="020F0502020204030204"/>
              </a:rPr>
              <a:t> </a:t>
            </a:r>
            <a:r>
              <a:rPr lang="ko-KR" altLang="en-US">
                <a:solidFill>
                  <a:srgbClr val="000000"/>
                </a:solidFill>
                <a:latin typeface="Malgun Gothic"/>
                <a:ea typeface="Malgun Gothic"/>
                <a:cs typeface="Calibri" panose="020F0502020204030204"/>
              </a:rPr>
              <a:t>평균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Malgun Gothic"/>
                <a:cs typeface="Calibri" panose="020F0502020204030204"/>
              </a:rPr>
              <a:t> </a:t>
            </a:r>
            <a:r>
              <a:rPr lang="ko-KR" altLang="en-US">
                <a:solidFill>
                  <a:srgbClr val="000000"/>
                </a:solidFill>
                <a:latin typeface="Malgun Gothic"/>
                <a:ea typeface="Malgun Gothic"/>
                <a:cs typeface="Calibri" panose="020F0502020204030204"/>
              </a:rPr>
              <a:t>나이는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Malgun Gothic"/>
                <a:cs typeface="Calibri" panose="020F0502020204030204"/>
              </a:rPr>
              <a:t> </a:t>
            </a:r>
            <a:r>
              <a:rPr lang="ko-KR" altLang="en-US">
                <a:solidFill>
                  <a:srgbClr val="000000"/>
                </a:solidFill>
                <a:latin typeface="Malgun Gothic"/>
                <a:ea typeface="Malgun Gothic"/>
                <a:cs typeface="Calibri" panose="020F0502020204030204"/>
              </a:rPr>
              <a:t>통계적으로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Malgun Gothic"/>
                <a:cs typeface="Calibri" panose="020F0502020204030204"/>
              </a:rPr>
              <a:t> </a:t>
            </a:r>
            <a:r>
              <a:rPr lang="ko-KR" altLang="en-US">
                <a:solidFill>
                  <a:srgbClr val="000000"/>
                </a:solidFill>
                <a:latin typeface="Malgun Gothic"/>
                <a:ea typeface="Malgun Gothic"/>
                <a:cs typeface="Calibri" panose="020F0502020204030204"/>
              </a:rPr>
              <a:t>유의미하게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Malgun Gothic"/>
                <a:cs typeface="Calibri" panose="020F0502020204030204"/>
              </a:rPr>
              <a:t> </a:t>
            </a:r>
            <a:r>
              <a:rPr lang="ko-KR" altLang="en-US">
                <a:solidFill>
                  <a:srgbClr val="000000"/>
                </a:solidFill>
                <a:latin typeface="Malgun Gothic"/>
                <a:ea typeface="Malgun Gothic"/>
                <a:cs typeface="Calibri" panose="020F0502020204030204"/>
              </a:rPr>
              <a:t>다르다고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Malgun Gothic"/>
                <a:cs typeface="Calibri" panose="020F0502020204030204"/>
              </a:rPr>
              <a:t> </a:t>
            </a:r>
            <a:r>
              <a:rPr lang="ko-KR" altLang="en-US">
                <a:solidFill>
                  <a:srgbClr val="000000"/>
                </a:solidFill>
                <a:latin typeface="Malgun Gothic"/>
                <a:ea typeface="Malgun Gothic"/>
                <a:cs typeface="Calibri" panose="020F0502020204030204"/>
              </a:rPr>
              <a:t>말할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Malgun Gothic"/>
                <a:cs typeface="Calibri" panose="020F0502020204030204"/>
              </a:rPr>
              <a:t> </a:t>
            </a:r>
            <a:r>
              <a:rPr lang="ko-KR" altLang="en-US">
                <a:solidFill>
                  <a:srgbClr val="000000"/>
                </a:solidFill>
                <a:latin typeface="Malgun Gothic"/>
                <a:ea typeface="Malgun Gothic"/>
                <a:cs typeface="Calibri" panose="020F0502020204030204"/>
              </a:rPr>
              <a:t>수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Malgun Gothic"/>
                <a:cs typeface="Calibri" panose="020F0502020204030204"/>
              </a:rPr>
              <a:t> </a:t>
            </a:r>
            <a:r>
              <a:rPr lang="ko-KR" altLang="en-US">
                <a:solidFill>
                  <a:srgbClr val="000000"/>
                </a:solidFill>
                <a:latin typeface="Malgun Gothic"/>
                <a:ea typeface="Malgun Gothic"/>
                <a:cs typeface="Calibri" panose="020F0502020204030204"/>
              </a:rPr>
              <a:t>있다</a:t>
            </a:r>
            <a:endParaRPr lang="en-US">
              <a:solidFill>
                <a:srgbClr val="424242"/>
              </a:solidFill>
              <a:latin typeface="Malgun Gothic"/>
              <a:ea typeface="Malgun Gothic"/>
              <a:cs typeface="Calibri" panose="020F0502020204030204"/>
            </a:endParaRPr>
          </a:p>
        </p:txBody>
      </p:sp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FD02935C-A77C-D735-87C4-49185BA26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43" y="1269011"/>
            <a:ext cx="6207640" cy="480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B297B-8239-BA85-52B4-8C0A123F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349" y="234648"/>
            <a:ext cx="10058400" cy="1450757"/>
          </a:xfrm>
        </p:spPr>
        <p:txBody>
          <a:bodyPr/>
          <a:lstStyle/>
          <a:p>
            <a:r>
              <a:rPr lang="ko-KR" altLang="en-US" sz="4000">
                <a:ea typeface="맑은 고딕"/>
                <a:cs typeface="Calibri Light"/>
              </a:rPr>
              <a:t>데이터셋 및 프로젝트 주제</a:t>
            </a:r>
            <a:r>
              <a:rPr lang="ko-KR" altLang="en-US">
                <a:ea typeface="맑은 고딕"/>
                <a:cs typeface="Calibri Light"/>
              </a:rPr>
              <a:t> 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DDEEC4-A8DF-629E-429A-9EF9AAF5D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303" y="2027575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Calibri"/>
              <a:buChar char="-"/>
            </a:pPr>
            <a:r>
              <a:rPr lang="ko-KR" altLang="en-US" sz="1800">
                <a:latin typeface="Gulim"/>
                <a:ea typeface="Gulim"/>
                <a:cs typeface="Calibri"/>
              </a:rPr>
              <a:t> 데이터셋 명: </a:t>
            </a:r>
            <a:r>
              <a:rPr lang="ko-KR" sz="1800" b="1">
                <a:latin typeface="Gulim"/>
                <a:ea typeface="Gulim"/>
                <a:hlinkClick r:id="rId2"/>
              </a:rPr>
              <a:t>Patient Survival Prediction</a:t>
            </a:r>
            <a:endParaRPr lang="ko-KR" altLang="en-US" sz="1800">
              <a:latin typeface="Gulim"/>
              <a:ea typeface="Gulim"/>
              <a:cs typeface="Calibri"/>
            </a:endParaRPr>
          </a:p>
          <a:p>
            <a:pPr>
              <a:buChar char="-"/>
            </a:pPr>
            <a:r>
              <a:rPr lang="ko-KR" altLang="en-US" sz="1800">
                <a:latin typeface="Gulim"/>
                <a:ea typeface="Gulim"/>
                <a:cs typeface="Calibri"/>
              </a:rPr>
              <a:t> 데이터셋 설명:</a:t>
            </a:r>
            <a:r>
              <a:rPr lang="ko-KR" altLang="en-US" sz="1800" b="1">
                <a:latin typeface="Gulim"/>
                <a:ea typeface="Gulim"/>
                <a:cs typeface="Calibri"/>
              </a:rPr>
              <a:t> </a:t>
            </a:r>
            <a:r>
              <a:rPr lang="ko-KR" sz="1800">
                <a:latin typeface="Gulim"/>
                <a:ea typeface="Gulim"/>
                <a:cs typeface="+mn-lt"/>
              </a:rPr>
              <a:t>입원 환자의 </a:t>
            </a:r>
            <a:r>
              <a:rPr lang="ko-KR" altLang="en-US" sz="1800">
                <a:latin typeface="Gulim"/>
                <a:ea typeface="Gulim"/>
                <a:cs typeface="+mn-lt"/>
              </a:rPr>
              <a:t>사망</a:t>
            </a:r>
            <a:r>
              <a:rPr lang="ko-KR" sz="1800">
                <a:latin typeface="Gulim"/>
                <a:ea typeface="Gulim"/>
                <a:cs typeface="+mn-lt"/>
              </a:rPr>
              <a:t> </a:t>
            </a:r>
            <a:r>
              <a:rPr lang="ko-KR" altLang="en-US" sz="1800">
                <a:latin typeface="Gulim"/>
                <a:ea typeface="Gulim"/>
                <a:cs typeface="+mn-lt"/>
              </a:rPr>
              <a:t>원인에 따른 </a:t>
            </a:r>
            <a:r>
              <a:rPr lang="ko-KR" sz="1800">
                <a:latin typeface="Gulim"/>
                <a:ea typeface="Gulim"/>
                <a:cs typeface="+mn-lt"/>
              </a:rPr>
              <a:t>병원 내 사망률에 대한 예측 모델을 개발하고 검증하는 것을 </a:t>
            </a:r>
            <a:r>
              <a:rPr lang="ko-KR" altLang="en-US" sz="1800">
                <a:latin typeface="Gulim"/>
                <a:ea typeface="Gulim"/>
                <a:cs typeface="+mn-lt"/>
              </a:rPr>
              <a:t>목표로 하는 데이터셋 </a:t>
            </a:r>
          </a:p>
          <a:p>
            <a:pPr>
              <a:buChar char="-"/>
            </a:pPr>
            <a:endParaRPr lang="ko-KR" altLang="en-US" sz="1800">
              <a:latin typeface="Gulim"/>
              <a:ea typeface="Gulim"/>
              <a:cs typeface="+mn-lt"/>
            </a:endParaRPr>
          </a:p>
          <a:p>
            <a:pPr>
              <a:buChar char="-"/>
            </a:pPr>
            <a:r>
              <a:rPr lang="ko-KR" altLang="en-US" sz="1800">
                <a:latin typeface="Gulim"/>
                <a:ea typeface="Gulim"/>
                <a:cs typeface="Calibri"/>
              </a:rPr>
              <a:t> 프로젝트 </a:t>
            </a:r>
            <a:r>
              <a:rPr lang="ko-KR" sz="1800">
                <a:latin typeface="Gulim"/>
                <a:ea typeface="Gulim"/>
                <a:cs typeface="+mn-lt"/>
              </a:rPr>
              <a:t>주제: 인종에 따른 사망 원인 예측</a:t>
            </a:r>
            <a:r>
              <a:rPr lang="ko-KR" altLang="en-US" sz="1800">
                <a:latin typeface="Gulim"/>
                <a:ea typeface="Gulim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en-US" altLang="ko-KR" sz="1800">
                <a:latin typeface="Gulim"/>
                <a:ea typeface="+mn-lt"/>
                <a:cs typeface="+mn-lt"/>
              </a:rPr>
              <a:t>        E</a:t>
            </a:r>
            <a:r>
              <a:rPr lang="en-US" sz="1800">
                <a:latin typeface="Gulim"/>
                <a:ea typeface="+mn-lt"/>
                <a:cs typeface="+mn-lt"/>
              </a:rPr>
              <a:t>x</a:t>
            </a:r>
            <a:r>
              <a:rPr lang="ko-KR" sz="1800">
                <a:latin typeface="Gulim"/>
                <a:ea typeface="Gulim"/>
                <a:cs typeface="+mn-lt"/>
              </a:rPr>
              <a:t>) 백인은 에이즈, 아시안은 </a:t>
            </a:r>
            <a:r>
              <a:rPr lang="ko-KR" sz="1800" err="1">
                <a:latin typeface="Gulim"/>
                <a:ea typeface="Gulim"/>
                <a:cs typeface="+mn-lt"/>
              </a:rPr>
              <a:t>림프종</a:t>
            </a:r>
            <a:r>
              <a:rPr lang="ko-KR" sz="1800">
                <a:latin typeface="Gulim"/>
                <a:ea typeface="Gulim"/>
                <a:cs typeface="+mn-lt"/>
              </a:rPr>
              <a:t>, 히스패닉은 백혈병</a:t>
            </a:r>
            <a:endParaRPr lang="ko-KR" sz="1800">
              <a:latin typeface="Gulim"/>
              <a:ea typeface="Gulim"/>
              <a:cs typeface="Calibri" panose="020F0502020204030204"/>
            </a:endParaRPr>
          </a:p>
          <a:p>
            <a:endParaRPr lang="ko-KR" altLang="en-US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5766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7AE18-FC03-33E1-026C-28545E42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606" y="312850"/>
            <a:ext cx="10058400" cy="122958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ko-KR" altLang="en-US" sz="4000">
              <a:latin typeface="Malgun Gothic"/>
              <a:ea typeface="Malgun Gothic"/>
              <a:cs typeface="Calibri Ligh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400">
                <a:latin typeface="Calibri Light"/>
                <a:ea typeface="Malgun Gothic"/>
                <a:cs typeface="Calibri Light"/>
              </a:rPr>
              <a:t>1</a:t>
            </a:r>
            <a:r>
              <a:rPr lang="en-US" altLang="ko-KR" sz="4400">
                <a:latin typeface="Malgun Gothic"/>
                <a:ea typeface="Malgun Gothic"/>
                <a:cs typeface="Calibri Light"/>
              </a:rPr>
              <a:t>.</a:t>
            </a:r>
            <a:r>
              <a:rPr lang="ko-KR" altLang="en-US" sz="4400">
                <a:latin typeface="Malgun Gothic"/>
                <a:ea typeface="Malgun Gothic"/>
                <a:cs typeface="Calibri Light"/>
              </a:rPr>
              <a:t> </a:t>
            </a:r>
            <a:r>
              <a:rPr lang="ko-KR" sz="4400" err="1">
                <a:solidFill>
                  <a:srgbClr val="212121"/>
                </a:solidFill>
                <a:ea typeface="+mj-lt"/>
                <a:cs typeface="+mj-lt"/>
              </a:rPr>
              <a:t>타겟변수</a:t>
            </a:r>
            <a:r>
              <a:rPr lang="en-US" altLang="ko-KR" sz="4400">
                <a:solidFill>
                  <a:srgbClr val="212121"/>
                </a:solidFill>
                <a:ea typeface="+mj-lt"/>
                <a:cs typeface="+mj-lt"/>
              </a:rPr>
              <a:t> </a:t>
            </a:r>
            <a:r>
              <a:rPr lang="ko-KR" sz="4400">
                <a:solidFill>
                  <a:srgbClr val="212121"/>
                </a:solidFill>
                <a:ea typeface="+mj-lt"/>
                <a:cs typeface="+mj-lt"/>
              </a:rPr>
              <a:t>비율</a:t>
            </a:r>
            <a:r>
              <a:rPr lang="en-US" altLang="ko-KR" sz="4400">
                <a:solidFill>
                  <a:srgbClr val="212121"/>
                </a:solidFill>
                <a:ea typeface="+mj-lt"/>
                <a:cs typeface="+mj-lt"/>
              </a:rPr>
              <a:t> </a:t>
            </a:r>
            <a:r>
              <a:rPr lang="ko-KR" sz="4400">
                <a:solidFill>
                  <a:srgbClr val="212121"/>
                </a:solidFill>
                <a:ea typeface="+mj-lt"/>
                <a:cs typeface="+mj-lt"/>
              </a:rPr>
              <a:t>점검</a:t>
            </a:r>
            <a:r>
              <a:rPr lang="en-US" altLang="ko-KR" sz="4400">
                <a:solidFill>
                  <a:srgbClr val="212121"/>
                </a:solidFill>
                <a:ea typeface="+mj-lt"/>
                <a:cs typeface="+mj-lt"/>
              </a:rPr>
              <a:t> </a:t>
            </a:r>
            <a:r>
              <a:rPr lang="ko-KR" sz="4400">
                <a:solidFill>
                  <a:srgbClr val="212121"/>
                </a:solidFill>
                <a:ea typeface="+mj-lt"/>
                <a:cs typeface="+mj-lt"/>
              </a:rPr>
              <a:t>및</a:t>
            </a:r>
            <a:r>
              <a:rPr lang="en-US" altLang="ko-KR" sz="4400">
                <a:solidFill>
                  <a:srgbClr val="212121"/>
                </a:solidFill>
                <a:ea typeface="+mj-lt"/>
                <a:cs typeface="+mj-lt"/>
              </a:rPr>
              <a:t> </a:t>
            </a:r>
            <a:r>
              <a:rPr lang="ko-KR" sz="4400">
                <a:solidFill>
                  <a:srgbClr val="212121"/>
                </a:solidFill>
                <a:ea typeface="+mj-lt"/>
                <a:cs typeface="+mj-lt"/>
              </a:rPr>
              <a:t>필요시</a:t>
            </a:r>
            <a:r>
              <a:rPr lang="en-US" altLang="ko-KR" sz="4400">
                <a:solidFill>
                  <a:srgbClr val="212121"/>
                </a:solidFill>
                <a:ea typeface="+mj-lt"/>
                <a:cs typeface="+mj-lt"/>
              </a:rPr>
              <a:t> </a:t>
            </a:r>
            <a:r>
              <a:rPr lang="ko-KR" sz="4400">
                <a:solidFill>
                  <a:srgbClr val="212121"/>
                </a:solidFill>
                <a:ea typeface="+mj-lt"/>
                <a:cs typeface="+mj-lt"/>
              </a:rPr>
              <a:t>조치</a:t>
            </a:r>
            <a:endParaRPr lang="ko-KR" sz="4400">
              <a:latin typeface="Malgun Gothic"/>
              <a:ea typeface="Malgun Gothic"/>
              <a:cs typeface="Calibri Light"/>
            </a:endParaRPr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CF3C3DA-FE6C-DE0C-8802-E2BE50259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09" y="1795024"/>
            <a:ext cx="6035614" cy="44900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CD57A3-6A8E-1444-5688-B80C1AA83682}"/>
              </a:ext>
            </a:extLst>
          </p:cNvPr>
          <p:cNvSpPr txBox="1"/>
          <p:nvPr/>
        </p:nvSpPr>
        <p:spPr>
          <a:xfrm>
            <a:off x="6496769" y="1903203"/>
            <a:ext cx="5057955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데이터프레임 </a:t>
            </a:r>
            <a:r>
              <a:rPr lang="ko-KR" altLang="en-US" err="1">
                <a:ea typeface="맑은 고딕"/>
                <a:cs typeface="Calibri"/>
              </a:rPr>
              <a:t>df를</a:t>
            </a:r>
            <a:r>
              <a:rPr lang="ko-KR" altLang="en-US">
                <a:ea typeface="맑은 고딕"/>
                <a:cs typeface="Calibri"/>
              </a:rPr>
              <a:t> 분할하기 전에 타깃 변수와 입력변수를 </a:t>
            </a:r>
            <a:r>
              <a:rPr lang="ko-KR" altLang="en-US" err="1">
                <a:ea typeface="맑은 고딕"/>
                <a:cs typeface="Calibri"/>
              </a:rPr>
              <a:t>target과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data로</a:t>
            </a:r>
            <a:r>
              <a:rPr lang="ko-KR" altLang="en-US">
                <a:ea typeface="맑은 고딕"/>
                <a:cs typeface="Calibri"/>
              </a:rPr>
              <a:t> 분리하여 저장한다.</a:t>
            </a:r>
          </a:p>
          <a:p>
            <a:endParaRPr lang="ko-KR" altLang="en-US">
              <a:ea typeface="맑은 고딕"/>
              <a:cs typeface="Calibri"/>
            </a:endParaRPr>
          </a:p>
          <a:p>
            <a:endParaRPr lang="ko-KR" altLang="en-US">
              <a:ea typeface="맑은 고딕"/>
              <a:cs typeface="Calibri"/>
            </a:endParaRPr>
          </a:p>
          <a:p>
            <a:r>
              <a:rPr lang="ko-KR" altLang="en-US">
                <a:ea typeface="맑은 고딕"/>
                <a:cs typeface="Calibri"/>
              </a:rPr>
              <a:t>데이터프레임 </a:t>
            </a:r>
            <a:r>
              <a:rPr lang="ko-KR" altLang="en-US" err="1">
                <a:ea typeface="맑은 고딕"/>
                <a:cs typeface="Calibri"/>
              </a:rPr>
              <a:t>df에는</a:t>
            </a:r>
            <a:r>
              <a:rPr lang="ko-KR" altLang="en-US">
                <a:ea typeface="맑은 고딕"/>
                <a:cs typeface="Calibri"/>
              </a:rPr>
              <a:t> 총 85개의 변수가 있는데, 이 중 타깃변수 </a:t>
            </a:r>
            <a:r>
              <a:rPr lang="ko-KR" altLang="en-US" err="1">
                <a:ea typeface="맑은 고딕"/>
                <a:cs typeface="Calibri"/>
              </a:rPr>
              <a:t>hospital_death를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target에</a:t>
            </a:r>
            <a:r>
              <a:rPr lang="ko-KR" altLang="en-US">
                <a:ea typeface="맑은 고딕"/>
                <a:cs typeface="Calibri"/>
              </a:rPr>
              <a:t> 저장하고, 나머지 84개의  입력변수는 </a:t>
            </a:r>
            <a:r>
              <a:rPr lang="ko-KR" altLang="en-US" err="1">
                <a:ea typeface="맑은 고딕"/>
                <a:cs typeface="Calibri"/>
              </a:rPr>
              <a:t>data에</a:t>
            </a:r>
            <a:r>
              <a:rPr lang="ko-KR" altLang="en-US">
                <a:ea typeface="맑은 고딕"/>
                <a:cs typeface="Calibri"/>
              </a:rPr>
              <a:t> 저장했다.</a:t>
            </a:r>
          </a:p>
          <a:p>
            <a:endParaRPr lang="ko-KR" altLang="en-US">
              <a:ea typeface="맑은 고딕"/>
              <a:cs typeface="Calibri"/>
            </a:endParaRPr>
          </a:p>
          <a:p>
            <a:endParaRPr lang="ko-KR" altLang="en-US">
              <a:ea typeface="맑은 고딕"/>
              <a:cs typeface="Calibri"/>
            </a:endParaRPr>
          </a:p>
          <a:p>
            <a:endParaRPr lang="ko-KR" altLang="en-US">
              <a:ea typeface="맑은 고딕"/>
              <a:cs typeface="Calibri"/>
            </a:endParaRPr>
          </a:p>
          <a:p>
            <a:r>
              <a:rPr lang="ko-KR" altLang="en-US">
                <a:ea typeface="맑은 고딕"/>
                <a:cs typeface="Calibri"/>
              </a:rPr>
              <a:t>타깃 변수 </a:t>
            </a:r>
            <a:r>
              <a:rPr lang="ko-KR" altLang="en-US" err="1">
                <a:ea typeface="맑은 고딕"/>
                <a:cs typeface="Calibri"/>
              </a:rPr>
              <a:t>hospital_death의</a:t>
            </a:r>
            <a:r>
              <a:rPr lang="ko-KR" altLang="en-US">
                <a:ea typeface="맑은 고딕"/>
                <a:cs typeface="Calibri"/>
              </a:rPr>
              <a:t> 분포를 보면 사망한 경우(값 1)과 그렇지 않은 경우(값 0)의 비율은 대략 7:93이다.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89E7A-14F5-F5E5-8CDC-8B9BEB52D9B1}"/>
              </a:ext>
            </a:extLst>
          </p:cNvPr>
          <p:cNvSpPr txBox="1"/>
          <p:nvPr/>
        </p:nvSpPr>
        <p:spPr>
          <a:xfrm>
            <a:off x="856013" y="71747"/>
            <a:ext cx="73448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>
                <a:solidFill>
                  <a:srgbClr val="404040"/>
                </a:solidFill>
                <a:latin typeface="Calibri Light"/>
                <a:ea typeface="+mn-lt"/>
                <a:cs typeface="Calibri Light"/>
              </a:rPr>
              <a:t>(</a:t>
            </a:r>
            <a:r>
              <a:rPr lang="ko-KR" sz="2400">
                <a:solidFill>
                  <a:srgbClr val="404040"/>
                </a:solidFill>
                <a:latin typeface="Malgun Gothic"/>
                <a:ea typeface="Malgun Gothic"/>
              </a:rPr>
              <a:t>이하 이진 변수 </a:t>
            </a:r>
            <a:r>
              <a:rPr lang="ko-KR" sz="2400" err="1">
                <a:solidFill>
                  <a:srgbClr val="404040"/>
                </a:solidFill>
                <a:latin typeface="Malgun Gothic"/>
                <a:ea typeface="Malgun Gothic"/>
              </a:rPr>
              <a:t>타겟변수에</a:t>
            </a:r>
            <a:r>
              <a:rPr lang="ko-KR" sz="2400">
                <a:solidFill>
                  <a:srgbClr val="404040"/>
                </a:solidFill>
                <a:latin typeface="Malgun Gothic"/>
                <a:ea typeface="Malgun Gothic"/>
              </a:rPr>
              <a:t> 적용</a:t>
            </a:r>
            <a:r>
              <a:rPr lang="en-US" altLang="ko-KR" sz="2400">
                <a:solidFill>
                  <a:srgbClr val="404040"/>
                </a:solidFill>
                <a:latin typeface="Calibri Light"/>
                <a:ea typeface="+mn-lt"/>
                <a:cs typeface="Calibri Light"/>
              </a:rPr>
              <a:t>)</a:t>
            </a:r>
            <a:r>
              <a:rPr lang="ko-KR" sz="3600">
                <a:solidFill>
                  <a:srgbClr val="404040"/>
                </a:solidFill>
                <a:latin typeface="Malgun Gothic"/>
                <a:ea typeface="Malgun Gothic"/>
              </a:rPr>
              <a:t> 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60384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EB9CF-2701-B74E-814B-7480806FA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48669"/>
          </a:xfrm>
        </p:spPr>
        <p:txBody>
          <a:bodyPr/>
          <a:lstStyle/>
          <a:p>
            <a:r>
              <a:rPr lang="en-US" altLang="ko-KR" sz="4000">
                <a:ea typeface="+mj-lt"/>
                <a:cs typeface="Calibri Light"/>
              </a:rPr>
              <a:t>1</a:t>
            </a:r>
            <a:r>
              <a:rPr lang="en-US" altLang="ko-KR" sz="4000">
                <a:latin typeface="Malgun Gothic"/>
                <a:ea typeface="+mj-lt"/>
              </a:rPr>
              <a:t>.</a:t>
            </a:r>
            <a:r>
              <a:rPr lang="ko-KR" sz="4000">
                <a:latin typeface="Malgun Gothic"/>
                <a:ea typeface="Malgun Gothic"/>
              </a:rPr>
              <a:t> </a:t>
            </a:r>
            <a:r>
              <a:rPr lang="ko-KR" sz="4000" err="1">
                <a:solidFill>
                  <a:srgbClr val="212121"/>
                </a:solidFill>
                <a:ea typeface="맑은 고딕"/>
                <a:cs typeface="Calibri Light"/>
              </a:rPr>
              <a:t>타겟변수</a:t>
            </a:r>
            <a:r>
              <a:rPr lang="en-US" altLang="ko-KR" sz="4000">
                <a:solidFill>
                  <a:srgbClr val="212121"/>
                </a:solidFill>
                <a:ea typeface="+mj-lt"/>
                <a:cs typeface="Calibri Light"/>
              </a:rPr>
              <a:t> </a:t>
            </a:r>
            <a:r>
              <a:rPr lang="ko-KR" sz="4000">
                <a:solidFill>
                  <a:srgbClr val="212121"/>
                </a:solidFill>
                <a:ea typeface="맑은 고딕"/>
                <a:cs typeface="Calibri Light"/>
              </a:rPr>
              <a:t>비율</a:t>
            </a:r>
            <a:r>
              <a:rPr lang="en-US" altLang="ko-KR" sz="4000">
                <a:solidFill>
                  <a:srgbClr val="212121"/>
                </a:solidFill>
                <a:ea typeface="+mj-lt"/>
                <a:cs typeface="Calibri Light"/>
              </a:rPr>
              <a:t> </a:t>
            </a:r>
            <a:r>
              <a:rPr lang="ko-KR" sz="4000">
                <a:solidFill>
                  <a:srgbClr val="212121"/>
                </a:solidFill>
                <a:ea typeface="맑은 고딕"/>
                <a:cs typeface="Calibri Light"/>
              </a:rPr>
              <a:t>점검</a:t>
            </a:r>
            <a:r>
              <a:rPr lang="en-US" altLang="ko-KR" sz="4000">
                <a:solidFill>
                  <a:srgbClr val="212121"/>
                </a:solidFill>
                <a:ea typeface="+mj-lt"/>
                <a:cs typeface="Calibri Light"/>
              </a:rPr>
              <a:t> </a:t>
            </a:r>
            <a:r>
              <a:rPr lang="ko-KR" sz="4000">
                <a:solidFill>
                  <a:srgbClr val="212121"/>
                </a:solidFill>
                <a:ea typeface="맑은 고딕"/>
                <a:cs typeface="Calibri Light"/>
              </a:rPr>
              <a:t>및</a:t>
            </a:r>
            <a:r>
              <a:rPr lang="en-US" altLang="ko-KR" sz="4000">
                <a:solidFill>
                  <a:srgbClr val="212121"/>
                </a:solidFill>
                <a:ea typeface="+mj-lt"/>
                <a:cs typeface="Calibri Light"/>
              </a:rPr>
              <a:t> </a:t>
            </a:r>
            <a:r>
              <a:rPr lang="ko-KR" sz="4000">
                <a:solidFill>
                  <a:srgbClr val="212121"/>
                </a:solidFill>
                <a:ea typeface="맑은 고딕"/>
                <a:cs typeface="Calibri Light"/>
              </a:rPr>
              <a:t>필요시</a:t>
            </a:r>
            <a:r>
              <a:rPr lang="en-US" altLang="ko-KR" sz="4000">
                <a:solidFill>
                  <a:srgbClr val="212121"/>
                </a:solidFill>
                <a:ea typeface="+mj-lt"/>
                <a:cs typeface="Calibri Light"/>
              </a:rPr>
              <a:t> </a:t>
            </a:r>
            <a:r>
              <a:rPr lang="ko-KR" sz="4000">
                <a:solidFill>
                  <a:srgbClr val="212121"/>
                </a:solidFill>
                <a:ea typeface="맑은 고딕"/>
                <a:cs typeface="Calibri Light"/>
              </a:rPr>
              <a:t>조치</a:t>
            </a:r>
            <a:endParaRPr lang="ko-KR">
              <a:ea typeface="맑은 고딕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F033F19-E5B0-7DAC-4D45-64F33EE09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43" y="1474069"/>
            <a:ext cx="7328319" cy="428121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F58AAE-7B3C-D43E-1A9C-C295729C080A}"/>
              </a:ext>
            </a:extLst>
          </p:cNvPr>
          <p:cNvSpPr txBox="1"/>
          <p:nvPr/>
        </p:nvSpPr>
        <p:spPr>
          <a:xfrm>
            <a:off x="7429417" y="1514045"/>
            <a:ext cx="4496676" cy="447814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latin typeface="Malgun Gothic"/>
                <a:ea typeface="Malgun Gothic"/>
                <a:cs typeface="Calibri"/>
              </a:rPr>
              <a:t>앞에서 확인한 타깃 변수의 값 중에서 소수 클래스(값 1)의 개수는 </a:t>
            </a:r>
            <a:r>
              <a:rPr lang="ko-KR" sz="1600">
                <a:solidFill>
                  <a:srgbClr val="212121"/>
                </a:solidFill>
                <a:latin typeface="Malgun Gothic"/>
                <a:ea typeface="Malgun Gothic"/>
                <a:cs typeface="+mn-lt"/>
              </a:rPr>
              <a:t>5988개고, 다수 클래스(</a:t>
            </a:r>
            <a:r>
              <a:rPr lang="ko-KR" altLang="en-US" sz="1600">
                <a:solidFill>
                  <a:srgbClr val="212121"/>
                </a:solidFill>
                <a:latin typeface="Malgun Gothic"/>
                <a:ea typeface="Malgun Gothic"/>
                <a:cs typeface="+mn-lt"/>
              </a:rPr>
              <a:t>값 0)의 개수는 </a:t>
            </a:r>
            <a:r>
              <a:rPr lang="ko-KR" sz="1600">
                <a:solidFill>
                  <a:srgbClr val="212121"/>
                </a:solidFill>
                <a:latin typeface="Malgun Gothic"/>
                <a:ea typeface="Malgun Gothic"/>
                <a:cs typeface="+mn-lt"/>
              </a:rPr>
              <a:t>76134</a:t>
            </a:r>
            <a:r>
              <a:rPr lang="ko-KR" altLang="en-US" sz="1600">
                <a:solidFill>
                  <a:srgbClr val="212121"/>
                </a:solidFill>
                <a:latin typeface="Malgun Gothic"/>
                <a:ea typeface="Malgun Gothic"/>
                <a:cs typeface="+mn-lt"/>
              </a:rPr>
              <a:t>개이다</a:t>
            </a:r>
            <a:r>
              <a:rPr lang="en-US" altLang="ko-KR" sz="1600">
                <a:solidFill>
                  <a:srgbClr val="212121"/>
                </a:solidFill>
                <a:latin typeface="Malgun Gothic"/>
                <a:ea typeface="+mn-lt"/>
                <a:cs typeface="+mn-lt"/>
              </a:rPr>
              <a:t>.</a:t>
            </a:r>
            <a:endParaRPr lang="ko-KR" sz="1600">
              <a:latin typeface="Malgun Gothic"/>
              <a:ea typeface="Malgun Gothic"/>
              <a:cs typeface="Calibri"/>
            </a:endParaRPr>
          </a:p>
          <a:p>
            <a:endParaRPr lang="en-US" altLang="ko-KR" sz="1600">
              <a:solidFill>
                <a:srgbClr val="212121"/>
              </a:solidFill>
              <a:latin typeface="Malgun Gothic"/>
              <a:ea typeface="+mn-lt"/>
              <a:cs typeface="+mn-lt"/>
            </a:endParaRPr>
          </a:p>
          <a:p>
            <a:r>
              <a:rPr lang="ko-KR" altLang="en-US" sz="1600">
                <a:latin typeface="Malgun Gothic"/>
                <a:ea typeface="Malgun Gothic"/>
                <a:cs typeface="Calibri"/>
              </a:rPr>
              <a:t>소수 클래스의 3배만큼만 다수 클래스에서 선택하면 76134개에서 약 17964개를 골라내게 된다. 그러면 전체 데이터 행 수는 23952(=5988 + 17964)개이다.</a:t>
            </a:r>
            <a:endParaRPr lang="ko-KR" altLang="en-US" sz="1600">
              <a:solidFill>
                <a:srgbClr val="000000"/>
              </a:solidFill>
              <a:latin typeface="Malgun Gothic"/>
              <a:ea typeface="Malgun Gothic"/>
              <a:cs typeface="Calibri"/>
            </a:endParaRPr>
          </a:p>
          <a:p>
            <a:endParaRPr lang="ko-KR" altLang="en-US" sz="1600">
              <a:solidFill>
                <a:srgbClr val="000000"/>
              </a:solidFill>
              <a:latin typeface="Malgun Gothic"/>
              <a:ea typeface="Malgun Gothic"/>
              <a:cs typeface="Calibri"/>
            </a:endParaRPr>
          </a:p>
          <a:p>
            <a:r>
              <a:rPr lang="ko-KR" altLang="en-US" sz="1600">
                <a:solidFill>
                  <a:srgbClr val="000000"/>
                </a:solidFill>
                <a:latin typeface="Malgun Gothic"/>
                <a:ea typeface="Malgun Gothic"/>
                <a:cs typeface="Calibri"/>
              </a:rPr>
              <a:t>결과적으로 새롭게 생성할 데이터세트는 타깃 </a:t>
            </a:r>
            <a:r>
              <a:rPr lang="ko-KR" altLang="en-US" sz="1600" err="1">
                <a:solidFill>
                  <a:srgbClr val="000000"/>
                </a:solidFill>
                <a:latin typeface="Malgun Gothic"/>
                <a:ea typeface="Malgun Gothic"/>
                <a:cs typeface="Calibri"/>
              </a:rPr>
              <a:t>변숫값의</a:t>
            </a:r>
            <a:r>
              <a:rPr lang="ko-KR" altLang="en-US" sz="1600">
                <a:solidFill>
                  <a:srgbClr val="000000"/>
                </a:solidFill>
                <a:latin typeface="Malgun Gothic"/>
                <a:ea typeface="Malgun Gothic"/>
                <a:cs typeface="Calibri"/>
              </a:rPr>
              <a:t> 비율이 기존 7:93에서 1:3으로 변한다.</a:t>
            </a:r>
          </a:p>
          <a:p>
            <a:endParaRPr lang="ko-KR" altLang="en-US">
              <a:solidFill>
                <a:srgbClr val="000000"/>
              </a:solidFill>
              <a:ea typeface="맑은 고딕"/>
              <a:cs typeface="Calibri"/>
            </a:endParaRPr>
          </a:p>
          <a:p>
            <a:r>
              <a:rPr lang="ko-KR" altLang="en-US" sz="1600" err="1">
                <a:solidFill>
                  <a:srgbClr val="000000"/>
                </a:solidFill>
                <a:ea typeface="맑은 고딕"/>
                <a:cs typeface="Calibri"/>
              </a:rPr>
              <a:t>RandomUnderSampler가</a:t>
            </a:r>
            <a:r>
              <a:rPr lang="ko-KR" altLang="en-US" sz="1600">
                <a:solidFill>
                  <a:srgbClr val="000000"/>
                </a:solidFill>
                <a:ea typeface="맑은 고딕"/>
                <a:cs typeface="Calibri"/>
              </a:rPr>
              <a:t> 적용된 </a:t>
            </a:r>
            <a:r>
              <a:rPr lang="ko-KR" altLang="en-US" sz="1600" err="1">
                <a:solidFill>
                  <a:srgbClr val="000000"/>
                </a:solidFill>
                <a:ea typeface="맑은 고딕"/>
                <a:cs typeface="Calibri"/>
              </a:rPr>
              <a:t>target_under의</a:t>
            </a:r>
            <a:r>
              <a:rPr lang="ko-KR" altLang="en-US" sz="1600">
                <a:solidFill>
                  <a:srgbClr val="000000"/>
                </a:solidFill>
                <a:ea typeface="맑은 고딕"/>
                <a:cs typeface="Calibri"/>
              </a:rPr>
              <a:t> 클래스 분포를 확인하면, 소수 클래스(값 1)와 다수 클래스(값 0)의 분포 비율이 1:3인 것을 확인할 수 있으며 소수 클래스의 개수 5988개는 모두 유지되었다.</a:t>
            </a:r>
          </a:p>
          <a:p>
            <a:endParaRPr lang="en-US" altLang="ko-KR" sz="1100">
              <a:solidFill>
                <a:srgbClr val="21212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9244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5E998-001E-55A6-0D09-486C6FB42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32532"/>
          </a:xfrm>
        </p:spPr>
        <p:txBody>
          <a:bodyPr/>
          <a:lstStyle/>
          <a:p>
            <a:r>
              <a:rPr lang="en-US" altLang="ko-KR" sz="4000">
                <a:ea typeface="+mj-lt"/>
                <a:cs typeface="Calibri Light"/>
              </a:rPr>
              <a:t>1</a:t>
            </a:r>
            <a:r>
              <a:rPr lang="en-US" altLang="ko-KR" sz="4000">
                <a:latin typeface="Malgun Gothic"/>
                <a:ea typeface="+mj-lt"/>
              </a:rPr>
              <a:t>.</a:t>
            </a:r>
            <a:r>
              <a:rPr lang="ko-KR" sz="4000">
                <a:latin typeface="Malgun Gothic"/>
                <a:ea typeface="Malgun Gothic"/>
              </a:rPr>
              <a:t> </a:t>
            </a:r>
            <a:r>
              <a:rPr lang="ko-KR" sz="4000" err="1">
                <a:solidFill>
                  <a:srgbClr val="212121"/>
                </a:solidFill>
                <a:ea typeface="맑은 고딕"/>
                <a:cs typeface="Calibri Light"/>
              </a:rPr>
              <a:t>타겟변수</a:t>
            </a:r>
            <a:r>
              <a:rPr lang="en-US" altLang="ko-KR" sz="4000">
                <a:solidFill>
                  <a:srgbClr val="212121"/>
                </a:solidFill>
                <a:ea typeface="+mj-lt"/>
                <a:cs typeface="Calibri Light"/>
              </a:rPr>
              <a:t> </a:t>
            </a:r>
            <a:r>
              <a:rPr lang="ko-KR" sz="4000">
                <a:solidFill>
                  <a:srgbClr val="212121"/>
                </a:solidFill>
                <a:ea typeface="맑은 고딕"/>
                <a:cs typeface="Calibri Light"/>
              </a:rPr>
              <a:t>비율</a:t>
            </a:r>
            <a:r>
              <a:rPr lang="en-US" altLang="ko-KR" sz="4000">
                <a:solidFill>
                  <a:srgbClr val="212121"/>
                </a:solidFill>
                <a:ea typeface="+mj-lt"/>
                <a:cs typeface="Calibri Light"/>
              </a:rPr>
              <a:t> </a:t>
            </a:r>
            <a:r>
              <a:rPr lang="ko-KR" sz="4000">
                <a:solidFill>
                  <a:srgbClr val="212121"/>
                </a:solidFill>
                <a:ea typeface="맑은 고딕"/>
                <a:cs typeface="Calibri Light"/>
              </a:rPr>
              <a:t>점검</a:t>
            </a:r>
            <a:r>
              <a:rPr lang="en-US" altLang="ko-KR" sz="4000">
                <a:solidFill>
                  <a:srgbClr val="212121"/>
                </a:solidFill>
                <a:ea typeface="+mj-lt"/>
                <a:cs typeface="Calibri Light"/>
              </a:rPr>
              <a:t> </a:t>
            </a:r>
            <a:r>
              <a:rPr lang="ko-KR" sz="4000">
                <a:solidFill>
                  <a:srgbClr val="212121"/>
                </a:solidFill>
                <a:ea typeface="맑은 고딕"/>
                <a:cs typeface="Calibri Light"/>
              </a:rPr>
              <a:t>및</a:t>
            </a:r>
            <a:r>
              <a:rPr lang="en-US" altLang="ko-KR" sz="4000">
                <a:solidFill>
                  <a:srgbClr val="212121"/>
                </a:solidFill>
                <a:ea typeface="+mj-lt"/>
                <a:cs typeface="Calibri Light"/>
              </a:rPr>
              <a:t> </a:t>
            </a:r>
            <a:r>
              <a:rPr lang="ko-KR" sz="4000">
                <a:solidFill>
                  <a:srgbClr val="212121"/>
                </a:solidFill>
                <a:ea typeface="맑은 고딕"/>
                <a:cs typeface="Calibri Light"/>
              </a:rPr>
              <a:t>필요시</a:t>
            </a:r>
            <a:r>
              <a:rPr lang="en-US" altLang="ko-KR" sz="4000">
                <a:solidFill>
                  <a:srgbClr val="212121"/>
                </a:solidFill>
                <a:ea typeface="+mj-lt"/>
                <a:cs typeface="Calibri Light"/>
              </a:rPr>
              <a:t> </a:t>
            </a:r>
            <a:r>
              <a:rPr lang="ko-KR" sz="4000">
                <a:solidFill>
                  <a:srgbClr val="212121"/>
                </a:solidFill>
                <a:ea typeface="맑은 고딕"/>
                <a:cs typeface="Calibri Light"/>
              </a:rPr>
              <a:t>조치</a:t>
            </a:r>
            <a:endParaRPr lang="ko-KR">
              <a:ea typeface="맑은 고딕"/>
            </a:endParaRPr>
          </a:p>
        </p:txBody>
      </p:sp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1F0543AB-D77A-9DCB-69F3-FF254A54B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69" y="1116970"/>
            <a:ext cx="6172360" cy="574154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97A277-5C6C-F089-18A1-0755F8D6C43A}"/>
              </a:ext>
            </a:extLst>
          </p:cNvPr>
          <p:cNvSpPr txBox="1"/>
          <p:nvPr/>
        </p:nvSpPr>
        <p:spPr>
          <a:xfrm>
            <a:off x="6224648" y="1276596"/>
            <a:ext cx="5919849" cy="563231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  <a:cs typeface="Calibri"/>
              </a:rPr>
              <a:t>Data_under와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target_under를</a:t>
            </a:r>
            <a:r>
              <a:rPr lang="ko-KR" altLang="en-US">
                <a:ea typeface="맑은 고딕"/>
                <a:cs typeface="Calibri"/>
              </a:rPr>
              <a:t> 5:5 비율로 분할한다. </a:t>
            </a:r>
          </a:p>
          <a:p>
            <a:r>
              <a:rPr lang="ko-KR" altLang="en-US">
                <a:ea typeface="맑은 고딕"/>
                <a:cs typeface="Calibri"/>
              </a:rPr>
              <a:t>데이터를 5:5 비율로 분할했으므로 </a:t>
            </a:r>
            <a:r>
              <a:rPr lang="ko-KR" altLang="en-US" err="1">
                <a:ea typeface="맑은 고딕"/>
                <a:cs typeface="Calibri"/>
              </a:rPr>
              <a:t>X_train과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X_test가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RandomUnderSampler에</a:t>
            </a:r>
            <a:r>
              <a:rPr lang="ko-KR" altLang="en-US">
                <a:ea typeface="맑은 고딕"/>
                <a:cs typeface="Calibri"/>
              </a:rPr>
              <a:t> 의해 선택된 데이터 행 수인 23952(5988+17964)개의 절반인 11984와 11985로 </a:t>
            </a:r>
            <a:r>
              <a:rPr lang="ko-KR" altLang="en-US" err="1">
                <a:ea typeface="맑은 고딕"/>
                <a:cs typeface="Calibri"/>
              </a:rPr>
              <a:t>나눠가지게</a:t>
            </a:r>
            <a:r>
              <a:rPr lang="ko-KR" altLang="en-US">
                <a:ea typeface="맑은 고딕"/>
                <a:cs typeface="Calibri"/>
              </a:rPr>
              <a:t> 된다.  </a:t>
            </a:r>
            <a:r>
              <a:rPr lang="ko-KR" altLang="en-US" err="1">
                <a:ea typeface="맑은 고딕"/>
                <a:cs typeface="Calibri"/>
              </a:rPr>
              <a:t>y_train과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y_test</a:t>
            </a:r>
            <a:r>
              <a:rPr lang="ko-KR" altLang="en-US">
                <a:ea typeface="맑은 고딕"/>
                <a:cs typeface="Calibri"/>
              </a:rPr>
              <a:t> 또한 각각 11984, 11985행으로 구성된다</a:t>
            </a:r>
          </a:p>
          <a:p>
            <a:endParaRPr lang="ko-KR" altLang="en-US">
              <a:ea typeface="맑은 고딕"/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ko-KR" err="1">
                <a:ea typeface="+mn-lt"/>
                <a:cs typeface="+mn-lt"/>
              </a:rPr>
              <a:t>y_train.value_counts</a:t>
            </a:r>
            <a:r>
              <a:rPr lang="ko-KR">
                <a:ea typeface="+mn-lt"/>
                <a:cs typeface="+mn-lt"/>
              </a:rPr>
              <a:t>(</a:t>
            </a:r>
            <a:r>
              <a:rPr lang="ko-KR" err="1">
                <a:ea typeface="+mn-lt"/>
                <a:cs typeface="+mn-lt"/>
              </a:rPr>
              <a:t>normalize</a:t>
            </a:r>
            <a:r>
              <a:rPr lang="ko-KR">
                <a:ea typeface="+mn-lt"/>
                <a:cs typeface="+mn-lt"/>
              </a:rPr>
              <a:t>=</a:t>
            </a:r>
            <a:r>
              <a:rPr lang="ko-KR" err="1">
                <a:solidFill>
                  <a:srgbClr val="0000FF"/>
                </a:solidFill>
                <a:ea typeface="+mn-lt"/>
                <a:cs typeface="+mn-lt"/>
              </a:rPr>
              <a:t>True</a:t>
            </a:r>
            <a:r>
              <a:rPr lang="ko-KR">
                <a:ea typeface="+mn-lt"/>
                <a:cs typeface="+mn-lt"/>
              </a:rPr>
              <a:t>)</a:t>
            </a:r>
            <a:r>
              <a:rPr lang="ko-KR">
                <a:ea typeface="맑은 고딕"/>
                <a:cs typeface="Calibri"/>
              </a:rPr>
              <a:t> </a:t>
            </a:r>
            <a:r>
              <a:rPr lang="en-US" altLang="ko-KR">
                <a:ea typeface="Calibri"/>
                <a:cs typeface="Calibri"/>
              </a:rPr>
              <a:t>=&gt;</a:t>
            </a:r>
            <a:r>
              <a:rPr lang="ko-KR">
                <a:ea typeface="맑은 고딕"/>
                <a:cs typeface="Calibri"/>
              </a:rPr>
              <a:t> 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en-US" altLang="ko-KR">
                <a:ea typeface="맑은 고딕"/>
                <a:cs typeface="Calibri"/>
              </a:rPr>
              <a:t>y</a:t>
            </a:r>
            <a:r>
              <a:rPr lang="ko-KR" altLang="en-US">
                <a:ea typeface="맑은 고딕"/>
                <a:cs typeface="Calibri"/>
              </a:rPr>
              <a:t>_</a:t>
            </a:r>
            <a:r>
              <a:rPr lang="ko-KR" altLang="en-US" err="1">
                <a:ea typeface="맑은 고딕"/>
                <a:cs typeface="Calibri"/>
              </a:rPr>
              <a:t>train</a:t>
            </a:r>
            <a:r>
              <a:rPr lang="ko-KR" altLang="en-US">
                <a:ea typeface="맑은 고딕"/>
                <a:cs typeface="Calibri"/>
              </a:rPr>
              <a:t> 데이터세트에서 타깃 변수 </a:t>
            </a:r>
            <a:r>
              <a:rPr lang="ko-KR" altLang="en-US" err="1">
                <a:ea typeface="맑은 고딕"/>
                <a:cs typeface="Calibri"/>
              </a:rPr>
              <a:t>hospital_death의</a:t>
            </a:r>
            <a:r>
              <a:rPr lang="ko-KR" altLang="en-US">
                <a:ea typeface="맑은 고딕"/>
                <a:cs typeface="Calibri"/>
              </a:rPr>
              <a:t> 클래스 비율을 확인한다.</a:t>
            </a:r>
            <a:endParaRPr lang="ko-KR">
              <a:cs typeface="Calibri" panose="020F0502020204030204"/>
            </a:endParaRPr>
          </a:p>
          <a:p>
            <a:endParaRPr lang="ko-KR" altLang="en-US">
              <a:ea typeface="맑은 고딕"/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ko-KR" err="1">
                <a:ea typeface="+mn-lt"/>
                <a:cs typeface="+mn-lt"/>
              </a:rPr>
              <a:t>y_train.value_counts</a:t>
            </a:r>
            <a:r>
              <a:rPr lang="ko-KR">
                <a:ea typeface="+mn-lt"/>
                <a:cs typeface="+mn-lt"/>
              </a:rPr>
              <a:t>()</a:t>
            </a:r>
            <a:r>
              <a:rPr lang="ko-KR">
                <a:ea typeface="맑은 고딕"/>
                <a:cs typeface="Calibri"/>
              </a:rPr>
              <a:t>로 나온 </a:t>
            </a:r>
            <a:r>
              <a:rPr lang="ko-KR" altLang="en-US">
                <a:ea typeface="맑은 고딕"/>
                <a:cs typeface="Calibri"/>
              </a:rPr>
              <a:t>값 =&gt;  </a:t>
            </a:r>
            <a:r>
              <a:rPr lang="ko-KR" altLang="en-US" err="1">
                <a:ea typeface="맑은 고딕"/>
                <a:cs typeface="Calibri"/>
              </a:rPr>
              <a:t>y_train</a:t>
            </a:r>
            <a:r>
              <a:rPr lang="ko-KR" altLang="en-US">
                <a:ea typeface="맑은 고딕"/>
                <a:cs typeface="Calibri"/>
              </a:rPr>
              <a:t> 데이터세트에서 타깃 변수 </a:t>
            </a:r>
            <a:r>
              <a:rPr lang="ko-KR" altLang="en-US" err="1">
                <a:ea typeface="맑은 고딕"/>
                <a:cs typeface="Calibri"/>
              </a:rPr>
              <a:t>hospital_Death의</a:t>
            </a:r>
            <a:r>
              <a:rPr lang="ko-KR" altLang="en-US">
                <a:ea typeface="맑은 고딕"/>
                <a:cs typeface="Calibri"/>
              </a:rPr>
              <a:t> 클래스별 개수이다.</a:t>
            </a:r>
            <a:endParaRPr lang="ko-KR">
              <a:cs typeface="Calibri" panose="020F0502020204030204"/>
            </a:endParaRPr>
          </a:p>
          <a:p>
            <a:endParaRPr lang="ko-KR" altLang="en-US">
              <a:ea typeface="맑은 고딕"/>
              <a:cs typeface="Calibri"/>
            </a:endParaRPr>
          </a:p>
          <a:p>
            <a:r>
              <a:rPr lang="ko-KR" altLang="en-US" err="1">
                <a:ea typeface="맑은 고딕"/>
                <a:cs typeface="Calibri"/>
              </a:rPr>
              <a:t>y_train의</a:t>
            </a:r>
            <a:r>
              <a:rPr lang="ko-KR" altLang="en-US">
                <a:ea typeface="맑은 고딕"/>
                <a:cs typeface="Calibri"/>
              </a:rPr>
              <a:t> 타깃변수 </a:t>
            </a:r>
            <a:r>
              <a:rPr lang="ko-KR" altLang="en-US" err="1">
                <a:ea typeface="맑은 고딕"/>
                <a:cs typeface="Calibri"/>
              </a:rPr>
              <a:t>hospital_death의</a:t>
            </a:r>
            <a:r>
              <a:rPr lang="ko-KR" altLang="en-US">
                <a:ea typeface="맑은 고딕"/>
                <a:cs typeface="Calibri"/>
              </a:rPr>
              <a:t> 클래스 비율은 </a:t>
            </a:r>
            <a:r>
              <a:rPr lang="ko-KR" altLang="en-US" err="1">
                <a:ea typeface="맑은 고딕"/>
                <a:cs typeface="Calibri"/>
              </a:rPr>
              <a:t>target_under의</a:t>
            </a:r>
            <a:r>
              <a:rPr lang="ko-KR" altLang="en-US">
                <a:ea typeface="맑은 고딕"/>
                <a:cs typeface="Calibri"/>
              </a:rPr>
              <a:t> 타깃 변수 </a:t>
            </a:r>
            <a:r>
              <a:rPr lang="ko-KR" altLang="en-US" err="1">
                <a:ea typeface="맑은 고딕"/>
                <a:cs typeface="Calibri"/>
              </a:rPr>
              <a:t>hospital_death의</a:t>
            </a:r>
            <a:r>
              <a:rPr lang="ko-KR" altLang="en-US">
                <a:ea typeface="맑은 고딕"/>
                <a:cs typeface="Calibri"/>
              </a:rPr>
              <a:t> 값 비율과 거의 같다. 아울러 </a:t>
            </a:r>
            <a:r>
              <a:rPr lang="ko-KR" altLang="en-US" err="1">
                <a:ea typeface="맑은 고딕"/>
                <a:cs typeface="Calibri"/>
              </a:rPr>
              <a:t>y_train의</a:t>
            </a:r>
            <a:r>
              <a:rPr lang="ko-KR" altLang="en-US">
                <a:ea typeface="맑은 고딕"/>
                <a:cs typeface="Calibri"/>
              </a:rPr>
              <a:t> 타깃 변수 클래스인 0과 1의 개수는 </a:t>
            </a:r>
            <a:r>
              <a:rPr lang="ko-KR" altLang="en-US" err="1">
                <a:ea typeface="맑은 고딕"/>
                <a:cs typeface="Calibri"/>
              </a:rPr>
              <a:t>target_under의</a:t>
            </a:r>
            <a:r>
              <a:rPr lang="ko-KR" altLang="en-US">
                <a:ea typeface="맑은 고딕"/>
                <a:cs typeface="Calibri"/>
              </a:rPr>
              <a:t> 50%에 가깝다. 즉, 5988개의 50%인 2994개이다.</a:t>
            </a:r>
          </a:p>
        </p:txBody>
      </p:sp>
    </p:spTree>
    <p:extLst>
      <p:ext uri="{BB962C8B-B14F-4D97-AF65-F5344CB8AC3E}">
        <p14:creationId xmlns:p14="http://schemas.microsoft.com/office/powerpoint/2010/main" val="1153697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7AE18-FC03-33E1-026C-28545E42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606" y="844812"/>
            <a:ext cx="10058400" cy="163229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>
              <a:latin typeface="Malgun Gothic"/>
              <a:ea typeface="Malgun Gothic"/>
              <a:cs typeface="Calibri Ligh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3200">
                <a:latin typeface="Malgun Gothic"/>
                <a:ea typeface="Malgun Gothic"/>
                <a:cs typeface="Calibri Light"/>
              </a:rPr>
              <a:t>2.</a:t>
            </a:r>
            <a:r>
              <a:rPr lang="en-US" altLang="ko-KR" sz="3200">
                <a:solidFill>
                  <a:srgbClr val="404040"/>
                </a:solidFill>
                <a:latin typeface="Malgun Gothic"/>
                <a:ea typeface="Malgun Gothic"/>
                <a:cs typeface="+mj-lt"/>
              </a:rPr>
              <a:t> </a:t>
            </a:r>
            <a:r>
              <a:rPr lang="ko-KR" altLang="en-US" sz="3200">
                <a:solidFill>
                  <a:srgbClr val="212121"/>
                </a:solidFill>
                <a:ea typeface="+mj-lt"/>
                <a:cs typeface="+mj-lt"/>
              </a:rPr>
              <a:t>트리모델</a:t>
            </a:r>
            <a:r>
              <a:rPr lang="en-US" altLang="ko-KR" sz="3200">
                <a:solidFill>
                  <a:srgbClr val="212121"/>
                </a:solidFill>
                <a:ea typeface="+mj-lt"/>
                <a:cs typeface="+mj-lt"/>
              </a:rPr>
              <a:t> </a:t>
            </a:r>
            <a:r>
              <a:rPr lang="ko-KR" altLang="en-US" sz="3200">
                <a:solidFill>
                  <a:srgbClr val="212121"/>
                </a:solidFill>
                <a:ea typeface="+mj-lt"/>
                <a:cs typeface="+mj-lt"/>
              </a:rPr>
              <a:t>실행</a:t>
            </a:r>
            <a:r>
              <a:rPr lang="en-US" altLang="ko-KR" sz="3200">
                <a:solidFill>
                  <a:srgbClr val="212121"/>
                </a:solidFill>
                <a:ea typeface="+mj-lt"/>
                <a:cs typeface="+mj-lt"/>
              </a:rPr>
              <a:t> </a:t>
            </a:r>
            <a:r>
              <a:rPr lang="ko-KR" altLang="en-US" sz="3200">
                <a:solidFill>
                  <a:srgbClr val="212121"/>
                </a:solidFill>
                <a:ea typeface="+mj-lt"/>
                <a:cs typeface="+mj-lt"/>
              </a:rPr>
              <a:t>및</a:t>
            </a:r>
            <a:r>
              <a:rPr lang="en-US" altLang="ko-KR" sz="3200">
                <a:solidFill>
                  <a:srgbClr val="212121"/>
                </a:solidFill>
                <a:ea typeface="+mj-lt"/>
                <a:cs typeface="+mj-lt"/>
              </a:rPr>
              <a:t> </a:t>
            </a:r>
            <a:r>
              <a:rPr lang="ko-KR" altLang="en-US" sz="3200">
                <a:solidFill>
                  <a:srgbClr val="212121"/>
                </a:solidFill>
                <a:ea typeface="+mj-lt"/>
                <a:cs typeface="+mj-lt"/>
              </a:rPr>
              <a:t>성능평가</a:t>
            </a:r>
            <a:r>
              <a:rPr lang="en-US" altLang="ko-KR" sz="3200">
                <a:solidFill>
                  <a:srgbClr val="212121"/>
                </a:solidFill>
                <a:ea typeface="+mj-lt"/>
                <a:cs typeface="+mj-lt"/>
              </a:rPr>
              <a:t>(</a:t>
            </a:r>
            <a:r>
              <a:rPr lang="ko-KR" altLang="en-US" sz="3200">
                <a:solidFill>
                  <a:srgbClr val="212121"/>
                </a:solidFill>
                <a:ea typeface="+mj-lt"/>
                <a:cs typeface="+mj-lt"/>
              </a:rPr>
              <a:t>정확도</a:t>
            </a:r>
            <a:r>
              <a:rPr lang="en-US" altLang="ko-KR" sz="3200">
                <a:solidFill>
                  <a:srgbClr val="212121"/>
                </a:solidFill>
                <a:ea typeface="+mj-lt"/>
                <a:cs typeface="+mj-lt"/>
              </a:rPr>
              <a:t> </a:t>
            </a:r>
            <a:r>
              <a:rPr lang="ko-KR" altLang="en-US" sz="3200">
                <a:solidFill>
                  <a:srgbClr val="212121"/>
                </a:solidFill>
                <a:ea typeface="+mj-lt"/>
                <a:cs typeface="+mj-lt"/>
              </a:rPr>
              <a:t>및</a:t>
            </a:r>
            <a:r>
              <a:rPr lang="en-US" altLang="ko-KR" sz="3200">
                <a:solidFill>
                  <a:srgbClr val="212121"/>
                </a:solidFill>
                <a:ea typeface="+mj-lt"/>
                <a:cs typeface="+mj-lt"/>
              </a:rPr>
              <a:t> ROC AUC</a:t>
            </a:r>
            <a:r>
              <a:rPr lang="ko-KR" altLang="en-US" sz="3200">
                <a:solidFill>
                  <a:srgbClr val="212121"/>
                </a:solidFill>
                <a:ea typeface="+mj-lt"/>
                <a:cs typeface="+mj-lt"/>
              </a:rPr>
              <a:t>값</a:t>
            </a:r>
            <a:r>
              <a:rPr lang="en-US" altLang="ko-KR" sz="3200">
                <a:solidFill>
                  <a:srgbClr val="212121"/>
                </a:solidFill>
                <a:ea typeface="+mj-lt"/>
                <a:cs typeface="+mj-lt"/>
              </a:rPr>
              <a:t>)</a:t>
            </a:r>
            <a:r>
              <a:rPr lang="ko-KR" altLang="en-US" sz="3200">
                <a:latin typeface="Malgun Gothic"/>
                <a:ea typeface="Malgun Gothic"/>
                <a:cs typeface="Calibri Light"/>
              </a:rPr>
              <a:t> </a:t>
            </a:r>
            <a:endParaRPr lang="ko-KR" sz="3200">
              <a:latin typeface="Malgun Gothic"/>
              <a:ea typeface="Malgun Gothic"/>
              <a:cs typeface="Calibri Light"/>
            </a:endParaRPr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60111FB-1DE4-42D6-6574-C90CF316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" y="1174468"/>
            <a:ext cx="6157355" cy="2260139"/>
          </a:xfrm>
          <a:prstGeom prst="rect">
            <a:avLst/>
          </a:prstGeom>
        </p:spPr>
      </p:pic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94C2CD1-61EE-0B6A-D148-17227B6A5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0" y="3531370"/>
            <a:ext cx="5345874" cy="32354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C444F0-FAA2-AEBE-8C55-F8A7C2FE5F73}"/>
              </a:ext>
            </a:extLst>
          </p:cNvPr>
          <p:cNvSpPr txBox="1"/>
          <p:nvPr/>
        </p:nvSpPr>
        <p:spPr>
          <a:xfrm>
            <a:off x="6417623" y="1833253"/>
            <a:ext cx="492034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결과화면에서는 맨 아랫줄의 데이터세트 정확도를 보면 된다. 결정 트리 모델을 처음 실행한 결과 0.75044의 정확도를 보인다.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1AD537-5AFD-0005-6B8A-A7D29B39C4CD}"/>
              </a:ext>
            </a:extLst>
          </p:cNvPr>
          <p:cNvSpPr txBox="1"/>
          <p:nvPr/>
        </p:nvSpPr>
        <p:spPr>
          <a:xfrm>
            <a:off x="5588825" y="3861953"/>
            <a:ext cx="616725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학습을 하지 않은 결정 트리 기본 모델을 다시 생성한 후, 그리드 </a:t>
            </a:r>
            <a:r>
              <a:rPr lang="ko-KR" altLang="en-US" err="1">
                <a:ea typeface="맑은 고딕"/>
                <a:cs typeface="Calibri"/>
              </a:rPr>
              <a:t>서치를</a:t>
            </a:r>
            <a:r>
              <a:rPr lang="ko-KR" altLang="en-US">
                <a:ea typeface="맑은 고딕"/>
                <a:cs typeface="Calibri"/>
              </a:rPr>
              <a:t> 실행했다. 지니 혹은 엔트로피 기준에서, </a:t>
            </a:r>
            <a:r>
              <a:rPr lang="ko-KR" altLang="en-US" err="1">
                <a:ea typeface="맑은 고딕"/>
                <a:cs typeface="Calibri"/>
              </a:rPr>
              <a:t>max_depth를</a:t>
            </a:r>
            <a:r>
              <a:rPr lang="ko-KR" altLang="en-US">
                <a:ea typeface="맑은 고딕"/>
                <a:cs typeface="Calibri"/>
              </a:rPr>
              <a:t> 1부터 20까지 1간격으로 늘려며 실행했다.</a:t>
            </a:r>
          </a:p>
          <a:p>
            <a:endParaRPr lang="ko-KR" altLang="en-US">
              <a:ea typeface="맑은 고딕"/>
              <a:cs typeface="Calibri"/>
            </a:endParaRPr>
          </a:p>
          <a:p>
            <a:endParaRPr lang="ko-KR" altLang="en-US">
              <a:ea typeface="맑은 고딕"/>
              <a:cs typeface="Calibri"/>
            </a:endParaRPr>
          </a:p>
          <a:p>
            <a:r>
              <a:rPr lang="ko-KR" altLang="en-US">
                <a:ea typeface="맑은 고딕"/>
                <a:cs typeface="Calibri"/>
              </a:rPr>
              <a:t>그리드 서치의 결과로는 최적 모델을 만드는 파라미터가 지니 기준에서 </a:t>
            </a:r>
            <a:r>
              <a:rPr lang="ko-KR" altLang="en-US" err="1">
                <a:ea typeface="맑은 고딕"/>
                <a:cs typeface="Calibri"/>
              </a:rPr>
              <a:t>뎁스가</a:t>
            </a:r>
            <a:r>
              <a:rPr lang="ko-KR" altLang="en-US">
                <a:ea typeface="맑은 고딕"/>
                <a:cs typeface="Calibri"/>
              </a:rPr>
              <a:t> 6일때로 판명되었다.</a:t>
            </a:r>
          </a:p>
        </p:txBody>
      </p:sp>
    </p:spTree>
    <p:extLst>
      <p:ext uri="{BB962C8B-B14F-4D97-AF65-F5344CB8AC3E}">
        <p14:creationId xmlns:p14="http://schemas.microsoft.com/office/powerpoint/2010/main" val="1858965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CD19B-435B-4E87-D4B3-8508602F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8979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3200">
              <a:latin typeface="Malgun Gothic"/>
              <a:ea typeface="Malgun Gothic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3200">
                <a:latin typeface="Malgun Gothic"/>
                <a:ea typeface="Malgun Gothic"/>
              </a:rPr>
              <a:t>2. </a:t>
            </a:r>
            <a:r>
              <a:rPr lang="ko-KR" sz="3200">
                <a:solidFill>
                  <a:srgbClr val="212121"/>
                </a:solidFill>
                <a:ea typeface="맑은 고딕"/>
                <a:cs typeface="Calibri Light"/>
              </a:rPr>
              <a:t>트리모델</a:t>
            </a:r>
            <a:r>
              <a:rPr lang="en-US" altLang="ko-KR" sz="3200">
                <a:solidFill>
                  <a:srgbClr val="212121"/>
                </a:solidFill>
                <a:ea typeface="Malgun Gothic"/>
                <a:cs typeface="Calibri Light"/>
              </a:rPr>
              <a:t> </a:t>
            </a:r>
            <a:r>
              <a:rPr lang="ko-KR" sz="3200">
                <a:solidFill>
                  <a:srgbClr val="212121"/>
                </a:solidFill>
                <a:ea typeface="맑은 고딕"/>
                <a:cs typeface="Calibri Light"/>
              </a:rPr>
              <a:t>실행</a:t>
            </a:r>
            <a:r>
              <a:rPr lang="en-US" altLang="ko-KR" sz="3200">
                <a:solidFill>
                  <a:srgbClr val="212121"/>
                </a:solidFill>
                <a:ea typeface="Malgun Gothic"/>
                <a:cs typeface="Calibri Light"/>
              </a:rPr>
              <a:t> </a:t>
            </a:r>
            <a:r>
              <a:rPr lang="ko-KR" sz="3200">
                <a:solidFill>
                  <a:srgbClr val="212121"/>
                </a:solidFill>
                <a:ea typeface="맑은 고딕"/>
                <a:cs typeface="Calibri Light"/>
              </a:rPr>
              <a:t>및</a:t>
            </a:r>
            <a:r>
              <a:rPr lang="en-US" altLang="ko-KR" sz="3200">
                <a:solidFill>
                  <a:srgbClr val="212121"/>
                </a:solidFill>
                <a:ea typeface="Malgun Gothic"/>
                <a:cs typeface="Calibri Light"/>
              </a:rPr>
              <a:t> </a:t>
            </a:r>
            <a:r>
              <a:rPr lang="ko-KR" sz="3200">
                <a:solidFill>
                  <a:srgbClr val="212121"/>
                </a:solidFill>
                <a:ea typeface="맑은 고딕"/>
                <a:cs typeface="Calibri Light"/>
              </a:rPr>
              <a:t>성능평가</a:t>
            </a:r>
            <a:r>
              <a:rPr lang="en-US" altLang="ko-KR" sz="3200">
                <a:solidFill>
                  <a:srgbClr val="212121"/>
                </a:solidFill>
                <a:ea typeface="Malgun Gothic"/>
                <a:cs typeface="Calibri Light"/>
              </a:rPr>
              <a:t>(</a:t>
            </a:r>
            <a:r>
              <a:rPr lang="ko-KR" sz="3200">
                <a:solidFill>
                  <a:srgbClr val="212121"/>
                </a:solidFill>
                <a:ea typeface="맑은 고딕"/>
                <a:cs typeface="Calibri Light"/>
              </a:rPr>
              <a:t>정확도</a:t>
            </a:r>
            <a:r>
              <a:rPr lang="en-US" altLang="ko-KR" sz="3200">
                <a:solidFill>
                  <a:srgbClr val="212121"/>
                </a:solidFill>
                <a:ea typeface="Malgun Gothic"/>
                <a:cs typeface="Calibri Light"/>
              </a:rPr>
              <a:t> </a:t>
            </a:r>
            <a:r>
              <a:rPr lang="ko-KR" sz="3200">
                <a:solidFill>
                  <a:srgbClr val="212121"/>
                </a:solidFill>
                <a:ea typeface="맑은 고딕"/>
                <a:cs typeface="Calibri Light"/>
              </a:rPr>
              <a:t>및</a:t>
            </a:r>
            <a:r>
              <a:rPr lang="en-US" altLang="ko-KR" sz="3200">
                <a:solidFill>
                  <a:srgbClr val="212121"/>
                </a:solidFill>
                <a:ea typeface="Malgun Gothic"/>
                <a:cs typeface="Calibri Light"/>
              </a:rPr>
              <a:t> ROC AUC</a:t>
            </a:r>
            <a:r>
              <a:rPr lang="ko-KR" sz="3200">
                <a:solidFill>
                  <a:srgbClr val="212121"/>
                </a:solidFill>
                <a:ea typeface="맑은 고딕"/>
                <a:cs typeface="Calibri Light"/>
              </a:rPr>
              <a:t>값</a:t>
            </a:r>
            <a:r>
              <a:rPr lang="en-US" altLang="ko-KR" sz="3200">
                <a:solidFill>
                  <a:srgbClr val="212121"/>
                </a:solidFill>
                <a:ea typeface="Malgun Gothic"/>
                <a:cs typeface="Calibri Light"/>
              </a:rPr>
              <a:t>)</a:t>
            </a:r>
            <a:r>
              <a:rPr lang="ko-KR" sz="3200">
                <a:latin typeface="Malgun Gothic"/>
                <a:ea typeface="Malgun Gothic"/>
              </a:rPr>
              <a:t> </a:t>
            </a:r>
          </a:p>
        </p:txBody>
      </p:sp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FAC3A729-462F-A68E-745D-116705905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25" y="974877"/>
            <a:ext cx="4958832" cy="527026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E7533D-E582-F308-77A9-905787B895C4}"/>
              </a:ext>
            </a:extLst>
          </p:cNvPr>
          <p:cNvSpPr txBox="1"/>
          <p:nvPr/>
        </p:nvSpPr>
        <p:spPr>
          <a:xfrm>
            <a:off x="5014848" y="974766"/>
            <a:ext cx="6978731" cy="830997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ea typeface="맑은 고딕"/>
                <a:cs typeface="Calibri"/>
              </a:rPr>
              <a:t>결정 트리 모델을 교차 검증하면 모델의 평균 성능을 산출하며, 그리드 서치에서는 이 중 가장 높은 성능을 내는 파라미터를 선택한다. 그리드 </a:t>
            </a:r>
            <a:r>
              <a:rPr lang="ko-KR" altLang="en-US" sz="1600" err="1">
                <a:ea typeface="맑은 고딕"/>
                <a:cs typeface="Calibri"/>
              </a:rPr>
              <a:t>서치</a:t>
            </a:r>
            <a:r>
              <a:rPr lang="ko-KR" altLang="en-US" sz="1600">
                <a:ea typeface="맑은 고딕"/>
                <a:cs typeface="Calibri"/>
              </a:rPr>
              <a:t> 최적 모델을 적용한 데이터 세트에서의 정확도는 0.81202로 산출되었다.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99103A-50B2-58D3-F343-01482FA9B0F4}"/>
              </a:ext>
            </a:extLst>
          </p:cNvPr>
          <p:cNvSpPr txBox="1"/>
          <p:nvPr/>
        </p:nvSpPr>
        <p:spPr>
          <a:xfrm>
            <a:off x="-2475" y="6316187"/>
            <a:ext cx="6513615" cy="58477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ea typeface="맑은 고딕"/>
                <a:cs typeface="Calibri"/>
              </a:rPr>
              <a:t>최적 모델의 변수 중요도 수치를 확인한 결과이다. </a:t>
            </a:r>
            <a:endParaRPr lang="ko-KR"/>
          </a:p>
          <a:p>
            <a:r>
              <a:rPr lang="ko-KR" altLang="en-US" sz="1600">
                <a:ea typeface="맑은 고딕"/>
                <a:cs typeface="Calibri"/>
              </a:rPr>
              <a:t>결과를 표로 나타내면 오른쪽과 같다. </a:t>
            </a:r>
            <a:endParaRPr lang="ko-KR"/>
          </a:p>
        </p:txBody>
      </p:sp>
      <p:pic>
        <p:nvPicPr>
          <p:cNvPr id="6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9D604375-BC5A-26E4-D5E0-3EF1094D4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309" y="2796520"/>
            <a:ext cx="4712523" cy="40655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752134-904B-365F-6956-AB88044D07C5}"/>
              </a:ext>
            </a:extLst>
          </p:cNvPr>
          <p:cNvSpPr txBox="1"/>
          <p:nvPr/>
        </p:nvSpPr>
        <p:spPr>
          <a:xfrm>
            <a:off x="5086597" y="2177142"/>
            <a:ext cx="576151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ea typeface="맑은 고딕"/>
                <a:cs typeface="Calibri"/>
              </a:rPr>
              <a:t>측정된 테스트 데이터세트의 ROC </a:t>
            </a:r>
            <a:r>
              <a:rPr lang="ko-KR" altLang="en-US" sz="1600" err="1">
                <a:ea typeface="맑은 고딕"/>
                <a:cs typeface="Calibri"/>
              </a:rPr>
              <a:t>AUC값은</a:t>
            </a:r>
            <a:r>
              <a:rPr lang="ko-KR" altLang="en-US" sz="1600">
                <a:ea typeface="맑은 고딕"/>
                <a:cs typeface="Calibri"/>
              </a:rPr>
              <a:t> 0.83065이다.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61605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1AA81-6D02-ECC3-32EE-89BBCE339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96" y="340265"/>
            <a:ext cx="4896119" cy="727645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3200">
              <a:latin typeface="Malgun Gothic"/>
              <a:ea typeface="Malgun Gothic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>
                <a:latin typeface="Malgun Gothic"/>
                <a:ea typeface="Malgun Gothic"/>
              </a:rPr>
              <a:t>2. </a:t>
            </a:r>
            <a:r>
              <a:rPr lang="ko-KR" sz="3200">
                <a:solidFill>
                  <a:srgbClr val="212121"/>
                </a:solidFill>
                <a:ea typeface="맑은 고딕"/>
                <a:cs typeface="Calibri Light"/>
              </a:rPr>
              <a:t>트리모델</a:t>
            </a:r>
            <a:r>
              <a:rPr lang="en-US" sz="3200">
                <a:solidFill>
                  <a:srgbClr val="212121"/>
                </a:solidFill>
                <a:ea typeface="Malgun Gothic"/>
                <a:cs typeface="Calibri Light"/>
              </a:rPr>
              <a:t> </a:t>
            </a:r>
            <a:r>
              <a:rPr lang="ko-KR" sz="3200">
                <a:solidFill>
                  <a:srgbClr val="212121"/>
                </a:solidFill>
                <a:ea typeface="맑은 고딕"/>
                <a:cs typeface="Calibri Light"/>
              </a:rPr>
              <a:t>실행</a:t>
            </a:r>
            <a:r>
              <a:rPr lang="en-US" sz="3200">
                <a:solidFill>
                  <a:srgbClr val="212121"/>
                </a:solidFill>
                <a:ea typeface="Malgun Gothic"/>
                <a:cs typeface="Calibri Light"/>
              </a:rPr>
              <a:t> </a:t>
            </a:r>
            <a:r>
              <a:rPr lang="ko-KR" sz="3200">
                <a:solidFill>
                  <a:srgbClr val="212121"/>
                </a:solidFill>
                <a:ea typeface="맑은 고딕"/>
                <a:cs typeface="Calibri Light"/>
              </a:rPr>
              <a:t>및</a:t>
            </a:r>
            <a:r>
              <a:rPr lang="en-US" sz="3200">
                <a:solidFill>
                  <a:srgbClr val="212121"/>
                </a:solidFill>
                <a:ea typeface="Malgun Gothic"/>
                <a:cs typeface="Calibri Light"/>
              </a:rPr>
              <a:t> </a:t>
            </a:r>
            <a:r>
              <a:rPr lang="ko-KR" sz="3200">
                <a:solidFill>
                  <a:srgbClr val="212121"/>
                </a:solidFill>
                <a:ea typeface="맑은 고딕"/>
                <a:cs typeface="Calibri Light"/>
              </a:rPr>
              <a:t>성능평가</a:t>
            </a:r>
            <a:r>
              <a:rPr lang="en-US" sz="3200">
                <a:solidFill>
                  <a:srgbClr val="212121"/>
                </a:solidFill>
                <a:ea typeface="Malgun Gothic"/>
                <a:cs typeface="Calibri Light"/>
              </a:rPr>
              <a:t>(</a:t>
            </a:r>
            <a:r>
              <a:rPr lang="ko-KR" sz="3200">
                <a:solidFill>
                  <a:srgbClr val="212121"/>
                </a:solidFill>
                <a:ea typeface="맑은 고딕"/>
                <a:cs typeface="Calibri Light"/>
              </a:rPr>
              <a:t>정확도</a:t>
            </a:r>
            <a:r>
              <a:rPr lang="en-US" sz="3200">
                <a:solidFill>
                  <a:srgbClr val="212121"/>
                </a:solidFill>
                <a:ea typeface="Malgun Gothic"/>
                <a:cs typeface="Calibri Light"/>
              </a:rPr>
              <a:t> </a:t>
            </a:r>
            <a:r>
              <a:rPr lang="ko-KR" sz="3200">
                <a:solidFill>
                  <a:srgbClr val="212121"/>
                </a:solidFill>
                <a:ea typeface="맑은 고딕"/>
                <a:cs typeface="Calibri Light"/>
              </a:rPr>
              <a:t>및</a:t>
            </a:r>
            <a:r>
              <a:rPr lang="en-US" sz="3200">
                <a:solidFill>
                  <a:srgbClr val="212121"/>
                </a:solidFill>
                <a:ea typeface="Malgun Gothic"/>
                <a:cs typeface="Calibri Light"/>
              </a:rPr>
              <a:t> ROC AUC</a:t>
            </a:r>
            <a:r>
              <a:rPr lang="ko-KR" sz="3200">
                <a:solidFill>
                  <a:srgbClr val="212121"/>
                </a:solidFill>
                <a:ea typeface="맑은 고딕"/>
                <a:cs typeface="Calibri Light"/>
              </a:rPr>
              <a:t>값</a:t>
            </a:r>
            <a:r>
              <a:rPr lang="en-US" sz="3200">
                <a:solidFill>
                  <a:srgbClr val="212121"/>
                </a:solidFill>
                <a:ea typeface="Malgun Gothic"/>
                <a:cs typeface="Calibri Light"/>
              </a:rPr>
              <a:t>)</a:t>
            </a:r>
            <a:r>
              <a:rPr lang="ko-KR" sz="3200">
                <a:latin typeface="Malgun Gothic"/>
                <a:ea typeface="Malgun Gothic"/>
              </a:rPr>
              <a:t> </a:t>
            </a:r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6C98C93-E557-1865-2C5B-119A24BFF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75" y="3431757"/>
            <a:ext cx="5315487" cy="19384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E905AE-9725-B81B-6A1B-6C7B514798FE}"/>
              </a:ext>
            </a:extLst>
          </p:cNvPr>
          <p:cNvSpPr txBox="1"/>
          <p:nvPr/>
        </p:nvSpPr>
        <p:spPr>
          <a:xfrm>
            <a:off x="441526" y="1378032"/>
            <a:ext cx="6266212" cy="1754326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오른쪽 그래프는 앞에서 확인한 변수 중요도를 그래프로 나타낸 것이다.</a:t>
            </a:r>
          </a:p>
          <a:p>
            <a:r>
              <a:rPr lang="ko-KR" altLang="en-US">
                <a:ea typeface="맑은 고딕"/>
                <a:cs typeface="Calibri"/>
              </a:rPr>
              <a:t>타깃 변수 </a:t>
            </a:r>
            <a:r>
              <a:rPr lang="ko-KR" altLang="en-US" err="1">
                <a:ea typeface="맑은 고딕"/>
                <a:cs typeface="Calibri"/>
              </a:rPr>
              <a:t>hospital_death</a:t>
            </a:r>
            <a:r>
              <a:rPr lang="ko-KR" altLang="en-US">
                <a:ea typeface="맑은 고딕"/>
                <a:cs typeface="Calibri"/>
              </a:rPr>
              <a:t> 값을 예측하는데 가장 중요한 변수는 apache_4a_hospital_death_prob이며, apache_3j_diagnosis와 </a:t>
            </a:r>
            <a:r>
              <a:rPr lang="ko-KR" altLang="en-US" err="1">
                <a:ea typeface="맑은 고딕"/>
                <a:cs typeface="Calibri"/>
              </a:rPr>
              <a:t>ventilated_apache</a:t>
            </a:r>
            <a:r>
              <a:rPr lang="ko-KR" altLang="en-US">
                <a:ea typeface="맑은 고딕"/>
                <a:cs typeface="Calibri"/>
              </a:rPr>
              <a:t>, d1_sysbp_noninvasive_min, d1_spo2_min이 그 뒤를 잇는다.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A9F4E-0C94-3FDF-958B-CA8979522E52}"/>
              </a:ext>
            </a:extLst>
          </p:cNvPr>
          <p:cNvSpPr txBox="1"/>
          <p:nvPr/>
        </p:nvSpPr>
        <p:spPr>
          <a:xfrm>
            <a:off x="270818" y="5481710"/>
            <a:ext cx="626621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  <a:cs typeface="Calibri"/>
              </a:rPr>
              <a:t>파이썬으로</a:t>
            </a:r>
            <a:r>
              <a:rPr lang="ko-KR" altLang="en-US">
                <a:ea typeface="맑은 고딕"/>
                <a:cs typeface="Calibri"/>
              </a:rPr>
              <a:t> 트리 모양의 그래프를 확인하기 위해서 </a:t>
            </a:r>
            <a:r>
              <a:rPr lang="ko-KR" altLang="en-US" err="1">
                <a:ea typeface="맑은 고딕"/>
                <a:cs typeface="Calibri"/>
              </a:rPr>
              <a:t>GraphViz</a:t>
            </a:r>
            <a:r>
              <a:rPr lang="ko-KR" altLang="en-US">
                <a:ea typeface="맑은 고딕"/>
                <a:cs typeface="Calibri"/>
              </a:rPr>
              <a:t> 라이브러리를 사용한다. 코드를 실행하면 결정 트리 결과물이 보이게 된다.</a:t>
            </a:r>
          </a:p>
        </p:txBody>
      </p:sp>
      <p:pic>
        <p:nvPicPr>
          <p:cNvPr id="17" name="그림 17" descr="테이블이(가) 표시된 사진&#10;&#10;자동 생성된 설명">
            <a:extLst>
              <a:ext uri="{FF2B5EF4-FFF2-40B4-BE49-F238E27FC236}">
                <a16:creationId xmlns:a16="http://schemas.microsoft.com/office/drawing/2014/main" id="{A68F74DE-E70F-8697-6F20-EE02FFBC8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851" y="-3640"/>
            <a:ext cx="5484002" cy="686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81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01A48-1A61-0FBE-A304-A351B8C3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sz="4000">
                <a:solidFill>
                  <a:srgbClr val="212121"/>
                </a:solidFill>
                <a:ea typeface="맑은 고딕"/>
              </a:rPr>
              <a:t>3. 로지스틱 회귀 모델 실행 및 성능평가</a:t>
            </a:r>
            <a:endParaRPr lang="ko-KR" sz="4000">
              <a:ea typeface="맑은 고딕"/>
            </a:endParaRPr>
          </a:p>
          <a:p>
            <a:endParaRPr lang="ko-KR" altLang="en-US">
              <a:ea typeface="맑은 고딕"/>
              <a:cs typeface="Calibri Light"/>
            </a:endParaRPr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CBEE3F1-9937-E5C5-9DC5-31B5CEB18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33" y="1182696"/>
            <a:ext cx="11518599" cy="552756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694728-A666-CB6B-44F7-53A9EF0EABD4}"/>
              </a:ext>
            </a:extLst>
          </p:cNvPr>
          <p:cNvSpPr txBox="1"/>
          <p:nvPr/>
        </p:nvSpPr>
        <p:spPr>
          <a:xfrm>
            <a:off x="5546765" y="1496785"/>
            <a:ext cx="5692239" cy="830997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ea typeface="맑은 고딕"/>
                <a:cs typeface="Calibri"/>
              </a:rPr>
              <a:t>입력변수로 구성된 </a:t>
            </a:r>
            <a:r>
              <a:rPr lang="ko-KR" altLang="en-US" sz="1600" err="1">
                <a:ea typeface="맑은 고딕"/>
                <a:cs typeface="Calibri"/>
              </a:rPr>
              <a:t>data와</a:t>
            </a:r>
            <a:r>
              <a:rPr lang="ko-KR" altLang="en-US" sz="1600">
                <a:ea typeface="맑은 고딕"/>
                <a:cs typeface="Calibri"/>
              </a:rPr>
              <a:t> 타깃 변수로 구성된 </a:t>
            </a:r>
            <a:r>
              <a:rPr lang="ko-KR" altLang="en-US" sz="1600" err="1">
                <a:ea typeface="맑은 고딕"/>
                <a:cs typeface="Calibri"/>
              </a:rPr>
              <a:t>target을</a:t>
            </a:r>
            <a:r>
              <a:rPr lang="ko-KR" altLang="en-US" sz="1600">
                <a:ea typeface="맑은 고딕"/>
                <a:cs typeface="Calibri"/>
              </a:rPr>
              <a:t> 만들고, </a:t>
            </a:r>
            <a:r>
              <a:rPr lang="ko-KR" altLang="en-US" sz="1600" err="1">
                <a:ea typeface="맑은 고딕"/>
                <a:cs typeface="Calibri"/>
              </a:rPr>
              <a:t>RandomUnderSampling</a:t>
            </a:r>
            <a:r>
              <a:rPr lang="ko-KR" altLang="en-US" sz="1600">
                <a:ea typeface="맑은 고딕"/>
                <a:cs typeface="Calibri"/>
              </a:rPr>
              <a:t> 기능을 통해 타깃변수 클래스인 1과 0의 값을 1:3으로 맞춰준다.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7090F5-5CB7-BE68-6F2C-1EEB5F4B75E0}"/>
              </a:ext>
            </a:extLst>
          </p:cNvPr>
          <p:cNvSpPr txBox="1"/>
          <p:nvPr/>
        </p:nvSpPr>
        <p:spPr>
          <a:xfrm>
            <a:off x="5190506" y="3139539"/>
            <a:ext cx="5999018" cy="58477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ea typeface="맑은 고딕"/>
                <a:cs typeface="Calibri"/>
              </a:rPr>
              <a:t>데이터를 5:5로 분할하기 위해서 데이터 분할 코딩문을 실행한다.</a:t>
            </a:r>
          </a:p>
          <a:p>
            <a:r>
              <a:rPr lang="ko-KR" altLang="en-US" sz="1600">
                <a:ea typeface="맑은 고딕"/>
                <a:cs typeface="Calibri"/>
              </a:rPr>
              <a:t>타깃 변수가 제외된 </a:t>
            </a:r>
            <a:r>
              <a:rPr lang="ko-KR" altLang="en-US" sz="1600" err="1">
                <a:ea typeface="맑은 고딕"/>
                <a:cs typeface="Calibri"/>
              </a:rPr>
              <a:t>X_train과</a:t>
            </a:r>
            <a:r>
              <a:rPr lang="ko-KR" altLang="en-US" sz="1600">
                <a:ea typeface="맑은 고딕"/>
                <a:cs typeface="Calibri"/>
              </a:rPr>
              <a:t> </a:t>
            </a:r>
            <a:r>
              <a:rPr lang="ko-KR" altLang="en-US" sz="1600" err="1">
                <a:ea typeface="맑은 고딕"/>
                <a:cs typeface="Calibri"/>
              </a:rPr>
              <a:t>X_test의</a:t>
            </a:r>
            <a:r>
              <a:rPr lang="ko-KR" altLang="en-US" sz="1600">
                <a:ea typeface="맑은 고딕"/>
                <a:cs typeface="Calibri"/>
              </a:rPr>
              <a:t> 변수 개수는 84개이다.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9643E8-CE2A-CE2A-B8C7-95483546506E}"/>
              </a:ext>
            </a:extLst>
          </p:cNvPr>
          <p:cNvSpPr txBox="1"/>
          <p:nvPr/>
        </p:nvSpPr>
        <p:spPr>
          <a:xfrm>
            <a:off x="5284519" y="4831772"/>
            <a:ext cx="5672446" cy="338554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ea typeface="맑은 고딕"/>
                <a:cs typeface="Calibri"/>
              </a:rPr>
              <a:t>로지스틱 회귀 기본모델을 다음과 같이 수립하고 실행한다.</a:t>
            </a:r>
          </a:p>
        </p:txBody>
      </p:sp>
    </p:spTree>
    <p:extLst>
      <p:ext uri="{BB962C8B-B14F-4D97-AF65-F5344CB8AC3E}">
        <p14:creationId xmlns:p14="http://schemas.microsoft.com/office/powerpoint/2010/main" val="214925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9F11B-1EF2-1E9F-9BB4-F3298C8B1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52835"/>
          </a:xfrm>
        </p:spPr>
        <p:txBody>
          <a:bodyPr/>
          <a:lstStyle/>
          <a:p>
            <a:r>
              <a:rPr lang="ko-KR" sz="4000">
                <a:solidFill>
                  <a:srgbClr val="212121"/>
                </a:solidFill>
                <a:ea typeface="맑은 고딕"/>
              </a:rPr>
              <a:t>3. 로지스틱 회귀 모델 실행 및 성능평가</a:t>
            </a:r>
            <a:endParaRPr lang="ko-KR" sz="4000">
              <a:ea typeface="맑은 고딕"/>
            </a:endParaRPr>
          </a:p>
          <a:p>
            <a:endParaRPr lang="ko-KR" altLang="en-US">
              <a:ea typeface="맑은 고딕"/>
              <a:cs typeface="Calibri Light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B1224DB2-F691-E5B0-50F3-F8FC1B7A5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54" y="911755"/>
            <a:ext cx="11908971" cy="470378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024259-B8DB-7D29-626D-86BAF89853DA}"/>
              </a:ext>
            </a:extLst>
          </p:cNvPr>
          <p:cNvSpPr txBox="1"/>
          <p:nvPr/>
        </p:nvSpPr>
        <p:spPr>
          <a:xfrm>
            <a:off x="5304311" y="1133105"/>
            <a:ext cx="6582888" cy="830997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ea typeface="맑은 고딕"/>
                <a:cs typeface="Calibri"/>
              </a:rPr>
              <a:t>교차검증과 모델 최적화를 하지 않은 로지스틱 회귀 기본 모델을 다시 생성한 후 그리드 </a:t>
            </a:r>
            <a:r>
              <a:rPr lang="ko-KR" altLang="en-US" sz="1600" err="1">
                <a:ea typeface="맑은 고딕"/>
                <a:cs typeface="Calibri"/>
              </a:rPr>
              <a:t>서치를</a:t>
            </a:r>
            <a:r>
              <a:rPr lang="ko-KR" altLang="en-US" sz="1600">
                <a:ea typeface="맑은 고딕"/>
                <a:cs typeface="Calibri"/>
              </a:rPr>
              <a:t> 실행함.</a:t>
            </a:r>
          </a:p>
          <a:p>
            <a:r>
              <a:rPr lang="ko-KR" altLang="en-US" sz="1600">
                <a:ea typeface="맑은 고딕"/>
                <a:cs typeface="Calibri"/>
              </a:rPr>
              <a:t>실행결과 최적의 파라미터 조합은 </a:t>
            </a:r>
            <a:r>
              <a:rPr lang="ko-KR" altLang="en-US" sz="1600" err="1">
                <a:ea typeface="맑은 고딕"/>
                <a:cs typeface="Calibri"/>
              </a:rPr>
              <a:t>penalty</a:t>
            </a:r>
            <a:r>
              <a:rPr lang="ko-KR" altLang="en-US" sz="1600">
                <a:ea typeface="맑은 고딕"/>
                <a:cs typeface="Calibri"/>
              </a:rPr>
              <a:t>='</a:t>
            </a:r>
            <a:r>
              <a:rPr lang="ko-KR" altLang="en-US" sz="1600" err="1">
                <a:ea typeface="맑은 고딕"/>
                <a:cs typeface="Calibri"/>
              </a:rPr>
              <a:t>none</a:t>
            </a:r>
            <a:r>
              <a:rPr lang="ko-KR" altLang="en-US" sz="1600">
                <a:ea typeface="맑은 고딕"/>
                <a:cs typeface="Calibri"/>
              </a:rPr>
              <a:t>', </a:t>
            </a:r>
            <a:r>
              <a:rPr lang="ko-KR" altLang="en-US" sz="1600" err="1">
                <a:ea typeface="맑은 고딕"/>
                <a:cs typeface="Calibri"/>
              </a:rPr>
              <a:t>solver</a:t>
            </a:r>
            <a:r>
              <a:rPr lang="ko-KR" altLang="en-US" sz="1600">
                <a:ea typeface="맑은 고딕"/>
                <a:cs typeface="Calibri"/>
              </a:rPr>
              <a:t>='</a:t>
            </a:r>
            <a:r>
              <a:rPr lang="ko-KR" altLang="en-US" sz="1600" err="1">
                <a:ea typeface="맑은 고딕"/>
                <a:cs typeface="Calibri"/>
              </a:rPr>
              <a:t>lbfgs'로</a:t>
            </a:r>
            <a:r>
              <a:rPr lang="ko-KR" altLang="en-US" sz="1600">
                <a:ea typeface="맑은 고딕"/>
                <a:cs typeface="Calibri"/>
              </a:rPr>
              <a:t> 나왔다.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006B7-306C-DCEF-73F2-569A929FDBFF}"/>
              </a:ext>
            </a:extLst>
          </p:cNvPr>
          <p:cNvSpPr txBox="1"/>
          <p:nvPr/>
        </p:nvSpPr>
        <p:spPr>
          <a:xfrm>
            <a:off x="4408712" y="3574967"/>
            <a:ext cx="7671459" cy="830997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latin typeface="Malgun Gothic"/>
                <a:ea typeface="Malgun Gothic"/>
                <a:cs typeface="Calibri"/>
              </a:rPr>
              <a:t>제약 조건이 없는 로지스틱 회귀 모델의 정확도는 0.77322로 판명되었다. </a:t>
            </a:r>
          </a:p>
          <a:p>
            <a:r>
              <a:rPr lang="ko-KR" altLang="en-US" sz="1600">
                <a:latin typeface="Malgun Gothic"/>
                <a:ea typeface="Malgun Gothic"/>
                <a:cs typeface="Calibri"/>
              </a:rPr>
              <a:t>결과적으로 파이썬 로지스틱 회귀모델의 정확도는 앞에서 구한 결정 트리 모델의 정확도 </a:t>
            </a:r>
            <a:r>
              <a:rPr lang="ko-KR" sz="1600">
                <a:latin typeface="Malgun Gothic"/>
                <a:ea typeface="Malgun Gothic"/>
                <a:cs typeface="Calibri"/>
              </a:rPr>
              <a:t>0.81202보다 떨어진다.</a:t>
            </a:r>
            <a:endParaRPr lang="ko-KR" altLang="en-US" sz="1600">
              <a:latin typeface="Malgun Gothic"/>
              <a:ea typeface="Malgun Gothic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FB271-3443-4F8C-AB12-BF510F756B01}"/>
              </a:ext>
            </a:extLst>
          </p:cNvPr>
          <p:cNvSpPr txBox="1"/>
          <p:nvPr/>
        </p:nvSpPr>
        <p:spPr>
          <a:xfrm>
            <a:off x="5080659" y="4803569"/>
            <a:ext cx="6256317" cy="58477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600">
                <a:ea typeface="맑은 고딕"/>
              </a:rPr>
              <a:t>측정된 테스트 데이터세트의 ROC </a:t>
            </a:r>
            <a:r>
              <a:rPr lang="ko-KR" sz="1600" err="1">
                <a:ea typeface="맑은 고딕"/>
              </a:rPr>
              <a:t>AUC값은</a:t>
            </a:r>
            <a:r>
              <a:rPr lang="ko-KR" sz="1600">
                <a:ea typeface="맑은 고딕"/>
              </a:rPr>
              <a:t> </a:t>
            </a:r>
            <a:r>
              <a:rPr lang="en-US" altLang="ko-KR" sz="1600">
                <a:ea typeface="맑은 고딕"/>
              </a:rPr>
              <a:t>0.73554</a:t>
            </a:r>
            <a:r>
              <a:rPr lang="ko-KR" sz="1600">
                <a:ea typeface="맑은 고딕"/>
              </a:rPr>
              <a:t>이다.</a:t>
            </a:r>
            <a:r>
              <a:rPr lang="ko-KR" sz="1600">
                <a:ea typeface="맑은 고딕"/>
                <a:cs typeface="Calibri"/>
              </a:rPr>
              <a:t>​</a:t>
            </a:r>
          </a:p>
          <a:p>
            <a:r>
              <a:rPr lang="ko-KR" altLang="en-US" sz="1600">
                <a:ea typeface="맑은 고딕"/>
                <a:cs typeface="Calibri"/>
              </a:rPr>
              <a:t>앞에선 구한 결정 트리 모델의 </a:t>
            </a:r>
            <a:r>
              <a:rPr lang="ko-KR" sz="1600">
                <a:ea typeface="맑은 고딕"/>
                <a:cs typeface="Calibri"/>
              </a:rPr>
              <a:t>ROC </a:t>
            </a:r>
            <a:r>
              <a:rPr lang="ko-KR" sz="1600" err="1">
                <a:ea typeface="맑은 고딕"/>
                <a:cs typeface="Calibri"/>
              </a:rPr>
              <a:t>AUC</a:t>
            </a:r>
            <a:r>
              <a:rPr lang="ko-KR" altLang="en-US" sz="1600" err="1">
                <a:ea typeface="맑은 고딕"/>
                <a:cs typeface="Calibri"/>
              </a:rPr>
              <a:t>값인</a:t>
            </a:r>
            <a:r>
              <a:rPr lang="ko-KR" sz="1600">
                <a:ea typeface="맑은 고딕"/>
                <a:cs typeface="Calibri"/>
              </a:rPr>
              <a:t> 0.83065보다 </a:t>
            </a:r>
            <a:r>
              <a:rPr lang="ko-KR" altLang="en-US" sz="1600">
                <a:ea typeface="맑은 고딕"/>
                <a:cs typeface="Calibri"/>
              </a:rPr>
              <a:t>떨어진다</a:t>
            </a:r>
            <a:r>
              <a:rPr lang="en-US" altLang="ko-KR" sz="1600">
                <a:ea typeface="맑은 고딕"/>
                <a:cs typeface="Calibri"/>
              </a:rPr>
              <a:t>.</a:t>
            </a:r>
            <a:endParaRPr lang="ko-KR" altLang="en-US" sz="160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7007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8475F-F99A-5B74-9F85-EA12EE1C7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18446"/>
          </a:xfrm>
        </p:spPr>
        <p:txBody>
          <a:bodyPr/>
          <a:lstStyle/>
          <a:p>
            <a:r>
              <a:rPr lang="ko-KR" sz="4000">
                <a:solidFill>
                  <a:srgbClr val="212121"/>
                </a:solidFill>
                <a:cs typeface="Calibri Light"/>
              </a:rPr>
              <a:t>3. 로지스틱 회귀 모델 실행 및 성능평가</a:t>
            </a:r>
            <a:endParaRPr lang="ko-KR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308E60D-A57E-48F2-02B5-747568208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22" y="994669"/>
            <a:ext cx="5619328" cy="4874425"/>
          </a:xfr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9395857-3DC7-34B3-7BB7-EA349AF41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516" y="999407"/>
            <a:ext cx="5949536" cy="49977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2CC0E8-8F8C-4BF8-76C0-FECA464C1D48}"/>
              </a:ext>
            </a:extLst>
          </p:cNvPr>
          <p:cNvSpPr txBox="1"/>
          <p:nvPr/>
        </p:nvSpPr>
        <p:spPr>
          <a:xfrm>
            <a:off x="39584" y="5997038"/>
            <a:ext cx="448491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ea typeface="맑은 고딕"/>
                <a:cs typeface="Calibri"/>
              </a:rPr>
              <a:t>로지스틱 회귀모델의 계수들을 출력함.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321747-6BF4-A678-19B9-51E26532605F}"/>
              </a:ext>
            </a:extLst>
          </p:cNvPr>
          <p:cNvSpPr txBox="1"/>
          <p:nvPr/>
        </p:nvSpPr>
        <p:spPr>
          <a:xfrm>
            <a:off x="5836227" y="6029200"/>
            <a:ext cx="6355277" cy="830997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ea typeface="맑은 고딕"/>
                <a:cs typeface="Calibri"/>
              </a:rPr>
              <a:t>로지스틱 회귀에서는 </a:t>
            </a:r>
            <a:r>
              <a:rPr lang="ko-KR" altLang="en-US" sz="1600" err="1">
                <a:ea typeface="맑은 고딕"/>
                <a:cs typeface="Calibri"/>
              </a:rPr>
              <a:t>계숫값보다</a:t>
            </a:r>
            <a:r>
              <a:rPr lang="ko-KR" altLang="en-US" sz="1600">
                <a:ea typeface="맑은 고딕"/>
                <a:cs typeface="Calibri"/>
              </a:rPr>
              <a:t> </a:t>
            </a:r>
            <a:r>
              <a:rPr lang="ko-KR" altLang="en-US" sz="1600" err="1">
                <a:ea typeface="맑은 고딕"/>
                <a:cs typeface="Calibri"/>
              </a:rPr>
              <a:t>오즈비가</a:t>
            </a:r>
            <a:r>
              <a:rPr lang="ko-KR" altLang="en-US" sz="1600">
                <a:ea typeface="맑은 고딕"/>
                <a:cs typeface="Calibri"/>
              </a:rPr>
              <a:t> 훨씬 더 중요하다. </a:t>
            </a:r>
            <a:r>
              <a:rPr lang="ko-KR" altLang="en-US" sz="1600" err="1">
                <a:ea typeface="맑은 고딕"/>
                <a:cs typeface="Calibri"/>
              </a:rPr>
              <a:t>오즈비를</a:t>
            </a:r>
            <a:r>
              <a:rPr lang="ko-KR" altLang="en-US" sz="1600">
                <a:ea typeface="맑은 고딕"/>
                <a:cs typeface="Calibri"/>
              </a:rPr>
              <a:t> 통해서 입력 </a:t>
            </a:r>
            <a:r>
              <a:rPr lang="ko-KR" altLang="en-US" sz="1600" err="1">
                <a:ea typeface="맑은 고딕"/>
                <a:cs typeface="Calibri"/>
              </a:rPr>
              <a:t>변숫값</a:t>
            </a:r>
            <a:r>
              <a:rPr lang="ko-KR" altLang="en-US" sz="1600">
                <a:ea typeface="맑은 고딕"/>
                <a:cs typeface="Calibri"/>
              </a:rPr>
              <a:t> 1%의 변화가 타깃 변수에 미치는 변화를 %단위로 알 수 있다.</a:t>
            </a:r>
          </a:p>
        </p:txBody>
      </p:sp>
    </p:spTree>
    <p:extLst>
      <p:ext uri="{BB962C8B-B14F-4D97-AF65-F5344CB8AC3E}">
        <p14:creationId xmlns:p14="http://schemas.microsoft.com/office/powerpoint/2010/main" val="1328201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66B1A-AC6C-EBA8-89C2-D2BE64485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sz="4000">
                <a:solidFill>
                  <a:srgbClr val="212121"/>
                </a:solidFill>
                <a:ea typeface="맑은 고딕"/>
              </a:rPr>
              <a:t>4. 데이터 표준화 및 로지스틱 회귀 재실행</a:t>
            </a:r>
            <a:endParaRPr lang="ko-KR" sz="4000">
              <a:ea typeface="맑은 고딕"/>
            </a:endParaRPr>
          </a:p>
          <a:p>
            <a:endParaRPr lang="ko-KR" altLang="en-US">
              <a:ea typeface="맑은 고딕"/>
              <a:cs typeface="Calibri Light"/>
            </a:endParaRPr>
          </a:p>
        </p:txBody>
      </p:sp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31993653-88FE-D08C-3262-7719296F9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732" y="1153007"/>
            <a:ext cx="5853626" cy="4023360"/>
          </a:xfr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EFF4312-81A4-57B9-263B-B553A5F94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928" y="1156602"/>
            <a:ext cx="5326083" cy="46958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853A5C-E547-24E2-94BB-FFED3B8F8963}"/>
              </a:ext>
            </a:extLst>
          </p:cNvPr>
          <p:cNvSpPr txBox="1"/>
          <p:nvPr/>
        </p:nvSpPr>
        <p:spPr>
          <a:xfrm>
            <a:off x="202871" y="5286993"/>
            <a:ext cx="5692238" cy="1569660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ea typeface="맑은 고딕"/>
                <a:cs typeface="Calibri"/>
              </a:rPr>
              <a:t>구간 변수인 </a:t>
            </a:r>
            <a:r>
              <a:rPr lang="ko-KR" altLang="en-US" sz="1600" err="1">
                <a:ea typeface="맑은 고딕"/>
                <a:cs typeface="Calibri"/>
              </a:rPr>
              <a:t>age</a:t>
            </a:r>
            <a:r>
              <a:rPr lang="ko-KR" altLang="en-US" sz="1600">
                <a:ea typeface="맑은 고딕"/>
                <a:cs typeface="Calibri"/>
              </a:rPr>
              <a:t>, </a:t>
            </a:r>
            <a:r>
              <a:rPr lang="ko-KR" altLang="en-US" sz="1600" err="1">
                <a:ea typeface="맑은 고딕"/>
                <a:cs typeface="Calibri"/>
              </a:rPr>
              <a:t>bmi</a:t>
            </a:r>
            <a:r>
              <a:rPr lang="ko-KR" altLang="en-US" sz="1600">
                <a:ea typeface="맑은 고딕"/>
                <a:cs typeface="Calibri"/>
              </a:rPr>
              <a:t>, </a:t>
            </a:r>
            <a:r>
              <a:rPr lang="ko-KR" altLang="en-US" sz="1600" err="1">
                <a:ea typeface="맑은 고딕"/>
                <a:cs typeface="Calibri"/>
              </a:rPr>
              <a:t>height</a:t>
            </a:r>
            <a:r>
              <a:rPr lang="ko-KR" altLang="en-US" sz="1600">
                <a:ea typeface="맑은 고딕"/>
                <a:cs typeface="Calibri"/>
              </a:rPr>
              <a:t> 등을 별도로 모아 데이터프레임 </a:t>
            </a:r>
            <a:r>
              <a:rPr lang="ko-KR" altLang="en-US" sz="1600" err="1">
                <a:ea typeface="맑은 고딕"/>
                <a:cs typeface="Calibri"/>
              </a:rPr>
              <a:t>df_num을</a:t>
            </a:r>
            <a:r>
              <a:rPr lang="ko-KR" altLang="en-US" sz="1600">
                <a:ea typeface="맑은 고딕"/>
                <a:cs typeface="Calibri"/>
              </a:rPr>
              <a:t> 만들었고 데이터 스케일을 표준화 했다.</a:t>
            </a:r>
          </a:p>
          <a:p>
            <a:r>
              <a:rPr lang="ko-KR" altLang="en-US" sz="1600">
                <a:ea typeface="맑은 고딕"/>
                <a:cs typeface="Calibri"/>
              </a:rPr>
              <a:t>결과를 보면 구간 변수들의 값이 표준화된 걸 확인 가능하다.</a:t>
            </a:r>
          </a:p>
          <a:p>
            <a:endParaRPr lang="ko-KR" altLang="en-US" sz="1600">
              <a:ea typeface="맑은 고딕"/>
              <a:cs typeface="Calibri"/>
            </a:endParaRPr>
          </a:p>
          <a:p>
            <a:r>
              <a:rPr lang="ko-KR" altLang="en-US" sz="1600">
                <a:ea typeface="맑은 고딕"/>
                <a:cs typeface="Calibri"/>
              </a:rPr>
              <a:t>원래 데이터프레임에서 구간변수를 제거하고 범주형 변수만 모은 데이터프레임 </a:t>
            </a:r>
            <a:r>
              <a:rPr lang="ko-KR" altLang="en-US" sz="1600" err="1">
                <a:ea typeface="맑은 고딕"/>
                <a:cs typeface="Calibri"/>
              </a:rPr>
              <a:t>df_cat을</a:t>
            </a:r>
            <a:r>
              <a:rPr lang="ko-KR" altLang="en-US" sz="1600">
                <a:ea typeface="맑은 고딕"/>
                <a:cs typeface="Calibri"/>
              </a:rPr>
              <a:t> 생성한다.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8AABFE-C8C1-A41E-303E-1FA307776AB3}"/>
              </a:ext>
            </a:extLst>
          </p:cNvPr>
          <p:cNvSpPr txBox="1"/>
          <p:nvPr/>
        </p:nvSpPr>
        <p:spPr>
          <a:xfrm>
            <a:off x="6224648" y="6071260"/>
            <a:ext cx="5969329" cy="830997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ea typeface="맑은 고딕"/>
                <a:cs typeface="Calibri"/>
              </a:rPr>
              <a:t>구간 변수의 스케일을 표준화한 </a:t>
            </a:r>
            <a:r>
              <a:rPr lang="ko-KR" altLang="en-US" sz="1600" err="1">
                <a:ea typeface="맑은 고딕"/>
                <a:cs typeface="Calibri"/>
              </a:rPr>
              <a:t>df_num_standard와</a:t>
            </a:r>
            <a:r>
              <a:rPr lang="ko-KR" altLang="en-US" sz="1600">
                <a:ea typeface="맑은 고딕"/>
                <a:cs typeface="Calibri"/>
              </a:rPr>
              <a:t> 바로 위에서 만든 </a:t>
            </a:r>
            <a:r>
              <a:rPr lang="ko-KR" altLang="en-US" sz="1600" err="1">
                <a:ea typeface="맑은 고딕"/>
                <a:cs typeface="Calibri"/>
              </a:rPr>
              <a:t>df_cat을</a:t>
            </a:r>
            <a:r>
              <a:rPr lang="ko-KR" altLang="en-US" sz="1600">
                <a:ea typeface="맑은 고딕"/>
                <a:cs typeface="Calibri"/>
              </a:rPr>
              <a:t> 병합해서 </a:t>
            </a:r>
            <a:r>
              <a:rPr lang="ko-KR" altLang="en-US" sz="1600" err="1">
                <a:ea typeface="맑은 고딕"/>
                <a:cs typeface="Calibri"/>
              </a:rPr>
              <a:t>dfu_standard에</a:t>
            </a:r>
            <a:r>
              <a:rPr lang="ko-KR" altLang="en-US" sz="1600">
                <a:ea typeface="맑은 고딕"/>
                <a:cs typeface="Calibri"/>
              </a:rPr>
              <a:t> 저장한다. 이 </a:t>
            </a:r>
            <a:r>
              <a:rPr lang="ko-KR" altLang="en-US" sz="1600" err="1">
                <a:ea typeface="맑은 고딕"/>
                <a:cs typeface="Calibri"/>
              </a:rPr>
              <a:t>dfu_standard를</a:t>
            </a:r>
            <a:r>
              <a:rPr lang="ko-KR" altLang="en-US" sz="1600">
                <a:ea typeface="맑은 고딕"/>
                <a:cs typeface="Calibri"/>
              </a:rPr>
              <a:t> </a:t>
            </a:r>
            <a:r>
              <a:rPr lang="ko-KR" altLang="en-US" sz="1600" err="1">
                <a:ea typeface="맑은 고딕"/>
                <a:cs typeface="Calibri"/>
              </a:rPr>
              <a:t>CSV파일로</a:t>
            </a:r>
            <a:r>
              <a:rPr lang="ko-KR" altLang="en-US" sz="1600">
                <a:ea typeface="맑은 고딕"/>
                <a:cs typeface="Calibri"/>
              </a:rPr>
              <a:t> 저장한다.</a:t>
            </a:r>
          </a:p>
        </p:txBody>
      </p:sp>
    </p:spTree>
    <p:extLst>
      <p:ext uri="{BB962C8B-B14F-4D97-AF65-F5344CB8AC3E}">
        <p14:creationId xmlns:p14="http://schemas.microsoft.com/office/powerpoint/2010/main" val="50555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42089-698F-64D2-8C41-67E4F681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>
                <a:solidFill>
                  <a:srgbClr val="212121"/>
                </a:solidFill>
                <a:latin typeface="Gulim"/>
                <a:ea typeface="맑은 고딕"/>
              </a:rPr>
              <a:t>5.1.5</a:t>
            </a:r>
            <a:r>
              <a:rPr lang="en-US" altLang="ko-KR" sz="4000">
                <a:solidFill>
                  <a:srgbClr val="212121"/>
                </a:solidFill>
                <a:latin typeface="Gulim"/>
                <a:ea typeface="맑은 고딕"/>
                <a:cs typeface="Calibri Light"/>
              </a:rPr>
              <a:t> </a:t>
            </a:r>
            <a:r>
              <a:rPr lang="ko-KR" altLang="en-US" sz="4000">
                <a:solidFill>
                  <a:srgbClr val="333333"/>
                </a:solidFill>
                <a:latin typeface="Gulim"/>
                <a:ea typeface="Gulim"/>
              </a:rPr>
              <a:t>아이디변수 체크</a:t>
            </a:r>
            <a:endParaRPr lang="ko-KR" sz="4000">
              <a:latin typeface="Gulim"/>
              <a:ea typeface="Gulim"/>
              <a:cs typeface="Calibri Light"/>
            </a:endParaRP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56D00F5-716C-B58E-64F9-06002F21B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05" y="2677000"/>
            <a:ext cx="6336830" cy="3583035"/>
          </a:xfrm>
          <a:prstGeom prst="rect">
            <a:avLst/>
          </a:prstGeo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4CCF6C8-5EAD-1BFA-E81E-C9D389E44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762" y="1808105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50000"/>
              </a:lnSpc>
              <a:buChar char="-"/>
            </a:pPr>
            <a:r>
              <a:rPr lang="ko-KR" altLang="en-US" sz="1800" err="1">
                <a:ea typeface="맑은 고딕"/>
                <a:cs typeface="Calibri"/>
              </a:rPr>
              <a:t>Id</a:t>
            </a:r>
            <a:r>
              <a:rPr lang="ko-KR" altLang="en-US" sz="1800">
                <a:ea typeface="맑은 고딕"/>
                <a:cs typeface="Calibri"/>
              </a:rPr>
              <a:t> 변수는 고객 </a:t>
            </a:r>
            <a:r>
              <a:rPr lang="ko-KR" altLang="en-US" sz="1800" err="1">
                <a:ea typeface="맑은 고딕"/>
                <a:cs typeface="Calibri"/>
              </a:rPr>
              <a:t>id를</a:t>
            </a:r>
            <a:r>
              <a:rPr lang="ko-KR" altLang="en-US" sz="1800">
                <a:ea typeface="맑은 고딕"/>
                <a:cs typeface="Calibri"/>
              </a:rPr>
              <a:t> 의미하는 </a:t>
            </a:r>
            <a:r>
              <a:rPr lang="ko-KR" altLang="en-US" sz="1800" err="1">
                <a:ea typeface="맑은 고딕"/>
                <a:cs typeface="Calibri"/>
              </a:rPr>
              <a:t>patient_id</a:t>
            </a:r>
            <a:r>
              <a:rPr lang="ko-KR" altLang="en-US" sz="1800">
                <a:ea typeface="맑은 고딕"/>
                <a:cs typeface="Calibri"/>
              </a:rPr>
              <a:t> 로 선택하였다. </a:t>
            </a:r>
            <a:r>
              <a:rPr lang="ko-KR" altLang="en-US" sz="1800" err="1">
                <a:ea typeface="맑은 고딕"/>
                <a:cs typeface="Calibri"/>
              </a:rPr>
              <a:t>Id</a:t>
            </a:r>
            <a:r>
              <a:rPr lang="ko-KR" altLang="en-US" sz="1800">
                <a:ea typeface="맑은 고딕"/>
                <a:cs typeface="Calibri"/>
              </a:rPr>
              <a:t> 변수의 </a:t>
            </a:r>
            <a:r>
              <a:rPr lang="ko-KR" altLang="en-US" sz="1800" err="1">
                <a:ea typeface="맑은 고딕"/>
                <a:cs typeface="Calibri"/>
              </a:rPr>
              <a:t>결측값은</a:t>
            </a:r>
            <a:r>
              <a:rPr lang="ko-KR" altLang="en-US" sz="1800">
                <a:ea typeface="맑은 고딕"/>
                <a:cs typeface="Calibri"/>
              </a:rPr>
              <a:t> 존재하지 않으며, 중복여부를 확인하였을 때 </a:t>
            </a:r>
            <a:r>
              <a:rPr lang="ko-KR" altLang="en-US" sz="1800" err="1">
                <a:ea typeface="맑은 고딕"/>
                <a:cs typeface="Calibri"/>
              </a:rPr>
              <a:t>df.shape의</a:t>
            </a:r>
            <a:r>
              <a:rPr lang="ko-KR" altLang="en-US" sz="1800">
                <a:ea typeface="맑은 고딕"/>
                <a:cs typeface="Calibri"/>
              </a:rPr>
              <a:t> 결과에서의 행 개수와 같으므로 중복 값은 존재하지 않는다. </a:t>
            </a:r>
            <a:endParaRPr lang="ko-KR"/>
          </a:p>
        </p:txBody>
      </p:sp>
      <p:pic>
        <p:nvPicPr>
          <p:cNvPr id="8" name="그림 8">
            <a:extLst>
              <a:ext uri="{FF2B5EF4-FFF2-40B4-BE49-F238E27FC236}">
                <a16:creationId xmlns:a16="http://schemas.microsoft.com/office/drawing/2014/main" id="{3B93770B-C6FF-8325-485C-0DD6BA13E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931" y="4205229"/>
            <a:ext cx="1181100" cy="74295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1C5043B7-40D7-3934-9E5E-5D748451A5D0}"/>
              </a:ext>
            </a:extLst>
          </p:cNvPr>
          <p:cNvSpPr/>
          <p:nvPr/>
        </p:nvSpPr>
        <p:spPr>
          <a:xfrm>
            <a:off x="1251183" y="4816592"/>
            <a:ext cx="780815" cy="2728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F5190F1-5C79-9A66-7F13-5532FA21BD3B}"/>
              </a:ext>
            </a:extLst>
          </p:cNvPr>
          <p:cNvSpPr/>
          <p:nvPr/>
        </p:nvSpPr>
        <p:spPr>
          <a:xfrm>
            <a:off x="7864590" y="4675481"/>
            <a:ext cx="780815" cy="2728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F74986D-4763-734A-A450-1CDB63BAD552}"/>
              </a:ext>
            </a:extLst>
          </p:cNvPr>
          <p:cNvSpPr/>
          <p:nvPr/>
        </p:nvSpPr>
        <p:spPr>
          <a:xfrm>
            <a:off x="1138294" y="3753555"/>
            <a:ext cx="780815" cy="2728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30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0A17A-5143-E75E-0285-1C5A0B87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31688"/>
          </a:xfrm>
        </p:spPr>
        <p:txBody>
          <a:bodyPr/>
          <a:lstStyle/>
          <a:p>
            <a:r>
              <a:rPr lang="ko-KR" sz="4000">
                <a:solidFill>
                  <a:srgbClr val="212121"/>
                </a:solidFill>
                <a:cs typeface="Calibri Light"/>
              </a:rPr>
              <a:t>4. 데이터 표준화 및 로지스틱 회귀 재실행</a:t>
            </a:r>
            <a:endParaRPr lang="ko-KR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3DA1E4C-AB3B-2548-12EF-2EB2D9D7E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17" y="1073003"/>
            <a:ext cx="11427443" cy="571907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331A7D-F4F1-3CD9-A377-BCF415596786}"/>
              </a:ext>
            </a:extLst>
          </p:cNvPr>
          <p:cNvSpPr txBox="1"/>
          <p:nvPr/>
        </p:nvSpPr>
        <p:spPr>
          <a:xfrm>
            <a:off x="5950032" y="1823357"/>
            <a:ext cx="5494316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표준화한 데이터세트로 로지스틱 회귀를 재실행한다.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5DD22B-0F00-535B-84B5-728F78729F54}"/>
              </a:ext>
            </a:extLst>
          </p:cNvPr>
          <p:cNvSpPr txBox="1"/>
          <p:nvPr/>
        </p:nvSpPr>
        <p:spPr>
          <a:xfrm>
            <a:off x="6763987" y="4925786"/>
            <a:ext cx="4128654" cy="64633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기본 로지스틱 회귀 모델을 생성하고 </a:t>
            </a:r>
            <a:endParaRPr lang="ko-KR"/>
          </a:p>
          <a:p>
            <a:r>
              <a:rPr lang="ko-KR" altLang="en-US">
                <a:ea typeface="맑은 고딕"/>
                <a:cs typeface="Calibri"/>
              </a:rPr>
              <a:t>그리드 </a:t>
            </a:r>
            <a:r>
              <a:rPr lang="ko-KR" altLang="en-US" err="1">
                <a:ea typeface="맑은 고딕"/>
                <a:cs typeface="Calibri"/>
              </a:rPr>
              <a:t>서치를</a:t>
            </a:r>
            <a:r>
              <a:rPr lang="ko-KR" altLang="en-US">
                <a:ea typeface="맑은 고딕"/>
                <a:cs typeface="Calibri"/>
              </a:rPr>
              <a:t> 추가로 실행한다.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24930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5C070-B50B-275F-27EA-7BF03AEF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sz="4000">
                <a:solidFill>
                  <a:srgbClr val="212121"/>
                </a:solidFill>
                <a:cs typeface="Calibri Light"/>
              </a:rPr>
              <a:t>4. 데이터 표준화 및 로지스틱 회귀 재실행</a:t>
            </a:r>
            <a:endParaRPr lang="ko-KR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41889B2-CE27-81AD-0DB3-A24339441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561" y="2235448"/>
            <a:ext cx="5838288" cy="26018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0F0307-1CD7-1E38-2818-756C16EE39DC}"/>
              </a:ext>
            </a:extLst>
          </p:cNvPr>
          <p:cNvSpPr txBox="1"/>
          <p:nvPr/>
        </p:nvSpPr>
        <p:spPr>
          <a:xfrm>
            <a:off x="6584868" y="2725386"/>
            <a:ext cx="506878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>
                <a:ea typeface="맑은 고딕"/>
                <a:cs typeface="Calibri"/>
              </a:rPr>
              <a:t>코드를 </a:t>
            </a:r>
            <a:r>
              <a:rPr lang="ko-KR" altLang="en-US">
                <a:ea typeface="맑은 고딕"/>
                <a:cs typeface="Calibri"/>
              </a:rPr>
              <a:t>실행하면 </a:t>
            </a:r>
            <a:r>
              <a:rPr lang="ko-KR">
                <a:ea typeface="맑은 고딕"/>
                <a:cs typeface="Calibri"/>
              </a:rPr>
              <a:t>정확도는 </a:t>
            </a:r>
            <a:r>
              <a:rPr lang="en-US" altLang="ko-KR">
                <a:ea typeface="맑은 고딕"/>
                <a:cs typeface="Calibri"/>
              </a:rPr>
              <a:t>0.76012가 </a:t>
            </a:r>
            <a:r>
              <a:rPr lang="en-US" altLang="ko-KR" err="1">
                <a:ea typeface="맑은 고딕"/>
                <a:cs typeface="Calibri"/>
              </a:rPr>
              <a:t>나오고</a:t>
            </a:r>
            <a:r>
              <a:rPr lang="en-US" altLang="ko-KR">
                <a:ea typeface="맑은 고딕"/>
                <a:cs typeface="Calibri"/>
              </a:rPr>
              <a:t>, </a:t>
            </a:r>
            <a:endParaRPr lang="ko-KR" altLang="en-US">
              <a:ea typeface="맑은 고딕"/>
              <a:cs typeface="Calibri"/>
            </a:endParaRPr>
          </a:p>
          <a:p>
            <a:r>
              <a:rPr lang="en-US" altLang="ko-KR">
                <a:ea typeface="맑은 고딕"/>
                <a:cs typeface="Calibri"/>
              </a:rPr>
              <a:t>ROC AUC </a:t>
            </a:r>
            <a:r>
              <a:rPr lang="en-US" altLang="ko-KR" err="1">
                <a:ea typeface="맑은 고딕"/>
                <a:cs typeface="Calibri"/>
              </a:rPr>
              <a:t>값은</a:t>
            </a:r>
            <a:r>
              <a:rPr lang="en-US" altLang="ko-KR">
                <a:ea typeface="맑은 고딕"/>
                <a:cs typeface="Calibri"/>
              </a:rPr>
              <a:t> 0.71711이 </a:t>
            </a:r>
            <a:r>
              <a:rPr lang="en-US" altLang="ko-KR" err="1">
                <a:ea typeface="맑은 고딕"/>
                <a:cs typeface="Calibri"/>
              </a:rPr>
              <a:t>나온다</a:t>
            </a:r>
            <a:r>
              <a:rPr lang="en-US" altLang="ko-KR">
                <a:ea typeface="맑은 고딕"/>
                <a:cs typeface="Calibri"/>
              </a:rPr>
              <a:t>.</a:t>
            </a:r>
          </a:p>
          <a:p>
            <a:endParaRPr lang="en-US" altLang="ko-KR">
              <a:ea typeface="맑은 고딕"/>
              <a:cs typeface="Calibri"/>
            </a:endParaRPr>
          </a:p>
          <a:p>
            <a:r>
              <a:rPr lang="en-US" altLang="ko-KR" err="1">
                <a:ea typeface="맑은 고딕"/>
                <a:cs typeface="Calibri"/>
              </a:rPr>
              <a:t>정확도는</a:t>
            </a:r>
            <a:r>
              <a:rPr lang="en-US" altLang="ko-KR">
                <a:ea typeface="맑은 고딕"/>
                <a:cs typeface="Calibri"/>
              </a:rPr>
              <a:t> </a:t>
            </a:r>
            <a:r>
              <a:rPr lang="en-US" altLang="ko-KR" err="1">
                <a:ea typeface="맑은 고딕"/>
                <a:cs typeface="Calibri"/>
              </a:rPr>
              <a:t>로지스틱</a:t>
            </a:r>
            <a:r>
              <a:rPr lang="en-US" altLang="ko-KR">
                <a:ea typeface="맑은 고딕"/>
                <a:cs typeface="Calibri"/>
              </a:rPr>
              <a:t> </a:t>
            </a:r>
            <a:r>
              <a:rPr lang="en-US" altLang="ko-KR" err="1">
                <a:ea typeface="맑은 고딕"/>
                <a:cs typeface="Calibri"/>
              </a:rPr>
              <a:t>회귀</a:t>
            </a:r>
            <a:r>
              <a:rPr lang="en-US" altLang="ko-KR">
                <a:ea typeface="맑은 고딕"/>
                <a:cs typeface="Calibri"/>
              </a:rPr>
              <a:t>(</a:t>
            </a:r>
            <a:r>
              <a:rPr lang="en-US" altLang="ko-KR" err="1">
                <a:ea typeface="맑은 고딕"/>
                <a:cs typeface="Calibri"/>
              </a:rPr>
              <a:t>표준화</a:t>
            </a:r>
            <a:r>
              <a:rPr lang="en-US" altLang="ko-KR">
                <a:ea typeface="맑은 고딕"/>
                <a:cs typeface="Calibri"/>
              </a:rPr>
              <a:t>)의 </a:t>
            </a:r>
            <a:r>
              <a:rPr lang="en-US" altLang="ko-KR" err="1">
                <a:ea typeface="맑은 고딕"/>
                <a:cs typeface="Calibri"/>
              </a:rPr>
              <a:t>값이</a:t>
            </a:r>
            <a:r>
              <a:rPr lang="en-US" altLang="ko-KR">
                <a:ea typeface="맑은 고딕"/>
                <a:cs typeface="Calibri"/>
              </a:rPr>
              <a:t> </a:t>
            </a:r>
            <a:r>
              <a:rPr lang="en-US" altLang="ko-KR" err="1">
                <a:ea typeface="맑은 고딕"/>
                <a:cs typeface="Calibri"/>
              </a:rPr>
              <a:t>로지스틱</a:t>
            </a:r>
            <a:r>
              <a:rPr lang="en-US" altLang="ko-KR">
                <a:ea typeface="맑은 고딕"/>
                <a:cs typeface="Calibri"/>
              </a:rPr>
              <a:t> </a:t>
            </a:r>
            <a:r>
              <a:rPr lang="en-US" altLang="ko-KR" err="1">
                <a:ea typeface="맑은 고딕"/>
                <a:cs typeface="Calibri"/>
              </a:rPr>
              <a:t>회귀</a:t>
            </a:r>
            <a:r>
              <a:rPr lang="en-US" altLang="ko-KR">
                <a:ea typeface="맑은 고딕"/>
                <a:cs typeface="Calibri"/>
              </a:rPr>
              <a:t> </a:t>
            </a:r>
            <a:r>
              <a:rPr lang="en-US" altLang="ko-KR" err="1">
                <a:ea typeface="맑은 고딕"/>
                <a:cs typeface="Calibri"/>
              </a:rPr>
              <a:t>값보다</a:t>
            </a:r>
            <a:r>
              <a:rPr lang="en-US" altLang="ko-KR">
                <a:ea typeface="맑은 고딕"/>
                <a:cs typeface="Calibri"/>
              </a:rPr>
              <a:t> </a:t>
            </a:r>
            <a:r>
              <a:rPr lang="en-US" altLang="ko-KR" err="1">
                <a:ea typeface="맑은 고딕"/>
                <a:cs typeface="Calibri"/>
              </a:rPr>
              <a:t>낮다</a:t>
            </a:r>
            <a:r>
              <a:rPr lang="en-US" altLang="ko-KR">
                <a:ea typeface="맑은 고딕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42240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390DB-F644-BEB7-0BF0-EB4351D6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sz="4000">
                <a:solidFill>
                  <a:srgbClr val="212121"/>
                </a:solidFill>
                <a:ea typeface="맑은 고딕"/>
              </a:rPr>
              <a:t>5. 범주형 변수 및 구간변수 </a:t>
            </a:r>
            <a:r>
              <a:rPr lang="ko-KR" sz="4000" err="1">
                <a:solidFill>
                  <a:srgbClr val="212121"/>
                </a:solidFill>
                <a:ea typeface="맑은 고딕"/>
              </a:rPr>
              <a:t>오즈비</a:t>
            </a:r>
            <a:r>
              <a:rPr lang="ko-KR" sz="4000">
                <a:solidFill>
                  <a:srgbClr val="212121"/>
                </a:solidFill>
                <a:ea typeface="맑은 고딕"/>
              </a:rPr>
              <a:t> 해석</a:t>
            </a:r>
            <a:endParaRPr lang="ko-KR" sz="4000">
              <a:ea typeface="맑은 고딕"/>
            </a:endParaRPr>
          </a:p>
        </p:txBody>
      </p:sp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63935DB5-8FDF-8275-D9B5-FAC915145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464" y="1796253"/>
            <a:ext cx="6238524" cy="453795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B4EFA1-EF53-E6A4-DDF1-0E939702C63B}"/>
              </a:ext>
            </a:extLst>
          </p:cNvPr>
          <p:cNvSpPr txBox="1"/>
          <p:nvPr/>
        </p:nvSpPr>
        <p:spPr>
          <a:xfrm>
            <a:off x="5492337" y="3493324"/>
            <a:ext cx="483127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  <a:cs typeface="Calibri"/>
              </a:rPr>
              <a:t>Coefficient값을</a:t>
            </a:r>
            <a:r>
              <a:rPr lang="ko-KR" altLang="en-US">
                <a:ea typeface="맑은 고딕"/>
                <a:cs typeface="Calibri"/>
              </a:rPr>
              <a:t> 제곱한 </a:t>
            </a:r>
            <a:r>
              <a:rPr lang="ko-KR" altLang="en-US" err="1">
                <a:ea typeface="맑은 고딕"/>
                <a:cs typeface="Calibri"/>
              </a:rPr>
              <a:t>오즈비값을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index에</a:t>
            </a:r>
            <a:r>
              <a:rPr lang="ko-KR" altLang="en-US">
                <a:ea typeface="맑은 고딕"/>
                <a:cs typeface="Calibri"/>
              </a:rPr>
              <a:t> 매칭한 데이터 프레임을 만들고 </a:t>
            </a:r>
            <a:r>
              <a:rPr lang="ko-KR" altLang="en-US" err="1">
                <a:ea typeface="맑은 고딕"/>
                <a:cs typeface="Calibri"/>
              </a:rPr>
              <a:t>coef를</a:t>
            </a:r>
            <a:r>
              <a:rPr lang="ko-KR" altLang="en-US">
                <a:ea typeface="맑은 고딕"/>
                <a:cs typeface="Calibri"/>
              </a:rPr>
              <a:t> 내림차순으로 정리했다.</a:t>
            </a:r>
          </a:p>
          <a:p>
            <a:endParaRPr lang="ko-KR" altLang="en-US">
              <a:ea typeface="맑은 고딕"/>
              <a:cs typeface="Calibri"/>
            </a:endParaRPr>
          </a:p>
          <a:p>
            <a:endParaRPr lang="ko-KR" altLang="en-US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2219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B8B87-D8EC-E163-BC8E-B714CCB88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47" y="213984"/>
            <a:ext cx="5314682" cy="1429293"/>
          </a:xfrm>
        </p:spPr>
        <p:txBody>
          <a:bodyPr>
            <a:normAutofit/>
          </a:bodyPr>
          <a:lstStyle/>
          <a:p>
            <a:r>
              <a:rPr lang="ko-KR" sz="4000">
                <a:solidFill>
                  <a:srgbClr val="212121"/>
                </a:solidFill>
                <a:ea typeface="맑은 고딕"/>
                <a:cs typeface="Calibri Light"/>
              </a:rPr>
              <a:t>5. 범주형 변수 및 </a:t>
            </a:r>
            <a:br>
              <a:rPr lang="ko-KR" altLang="en-US" sz="4000">
                <a:solidFill>
                  <a:srgbClr val="212121"/>
                </a:solidFill>
                <a:ea typeface="맑은 고딕"/>
                <a:cs typeface="Calibri Light"/>
              </a:rPr>
            </a:br>
            <a:r>
              <a:rPr lang="ko-KR" sz="4000">
                <a:solidFill>
                  <a:srgbClr val="212121"/>
                </a:solidFill>
                <a:ea typeface="맑은 고딕"/>
                <a:cs typeface="Calibri Light"/>
              </a:rPr>
              <a:t>구간변수 </a:t>
            </a:r>
            <a:r>
              <a:rPr lang="ko-KR" sz="4000" err="1">
                <a:solidFill>
                  <a:srgbClr val="212121"/>
                </a:solidFill>
                <a:ea typeface="맑은 고딕"/>
                <a:cs typeface="Calibri Light"/>
              </a:rPr>
              <a:t>오즈비</a:t>
            </a:r>
            <a:r>
              <a:rPr lang="ko-KR" sz="4000">
                <a:solidFill>
                  <a:srgbClr val="212121"/>
                </a:solidFill>
                <a:ea typeface="맑은 고딕"/>
                <a:cs typeface="Calibri Light"/>
              </a:rPr>
              <a:t> 해석</a:t>
            </a:r>
            <a:endParaRPr lang="ko-KR">
              <a:ea typeface="맑은 고딕"/>
            </a:endParaRPr>
          </a:p>
        </p:txBody>
      </p:sp>
      <p:pic>
        <p:nvPicPr>
          <p:cNvPr id="4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12A71251-699B-8CEC-D915-36AB3C3B4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9194" y="-238"/>
            <a:ext cx="6655899" cy="685671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FD7747-1754-8250-554E-F9704CE6F99E}"/>
              </a:ext>
            </a:extLst>
          </p:cNvPr>
          <p:cNvSpPr txBox="1"/>
          <p:nvPr/>
        </p:nvSpPr>
        <p:spPr>
          <a:xfrm>
            <a:off x="-4948" y="1939635"/>
            <a:ext cx="5543794" cy="5016758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ea typeface="맑은 고딕"/>
                <a:cs typeface="Calibri"/>
              </a:rPr>
              <a:t>오른쪽은 앞에서 계산된 </a:t>
            </a:r>
            <a:r>
              <a:rPr lang="ko-KR" altLang="en-US" sz="1600" err="1">
                <a:ea typeface="맑은 고딕"/>
                <a:cs typeface="Calibri"/>
              </a:rPr>
              <a:t>오즈비의</a:t>
            </a:r>
            <a:r>
              <a:rPr lang="ko-KR" altLang="en-US" sz="1600">
                <a:ea typeface="맑은 고딕"/>
                <a:cs typeface="Calibri"/>
              </a:rPr>
              <a:t> 값을 막대그래프로 그린 결과이다.</a:t>
            </a:r>
          </a:p>
          <a:p>
            <a:endParaRPr lang="ko-KR" altLang="en-US" sz="1600">
              <a:ea typeface="맑은 고딕"/>
              <a:cs typeface="Calibri"/>
            </a:endParaRPr>
          </a:p>
          <a:p>
            <a:r>
              <a:rPr lang="ko-KR" altLang="en-US" sz="1600">
                <a:ea typeface="맑은 고딕"/>
                <a:cs typeface="Calibri"/>
              </a:rPr>
              <a:t>먼저 구간변수의 경우 </a:t>
            </a:r>
            <a:r>
              <a:rPr lang="ko-KR" sz="1600">
                <a:solidFill>
                  <a:srgbClr val="202124"/>
                </a:solidFill>
                <a:ea typeface="+mn-lt"/>
                <a:cs typeface="+mn-lt"/>
              </a:rPr>
              <a:t>d1_heartrate_max</a:t>
            </a:r>
            <a:r>
              <a:rPr lang="ko-KR" altLang="en-US" sz="1600">
                <a:ea typeface="맑은 고딕"/>
                <a:cs typeface="Calibri"/>
              </a:rPr>
              <a:t>, </a:t>
            </a:r>
            <a:r>
              <a:rPr lang="ko-KR" sz="1600">
                <a:solidFill>
                  <a:srgbClr val="202124"/>
                </a:solidFill>
                <a:ea typeface="+mn-lt"/>
                <a:cs typeface="+mn-lt"/>
              </a:rPr>
              <a:t>h1_heartrate_max</a:t>
            </a:r>
            <a:r>
              <a:rPr lang="ko-KR" altLang="en-US" sz="1600">
                <a:solidFill>
                  <a:srgbClr val="000000"/>
                </a:solidFill>
                <a:ea typeface="맑은 고딕"/>
                <a:cs typeface="+mn-lt"/>
              </a:rPr>
              <a:t>의 </a:t>
            </a:r>
            <a:r>
              <a:rPr lang="ko-KR" altLang="en-US" sz="1600" err="1">
                <a:solidFill>
                  <a:srgbClr val="000000"/>
                </a:solidFill>
                <a:ea typeface="맑은 고딕"/>
                <a:cs typeface="+mn-lt"/>
              </a:rPr>
              <a:t>오즈비는</a:t>
            </a:r>
            <a:r>
              <a:rPr lang="ko-KR" altLang="en-US" sz="1600">
                <a:solidFill>
                  <a:srgbClr val="000000"/>
                </a:solidFill>
                <a:ea typeface="맑은 고딕"/>
                <a:cs typeface="+mn-lt"/>
              </a:rPr>
              <a:t> 각각 1.005, 1.004이다. 이에 대해 다음과 같이 해석한다.</a:t>
            </a:r>
            <a:endParaRPr lang="ko-KR" altLang="en-US" sz="1600">
              <a:ea typeface="맑은 고딕"/>
              <a:cs typeface="Calibri"/>
            </a:endParaRPr>
          </a:p>
          <a:p>
            <a:r>
              <a:rPr lang="ko-KR" sz="1600">
                <a:solidFill>
                  <a:srgbClr val="202124"/>
                </a:solidFill>
                <a:ea typeface="맑은 고딕"/>
                <a:cs typeface="Calibri"/>
              </a:rPr>
              <a:t>d1_heartrate_max</a:t>
            </a:r>
            <a:r>
              <a:rPr lang="ko-KR" altLang="en-US" sz="1600">
                <a:ea typeface="맑은 고딕"/>
                <a:cs typeface="Calibri"/>
              </a:rPr>
              <a:t>가 1단위 증가할 경우, 사망할 경험</a:t>
            </a:r>
            <a:r>
              <a:rPr lang="ko-KR" sz="1600">
                <a:ea typeface="맑은 고딕"/>
                <a:cs typeface="Calibri"/>
              </a:rPr>
              <a:t>(</a:t>
            </a:r>
            <a:r>
              <a:rPr lang="ko-KR" sz="1600" err="1">
                <a:ea typeface="맑은 고딕"/>
                <a:cs typeface="Calibri"/>
              </a:rPr>
              <a:t>hospital_death</a:t>
            </a:r>
            <a:r>
              <a:rPr lang="ko-KR" sz="1600">
                <a:ea typeface="맑은 고딕"/>
                <a:cs typeface="Calibri"/>
              </a:rPr>
              <a:t>=1)이 있을 가능성은 1.005만큼 변한다. 즉, 0.5% 증가한다.</a:t>
            </a:r>
            <a:endParaRPr lang="ko-KR" sz="1600">
              <a:ea typeface="맑은 고딕" panose="020B0503020000020004" pitchFamily="34" charset="-127"/>
              <a:cs typeface="Calibri"/>
            </a:endParaRPr>
          </a:p>
          <a:p>
            <a:r>
              <a:rPr lang="ko-KR" sz="1600">
                <a:solidFill>
                  <a:srgbClr val="202124"/>
                </a:solidFill>
                <a:ea typeface="+mn-lt"/>
                <a:cs typeface="+mn-lt"/>
              </a:rPr>
              <a:t>h1_heartrate_max</a:t>
            </a:r>
            <a:r>
              <a:rPr lang="ko-KR" altLang="en-US" sz="1600">
                <a:solidFill>
                  <a:srgbClr val="202124"/>
                </a:solidFill>
                <a:ea typeface="+mn-lt"/>
                <a:cs typeface="+mn-lt"/>
              </a:rPr>
              <a:t>가 1단위 증가할 경우, 사망할 </a:t>
            </a:r>
            <a:r>
              <a:rPr lang="ko-KR" sz="1600">
                <a:solidFill>
                  <a:srgbClr val="000000"/>
                </a:solidFill>
                <a:ea typeface="+mn-lt"/>
                <a:cs typeface="+mn-lt"/>
              </a:rPr>
              <a:t>경험(</a:t>
            </a:r>
            <a:r>
              <a:rPr lang="ko-KR" sz="1600" err="1">
                <a:solidFill>
                  <a:srgbClr val="000000"/>
                </a:solidFill>
                <a:ea typeface="+mn-lt"/>
                <a:cs typeface="+mn-lt"/>
              </a:rPr>
              <a:t>hospital_death</a:t>
            </a:r>
            <a:r>
              <a:rPr lang="ko-KR" sz="1600">
                <a:solidFill>
                  <a:srgbClr val="000000"/>
                </a:solidFill>
                <a:ea typeface="+mn-lt"/>
                <a:cs typeface="+mn-lt"/>
              </a:rPr>
              <a:t>=1)이 있을 가능성은 </a:t>
            </a:r>
            <a:r>
              <a:rPr lang="en-US" altLang="ko-KR" sz="1600">
                <a:solidFill>
                  <a:srgbClr val="000000"/>
                </a:solidFill>
                <a:ea typeface="+mn-lt"/>
                <a:cs typeface="+mn-lt"/>
              </a:rPr>
              <a:t>1.004</a:t>
            </a:r>
            <a:r>
              <a:rPr lang="ko-KR" sz="1600">
                <a:solidFill>
                  <a:srgbClr val="000000"/>
                </a:solidFill>
                <a:ea typeface="+mn-lt"/>
                <a:cs typeface="+mn-lt"/>
              </a:rPr>
              <a:t>만큼 변한다. 즉, </a:t>
            </a:r>
            <a:r>
              <a:rPr lang="en-US" altLang="ko-KR" sz="1600">
                <a:solidFill>
                  <a:srgbClr val="000000"/>
                </a:solidFill>
                <a:ea typeface="+mn-lt"/>
                <a:cs typeface="+mn-lt"/>
              </a:rPr>
              <a:t>0.4%</a:t>
            </a:r>
            <a:r>
              <a:rPr lang="ko-KR" sz="1600">
                <a:solidFill>
                  <a:srgbClr val="000000"/>
                </a:solidFill>
                <a:ea typeface="+mn-lt"/>
                <a:cs typeface="+mn-lt"/>
              </a:rPr>
              <a:t> 증가한다.</a:t>
            </a:r>
          </a:p>
          <a:p>
            <a:endParaRPr lang="ko-KR" sz="1600">
              <a:solidFill>
                <a:srgbClr val="000000"/>
              </a:solidFill>
              <a:cs typeface="Calibri"/>
            </a:endParaRPr>
          </a:p>
          <a:p>
            <a:endParaRPr lang="ko-KR" sz="1600">
              <a:solidFill>
                <a:srgbClr val="000000"/>
              </a:solidFill>
              <a:ea typeface="맑은 고딕"/>
              <a:cs typeface="Calibri"/>
            </a:endParaRPr>
          </a:p>
          <a:p>
            <a:r>
              <a:rPr lang="ko-KR" altLang="en-US" sz="1600">
                <a:solidFill>
                  <a:srgbClr val="000000"/>
                </a:solidFill>
                <a:ea typeface="맑은 고딕"/>
                <a:cs typeface="Calibri"/>
              </a:rPr>
              <a:t>범주형 변수의 경우 </a:t>
            </a:r>
            <a:r>
              <a:rPr lang="en-US" altLang="ko-KR" sz="1600">
                <a:solidFill>
                  <a:srgbClr val="000000"/>
                </a:solidFill>
                <a:latin typeface="Malgun Gothic"/>
                <a:ea typeface="+mn-lt"/>
                <a:cs typeface="Calibri"/>
              </a:rPr>
              <a:t>leukemia, </a:t>
            </a:r>
            <a:r>
              <a:rPr lang="en-US" sz="1600">
                <a:solidFill>
                  <a:srgbClr val="000000"/>
                </a:solidFill>
                <a:latin typeface="Malgun Gothic"/>
                <a:ea typeface="Malgun Gothic"/>
                <a:cs typeface="Calibri"/>
              </a:rPr>
              <a:t>lymphoma</a:t>
            </a:r>
            <a:r>
              <a:rPr lang="ko-KR" altLang="en-US" sz="1600">
                <a:solidFill>
                  <a:srgbClr val="000000"/>
                </a:solidFill>
                <a:latin typeface="Malgun Gothic"/>
                <a:ea typeface="Malgun Gothic"/>
                <a:cs typeface="Calibri"/>
              </a:rPr>
              <a:t>의</a:t>
            </a:r>
            <a:r>
              <a:rPr lang="en-US" sz="1600">
                <a:solidFill>
                  <a:srgbClr val="000000"/>
                </a:solidFill>
                <a:latin typeface="Malgun Gothic"/>
                <a:ea typeface="Malgun Gothic"/>
                <a:cs typeface="Calibri"/>
              </a:rPr>
              <a:t> </a:t>
            </a:r>
            <a:r>
              <a:rPr lang="ko-KR" altLang="en-US" sz="1600" err="1">
                <a:solidFill>
                  <a:srgbClr val="000000"/>
                </a:solidFill>
                <a:latin typeface="Malgun Gothic"/>
                <a:ea typeface="Malgun Gothic"/>
                <a:cs typeface="Calibri"/>
              </a:rPr>
              <a:t>오즈비는</a:t>
            </a:r>
            <a:r>
              <a:rPr lang="en-US" altLang="ko-KR" sz="1600">
                <a:solidFill>
                  <a:srgbClr val="000000"/>
                </a:solidFill>
                <a:latin typeface="Malgun Gothic"/>
                <a:ea typeface="Malgun Gothic"/>
                <a:cs typeface="Calibri"/>
              </a:rPr>
              <a:t> </a:t>
            </a:r>
            <a:r>
              <a:rPr lang="en-US" altLang="ko-KR" sz="1600" err="1">
                <a:solidFill>
                  <a:srgbClr val="000000"/>
                </a:solidFill>
                <a:latin typeface="Malgun Gothic"/>
                <a:ea typeface="Malgun Gothic"/>
                <a:cs typeface="Calibri"/>
              </a:rPr>
              <a:t>모두</a:t>
            </a:r>
            <a:r>
              <a:rPr lang="en-US" altLang="ko-KR" sz="1600">
                <a:solidFill>
                  <a:srgbClr val="000000"/>
                </a:solidFill>
                <a:latin typeface="Malgun Gothic"/>
                <a:ea typeface="Malgun Gothic"/>
                <a:cs typeface="Calibri"/>
              </a:rPr>
              <a:t> 1.000이다. </a:t>
            </a:r>
            <a:r>
              <a:rPr lang="en-US" altLang="ko-KR" sz="1600" err="1">
                <a:solidFill>
                  <a:srgbClr val="000000"/>
                </a:solidFill>
                <a:latin typeface="Malgun Gothic"/>
                <a:ea typeface="Malgun Gothic"/>
                <a:cs typeface="Calibri"/>
              </a:rPr>
              <a:t>이에</a:t>
            </a:r>
            <a:r>
              <a:rPr lang="en-US" altLang="ko-KR" sz="1600">
                <a:solidFill>
                  <a:srgbClr val="000000"/>
                </a:solidFill>
                <a:latin typeface="Malgun Gothic"/>
                <a:ea typeface="Malgun Gothic"/>
                <a:cs typeface="Calibri"/>
              </a:rPr>
              <a:t> </a:t>
            </a:r>
            <a:r>
              <a:rPr lang="en-US" altLang="ko-KR" sz="1600" err="1">
                <a:solidFill>
                  <a:srgbClr val="000000"/>
                </a:solidFill>
                <a:latin typeface="Malgun Gothic"/>
                <a:ea typeface="Malgun Gothic"/>
                <a:cs typeface="Calibri"/>
              </a:rPr>
              <a:t>대해</a:t>
            </a:r>
            <a:r>
              <a:rPr lang="en-US" altLang="ko-KR" sz="1600">
                <a:solidFill>
                  <a:srgbClr val="000000"/>
                </a:solidFill>
                <a:latin typeface="Malgun Gothic"/>
                <a:ea typeface="Malgun Gothic"/>
                <a:cs typeface="Calibri"/>
              </a:rPr>
              <a:t> </a:t>
            </a:r>
            <a:r>
              <a:rPr lang="en-US" altLang="ko-KR" sz="1600" err="1">
                <a:solidFill>
                  <a:srgbClr val="000000"/>
                </a:solidFill>
                <a:latin typeface="Malgun Gothic"/>
                <a:ea typeface="Malgun Gothic"/>
                <a:cs typeface="Calibri"/>
              </a:rPr>
              <a:t>다음과</a:t>
            </a:r>
            <a:r>
              <a:rPr lang="en-US" altLang="ko-KR" sz="1600">
                <a:solidFill>
                  <a:srgbClr val="000000"/>
                </a:solidFill>
                <a:latin typeface="Malgun Gothic"/>
                <a:ea typeface="Malgun Gothic"/>
                <a:cs typeface="Calibri"/>
              </a:rPr>
              <a:t> </a:t>
            </a:r>
            <a:r>
              <a:rPr lang="en-US" altLang="ko-KR" sz="1600" err="1">
                <a:solidFill>
                  <a:srgbClr val="000000"/>
                </a:solidFill>
                <a:latin typeface="Malgun Gothic"/>
                <a:ea typeface="Malgun Gothic"/>
                <a:cs typeface="Calibri"/>
              </a:rPr>
              <a:t>같이</a:t>
            </a:r>
            <a:r>
              <a:rPr lang="en-US" altLang="ko-KR" sz="1600">
                <a:solidFill>
                  <a:srgbClr val="000000"/>
                </a:solidFill>
                <a:latin typeface="Malgun Gothic"/>
                <a:ea typeface="Malgun Gothic"/>
                <a:cs typeface="Calibri"/>
              </a:rPr>
              <a:t> </a:t>
            </a:r>
            <a:r>
              <a:rPr lang="en-US" altLang="ko-KR" sz="1600" err="1">
                <a:solidFill>
                  <a:srgbClr val="000000"/>
                </a:solidFill>
                <a:latin typeface="Malgun Gothic"/>
                <a:ea typeface="Malgun Gothic"/>
                <a:cs typeface="Calibri"/>
              </a:rPr>
              <a:t>해석한다</a:t>
            </a:r>
            <a:r>
              <a:rPr lang="en-US" altLang="ko-KR" sz="1600">
                <a:solidFill>
                  <a:srgbClr val="000000"/>
                </a:solidFill>
                <a:latin typeface="Malgun Gothic"/>
                <a:ea typeface="Malgun Gothic"/>
                <a:cs typeface="Calibri"/>
              </a:rPr>
              <a:t>.</a:t>
            </a:r>
          </a:p>
          <a:p>
            <a:r>
              <a:rPr lang="en-US" altLang="ko-KR" sz="1600">
                <a:solidFill>
                  <a:srgbClr val="000000"/>
                </a:solidFill>
                <a:latin typeface="Malgun Gothic"/>
                <a:ea typeface="+mn-lt"/>
                <a:cs typeface="Calibri"/>
              </a:rPr>
              <a:t>leukemia, lymphoma </a:t>
            </a:r>
            <a:r>
              <a:rPr lang="en-US" altLang="ko-KR" sz="1600" err="1">
                <a:solidFill>
                  <a:srgbClr val="000000"/>
                </a:solidFill>
                <a:latin typeface="Malgun Gothic"/>
                <a:ea typeface="+mn-lt"/>
                <a:cs typeface="Calibri"/>
              </a:rPr>
              <a:t>모두</a:t>
            </a:r>
            <a:r>
              <a:rPr lang="en-US" altLang="ko-KR" sz="1600">
                <a:solidFill>
                  <a:srgbClr val="000000"/>
                </a:solidFill>
                <a:latin typeface="Malgun Gothic"/>
                <a:ea typeface="+mn-lt"/>
                <a:cs typeface="Calibri"/>
              </a:rPr>
              <a:t> 1단위 </a:t>
            </a:r>
            <a:r>
              <a:rPr lang="en-US" altLang="ko-KR" sz="1600" err="1">
                <a:solidFill>
                  <a:srgbClr val="000000"/>
                </a:solidFill>
                <a:latin typeface="Malgun Gothic"/>
                <a:ea typeface="+mn-lt"/>
                <a:cs typeface="Calibri"/>
              </a:rPr>
              <a:t>증가할</a:t>
            </a:r>
            <a:r>
              <a:rPr lang="en-US" altLang="ko-KR" sz="1600">
                <a:solidFill>
                  <a:srgbClr val="000000"/>
                </a:solidFill>
                <a:latin typeface="Malgun Gothic"/>
                <a:ea typeface="+mn-lt"/>
                <a:cs typeface="Calibri"/>
              </a:rPr>
              <a:t> </a:t>
            </a:r>
            <a:r>
              <a:rPr lang="en-US" altLang="ko-KR" sz="1600" err="1">
                <a:solidFill>
                  <a:srgbClr val="000000"/>
                </a:solidFill>
                <a:latin typeface="Malgun Gothic"/>
                <a:ea typeface="+mn-lt"/>
                <a:cs typeface="Calibri"/>
              </a:rPr>
              <a:t>경우</a:t>
            </a:r>
            <a:r>
              <a:rPr lang="en-US" altLang="ko-KR" sz="1600">
                <a:solidFill>
                  <a:srgbClr val="000000"/>
                </a:solidFill>
                <a:latin typeface="Malgun Gothic"/>
                <a:ea typeface="+mn-lt"/>
                <a:cs typeface="Calibri"/>
              </a:rPr>
              <a:t>, </a:t>
            </a:r>
            <a:r>
              <a:rPr lang="en-US" altLang="ko-KR" sz="1600" err="1">
                <a:solidFill>
                  <a:srgbClr val="000000"/>
                </a:solidFill>
                <a:latin typeface="Malgun Gothic"/>
                <a:ea typeface="+mn-lt"/>
                <a:cs typeface="Calibri"/>
              </a:rPr>
              <a:t>사망할</a:t>
            </a:r>
            <a:r>
              <a:rPr lang="en-US" altLang="ko-KR" sz="1600">
                <a:solidFill>
                  <a:srgbClr val="000000"/>
                </a:solidFill>
                <a:latin typeface="Malgun Gothic"/>
                <a:ea typeface="+mn-lt"/>
                <a:cs typeface="Calibri"/>
              </a:rPr>
              <a:t> </a:t>
            </a:r>
            <a:r>
              <a:rPr lang="en-US" altLang="ko-KR" sz="1600" err="1">
                <a:solidFill>
                  <a:srgbClr val="000000"/>
                </a:solidFill>
                <a:latin typeface="Malgun Gothic"/>
                <a:ea typeface="+mn-lt"/>
                <a:cs typeface="Calibri"/>
              </a:rPr>
              <a:t>경험</a:t>
            </a:r>
            <a:r>
              <a:rPr lang="en-US" altLang="ko-KR" sz="16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(</a:t>
            </a:r>
            <a:r>
              <a:rPr lang="en-US" altLang="ko-KR" sz="160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hospital_death</a:t>
            </a:r>
            <a:r>
              <a:rPr lang="en-US" altLang="ko-KR" sz="16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=1)</a:t>
            </a:r>
            <a:r>
              <a:rPr lang="ko-KR" altLang="en-US" sz="16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이 있을 가능성은 </a:t>
            </a:r>
            <a:r>
              <a:rPr lang="en-US" altLang="ko-KR" sz="16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1.000</a:t>
            </a:r>
            <a:r>
              <a:rPr lang="ko-KR" altLang="en-US" sz="16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만큼 변한다</a:t>
            </a:r>
            <a:r>
              <a:rPr lang="en-US" altLang="ko-KR" sz="16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.</a:t>
            </a:r>
            <a:r>
              <a:rPr lang="ko-KR" altLang="en-US" sz="16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 즉</a:t>
            </a:r>
            <a:r>
              <a:rPr lang="en-US" altLang="ko-KR" sz="16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,</a:t>
            </a:r>
            <a:r>
              <a:rPr lang="ko-KR" altLang="en-US" sz="16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0%</a:t>
            </a:r>
            <a:r>
              <a:rPr lang="ko-KR" altLang="en-US" sz="16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증가한다</a:t>
            </a:r>
            <a:r>
              <a:rPr lang="en-US" altLang="ko-KR" sz="16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.</a:t>
            </a:r>
          </a:p>
          <a:p>
            <a:endParaRPr lang="en-US" altLang="ko-KR" sz="1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5640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7AE18-FC03-33E1-026C-28545E42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852" y="1492127"/>
            <a:ext cx="10058400" cy="697618"/>
          </a:xfrm>
        </p:spPr>
        <p:txBody>
          <a:bodyPr>
            <a:normAutofit/>
          </a:bodyPr>
          <a:lstStyle/>
          <a:p>
            <a:r>
              <a:rPr lang="ko-KR" altLang="en-US" sz="4000">
                <a:latin typeface="NanumGothic"/>
                <a:ea typeface="NanumGothic"/>
                <a:cs typeface="Calibri Light"/>
              </a:rPr>
              <a:t>6. </a:t>
            </a:r>
            <a:r>
              <a:rPr lang="ko-KR" sz="4000">
                <a:ea typeface="+mj-lt"/>
                <a:cs typeface="+mj-lt"/>
              </a:rPr>
              <a:t>신경망 모델 실행 및 성능평가</a:t>
            </a:r>
            <a:endParaRPr lang="ko-KR" altLang="en-US" sz="4000">
              <a:ea typeface="+mj-lt"/>
              <a:cs typeface="+mj-lt"/>
            </a:endParaRPr>
          </a:p>
          <a:p>
            <a:endParaRPr lang="ko-KR" altLang="en-US" sz="4000">
              <a:latin typeface="NanumGothic"/>
              <a:ea typeface="NanumGothic"/>
              <a:cs typeface="Calibri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2C11CB-3EB9-CB21-D17B-76B158748329}"/>
              </a:ext>
            </a:extLst>
          </p:cNvPr>
          <p:cNvSpPr txBox="1"/>
          <p:nvPr/>
        </p:nvSpPr>
        <p:spPr>
          <a:xfrm>
            <a:off x="7592349" y="2114258"/>
            <a:ext cx="3791407" cy="286232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타깃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분리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코딩문과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 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언더샘플링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코딩문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실행</a:t>
            </a:r>
            <a:endParaRPr lang="en-US" altLang="ko-KR">
              <a:solidFill>
                <a:srgbClr val="000000"/>
              </a:solidFill>
              <a:latin typeface="Malgun Gothic"/>
              <a:ea typeface="맑은 고딕"/>
              <a:cs typeface="Calibri" panose="020F0502020204030204"/>
            </a:endParaRPr>
          </a:p>
          <a:p>
            <a:pPr marL="342900" indent="-342900">
              <a:buAutoNum type="arabicParenR"/>
            </a:pPr>
            <a:endParaRPr lang="en-US" altLang="ko-KR">
              <a:solidFill>
                <a:srgbClr val="000000"/>
              </a:solidFill>
              <a:latin typeface="Malgun Gothic"/>
              <a:ea typeface="맑은 고딕"/>
              <a:cs typeface="Calibri" panose="020F0502020204030204"/>
            </a:endParaRPr>
          </a:p>
          <a:p>
            <a:pPr marL="342900" indent="-342900">
              <a:buAutoNum type="arabicParenR"/>
            </a:pPr>
            <a:endParaRPr lang="en-US" altLang="ko-KR">
              <a:solidFill>
                <a:srgbClr val="000000"/>
              </a:solidFill>
              <a:latin typeface="Malgun Gothic"/>
              <a:ea typeface="맑은 고딕"/>
              <a:cs typeface="Calibri" panose="020F0502020204030204"/>
            </a:endParaRPr>
          </a:p>
          <a:p>
            <a:pPr marL="342900" indent="-342900">
              <a:buAutoNum type="arabicParenR"/>
            </a:pPr>
            <a:endParaRPr lang="en-US" altLang="ko-KR">
              <a:solidFill>
                <a:srgbClr val="000000"/>
              </a:solidFill>
              <a:latin typeface="Malgun Gothic"/>
              <a:ea typeface="맑은 고딕"/>
              <a:cs typeface="Calibri" panose="020F0502020204030204"/>
            </a:endParaRPr>
          </a:p>
          <a:p>
            <a:pPr marL="342900" indent="-342900">
              <a:buAutoNum type="arabicParenR"/>
            </a:pPr>
            <a:endParaRPr lang="en-US" altLang="ko-KR">
              <a:solidFill>
                <a:srgbClr val="000000"/>
              </a:solidFill>
              <a:latin typeface="Malgun Gothic"/>
              <a:ea typeface="맑은 고딕"/>
              <a:cs typeface="Calibri" panose="020F0502020204030204"/>
            </a:endParaRPr>
          </a:p>
          <a:p>
            <a:pPr marL="342900" indent="-342900">
              <a:buAutoNum type="arabicParenR"/>
            </a:pP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데이터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분할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코딩문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실행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 </a:t>
            </a:r>
          </a:p>
          <a:p>
            <a:pPr marL="342900" indent="-342900">
              <a:buFontTx/>
              <a:buAutoNum type="arabicParenR"/>
            </a:pPr>
            <a:endParaRPr lang="en-US" altLang="ko-KR">
              <a:solidFill>
                <a:srgbClr val="000000"/>
              </a:solidFill>
              <a:latin typeface="Malgun Gothic"/>
              <a:ea typeface="맑은 고딕"/>
              <a:cs typeface="Calibri" panose="020F0502020204030204"/>
            </a:endParaRPr>
          </a:p>
          <a:p>
            <a:pPr marL="285750" indent="-285750">
              <a:buFont typeface="Calibri"/>
              <a:buChar char="-"/>
            </a:pP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타깃변수가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제외된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X_train과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X_test의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변수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개수는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84개이다. </a:t>
            </a: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0188B446-6718-FC00-DFB4-F6F33E90CE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6" t="34456" r="51023" b="23834"/>
          <a:stretch/>
        </p:blipFill>
        <p:spPr>
          <a:xfrm>
            <a:off x="830978" y="2116988"/>
            <a:ext cx="6758924" cy="347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176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7AE18-FC03-33E1-026C-28545E42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852" y="1492127"/>
            <a:ext cx="10058400" cy="697618"/>
          </a:xfrm>
        </p:spPr>
        <p:txBody>
          <a:bodyPr>
            <a:normAutofit/>
          </a:bodyPr>
          <a:lstStyle/>
          <a:p>
            <a:r>
              <a:rPr lang="ko-KR" altLang="en-US" sz="4000">
                <a:latin typeface="NanumGothic"/>
                <a:ea typeface="NanumGothic"/>
                <a:cs typeface="Calibri Light"/>
              </a:rPr>
              <a:t>6. </a:t>
            </a:r>
            <a:r>
              <a:rPr lang="ko-KR" sz="4000">
                <a:ea typeface="+mj-lt"/>
                <a:cs typeface="+mj-lt"/>
              </a:rPr>
              <a:t>신경망 모델 실행 및 성능평가</a:t>
            </a:r>
            <a:endParaRPr lang="ko-KR" altLang="en-US" sz="4000">
              <a:ea typeface="+mj-lt"/>
              <a:cs typeface="+mj-lt"/>
            </a:endParaRPr>
          </a:p>
          <a:p>
            <a:endParaRPr lang="ko-KR" altLang="en-US" sz="4000">
              <a:latin typeface="NanumGothic"/>
              <a:ea typeface="NanumGothic"/>
              <a:cs typeface="Calibri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2C11CB-3EB9-CB21-D17B-76B158748329}"/>
              </a:ext>
            </a:extLst>
          </p:cNvPr>
          <p:cNvSpPr txBox="1"/>
          <p:nvPr/>
        </p:nvSpPr>
        <p:spPr>
          <a:xfrm>
            <a:off x="3483340" y="4216512"/>
            <a:ext cx="5297686" cy="181588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3) </a:t>
            </a:r>
            <a:r>
              <a:rPr lang="en-US" altLang="ko-KR" sz="160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신경망</a:t>
            </a:r>
            <a:r>
              <a:rPr lang="en-US" altLang="ko-KR" sz="160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sz="160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모델</a:t>
            </a:r>
            <a:r>
              <a:rPr lang="en-US" altLang="ko-KR" sz="160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sz="160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실행</a:t>
            </a:r>
            <a:r>
              <a:rPr lang="en-US" altLang="ko-KR" sz="160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및 </a:t>
            </a:r>
            <a:r>
              <a:rPr lang="en-US" altLang="ko-KR" sz="160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정확도</a:t>
            </a:r>
            <a:r>
              <a:rPr lang="en-US" altLang="ko-KR" sz="160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sz="160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측정</a:t>
            </a:r>
            <a:r>
              <a:rPr lang="en-US" altLang="ko-KR" sz="160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 </a:t>
            </a:r>
            <a:endParaRPr lang="ko-KR" altLang="en-US"/>
          </a:p>
          <a:p>
            <a:pPr marL="285750" indent="-285750">
              <a:buFont typeface="Calibri"/>
              <a:buChar char="-"/>
            </a:pPr>
            <a:r>
              <a:rPr lang="en-US" sz="1600">
                <a:ea typeface="+mn-lt"/>
                <a:cs typeface="+mn-lt"/>
              </a:rPr>
              <a:t>Training set score: 0.77962 , Test set score: 0.76504</a:t>
            </a:r>
            <a:endParaRPr lang="en-US" altLang="ko-KR" sz="1600">
              <a:ea typeface="+mn-lt"/>
              <a:cs typeface="+mn-lt"/>
            </a:endParaRPr>
          </a:p>
          <a:p>
            <a:pPr marL="342900" indent="-342900">
              <a:buFontTx/>
              <a:buAutoNum type="arabicParenR"/>
            </a:pPr>
            <a:endParaRPr lang="en-US" altLang="ko-KR" sz="1600">
              <a:solidFill>
                <a:srgbClr val="000000"/>
              </a:solidFill>
              <a:latin typeface="Malgun Gothic"/>
              <a:ea typeface="맑은 고딕"/>
              <a:cs typeface="Calibri" panose="020F0502020204030204"/>
            </a:endParaRPr>
          </a:p>
          <a:p>
            <a:pPr marL="285750" indent="-285750">
              <a:buFont typeface="Calibri"/>
              <a:buChar char="-"/>
            </a:pPr>
            <a:r>
              <a:rPr lang="en-US" altLang="ko-KR" sz="160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두 </a:t>
            </a:r>
            <a:r>
              <a:rPr lang="en-US" altLang="ko-KR" sz="160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데이터</a:t>
            </a:r>
            <a:r>
              <a:rPr lang="en-US" altLang="ko-KR" sz="160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sz="160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셋에서</a:t>
            </a:r>
            <a:r>
              <a:rPr lang="en-US" altLang="ko-KR" sz="160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sz="160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과적합이</a:t>
            </a:r>
            <a:r>
              <a:rPr lang="en-US" altLang="ko-KR" sz="160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sz="160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일어나지</a:t>
            </a:r>
            <a:r>
              <a:rPr lang="en-US" altLang="ko-KR" sz="160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sz="160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않음</a:t>
            </a:r>
            <a:r>
              <a:rPr lang="en-US" altLang="ko-KR" sz="160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 </a:t>
            </a:r>
          </a:p>
          <a:p>
            <a:pPr marL="285750" indent="-285750">
              <a:buFont typeface="Calibri"/>
              <a:buChar char="-"/>
            </a:pPr>
            <a:endParaRPr lang="en-US" altLang="ko-KR" sz="1600">
              <a:solidFill>
                <a:srgbClr val="000000"/>
              </a:solidFill>
              <a:latin typeface="Malgun Gothic"/>
              <a:ea typeface="맑은 고딕"/>
              <a:cs typeface="Calibri" panose="020F0502020204030204"/>
            </a:endParaRPr>
          </a:p>
          <a:p>
            <a:pPr marL="285750" indent="-285750">
              <a:buFont typeface="Calibri"/>
              <a:buChar char="-"/>
            </a:pPr>
            <a:r>
              <a:rPr lang="en-US" altLang="ko-KR" sz="160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그러므로</a:t>
            </a:r>
            <a:r>
              <a:rPr lang="en-US" altLang="ko-KR" sz="160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 </a:t>
            </a:r>
            <a:r>
              <a:rPr lang="en-US" altLang="ko-KR" sz="160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기본</a:t>
            </a:r>
            <a:r>
              <a:rPr lang="en-US" altLang="ko-KR" sz="160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sz="160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신경망을</a:t>
            </a:r>
            <a:r>
              <a:rPr lang="en-US" altLang="ko-KR" sz="160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 </a:t>
            </a:r>
            <a:r>
              <a:rPr lang="en-US" altLang="ko-KR" sz="160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다시</a:t>
            </a:r>
            <a:r>
              <a:rPr lang="en-US" altLang="ko-KR" sz="160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sz="160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생성하지</a:t>
            </a:r>
            <a:r>
              <a:rPr lang="en-US" altLang="ko-KR" sz="160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sz="160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않고</a:t>
            </a:r>
            <a:r>
              <a:rPr lang="en-US" altLang="ko-KR" sz="160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sz="160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그리드</a:t>
            </a:r>
            <a:r>
              <a:rPr lang="en-US" altLang="ko-KR" sz="160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sz="160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서치</a:t>
            </a:r>
            <a:r>
              <a:rPr lang="en-US" altLang="ko-KR" sz="160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sz="160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실행</a:t>
            </a:r>
            <a:r>
              <a:rPr lang="en-US" altLang="ko-KR" sz="160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 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B4BC1AF3-AE07-836A-5550-6E9732F069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1" t="31433" r="50786" b="40120"/>
          <a:stretch/>
        </p:blipFill>
        <p:spPr>
          <a:xfrm>
            <a:off x="3370997" y="1917430"/>
            <a:ext cx="5673044" cy="206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829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7AE18-FC03-33E1-026C-28545E42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852" y="1492127"/>
            <a:ext cx="10058400" cy="697618"/>
          </a:xfrm>
        </p:spPr>
        <p:txBody>
          <a:bodyPr>
            <a:normAutofit/>
          </a:bodyPr>
          <a:lstStyle/>
          <a:p>
            <a:r>
              <a:rPr lang="ko-KR" altLang="en-US" sz="4000">
                <a:latin typeface="NanumGothic"/>
                <a:ea typeface="NanumGothic"/>
                <a:cs typeface="Calibri Light"/>
              </a:rPr>
              <a:t>6. </a:t>
            </a:r>
            <a:r>
              <a:rPr lang="ko-KR" sz="4000">
                <a:ea typeface="+mj-lt"/>
                <a:cs typeface="+mj-lt"/>
              </a:rPr>
              <a:t>신경망 모델 실행 및 성능평가</a:t>
            </a:r>
            <a:endParaRPr lang="ko-KR" altLang="en-US" sz="4000">
              <a:ea typeface="+mj-lt"/>
              <a:cs typeface="+mj-lt"/>
            </a:endParaRPr>
          </a:p>
          <a:p>
            <a:endParaRPr lang="ko-KR" altLang="en-US" sz="4000">
              <a:latin typeface="NanumGothic"/>
              <a:ea typeface="NanumGothic"/>
              <a:cs typeface="Calibri Light"/>
            </a:endParaRPr>
          </a:p>
        </p:txBody>
      </p:sp>
      <p:pic>
        <p:nvPicPr>
          <p:cNvPr id="3" name="그림 4" descr="텍스트, 스크린샷, 모니터, 컴퓨터이(가) 표시된 사진&#10;&#10;자동 생성된 설명">
            <a:extLst>
              <a:ext uri="{FF2B5EF4-FFF2-40B4-BE49-F238E27FC236}">
                <a16:creationId xmlns:a16="http://schemas.microsoft.com/office/drawing/2014/main" id="{05B69985-9C13-3262-E0D3-C268F36D9E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6" t="74759" r="45699" b="16015"/>
          <a:stretch/>
        </p:blipFill>
        <p:spPr>
          <a:xfrm>
            <a:off x="2149805" y="2192326"/>
            <a:ext cx="7891458" cy="830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B30B73-6B83-B5BC-02CF-7DF40DE26D8C}"/>
              </a:ext>
            </a:extLst>
          </p:cNvPr>
          <p:cNvSpPr txBox="1"/>
          <p:nvPr/>
        </p:nvSpPr>
        <p:spPr>
          <a:xfrm>
            <a:off x="2151933" y="3247493"/>
            <a:ext cx="7424586" cy="2260683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3) </a:t>
            </a:r>
            <a:r>
              <a:rPr lang="en-US" altLang="ko-KR" sz="1600" dirty="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신경망</a:t>
            </a:r>
            <a:r>
              <a:rPr lang="en-US" altLang="ko-KR" sz="1600" dirty="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모델</a:t>
            </a:r>
            <a:r>
              <a:rPr lang="en-US" altLang="ko-KR" sz="1600" dirty="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실행</a:t>
            </a:r>
            <a:r>
              <a:rPr lang="en-US" altLang="ko-KR" sz="1600" dirty="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및 </a:t>
            </a:r>
            <a:r>
              <a:rPr lang="en-US" altLang="ko-KR" sz="1600" dirty="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정확도</a:t>
            </a:r>
            <a:r>
              <a:rPr lang="en-US" altLang="ko-KR" sz="1600" dirty="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측정</a:t>
            </a:r>
            <a:r>
              <a:rPr lang="en-US" altLang="ko-KR" sz="1600" dirty="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 </a:t>
            </a:r>
            <a:endParaRPr lang="ko-KR" altLang="en-US" dirty="0"/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 altLang="ko-KR" sz="1600" dirty="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신경망</a:t>
            </a:r>
            <a:r>
              <a:rPr lang="en-US" altLang="ko-KR" sz="1600" dirty="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모델만</a:t>
            </a:r>
            <a:r>
              <a:rPr lang="en-US" altLang="ko-KR" sz="1600" dirty="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구글</a:t>
            </a:r>
            <a:r>
              <a:rPr lang="en-US" altLang="ko-KR" sz="1600" dirty="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colab의</a:t>
            </a:r>
            <a:r>
              <a:rPr lang="en-US" altLang="ko-KR" sz="1600" dirty="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코드</a:t>
            </a:r>
            <a:r>
              <a:rPr lang="en-US" altLang="ko-KR" sz="1600" dirty="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실행시간이</a:t>
            </a:r>
            <a:r>
              <a:rPr lang="en-US" altLang="ko-KR" sz="1600" dirty="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느려</a:t>
            </a:r>
            <a:r>
              <a:rPr lang="en-US" altLang="ko-KR" sz="1600" dirty="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파이참으로</a:t>
            </a:r>
            <a:r>
              <a:rPr lang="en-US" altLang="ko-KR" sz="1600" dirty="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실행함</a:t>
            </a:r>
            <a:r>
              <a:rPr lang="en-US" altLang="ko-KR" sz="1600" dirty="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 altLang="ko-KR" sz="1600" dirty="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 </a:t>
            </a:r>
            <a:r>
              <a:rPr lang="en-US" altLang="ko-KR" sz="160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그러나</a:t>
            </a:r>
            <a:r>
              <a:rPr lang="en-US" altLang="ko-KR" sz="1600" dirty="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, </a:t>
            </a:r>
            <a:r>
              <a:rPr lang="en-US" sz="1600" err="1">
                <a:latin typeface="Consolas"/>
                <a:ea typeface="맑은 고딕"/>
                <a:cs typeface="Calibri" panose="020F0502020204030204"/>
              </a:rPr>
              <a:t>max_iter</a:t>
            </a:r>
            <a:r>
              <a:rPr lang="en-US" sz="1600" dirty="0">
                <a:latin typeface="Consolas"/>
                <a:ea typeface="맑은 고딕"/>
                <a:cs typeface="Calibri" panose="020F0502020204030204"/>
              </a:rPr>
              <a:t> = 2000</a:t>
            </a:r>
            <a:r>
              <a:rPr lang="ko-KR" altLang="en-US" sz="1600" err="1">
                <a:latin typeface="Consolas"/>
                <a:ea typeface="맑은 고딕"/>
                <a:cs typeface="Calibri" panose="020F0502020204030204"/>
              </a:rPr>
              <a:t>으로</a:t>
            </a:r>
            <a:r>
              <a:rPr lang="en-US" sz="1600" dirty="0">
                <a:latin typeface="Consolas"/>
                <a:ea typeface="맑은 고딕"/>
                <a:cs typeface="Calibri" panose="020F0502020204030204"/>
              </a:rPr>
              <a:t> </a:t>
            </a:r>
            <a:r>
              <a:rPr lang="ko-KR" altLang="en-US" sz="1600" dirty="0">
                <a:latin typeface="Consolas"/>
                <a:ea typeface="맑은 고딕"/>
                <a:cs typeface="Calibri" panose="020F0502020204030204"/>
              </a:rPr>
              <a:t>실행하니</a:t>
            </a:r>
            <a:r>
              <a:rPr lang="en-US" altLang="ko-KR" sz="1600" dirty="0">
                <a:latin typeface="Consolas"/>
                <a:ea typeface="맑은 고딕"/>
                <a:cs typeface="Calibri" panose="020F0502020204030204"/>
              </a:rPr>
              <a:t> </a:t>
            </a:r>
            <a:r>
              <a:rPr lang="en-US" altLang="ko-KR" sz="1600" err="1">
                <a:latin typeface="Consolas"/>
                <a:ea typeface="맑은 고딕"/>
                <a:cs typeface="Calibri" panose="020F0502020204030204"/>
              </a:rPr>
              <a:t>실행이</a:t>
            </a:r>
            <a:r>
              <a:rPr lang="en-US" altLang="ko-KR" sz="1600" dirty="0">
                <a:latin typeface="Consolas"/>
                <a:ea typeface="맑은 고딕"/>
                <a:cs typeface="Calibri" panose="020F0502020204030204"/>
              </a:rPr>
              <a:t> 안 </a:t>
            </a:r>
            <a:r>
              <a:rPr lang="en-US" altLang="ko-KR" sz="1600" err="1">
                <a:latin typeface="Consolas"/>
                <a:ea typeface="맑은 고딕"/>
                <a:cs typeface="Calibri" panose="020F0502020204030204"/>
              </a:rPr>
              <a:t>되어</a:t>
            </a:r>
            <a:r>
              <a:rPr lang="en-US" altLang="ko-KR" sz="1600" dirty="0">
                <a:latin typeface="Consolas"/>
                <a:ea typeface="맑은 고딕"/>
                <a:cs typeface="Calibri" panose="020F0502020204030204"/>
              </a:rPr>
              <a:t> </a:t>
            </a:r>
            <a:r>
              <a:rPr lang="en-US" sz="1600" err="1">
                <a:latin typeface="Consolas"/>
                <a:ea typeface="맑은 고딕"/>
                <a:cs typeface="Calibri" panose="020F0502020204030204"/>
              </a:rPr>
              <a:t>max_iter</a:t>
            </a:r>
            <a:r>
              <a:rPr lang="en-US" sz="1600" dirty="0">
                <a:latin typeface="Consolas"/>
                <a:ea typeface="맑은 고딕"/>
                <a:cs typeface="Calibri" panose="020F0502020204030204"/>
              </a:rPr>
              <a:t> = 20</a:t>
            </a:r>
            <a:r>
              <a:rPr lang="ko-KR" altLang="en-US" sz="1600" err="1">
                <a:latin typeface="Consolas"/>
                <a:ea typeface="맑은 고딕"/>
                <a:cs typeface="Calibri" panose="020F0502020204030204"/>
              </a:rPr>
              <a:t>으로</a:t>
            </a:r>
            <a:r>
              <a:rPr lang="en-US" sz="1600" dirty="0">
                <a:latin typeface="Consolas"/>
                <a:ea typeface="맑은 고딕"/>
                <a:cs typeface="Calibri" panose="020F0502020204030204"/>
              </a:rPr>
              <a:t> </a:t>
            </a:r>
            <a:r>
              <a:rPr lang="ko-KR" altLang="en-US" sz="1600" dirty="0">
                <a:latin typeface="Consolas"/>
                <a:ea typeface="맑은 고딕"/>
                <a:cs typeface="Calibri" panose="020F0502020204030204"/>
              </a:rPr>
              <a:t>진행</a:t>
            </a:r>
            <a:endParaRPr lang="en-US" altLang="ko-KR" sz="1600" dirty="0">
              <a:solidFill>
                <a:srgbClr val="000000"/>
              </a:solidFill>
              <a:latin typeface="Malgun Gothic"/>
              <a:ea typeface="맑은 고딕"/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 altLang="ko-KR" sz="1600" dirty="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최종</a:t>
            </a:r>
            <a:r>
              <a:rPr lang="en-US" altLang="ko-KR" sz="1600" dirty="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정확도</a:t>
            </a:r>
            <a:r>
              <a:rPr lang="en-US" altLang="ko-KR" sz="1600" dirty="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: 0.74301</a:t>
            </a:r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 altLang="ko-KR" sz="1600" dirty="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ROC AUC: 0.59824</a:t>
            </a:r>
          </a:p>
        </p:txBody>
      </p:sp>
    </p:spTree>
    <p:extLst>
      <p:ext uri="{BB962C8B-B14F-4D97-AF65-F5344CB8AC3E}">
        <p14:creationId xmlns:p14="http://schemas.microsoft.com/office/powerpoint/2010/main" val="24865911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7AE18-FC03-33E1-026C-28545E42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593" y="1943683"/>
            <a:ext cx="10058400" cy="697618"/>
          </a:xfrm>
        </p:spPr>
        <p:txBody>
          <a:bodyPr>
            <a:normAutofit/>
          </a:bodyPr>
          <a:lstStyle/>
          <a:p>
            <a:r>
              <a:rPr lang="ko-KR" altLang="en-US" sz="4000">
                <a:latin typeface="NanumGothic"/>
                <a:ea typeface="NanumGothic"/>
                <a:cs typeface="Calibri Light"/>
              </a:rPr>
              <a:t>7. </a:t>
            </a:r>
            <a:r>
              <a:rPr lang="ko-KR" sz="4000">
                <a:ea typeface="+mj-lt"/>
                <a:cs typeface="+mj-lt"/>
              </a:rPr>
              <a:t>랜덤 포레스트 모델 실행 및 성능평가</a:t>
            </a:r>
            <a:endParaRPr lang="ko-KR" altLang="en-US" sz="4000">
              <a:ea typeface="+mj-lt"/>
              <a:cs typeface="+mj-lt"/>
            </a:endParaRPr>
          </a:p>
          <a:p>
            <a:endParaRPr lang="ko-KR" altLang="en-US" sz="4000">
              <a:latin typeface="NanumGothic"/>
              <a:ea typeface="NanumGothic"/>
              <a:cs typeface="+mj-lt"/>
            </a:endParaRPr>
          </a:p>
          <a:p>
            <a:endParaRPr lang="ko-KR" altLang="en-US" sz="4000">
              <a:latin typeface="NanumGothic"/>
              <a:ea typeface="NanumGothic"/>
              <a:cs typeface="Calibri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2C11CB-3EB9-CB21-D17B-76B158748329}"/>
              </a:ext>
            </a:extLst>
          </p:cNvPr>
          <p:cNvSpPr txBox="1"/>
          <p:nvPr/>
        </p:nvSpPr>
        <p:spPr>
          <a:xfrm>
            <a:off x="175483" y="3740429"/>
            <a:ext cx="6050824" cy="226812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모델을</a:t>
            </a:r>
            <a:r>
              <a:rPr lang="en-US" altLang="ko-KR" sz="160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sz="160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실행한</a:t>
            </a:r>
            <a:r>
              <a:rPr lang="en-US" altLang="ko-KR" sz="160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sz="160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결과</a:t>
            </a:r>
            <a:r>
              <a:rPr lang="en-US" altLang="ko-KR" sz="160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sz="160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학습</a:t>
            </a:r>
            <a:r>
              <a:rPr lang="en-US" altLang="ko-KR" sz="160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sz="160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데이터</a:t>
            </a:r>
            <a:r>
              <a:rPr lang="en-US" altLang="ko-KR" sz="160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sz="160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세트에서</a:t>
            </a:r>
            <a:r>
              <a:rPr lang="en-US" altLang="ko-KR" sz="160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sz="160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과적합이</a:t>
            </a:r>
            <a:r>
              <a:rPr lang="en-US" altLang="ko-KR" sz="160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sz="160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일어남</a:t>
            </a:r>
            <a:endParaRPr lang="en-US" altLang="ko-KR" sz="1600">
              <a:solidFill>
                <a:srgbClr val="000000"/>
              </a:solidFill>
              <a:latin typeface="Malgun Gothic"/>
              <a:ea typeface="맑은 고딕"/>
              <a:cs typeface="Calibri" panose="020F0502020204030204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그러므로</a:t>
            </a:r>
            <a:r>
              <a:rPr lang="en-US" altLang="ko-KR" sz="160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sz="160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학습되지</a:t>
            </a:r>
            <a:r>
              <a:rPr lang="en-US" altLang="ko-KR" sz="160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sz="160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않은</a:t>
            </a:r>
            <a:r>
              <a:rPr lang="en-US" altLang="ko-KR" sz="160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sz="160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기본</a:t>
            </a:r>
            <a:r>
              <a:rPr lang="en-US" altLang="ko-KR" sz="160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sz="160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신경망을</a:t>
            </a:r>
            <a:r>
              <a:rPr lang="en-US" altLang="ko-KR" sz="160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sz="160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다시</a:t>
            </a:r>
            <a:r>
              <a:rPr lang="en-US" altLang="ko-KR" sz="160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sz="160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생성하고</a:t>
            </a:r>
            <a:r>
              <a:rPr lang="en-US" altLang="ko-KR" sz="160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sz="160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그리드</a:t>
            </a:r>
            <a:r>
              <a:rPr lang="en-US" altLang="ko-KR" sz="160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sz="160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서치</a:t>
            </a:r>
            <a:r>
              <a:rPr lang="en-US" altLang="ko-KR" sz="160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sz="1600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실행</a:t>
            </a:r>
            <a:r>
              <a:rPr lang="en-US" altLang="ko-KR" sz="160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 </a:t>
            </a:r>
            <a:endParaRPr lang="en-US" altLang="ko-KR" sz="1600">
              <a:solidFill>
                <a:srgbClr val="000000"/>
              </a:solidFill>
              <a:latin typeface="Calibri"/>
              <a:ea typeface="맑은 고딕"/>
              <a:cs typeface="Calibri" panose="020F0502020204030204"/>
            </a:endParaRPr>
          </a:p>
          <a:p>
            <a:pPr marL="342900" indent="-342900">
              <a:lnSpc>
                <a:spcPct val="150000"/>
              </a:lnSpc>
              <a:buFontTx/>
              <a:buAutoNum type="arabicParenR"/>
            </a:pPr>
            <a:r>
              <a:rPr lang="en-US" altLang="ko-KR" sz="1600" err="1">
                <a:latin typeface="Malgun Gothic"/>
                <a:ea typeface="맑은 고딕"/>
                <a:cs typeface="+mn-lt"/>
              </a:rPr>
              <a:t>결과</a:t>
            </a:r>
            <a:r>
              <a:rPr lang="en-US" altLang="ko-KR" sz="1600">
                <a:latin typeface="Malgun Gothic"/>
                <a:ea typeface="맑은 고딕"/>
                <a:cs typeface="+mn-lt"/>
              </a:rPr>
              <a:t> </a:t>
            </a:r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 sz="1600">
                <a:ea typeface="+mn-lt"/>
                <a:cs typeface="+mn-lt"/>
              </a:rPr>
              <a:t>max accuracy: 0.01992</a:t>
            </a:r>
            <a:endParaRPr lang="en-US" altLang="ko-KR" sz="1600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ko-KR" altLang="en-US" sz="1600">
                <a:ea typeface="+mn-lt"/>
                <a:cs typeface="+mn-lt"/>
              </a:rPr>
              <a:t>최적 '</a:t>
            </a:r>
            <a:r>
              <a:rPr lang="ko-KR" altLang="en-US" sz="1600" err="1">
                <a:ea typeface="+mn-lt"/>
                <a:cs typeface="+mn-lt"/>
              </a:rPr>
              <a:t>max_depth</a:t>
            </a:r>
            <a:r>
              <a:rPr lang="ko-KR" altLang="en-US" sz="1600">
                <a:ea typeface="+mn-lt"/>
                <a:cs typeface="+mn-lt"/>
              </a:rPr>
              <a:t>': 10,  최적 </a:t>
            </a:r>
            <a:r>
              <a:rPr lang="en-US" sz="1600">
                <a:ea typeface="+mn-lt"/>
                <a:cs typeface="+mn-lt"/>
              </a:rPr>
              <a:t>'</a:t>
            </a:r>
            <a:r>
              <a:rPr lang="en-US" sz="1600" err="1">
                <a:ea typeface="+mn-lt"/>
                <a:cs typeface="+mn-lt"/>
              </a:rPr>
              <a:t>n_estimators</a:t>
            </a:r>
            <a:r>
              <a:rPr lang="en-US" sz="1600">
                <a:ea typeface="+mn-lt"/>
                <a:cs typeface="+mn-lt"/>
              </a:rPr>
              <a:t>': 200</a:t>
            </a:r>
            <a:endParaRPr lang="en-US" altLang="ko-KR" sz="1600">
              <a:ea typeface="+mn-lt"/>
              <a:cs typeface="+mn-lt"/>
            </a:endParaRPr>
          </a:p>
        </p:txBody>
      </p:sp>
      <p:pic>
        <p:nvPicPr>
          <p:cNvPr id="3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34D2402-30E7-7AC8-3F58-FA14F35BF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45" y="1670598"/>
            <a:ext cx="5659497" cy="1936359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10208F9-8370-30C5-0233-DB7CB8C74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139" y="1674281"/>
            <a:ext cx="5941717" cy="380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909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7AE18-FC03-33E1-026C-28545E42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12" y="1144053"/>
            <a:ext cx="10058400" cy="697618"/>
          </a:xfrm>
        </p:spPr>
        <p:txBody>
          <a:bodyPr>
            <a:normAutofit/>
          </a:bodyPr>
          <a:lstStyle/>
          <a:p>
            <a:r>
              <a:rPr lang="ko-KR" altLang="en-US" sz="4000">
                <a:latin typeface="NanumGothic"/>
                <a:ea typeface="NanumGothic"/>
                <a:cs typeface="Calibri Light"/>
              </a:rPr>
              <a:t>7. </a:t>
            </a:r>
            <a:r>
              <a:rPr lang="ko-KR" sz="4000">
                <a:ea typeface="+mj-lt"/>
                <a:cs typeface="+mj-lt"/>
              </a:rPr>
              <a:t>랜덤 포레스트 모델 실행 및 성능평가</a:t>
            </a:r>
            <a:endParaRPr lang="ko-KR" altLang="en-US" sz="4000">
              <a:ea typeface="+mj-lt"/>
              <a:cs typeface="+mj-lt"/>
            </a:endParaRPr>
          </a:p>
          <a:p>
            <a:endParaRPr lang="ko-KR" altLang="en-US" sz="4000">
              <a:latin typeface="NanumGothic"/>
              <a:ea typeface="NanumGothic"/>
              <a:cs typeface="+mj-lt"/>
            </a:endParaRPr>
          </a:p>
          <a:p>
            <a:endParaRPr lang="ko-KR" altLang="en-US" sz="4000">
              <a:latin typeface="NanumGothic"/>
              <a:ea typeface="NanumGothic"/>
              <a:cs typeface="Calibri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2C11CB-3EB9-CB21-D17B-76B158748329}"/>
              </a:ext>
            </a:extLst>
          </p:cNvPr>
          <p:cNvSpPr txBox="1"/>
          <p:nvPr/>
        </p:nvSpPr>
        <p:spPr>
          <a:xfrm>
            <a:off x="675935" y="959487"/>
            <a:ext cx="5634383" cy="1285288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테스트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데이터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세트의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정확도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, </a:t>
            </a:r>
            <a:r>
              <a:rPr lang="en-US">
                <a:solidFill>
                  <a:srgbClr val="000000"/>
                </a:solidFill>
                <a:latin typeface="Malgun Gothic"/>
                <a:ea typeface="Malgun Gothic"/>
                <a:cs typeface="Calibri" panose="020F0502020204030204"/>
              </a:rPr>
              <a:t>ROC AUC</a:t>
            </a:r>
            <a:endParaRPr lang="en-US" altLang="ko-KR">
              <a:solidFill>
                <a:srgbClr val="000000"/>
              </a:solidFill>
              <a:latin typeface="Malgun Gothic"/>
              <a:ea typeface="맑은 고딕"/>
              <a:cs typeface="Calibri" panose="020F0502020204030204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정확도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: 0.01186</a:t>
            </a:r>
            <a:endParaRPr lang="en-US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2)  ROC AUC: 0.83065</a:t>
            </a:r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9C959C3-B766-3274-10AE-7C003EA28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18" y="2395325"/>
            <a:ext cx="5289871" cy="3229273"/>
          </a:xfrm>
          <a:prstGeom prst="rect">
            <a:avLst/>
          </a:prstGeom>
        </p:spPr>
      </p:pic>
      <p:pic>
        <p:nvPicPr>
          <p:cNvPr id="7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7D21C458-5848-130B-5AD2-F5EE104FF3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145" r="47565" b="301"/>
          <a:stretch/>
        </p:blipFill>
        <p:spPr>
          <a:xfrm>
            <a:off x="7107211" y="1370458"/>
            <a:ext cx="3547376" cy="26744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61D41D-C171-0EF9-2932-5260015141C2}"/>
              </a:ext>
            </a:extLst>
          </p:cNvPr>
          <p:cNvSpPr txBox="1"/>
          <p:nvPr/>
        </p:nvSpPr>
        <p:spPr>
          <a:xfrm>
            <a:off x="6559284" y="956722"/>
            <a:ext cx="5634383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ko-KR" altLang="en-US">
                <a:solidFill>
                  <a:srgbClr val="000000"/>
                </a:solidFill>
                <a:latin typeface="Malgun Gothic"/>
                <a:ea typeface="Malgun Gothic"/>
                <a:cs typeface="Calibri" panose="020F0502020204030204"/>
              </a:rPr>
              <a:t>변수 중요도 계산(데이터 프레임, 막대 그래프)</a:t>
            </a:r>
            <a:endParaRPr lang="en-US">
              <a:solidFill>
                <a:srgbClr val="000000"/>
              </a:solidFill>
              <a:latin typeface="Malgun Gothic"/>
              <a:ea typeface="Malgun Gothic"/>
              <a:cs typeface="Calibri" panose="020F0502020204030204"/>
            </a:endParaRPr>
          </a:p>
        </p:txBody>
      </p:sp>
      <p:pic>
        <p:nvPicPr>
          <p:cNvPr id="10" name="그림 10" descr="차트이(가) 표시된 사진&#10;&#10;자동 생성된 설명">
            <a:extLst>
              <a:ext uri="{FF2B5EF4-FFF2-40B4-BE49-F238E27FC236}">
                <a16:creationId xmlns:a16="http://schemas.microsoft.com/office/drawing/2014/main" id="{102DC658-3F77-7B33-CCB7-8D2709153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1540" y="4234434"/>
            <a:ext cx="3691269" cy="238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973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7AE18-FC03-33E1-026C-28545E42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260" y="2178868"/>
            <a:ext cx="10058400" cy="697618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>
                <a:ea typeface="맑은 고딕"/>
              </a:rPr>
              <a:t>(</a:t>
            </a:r>
            <a:r>
              <a:rPr lang="ko-KR" sz="3600">
                <a:ea typeface="맑은 고딕"/>
              </a:rPr>
              <a:t>이하 연속 변수 </a:t>
            </a:r>
            <a:r>
              <a:rPr lang="ko-KR" sz="3600" err="1">
                <a:ea typeface="맑은 고딕"/>
              </a:rPr>
              <a:t>타겟변수에</a:t>
            </a:r>
            <a:r>
              <a:rPr lang="ko-KR" sz="3600">
                <a:ea typeface="맑은 고딕"/>
              </a:rPr>
              <a:t> 적용</a:t>
            </a:r>
            <a:r>
              <a:rPr lang="en-US" sz="3600"/>
              <a:t>)</a:t>
            </a:r>
            <a:endParaRPr lang="ko-KR" sz="3600">
              <a:ea typeface="맑은 고딕"/>
              <a:cs typeface="Calibri Light"/>
            </a:endParaRPr>
          </a:p>
          <a:p>
            <a:pPr>
              <a:lnSpc>
                <a:spcPct val="150000"/>
              </a:lnSpc>
            </a:pPr>
            <a:r>
              <a:rPr lang="en-US" sz="3600"/>
              <a:t>1</a:t>
            </a:r>
            <a:r>
              <a:rPr lang="ko-KR" sz="3600">
                <a:ea typeface="맑은 고딕"/>
              </a:rPr>
              <a:t>. 데이터 표준화</a:t>
            </a:r>
            <a:endParaRPr lang="ko-KR" sz="3600">
              <a:ea typeface="맑은 고딕"/>
              <a:cs typeface="Calibri Light"/>
            </a:endParaRPr>
          </a:p>
          <a:p>
            <a:endParaRPr lang="ko-KR" altLang="en-US" sz="4000">
              <a:latin typeface="NanumGothic"/>
              <a:ea typeface="NanumGothic"/>
              <a:cs typeface="+mj-lt"/>
            </a:endParaRPr>
          </a:p>
          <a:p>
            <a:endParaRPr lang="ko-KR" altLang="en-US" sz="4000">
              <a:latin typeface="NanumGothic"/>
              <a:ea typeface="NanumGothic"/>
              <a:cs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2C11CB-3EB9-CB21-D17B-76B158748329}"/>
              </a:ext>
            </a:extLst>
          </p:cNvPr>
          <p:cNvSpPr txBox="1"/>
          <p:nvPr/>
        </p:nvSpPr>
        <p:spPr>
          <a:xfrm>
            <a:off x="5994182" y="1233680"/>
            <a:ext cx="4283435" cy="120032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데이터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세트의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모든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변수를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 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숫자형으로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변환시킨다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. (</a:t>
            </a:r>
            <a:r>
              <a:rPr lang="en-US">
                <a:ea typeface="+mn-lt"/>
                <a:cs typeface="+mn-lt"/>
              </a:rPr>
              <a:t>'</a:t>
            </a:r>
            <a:r>
              <a:rPr lang="en-US" err="1">
                <a:ea typeface="+mn-lt"/>
                <a:cs typeface="+mn-lt"/>
              </a:rPr>
              <a:t>lot_size_units</a:t>
            </a:r>
            <a:r>
              <a:rPr lang="en-US">
                <a:ea typeface="+mn-lt"/>
                <a:cs typeface="+mn-lt"/>
              </a:rPr>
              <a:t>', '</a:t>
            </a:r>
            <a:r>
              <a:rPr lang="en-US" err="1">
                <a:ea typeface="+mn-lt"/>
                <a:cs typeface="+mn-lt"/>
              </a:rPr>
              <a:t>size_units</a:t>
            </a:r>
            <a:r>
              <a:rPr lang="en-US">
                <a:ea typeface="+mn-lt"/>
                <a:cs typeface="+mn-lt"/>
              </a:rPr>
              <a:t>'</a:t>
            </a:r>
            <a:r>
              <a:rPr lang="en-US" altLang="ko-KR">
                <a:ea typeface="+mn-lt"/>
                <a:cs typeface="+mn-lt"/>
              </a:rPr>
              <a:t> </a:t>
            </a:r>
            <a:r>
              <a:rPr lang="ko-KR" altLang="en-US">
                <a:ea typeface="+mn-lt"/>
                <a:cs typeface="+mn-lt"/>
              </a:rPr>
              <a:t>을</a:t>
            </a:r>
            <a:r>
              <a:rPr lang="en-US">
                <a:ea typeface="+mn-lt"/>
                <a:cs typeface="+mn-lt"/>
              </a:rPr>
              <a:t> </a:t>
            </a:r>
            <a:r>
              <a:rPr lang="ko-KR" altLang="en-US">
                <a:ea typeface="+mn-lt"/>
                <a:cs typeface="+mn-lt"/>
              </a:rPr>
              <a:t>변환</a:t>
            </a:r>
            <a:r>
              <a:rPr lang="en-US" altLang="ko-KR">
                <a:ea typeface="+mn-lt"/>
                <a:cs typeface="+mn-lt"/>
              </a:rPr>
              <a:t>)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  <a:cs typeface="Calibri" panose="020F0502020204030204"/>
            </a:endParaRPr>
          </a:p>
          <a:p>
            <a:pPr marL="285750" indent="-285750">
              <a:buFont typeface="Calibri"/>
              <a:buChar char="-"/>
            </a:pPr>
            <a:endParaRPr lang="en-US" altLang="ko-KR">
              <a:latin typeface="Malgun Gothic"/>
              <a:ea typeface="맑은 고딕"/>
              <a:cs typeface="Calibri" panose="020F0502020204030204"/>
            </a:endParaRPr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3F96C2B-B999-11A4-9B5D-9815FC307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31" y="1838203"/>
            <a:ext cx="4789201" cy="4837080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AD5B935-93C9-D8E4-CFD3-8D098468D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447" y="2562689"/>
            <a:ext cx="5498804" cy="409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68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089E8-E6D0-F15B-B12D-0695722AC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174" y="166494"/>
            <a:ext cx="10058400" cy="617874"/>
          </a:xfrm>
        </p:spPr>
        <p:txBody>
          <a:bodyPr>
            <a:normAutofit/>
          </a:bodyPr>
          <a:lstStyle/>
          <a:p>
            <a:r>
              <a:rPr lang="ko-KR" sz="3600">
                <a:solidFill>
                  <a:srgbClr val="212121"/>
                </a:solidFill>
                <a:ea typeface="맑은 고딕"/>
              </a:rPr>
              <a:t>5.1.7 </a:t>
            </a:r>
            <a:r>
              <a:rPr lang="ko-KR" sz="3600">
                <a:solidFill>
                  <a:srgbClr val="212121"/>
                </a:solidFill>
                <a:latin typeface="Calibri Light"/>
                <a:ea typeface="맑은 고딕"/>
                <a:cs typeface="Calibri Light"/>
              </a:rPr>
              <a:t> </a:t>
            </a:r>
            <a:r>
              <a:rPr lang="ko-KR" altLang="en-US" sz="4000">
                <a:solidFill>
                  <a:srgbClr val="333333"/>
                </a:solidFill>
                <a:latin typeface="NanumGothic"/>
                <a:ea typeface="NanumGothic"/>
              </a:rPr>
              <a:t>타겟 변수</a:t>
            </a:r>
            <a:r>
              <a:rPr lang="ko-KR" sz="4000">
                <a:solidFill>
                  <a:srgbClr val="333333"/>
                </a:solidFill>
                <a:latin typeface="NanumGothic"/>
                <a:ea typeface="NanumGothic"/>
              </a:rPr>
              <a:t> (생성) 및 비율 점검</a:t>
            </a:r>
            <a:endParaRPr lang="ko-KR" sz="4000">
              <a:ea typeface="맑은 고딕"/>
              <a:cs typeface="Calibri Light"/>
            </a:endParaRP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F60F27E-7D77-ABE7-46E4-7F514EDF3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02" y="2785381"/>
            <a:ext cx="4717962" cy="39988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81DC9-7B1B-19ED-472B-B44AF2CBE314}"/>
              </a:ext>
            </a:extLst>
          </p:cNvPr>
          <p:cNvSpPr txBox="1"/>
          <p:nvPr/>
        </p:nvSpPr>
        <p:spPr>
          <a:xfrm>
            <a:off x="49443" y="962071"/>
            <a:ext cx="5366047" cy="1600438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ko-KR" altLang="en-US" sz="1400">
                <a:ea typeface="맑은 고딕"/>
                <a:cs typeface="Calibri"/>
              </a:rPr>
              <a:t>타겟 변수는 입원환자의 사망 여부를 나타내는 </a:t>
            </a:r>
            <a:r>
              <a:rPr lang="en-US" sz="1400" err="1">
                <a:ea typeface="+mn-lt"/>
                <a:cs typeface="+mn-lt"/>
              </a:rPr>
              <a:t>hospital_death</a:t>
            </a:r>
            <a:r>
              <a:rPr lang="ko-KR" altLang="en-US" sz="1400">
                <a:ea typeface="+mn-lt"/>
                <a:cs typeface="+mn-lt"/>
              </a:rPr>
              <a:t>로</a:t>
            </a:r>
            <a:r>
              <a:rPr lang="en-US" sz="1400">
                <a:ea typeface="+mn-lt"/>
                <a:cs typeface="+mn-lt"/>
              </a:rPr>
              <a:t> </a:t>
            </a:r>
            <a:r>
              <a:rPr lang="ko-KR" altLang="en-US" sz="1400">
                <a:ea typeface="+mn-lt"/>
                <a:cs typeface="+mn-lt"/>
              </a:rPr>
              <a:t>선하였다</a:t>
            </a:r>
            <a:r>
              <a:rPr lang="en-US" altLang="ko-KR" sz="1400">
                <a:ea typeface="+mn-lt"/>
                <a:cs typeface="+mn-lt"/>
              </a:rPr>
              <a:t>.</a:t>
            </a:r>
            <a:endParaRPr lang="ko-KR" altLang="en-US" sz="1400">
              <a:ea typeface="+mn-lt"/>
              <a:cs typeface="+mn-lt"/>
            </a:endParaRPr>
          </a:p>
          <a:p>
            <a:pPr marL="285750" indent="-285750">
              <a:buFont typeface="Calibri"/>
              <a:buChar char="-"/>
            </a:pPr>
            <a:endParaRPr lang="en-US" altLang="ko-KR" sz="1400">
              <a:ea typeface="+mn-lt"/>
              <a:cs typeface="+mn-lt"/>
            </a:endParaRPr>
          </a:p>
          <a:p>
            <a:pPr marL="285750" indent="-285750">
              <a:buFont typeface="Calibri"/>
              <a:buChar char="-"/>
            </a:pPr>
            <a:r>
              <a:rPr lang="ko-KR" altLang="en-US" sz="1400">
                <a:ea typeface="+mn-lt"/>
                <a:cs typeface="+mn-lt"/>
              </a:rPr>
              <a:t>이 변수는 0또는 1의 값을 가지는 범주형 변수이다. </a:t>
            </a:r>
          </a:p>
          <a:p>
            <a:pPr marL="285750" indent="-285750">
              <a:buFont typeface="Calibri"/>
              <a:buChar char="-"/>
            </a:pPr>
            <a:endParaRPr lang="ko-KR" altLang="en-US" sz="1400">
              <a:ea typeface="+mn-lt"/>
              <a:cs typeface="+mn-lt"/>
            </a:endParaRPr>
          </a:p>
          <a:p>
            <a:pPr marL="285750" indent="-285750">
              <a:buFont typeface="Calibri"/>
              <a:buChar char="-"/>
            </a:pPr>
            <a:r>
              <a:rPr lang="ko-KR" altLang="en-US" sz="1400">
                <a:ea typeface="+mn-lt"/>
                <a:cs typeface="+mn-lt"/>
              </a:rPr>
              <a:t>변수의 값 분포를 출력한 결과 0의 값이 압도적으로 많은 것을 볼 수 있다.</a:t>
            </a:r>
          </a:p>
        </p:txBody>
      </p:sp>
      <p:pic>
        <p:nvPicPr>
          <p:cNvPr id="3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700AD77F-4BDC-9819-6ECC-E3AA3DEB2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636" y="2786344"/>
            <a:ext cx="7290586" cy="39408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ABEAE0-7430-FD4A-4100-28F3829680D4}"/>
              </a:ext>
            </a:extLst>
          </p:cNvPr>
          <p:cNvSpPr txBox="1"/>
          <p:nvPr/>
        </p:nvSpPr>
        <p:spPr>
          <a:xfrm>
            <a:off x="5730992" y="923807"/>
            <a:ext cx="6054607" cy="181588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ko-KR" sz="1600" b="1">
                <a:latin typeface="Arial"/>
                <a:ea typeface="Gulim"/>
                <a:cs typeface="Arial"/>
              </a:rPr>
              <a:t>구간 변수는 코드에 작성해 놓은 것과 같이 </a:t>
            </a:r>
            <a:r>
              <a:rPr lang="ko-KR" sz="1600" b="1" err="1">
                <a:latin typeface="Arial"/>
                <a:ea typeface="Gulim"/>
                <a:cs typeface="Arial"/>
              </a:rPr>
              <a:t>age</a:t>
            </a:r>
            <a:r>
              <a:rPr lang="ko-KR" sz="1600" b="1">
                <a:latin typeface="Arial"/>
                <a:ea typeface="Gulim"/>
                <a:cs typeface="Arial"/>
              </a:rPr>
              <a:t> 외 19개의 변수로 선정하여 </a:t>
            </a:r>
            <a:r>
              <a:rPr lang="ko-KR" sz="1600" b="1" err="1">
                <a:latin typeface="Arial"/>
                <a:ea typeface="Gulim"/>
                <a:cs typeface="Arial"/>
              </a:rPr>
              <a:t>cols에</a:t>
            </a:r>
            <a:r>
              <a:rPr lang="ko-KR" sz="1600" b="1">
                <a:latin typeface="Arial"/>
                <a:ea typeface="Gulim"/>
                <a:cs typeface="Arial"/>
              </a:rPr>
              <a:t> 저장하였다.​</a:t>
            </a:r>
            <a:endParaRPr lang="ko-KR" b="1">
              <a:ea typeface="맑은 고딕"/>
              <a:cs typeface="Calibri" panose="020F0502020204030204"/>
            </a:endParaRPr>
          </a:p>
          <a:p>
            <a:pPr marL="285750" indent="-285750">
              <a:buFont typeface="Calibri"/>
              <a:buChar char="-"/>
            </a:pPr>
            <a:endParaRPr lang="ko-KR" altLang="en-US" sz="1600" b="1">
              <a:latin typeface="Arial"/>
              <a:ea typeface="Gulim"/>
              <a:cs typeface="Arial"/>
            </a:endParaRPr>
          </a:p>
          <a:p>
            <a:pPr marL="285750" indent="-285750">
              <a:buFont typeface="Calibri"/>
              <a:buChar char="-"/>
            </a:pPr>
            <a:r>
              <a:rPr lang="ko-KR" sz="1600" b="1">
                <a:latin typeface="Arial"/>
                <a:ea typeface="Gulim"/>
                <a:cs typeface="Arial"/>
              </a:rPr>
              <a:t>환자의 신상 정보(나이, 키, 몸무게 등), 건강 정보(심박수, 체온)는 기본적으로 포함시켰으며, 그 외 구간변수는 환자의 입원 후 24시간동안 측정한 값 심박수, 혈압 등의 변수 선정하였다. </a:t>
            </a:r>
            <a:r>
              <a:rPr lang="en-US" altLang="ko-KR" sz="1600" b="1">
                <a:latin typeface="Gulim"/>
                <a:ea typeface="맑은 고딕"/>
                <a:cs typeface="Arial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4197571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7AE18-FC03-33E1-026C-28545E42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260" y="2178868"/>
            <a:ext cx="10058400" cy="69761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/>
              <a:t>1</a:t>
            </a:r>
            <a:r>
              <a:rPr lang="ko-KR" sz="3600">
                <a:ea typeface="맑은 고딕"/>
              </a:rPr>
              <a:t>. 데이터 표준화</a:t>
            </a:r>
            <a:endParaRPr lang="ko-KR" sz="3600">
              <a:ea typeface="맑은 고딕"/>
              <a:cs typeface="Calibri Light"/>
            </a:endParaRPr>
          </a:p>
          <a:p>
            <a:endParaRPr lang="ko-KR" sz="4000">
              <a:ea typeface="+mj-lt"/>
              <a:cs typeface="+mj-lt"/>
            </a:endParaRPr>
          </a:p>
          <a:p>
            <a:endParaRPr lang="ko-KR" altLang="en-US" sz="4000">
              <a:latin typeface="NanumGothic"/>
              <a:ea typeface="NanumGothic"/>
              <a:cs typeface="+mj-lt"/>
            </a:endParaRPr>
          </a:p>
          <a:p>
            <a:endParaRPr lang="ko-KR" altLang="en-US" sz="4000">
              <a:latin typeface="NanumGothic"/>
              <a:ea typeface="NanumGothic"/>
              <a:cs typeface="Calibri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2C11CB-3EB9-CB21-D17B-76B158748329}"/>
              </a:ext>
            </a:extLst>
          </p:cNvPr>
          <p:cNvSpPr txBox="1"/>
          <p:nvPr/>
        </p:nvSpPr>
        <p:spPr>
          <a:xfrm>
            <a:off x="6525811" y="1820577"/>
            <a:ext cx="4673296" cy="120032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2) 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NaN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값을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0으로 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대체할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수 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있도록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 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변환</a:t>
            </a:r>
            <a:endParaRPr lang="en-US" altLang="ko-KR">
              <a:solidFill>
                <a:srgbClr val="000000"/>
              </a:solidFill>
              <a:latin typeface="Malgun Gothic"/>
              <a:ea typeface="맑은 고딕"/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3) 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스케일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표준화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실행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 </a:t>
            </a:r>
          </a:p>
          <a:p>
            <a:pPr marL="342900" indent="-342900">
              <a:buAutoNum type="arabicParenR"/>
            </a:pPr>
            <a:endParaRPr lang="en-US" altLang="ko-KR">
              <a:solidFill>
                <a:srgbClr val="000000"/>
              </a:solidFill>
              <a:latin typeface="Malgun Gothic"/>
              <a:ea typeface="맑은 고딕"/>
              <a:cs typeface="Calibri" panose="020F0502020204030204"/>
            </a:endParaRP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A169BA3-86CB-FCC6-8488-7981E02B4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623" y="1453866"/>
            <a:ext cx="4464756" cy="488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933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7AE18-FC03-33E1-026C-28545E42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58" y="2155349"/>
            <a:ext cx="10058400" cy="69761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ko-KR" sz="3600">
                <a:ea typeface="맑은 고딕"/>
              </a:rPr>
              <a:t>2</a:t>
            </a:r>
            <a:r>
              <a:rPr lang="ko-KR" sz="3600">
                <a:ea typeface="맑은 고딕"/>
              </a:rPr>
              <a:t>. </a:t>
            </a:r>
            <a:r>
              <a:rPr lang="ko-KR" sz="3600">
                <a:ea typeface="맑은 고딕"/>
                <a:cs typeface="+mj-lt"/>
              </a:rPr>
              <a:t>1 </a:t>
            </a:r>
            <a:r>
              <a:rPr lang="ko-KR" altLang="en-US" sz="3600">
                <a:ea typeface="+mj-lt"/>
                <a:cs typeface="+mj-lt"/>
              </a:rPr>
              <a:t>회귀 모델 </a:t>
            </a:r>
            <a:endParaRPr lang="ko-KR"/>
          </a:p>
          <a:p>
            <a:endParaRPr lang="ko-KR" sz="3600">
              <a:ea typeface="맑은 고딕"/>
              <a:cs typeface="Calibri Light"/>
            </a:endParaRPr>
          </a:p>
          <a:p>
            <a:endParaRPr lang="ko-KR" sz="4000">
              <a:ea typeface="+mj-lt"/>
              <a:cs typeface="+mj-lt"/>
            </a:endParaRPr>
          </a:p>
          <a:p>
            <a:endParaRPr lang="ko-KR" altLang="en-US" sz="4000">
              <a:latin typeface="NanumGothic"/>
              <a:ea typeface="NanumGothic"/>
              <a:cs typeface="+mj-lt"/>
            </a:endParaRPr>
          </a:p>
          <a:p>
            <a:endParaRPr lang="ko-KR" altLang="en-US" sz="4000">
              <a:latin typeface="NanumGothic"/>
              <a:ea typeface="NanumGothic"/>
              <a:cs typeface="Calibri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2C11CB-3EB9-CB21-D17B-76B158748329}"/>
              </a:ext>
            </a:extLst>
          </p:cNvPr>
          <p:cNvSpPr txBox="1"/>
          <p:nvPr/>
        </p:nvSpPr>
        <p:spPr>
          <a:xfrm>
            <a:off x="5932160" y="4661301"/>
            <a:ext cx="5461876" cy="203132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5:5 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데이터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분할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실행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회귀모형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실행</a:t>
            </a:r>
            <a:endParaRPr lang="en-US" altLang="ko-KR">
              <a:solidFill>
                <a:srgbClr val="000000"/>
              </a:solidFill>
              <a:latin typeface="Malgun Gothic"/>
              <a:ea typeface="맑은 고딕"/>
              <a:cs typeface="Calibri" panose="020F0502020204030204"/>
            </a:endParaRPr>
          </a:p>
          <a:p>
            <a:pPr marL="285750" indent="-285750">
              <a:buFont typeface="Calibri"/>
              <a:buChar char="-"/>
            </a:pP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테스트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 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데이터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세트의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결정계수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R2가 0.5032로 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높은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값이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나왔다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.</a:t>
            </a:r>
          </a:p>
          <a:p>
            <a:pPr marL="285750" indent="-285750">
              <a:buFont typeface="Calibri"/>
              <a:buChar char="-"/>
            </a:pP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근거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: 위 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그래프에서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pred가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err="1">
                <a:solidFill>
                  <a:srgbClr val="000000"/>
                </a:solidFill>
                <a:latin typeface="Malgun Gothic"/>
                <a:ea typeface="Malgun Gothic"/>
                <a:cs typeface="Calibri" panose="020F0502020204030204"/>
              </a:rPr>
              <a:t>대부분</a:t>
            </a:r>
            <a:r>
              <a:rPr lang="en-US">
                <a:solidFill>
                  <a:srgbClr val="000000"/>
                </a:solidFill>
                <a:latin typeface="Malgun Gothic"/>
                <a:ea typeface="Malgun Gothic"/>
                <a:cs typeface="Calibri" panose="020F0502020204030204"/>
              </a:rPr>
              <a:t> 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회귀선보다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위 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영역에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있다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. </a:t>
            </a:r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BFD60D6-C1B7-61C0-151D-6221454D1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18" y="919817"/>
            <a:ext cx="5566952" cy="4956014"/>
          </a:xfrm>
          <a:prstGeom prst="rect">
            <a:avLst/>
          </a:prstGeom>
        </p:spPr>
      </p:pic>
      <p:pic>
        <p:nvPicPr>
          <p:cNvPr id="4" name="그림 5" descr="차트이(가) 표시된 사진&#10;&#10;자동 생성된 설명">
            <a:extLst>
              <a:ext uri="{FF2B5EF4-FFF2-40B4-BE49-F238E27FC236}">
                <a16:creationId xmlns:a16="http://schemas.microsoft.com/office/drawing/2014/main" id="{1F06F52E-D0D1-B221-BCCB-0E6DFB21F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376" y="880281"/>
            <a:ext cx="4222897" cy="386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196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7AE18-FC03-33E1-026C-28545E42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97" y="2040163"/>
            <a:ext cx="10058400" cy="69761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ko-KR" sz="3600">
                <a:ea typeface="맑은 고딕"/>
              </a:rPr>
              <a:t>2</a:t>
            </a:r>
            <a:r>
              <a:rPr lang="ko-KR" sz="3600">
                <a:ea typeface="맑은 고딕"/>
              </a:rPr>
              <a:t>. </a:t>
            </a:r>
            <a:r>
              <a:rPr lang="ko-KR" sz="3600">
                <a:ea typeface="맑은 고딕"/>
                <a:cs typeface="+mj-lt"/>
              </a:rPr>
              <a:t>2 </a:t>
            </a:r>
            <a:r>
              <a:rPr lang="ko-KR" altLang="en-US" sz="3600" err="1">
                <a:ea typeface="+mj-lt"/>
                <a:cs typeface="+mj-lt"/>
              </a:rPr>
              <a:t>릿지</a:t>
            </a:r>
            <a:r>
              <a:rPr lang="ko-KR" altLang="en-US" sz="3600">
                <a:ea typeface="+mj-lt"/>
                <a:cs typeface="+mj-lt"/>
              </a:rPr>
              <a:t> </a:t>
            </a:r>
            <a:r>
              <a:rPr lang="ko-KR" sz="3600">
                <a:ea typeface="+mj-lt"/>
                <a:cs typeface="+mj-lt"/>
              </a:rPr>
              <a:t>모델 </a:t>
            </a:r>
          </a:p>
          <a:p>
            <a:endParaRPr lang="ko-KR" sz="3600">
              <a:ea typeface="맑은 고딕"/>
              <a:cs typeface="Calibri Light"/>
            </a:endParaRPr>
          </a:p>
          <a:p>
            <a:endParaRPr lang="ko-KR" sz="4000">
              <a:ea typeface="맑은 고딕"/>
              <a:cs typeface="Calibri Light"/>
            </a:endParaRPr>
          </a:p>
          <a:p>
            <a:endParaRPr lang="ko-KR" altLang="en-US" sz="4000">
              <a:latin typeface="NanumGothic"/>
              <a:ea typeface="NanumGothic"/>
              <a:cs typeface="+mj-lt"/>
            </a:endParaRPr>
          </a:p>
          <a:p>
            <a:endParaRPr lang="ko-KR" altLang="en-US" sz="4000">
              <a:latin typeface="NanumGothic"/>
              <a:ea typeface="NanumGothic"/>
              <a:cs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2C11CB-3EB9-CB21-D17B-76B158748329}"/>
              </a:ext>
            </a:extLst>
          </p:cNvPr>
          <p:cNvSpPr txBox="1"/>
          <p:nvPr/>
        </p:nvSpPr>
        <p:spPr>
          <a:xfrm>
            <a:off x="7191549" y="3216781"/>
            <a:ext cx="4800624" cy="2254784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릿지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모델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실행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 </a:t>
            </a:r>
            <a:endParaRPr lang="ko-KR" altLang="en-US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그리드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서치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실행</a:t>
            </a:r>
            <a:endParaRPr lang="en-US" altLang="ko-KR">
              <a:solidFill>
                <a:srgbClr val="000000"/>
              </a:solidFill>
              <a:latin typeface="Malgun Gothic"/>
              <a:ea typeface="맑은 고딕"/>
              <a:cs typeface="Calibri" panose="020F0502020204030204"/>
            </a:endParaRPr>
          </a:p>
          <a:p>
            <a:pPr marL="285750" indent="-285750">
              <a:buFont typeface="Calibri"/>
              <a:buChar char="-"/>
            </a:pPr>
            <a:r>
              <a:rPr lang="en-US">
                <a:ea typeface="+mn-lt"/>
                <a:cs typeface="+mn-lt"/>
              </a:rPr>
              <a:t>max score:0.52061 </a:t>
            </a:r>
            <a:endParaRPr lang="en-US" altLang="ko-KR">
              <a:latin typeface="Malgun Gothic"/>
              <a:ea typeface="맑은 고딕"/>
              <a:cs typeface="+mn-lt"/>
            </a:endParaRPr>
          </a:p>
          <a:p>
            <a:pPr marL="285750" indent="-285750">
              <a:buFont typeface="Calibri"/>
              <a:buChar char="-"/>
            </a:pPr>
            <a:r>
              <a:rPr lang="en-US">
                <a:ea typeface="+mn-lt"/>
                <a:cs typeface="+mn-lt"/>
              </a:rPr>
              <a:t>best parameter: {'alpha': 100, 'solver': 'auto'}</a:t>
            </a:r>
            <a:endParaRPr lang="en-US" altLang="ko-KR">
              <a:solidFill>
                <a:srgbClr val="000000"/>
              </a:solidFill>
              <a:latin typeface="Malgun Gothic"/>
              <a:ea typeface="맑은 고딕"/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맑은 고딕"/>
                <a:cs typeface="Calibri" panose="020F0502020204030204"/>
              </a:rPr>
              <a:t>3) 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  <a:cs typeface="Calibri" panose="020F0502020204030204"/>
              </a:rPr>
              <a:t>결정계수</a:t>
            </a:r>
            <a:r>
              <a:rPr lang="en-US" altLang="ko-KR">
                <a:solidFill>
                  <a:srgbClr val="000000"/>
                </a:solidFill>
                <a:latin typeface="Calibri"/>
                <a:ea typeface="맑은 고딕"/>
                <a:cs typeface="Calibri" panose="020F0502020204030204"/>
              </a:rPr>
              <a:t> R2값 </a:t>
            </a:r>
            <a:r>
              <a:rPr lang="en-US" altLang="ko-KR" err="1">
                <a:solidFill>
                  <a:srgbClr val="000000"/>
                </a:solidFill>
                <a:latin typeface="Calibri"/>
                <a:ea typeface="맑은 고딕"/>
                <a:cs typeface="Calibri" panose="020F0502020204030204"/>
              </a:rPr>
              <a:t>출력</a:t>
            </a:r>
            <a:r>
              <a:rPr lang="en-US" altLang="ko-KR">
                <a:solidFill>
                  <a:srgbClr val="000000"/>
                </a:solidFill>
                <a:latin typeface="Calibri"/>
                <a:ea typeface="맑은 고딕"/>
                <a:cs typeface="Calibri" panose="020F0502020204030204"/>
              </a:rPr>
              <a:t>: 0.5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  <a:cs typeface="Calibri" panose="020F0502020204030204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>
              <a:solidFill>
                <a:srgbClr val="000000"/>
              </a:solidFill>
              <a:latin typeface="Malgun Gothic"/>
              <a:ea typeface="맑은 고딕"/>
              <a:cs typeface="Calibri" panose="020F0502020204030204"/>
            </a:endParaRPr>
          </a:p>
        </p:txBody>
      </p:sp>
      <p:pic>
        <p:nvPicPr>
          <p:cNvPr id="3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8AF1BE8-0F9A-3E95-FAB5-759D9FC98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59" y="910520"/>
            <a:ext cx="6327423" cy="4928445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34B48024-4B76-FE91-1FC6-6927857E1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476" y="1717045"/>
            <a:ext cx="4916311" cy="106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522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7AE18-FC03-33E1-026C-28545E42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75" y="1626237"/>
            <a:ext cx="10058400" cy="69761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ko-KR" sz="3600">
                <a:ea typeface="맑은 고딕"/>
              </a:rPr>
              <a:t>3</a:t>
            </a:r>
            <a:r>
              <a:rPr lang="ko-KR" sz="3600">
                <a:ea typeface="맑은 고딕"/>
              </a:rPr>
              <a:t>. </a:t>
            </a:r>
            <a:r>
              <a:rPr lang="en-US" altLang="ko-KR" sz="3600">
                <a:ea typeface="맑은 고딕"/>
              </a:rPr>
              <a:t>1 </a:t>
            </a:r>
            <a:r>
              <a:rPr lang="en-US" sz="3600" err="1">
                <a:ea typeface="+mj-lt"/>
                <a:cs typeface="+mj-lt"/>
              </a:rPr>
              <a:t>XGBoost</a:t>
            </a:r>
            <a:endParaRPr lang="ko-KR" sz="3600" err="1">
              <a:ea typeface="맑은 고딕"/>
              <a:cs typeface="+mj-lt"/>
            </a:endParaRPr>
          </a:p>
          <a:p>
            <a:endParaRPr lang="ko-KR" sz="4000">
              <a:ea typeface="맑은 고딕"/>
              <a:cs typeface="Calibri Light"/>
            </a:endParaRPr>
          </a:p>
          <a:p>
            <a:endParaRPr lang="ko-KR" altLang="en-US" sz="4000">
              <a:latin typeface="NanumGothic"/>
              <a:ea typeface="NanumGothic"/>
              <a:cs typeface="+mj-lt"/>
            </a:endParaRPr>
          </a:p>
          <a:p>
            <a:endParaRPr lang="ko-KR" altLang="en-US" sz="4000">
              <a:latin typeface="NanumGothic"/>
              <a:ea typeface="NanumGothic"/>
              <a:cs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2C11CB-3EB9-CB21-D17B-76B158748329}"/>
              </a:ext>
            </a:extLst>
          </p:cNvPr>
          <p:cNvSpPr txBox="1"/>
          <p:nvPr/>
        </p:nvSpPr>
        <p:spPr>
          <a:xfrm>
            <a:off x="6777623" y="1798089"/>
            <a:ext cx="5223957" cy="3778278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5:5 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데이터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변환</a:t>
            </a:r>
            <a:endParaRPr lang="en-US" altLang="ko-KR" err="1">
              <a:latin typeface="Malgun Gothic"/>
              <a:ea typeface="맑은 고딕"/>
              <a:cs typeface="+mn-lt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err="1">
                <a:ea typeface="+mn-lt"/>
                <a:cs typeface="+mn-lt"/>
              </a:rPr>
              <a:t>XGBoost</a:t>
            </a:r>
            <a:r>
              <a:rPr lang="en-US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모델</a:t>
            </a:r>
            <a:r>
              <a:rPr lang="en-US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실행</a:t>
            </a:r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  <a:cs typeface="Calibri" panose="020F0502020204030204"/>
              </a:rPr>
              <a:t>결정계수 R2: 0.46071</a:t>
            </a:r>
            <a:endParaRPr lang="en-US">
              <a:solidFill>
                <a:srgbClr val="000000"/>
              </a:solidFill>
              <a:latin typeface="Calibri"/>
              <a:ea typeface="맑은 고딕"/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  <a:cs typeface="Calibri" panose="020F0502020204030204"/>
              </a:rPr>
              <a:t>3) 그리드 </a:t>
            </a:r>
            <a:r>
              <a:rPr lang="ko-KR" altLang="en-US" err="1">
                <a:solidFill>
                  <a:srgbClr val="000000"/>
                </a:solidFill>
                <a:latin typeface="Calibri"/>
                <a:ea typeface="맑은 고딕"/>
                <a:cs typeface="Calibri" panose="020F0502020204030204"/>
              </a:rPr>
              <a:t>서치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  <a:cs typeface="Calibri" panose="020F0502020204030204"/>
              </a:rPr>
              <a:t> 실행(코드 이미지 생략)</a:t>
            </a:r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ko-KR" err="1">
                <a:ea typeface="+mn-lt"/>
                <a:cs typeface="+mn-lt"/>
              </a:rPr>
              <a:t>GridSearchCV</a:t>
            </a:r>
            <a:r>
              <a:rPr lang="ko-KR">
                <a:ea typeface="+mn-lt"/>
                <a:cs typeface="+mn-lt"/>
              </a:rPr>
              <a:t> 최적 파라미터</a:t>
            </a:r>
            <a:r>
              <a:rPr lang="en-US" altLang="ko-KR">
                <a:ea typeface="+mn-lt"/>
                <a:cs typeface="+mn-lt"/>
              </a:rPr>
              <a:t>:</a:t>
            </a:r>
            <a:endParaRPr lang="ko-KR" altLang="en-US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ea typeface="+mn-lt"/>
                <a:cs typeface="+mn-lt"/>
              </a:rPr>
              <a:t> </a:t>
            </a:r>
            <a:r>
              <a:rPr lang="en-US" altLang="ko-KR">
                <a:ea typeface="+mn-lt"/>
                <a:cs typeface="+mn-lt"/>
              </a:rPr>
              <a:t>{</a:t>
            </a:r>
            <a:r>
              <a:rPr lang="ko-KR">
                <a:ea typeface="+mn-lt"/>
                <a:cs typeface="+mn-lt"/>
              </a:rPr>
              <a:t>'</a:t>
            </a:r>
            <a:r>
              <a:rPr lang="ko-KR" err="1">
                <a:ea typeface="+mn-lt"/>
                <a:cs typeface="+mn-lt"/>
              </a:rPr>
              <a:t>colsample_bytree</a:t>
            </a:r>
            <a:r>
              <a:rPr lang="ko-KR">
                <a:ea typeface="+mn-lt"/>
                <a:cs typeface="+mn-lt"/>
              </a:rPr>
              <a:t>': 0.7, '</a:t>
            </a:r>
            <a:r>
              <a:rPr lang="ko-KR" err="1">
                <a:ea typeface="+mn-lt"/>
                <a:cs typeface="+mn-lt"/>
              </a:rPr>
              <a:t>learning_rate</a:t>
            </a:r>
            <a:r>
              <a:rPr lang="ko-KR">
                <a:ea typeface="+mn-lt"/>
                <a:cs typeface="+mn-lt"/>
              </a:rPr>
              <a:t>': 0.05, '</a:t>
            </a:r>
            <a:r>
              <a:rPr lang="ko-KR" err="1">
                <a:ea typeface="+mn-lt"/>
                <a:cs typeface="+mn-lt"/>
              </a:rPr>
              <a:t>max_depth</a:t>
            </a:r>
            <a:r>
              <a:rPr lang="ko-KR">
                <a:ea typeface="+mn-lt"/>
                <a:cs typeface="+mn-lt"/>
              </a:rPr>
              <a:t>': 16, '</a:t>
            </a:r>
            <a:r>
              <a:rPr lang="ko-KR" err="1">
                <a:ea typeface="+mn-lt"/>
                <a:cs typeface="+mn-lt"/>
              </a:rPr>
              <a:t>min_child_weight</a:t>
            </a:r>
            <a:r>
              <a:rPr lang="ko-KR">
                <a:ea typeface="+mn-lt"/>
                <a:cs typeface="+mn-lt"/>
              </a:rPr>
              <a:t>': 4, '</a:t>
            </a:r>
            <a:r>
              <a:rPr lang="ko-KR" err="1">
                <a:ea typeface="+mn-lt"/>
                <a:cs typeface="+mn-lt"/>
              </a:rPr>
              <a:t>n_estimators</a:t>
            </a:r>
            <a:r>
              <a:rPr lang="ko-KR">
                <a:ea typeface="+mn-lt"/>
                <a:cs typeface="+mn-lt"/>
              </a:rPr>
              <a:t>': 1000, '</a:t>
            </a:r>
            <a:r>
              <a:rPr lang="ko-KR" err="1">
                <a:ea typeface="+mn-lt"/>
                <a:cs typeface="+mn-lt"/>
              </a:rPr>
              <a:t>subsample</a:t>
            </a:r>
            <a:r>
              <a:rPr lang="ko-KR">
                <a:ea typeface="+mn-lt"/>
                <a:cs typeface="+mn-lt"/>
              </a:rPr>
              <a:t>': 0.9}</a:t>
            </a:r>
            <a:endParaRPr lang="ko-KR" altLang="en-US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Tx/>
              <a:buAutoNum type="arabicParenR"/>
            </a:pPr>
            <a:endParaRPr lang="en-US" altLang="ko-KR">
              <a:solidFill>
                <a:srgbClr val="000000"/>
              </a:solidFill>
              <a:latin typeface="Malgun Gothic"/>
              <a:ea typeface="맑은 고딕"/>
              <a:cs typeface="Calibri" panose="020F0502020204030204"/>
            </a:endParaRPr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8992C67-828D-8E39-B00A-B1F4D69D3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89" y="1415832"/>
            <a:ext cx="6026385" cy="3461892"/>
          </a:xfrm>
          <a:prstGeom prst="rect">
            <a:avLst/>
          </a:prstGeom>
        </p:spPr>
      </p:pic>
      <p:pic>
        <p:nvPicPr>
          <p:cNvPr id="10" name="그림 10">
            <a:extLst>
              <a:ext uri="{FF2B5EF4-FFF2-40B4-BE49-F238E27FC236}">
                <a16:creationId xmlns:a16="http://schemas.microsoft.com/office/drawing/2014/main" id="{E076E881-8B10-D167-E44D-FC1A2DF5D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25" y="4909948"/>
            <a:ext cx="3712162" cy="21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61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7AE18-FC03-33E1-026C-28545E42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75" y="1626237"/>
            <a:ext cx="10058400" cy="69761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ko-KR" sz="3600">
                <a:ea typeface="맑은 고딕"/>
              </a:rPr>
              <a:t>3</a:t>
            </a:r>
            <a:r>
              <a:rPr lang="ko-KR" sz="3600">
                <a:ea typeface="맑은 고딕"/>
              </a:rPr>
              <a:t>. </a:t>
            </a:r>
            <a:r>
              <a:rPr lang="en-US" altLang="ko-KR" sz="3600">
                <a:ea typeface="맑은 고딕"/>
              </a:rPr>
              <a:t>1 </a:t>
            </a:r>
            <a:r>
              <a:rPr lang="en-US" sz="3600" err="1">
                <a:ea typeface="+mj-lt"/>
                <a:cs typeface="+mj-lt"/>
              </a:rPr>
              <a:t>XGBoost</a:t>
            </a:r>
            <a:endParaRPr lang="ko-KR" sz="3600" err="1">
              <a:ea typeface="맑은 고딕"/>
              <a:cs typeface="+mj-lt"/>
            </a:endParaRPr>
          </a:p>
          <a:p>
            <a:endParaRPr lang="ko-KR" sz="4000">
              <a:ea typeface="맑은 고딕"/>
              <a:cs typeface="Calibri Light"/>
            </a:endParaRPr>
          </a:p>
          <a:p>
            <a:endParaRPr lang="ko-KR" altLang="en-US" sz="4000">
              <a:latin typeface="NanumGothic"/>
              <a:ea typeface="NanumGothic"/>
              <a:cs typeface="+mj-lt"/>
            </a:endParaRPr>
          </a:p>
          <a:p>
            <a:endParaRPr lang="ko-KR" altLang="en-US" sz="4000">
              <a:latin typeface="NanumGothic"/>
              <a:ea typeface="NanumGothic"/>
              <a:cs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2C11CB-3EB9-CB21-D17B-76B158748329}"/>
              </a:ext>
            </a:extLst>
          </p:cNvPr>
          <p:cNvSpPr txBox="1"/>
          <p:nvPr/>
        </p:nvSpPr>
        <p:spPr>
          <a:xfrm>
            <a:off x="6457771" y="2189295"/>
            <a:ext cx="5223957" cy="86979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4) 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그리드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서치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이후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결정계수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R2: 0.46319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5) 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변수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중요도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그래프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 </a:t>
            </a:r>
            <a:r>
              <a:rPr lang="en-US" altLang="ko-KR" err="1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출력</a:t>
            </a:r>
            <a:r>
              <a:rPr lang="en-US" altLang="ko-KR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 </a:t>
            </a:r>
          </a:p>
        </p:txBody>
      </p:sp>
      <p:pic>
        <p:nvPicPr>
          <p:cNvPr id="9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CFB9A9A1-C330-6017-5D2E-C9C44F689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04" y="1132539"/>
            <a:ext cx="5424310" cy="503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32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7AE18-FC03-33E1-026C-28545E42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990" y="2011941"/>
            <a:ext cx="10058400" cy="69761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ko-KR" sz="3600">
                <a:ea typeface="맑은 고딕"/>
              </a:rPr>
              <a:t>3</a:t>
            </a:r>
            <a:r>
              <a:rPr lang="ko-KR" sz="3600">
                <a:ea typeface="맑은 고딕"/>
              </a:rPr>
              <a:t>. </a:t>
            </a:r>
            <a:r>
              <a:rPr lang="en-US" altLang="ko-KR" sz="3600">
                <a:ea typeface="맑은 고딕"/>
              </a:rPr>
              <a:t>2 </a:t>
            </a:r>
            <a:r>
              <a:rPr lang="en-US" sz="3600" err="1">
                <a:ea typeface="+mj-lt"/>
                <a:cs typeface="+mj-lt"/>
              </a:rPr>
              <a:t>LightGBM</a:t>
            </a:r>
            <a:endParaRPr lang="ko-KR" sz="3600" err="1">
              <a:ea typeface="맑은 고딕"/>
              <a:cs typeface="+mj-lt"/>
            </a:endParaRPr>
          </a:p>
          <a:p>
            <a:endParaRPr lang="ko-KR" sz="4000">
              <a:ea typeface="맑은 고딕"/>
              <a:cs typeface="Calibri Light"/>
            </a:endParaRPr>
          </a:p>
          <a:p>
            <a:endParaRPr lang="ko-KR" altLang="en-US" sz="4000">
              <a:latin typeface="NanumGothic"/>
              <a:ea typeface="NanumGothic"/>
              <a:cs typeface="+mj-lt"/>
            </a:endParaRPr>
          </a:p>
          <a:p>
            <a:endParaRPr lang="ko-KR" altLang="en-US" sz="4000">
              <a:latin typeface="NanumGothic"/>
              <a:ea typeface="NanumGothic"/>
              <a:cs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2C11CB-3EB9-CB21-D17B-76B158748329}"/>
              </a:ext>
            </a:extLst>
          </p:cNvPr>
          <p:cNvSpPr txBox="1"/>
          <p:nvPr/>
        </p:nvSpPr>
        <p:spPr>
          <a:xfrm>
            <a:off x="5376795" y="2160447"/>
            <a:ext cx="5844189" cy="1900777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rgbClr val="000000"/>
                </a:solidFill>
                <a:latin typeface="Malgun Gothic"/>
                <a:ea typeface="맑은 고딕"/>
                <a:cs typeface="Calibri" panose="020F0502020204030204"/>
              </a:rPr>
              <a:t>1) </a:t>
            </a:r>
            <a:r>
              <a:rPr lang="en-US" sz="1600" err="1">
                <a:ea typeface="+mn-lt"/>
                <a:cs typeface="+mn-lt"/>
              </a:rPr>
              <a:t>LightGBM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ko-KR" altLang="en-US" sz="1600">
                <a:ea typeface="+mn-lt"/>
                <a:cs typeface="+mn-lt"/>
              </a:rPr>
              <a:t>모델 실행</a:t>
            </a:r>
            <a:endParaRPr lang="en-US" altLang="ko-KR" sz="1600">
              <a:ea typeface="맑은 고딕" panose="020B0503020000020004" pitchFamily="34" charset="-127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ko-KR" altLang="en-US" sz="1600">
                <a:ea typeface="+mn-lt"/>
                <a:cs typeface="+mn-lt"/>
              </a:rPr>
              <a:t>결정계수 R2: 0.47055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ea typeface="+mn-lt"/>
                <a:cs typeface="+mn-lt"/>
              </a:rPr>
              <a:t>2) </a:t>
            </a:r>
            <a:r>
              <a:rPr lang="en-US" altLang="ko-KR" sz="1600" err="1">
                <a:ea typeface="+mn-lt"/>
                <a:cs typeface="+mn-lt"/>
              </a:rPr>
              <a:t>그리드</a:t>
            </a:r>
            <a:r>
              <a:rPr lang="en-US" altLang="ko-KR" sz="1600">
                <a:ea typeface="+mn-lt"/>
                <a:cs typeface="+mn-lt"/>
              </a:rPr>
              <a:t> </a:t>
            </a:r>
            <a:r>
              <a:rPr lang="en-US" altLang="ko-KR" sz="1600" err="1">
                <a:ea typeface="+mn-lt"/>
                <a:cs typeface="+mn-lt"/>
              </a:rPr>
              <a:t>서치</a:t>
            </a:r>
            <a:r>
              <a:rPr lang="en-US" altLang="ko-KR" sz="1600">
                <a:ea typeface="+mn-lt"/>
                <a:cs typeface="+mn-lt"/>
              </a:rPr>
              <a:t> 후 </a:t>
            </a:r>
            <a:r>
              <a:rPr lang="en-US" altLang="ko-KR" sz="1600" err="1">
                <a:ea typeface="+mn-lt"/>
                <a:cs typeface="+mn-lt"/>
              </a:rPr>
              <a:t>GridSearchCV</a:t>
            </a:r>
            <a:r>
              <a:rPr lang="en-US" altLang="ko-KR" sz="1600">
                <a:ea typeface="+mn-lt"/>
                <a:cs typeface="+mn-lt"/>
              </a:rPr>
              <a:t> </a:t>
            </a:r>
            <a:r>
              <a:rPr lang="ko-KR" altLang="en-US" sz="1600">
                <a:ea typeface="+mn-lt"/>
                <a:cs typeface="+mn-lt"/>
              </a:rPr>
              <a:t>최적</a:t>
            </a:r>
            <a:r>
              <a:rPr lang="en-US" altLang="ko-KR" sz="1600">
                <a:ea typeface="+mn-lt"/>
                <a:cs typeface="+mn-lt"/>
              </a:rPr>
              <a:t> </a:t>
            </a:r>
            <a:r>
              <a:rPr lang="ko-KR" altLang="en-US" sz="1600">
                <a:ea typeface="+mn-lt"/>
                <a:cs typeface="+mn-lt"/>
              </a:rPr>
              <a:t>파라미터 출력 </a:t>
            </a:r>
            <a:endParaRPr lang="ko-KR" altLang="en-US" sz="1600">
              <a:ea typeface="맑은 고딕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ea typeface="+mn-lt"/>
                <a:cs typeface="+mn-lt"/>
              </a:rPr>
              <a:t>- {'</a:t>
            </a:r>
            <a:r>
              <a:rPr lang="en-US" sz="1600" err="1">
                <a:ea typeface="+mn-lt"/>
                <a:cs typeface="+mn-lt"/>
              </a:rPr>
              <a:t>colsample_bytree</a:t>
            </a:r>
            <a:r>
              <a:rPr lang="en-US" sz="1600">
                <a:ea typeface="+mn-lt"/>
                <a:cs typeface="+mn-lt"/>
              </a:rPr>
              <a:t>': 0.7, '</a:t>
            </a:r>
            <a:r>
              <a:rPr lang="en-US" sz="1600" err="1">
                <a:ea typeface="+mn-lt"/>
                <a:cs typeface="+mn-lt"/>
              </a:rPr>
              <a:t>learning_rate</a:t>
            </a:r>
            <a:r>
              <a:rPr lang="en-US" sz="1600">
                <a:ea typeface="+mn-lt"/>
                <a:cs typeface="+mn-lt"/>
              </a:rPr>
              <a:t>': 0.1, '</a:t>
            </a:r>
            <a:r>
              <a:rPr lang="en-US" sz="1600" err="1">
                <a:ea typeface="+mn-lt"/>
                <a:cs typeface="+mn-lt"/>
              </a:rPr>
              <a:t>max_depth</a:t>
            </a:r>
            <a:r>
              <a:rPr lang="en-US" sz="1600">
                <a:ea typeface="+mn-lt"/>
                <a:cs typeface="+mn-lt"/>
              </a:rPr>
              <a:t>': 11, '</a:t>
            </a:r>
            <a:r>
              <a:rPr lang="en-US" sz="1600" err="1">
                <a:ea typeface="+mn-lt"/>
                <a:cs typeface="+mn-lt"/>
              </a:rPr>
              <a:t>min_child_weight</a:t>
            </a:r>
            <a:r>
              <a:rPr lang="en-US" sz="1600">
                <a:ea typeface="+mn-lt"/>
                <a:cs typeface="+mn-lt"/>
              </a:rPr>
              <a:t>': 4, '</a:t>
            </a:r>
            <a:r>
              <a:rPr lang="en-US" sz="1600" err="1">
                <a:ea typeface="+mn-lt"/>
                <a:cs typeface="+mn-lt"/>
              </a:rPr>
              <a:t>n_estimators</a:t>
            </a:r>
            <a:r>
              <a:rPr lang="en-US" sz="1600">
                <a:ea typeface="+mn-lt"/>
                <a:cs typeface="+mn-lt"/>
              </a:rPr>
              <a:t>': 1000, 'subsample</a:t>
            </a:r>
            <a:r>
              <a:rPr lang="en-US" altLang="ko-KR" sz="1600">
                <a:ea typeface="+mn-lt"/>
                <a:cs typeface="+mn-lt"/>
              </a:rPr>
              <a:t>': 0.3</a:t>
            </a:r>
            <a:r>
              <a:rPr lang="en-US" sz="1600">
                <a:ea typeface="+mn-lt"/>
                <a:cs typeface="+mn-lt"/>
              </a:rPr>
              <a:t>}</a:t>
            </a:r>
            <a:endParaRPr lang="ko-KR" altLang="en-US" sz="1600">
              <a:ea typeface="맑은 고딕"/>
              <a:cs typeface="Calibri" panose="020F0502020204030204"/>
            </a:endParaRPr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2AFF7B1-FE64-77CF-E276-572DE1397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139" y="1444056"/>
            <a:ext cx="3900311" cy="2214640"/>
          </a:xfrm>
          <a:prstGeom prst="rect">
            <a:avLst/>
          </a:prstGeom>
        </p:spPr>
      </p:pic>
      <p:pic>
        <p:nvPicPr>
          <p:cNvPr id="4" name="그림 4">
            <a:extLst>
              <a:ext uri="{FF2B5EF4-FFF2-40B4-BE49-F238E27FC236}">
                <a16:creationId xmlns:a16="http://schemas.microsoft.com/office/drawing/2014/main" id="{4875987F-7C31-894D-6659-9F2CC30E5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138" y="3846480"/>
            <a:ext cx="3712162" cy="213198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E4392C0-4EBA-CF27-8F6C-7CA71DB6E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139" y="4233966"/>
            <a:ext cx="3665125" cy="153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599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7AE18-FC03-33E1-026C-28545E42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820" y="2385752"/>
            <a:ext cx="10058400" cy="69761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ko-KR" sz="3600">
                <a:ea typeface="맑은 고딕"/>
              </a:rPr>
              <a:t>3</a:t>
            </a:r>
            <a:r>
              <a:rPr lang="ko-KR" sz="3600">
                <a:ea typeface="맑은 고딕"/>
              </a:rPr>
              <a:t>. </a:t>
            </a:r>
            <a:r>
              <a:rPr lang="en-US" altLang="ko-KR" sz="3600">
                <a:ea typeface="맑은 고딕"/>
              </a:rPr>
              <a:t>2 </a:t>
            </a:r>
            <a:r>
              <a:rPr lang="en-US" sz="3600" err="1">
                <a:ea typeface="+mj-lt"/>
                <a:cs typeface="+mj-lt"/>
              </a:rPr>
              <a:t>LightGBM</a:t>
            </a:r>
            <a:endParaRPr lang="ko-KR" sz="3600" err="1">
              <a:ea typeface="맑은 고딕"/>
              <a:cs typeface="+mj-lt"/>
            </a:endParaRPr>
          </a:p>
          <a:p>
            <a:endParaRPr lang="ko-KR" sz="4000">
              <a:ea typeface="맑은 고딕"/>
              <a:cs typeface="Calibri Light"/>
            </a:endParaRPr>
          </a:p>
          <a:p>
            <a:endParaRPr lang="ko-KR" altLang="en-US" sz="4000">
              <a:latin typeface="NanumGothic"/>
              <a:ea typeface="NanumGothic"/>
              <a:cs typeface="+mj-lt"/>
            </a:endParaRPr>
          </a:p>
          <a:p>
            <a:endParaRPr lang="ko-KR" altLang="en-US" sz="4000">
              <a:latin typeface="NanumGothic"/>
              <a:ea typeface="NanumGothic"/>
              <a:cs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2C11CB-3EB9-CB21-D17B-76B158748329}"/>
              </a:ext>
            </a:extLst>
          </p:cNvPr>
          <p:cNvSpPr txBox="1"/>
          <p:nvPr/>
        </p:nvSpPr>
        <p:spPr>
          <a:xfrm>
            <a:off x="1788306" y="1775271"/>
            <a:ext cx="6287212" cy="46487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ea typeface="맑은 고딕"/>
                <a:cs typeface="Calibri" panose="020F0502020204030204"/>
              </a:rPr>
              <a:t>3) 변수 중요도 출력 </a:t>
            </a:r>
          </a:p>
        </p:txBody>
      </p:sp>
      <p:pic>
        <p:nvPicPr>
          <p:cNvPr id="6" name="그림 6" descr="차트이(가) 표시된 사진&#10;&#10;자동 생성된 설명">
            <a:extLst>
              <a:ext uri="{FF2B5EF4-FFF2-40B4-BE49-F238E27FC236}">
                <a16:creationId xmlns:a16="http://schemas.microsoft.com/office/drawing/2014/main" id="{5515FD82-9A24-FBD2-9232-205FA5E45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522" y="1006766"/>
            <a:ext cx="5295013" cy="504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603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7AE18-FC03-33E1-026C-28545E42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292" y="1444871"/>
            <a:ext cx="10058400" cy="69761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ko-KR" sz="3600">
                <a:ea typeface="맑은 고딕"/>
              </a:rPr>
              <a:t>4. </a:t>
            </a:r>
            <a:r>
              <a:rPr lang="en-US" altLang="ko-KR" sz="3600" err="1">
                <a:ea typeface="맑은 고딕"/>
              </a:rPr>
              <a:t>챔피언</a:t>
            </a:r>
            <a:r>
              <a:rPr lang="en-US" altLang="ko-KR" sz="3600">
                <a:ea typeface="맑은 고딕"/>
              </a:rPr>
              <a:t> </a:t>
            </a:r>
            <a:r>
              <a:rPr lang="en-US" altLang="ko-KR" sz="3600" err="1">
                <a:ea typeface="맑은 고딕"/>
              </a:rPr>
              <a:t>모델</a:t>
            </a:r>
            <a:r>
              <a:rPr lang="en-US" altLang="ko-KR" sz="3600">
                <a:ea typeface="맑은 고딕"/>
              </a:rPr>
              <a:t> </a:t>
            </a:r>
            <a:r>
              <a:rPr lang="en-US" altLang="ko-KR" sz="3600" err="1">
                <a:ea typeface="맑은 고딕"/>
              </a:rPr>
              <a:t>선정</a:t>
            </a:r>
            <a:r>
              <a:rPr lang="en-US" altLang="ko-KR" sz="3600">
                <a:ea typeface="맑은 고딕"/>
              </a:rPr>
              <a:t> </a:t>
            </a:r>
            <a:endParaRPr lang="en-US" altLang="ko-KR" sz="3600">
              <a:latin typeface="Calibri Light" panose="020F0302020204030204"/>
              <a:ea typeface="맑은 고딕"/>
              <a:cs typeface="+mj-lt"/>
            </a:endParaRPr>
          </a:p>
          <a:p>
            <a:endParaRPr lang="ko-KR" altLang="en-US" sz="4000">
              <a:latin typeface="NanumGothic"/>
              <a:ea typeface="NanumGothic"/>
              <a:cs typeface="+mj-lt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674B4838-5530-834E-F126-F806E4CB8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854937"/>
              </p:ext>
            </p:extLst>
          </p:nvPr>
        </p:nvGraphicFramePr>
        <p:xfrm>
          <a:off x="7589907" y="4182474"/>
          <a:ext cx="4363102" cy="205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951">
                  <a:extLst>
                    <a:ext uri="{9D8B030D-6E8A-4147-A177-3AD203B41FA5}">
                      <a16:colId xmlns:a16="http://schemas.microsoft.com/office/drawing/2014/main" val="1151835908"/>
                    </a:ext>
                  </a:extLst>
                </a:gridCol>
                <a:gridCol w="1606767">
                  <a:extLst>
                    <a:ext uri="{9D8B030D-6E8A-4147-A177-3AD203B41FA5}">
                      <a16:colId xmlns:a16="http://schemas.microsoft.com/office/drawing/2014/main" val="33754403"/>
                    </a:ext>
                  </a:extLst>
                </a:gridCol>
                <a:gridCol w="916384">
                  <a:extLst>
                    <a:ext uri="{9D8B030D-6E8A-4147-A177-3AD203B41FA5}">
                      <a16:colId xmlns:a16="http://schemas.microsoft.com/office/drawing/2014/main" val="2774767504"/>
                    </a:ext>
                  </a:extLst>
                </a:gridCol>
              </a:tblGrid>
              <a:tr h="3632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모델명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/>
                        <a:t>결정계수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/>
                        <a:t>순위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534823"/>
                  </a:ext>
                </a:extLst>
              </a:tr>
              <a:tr h="423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회귀 모델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/>
                        <a:t>0.50032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751312"/>
                  </a:ext>
                </a:extLst>
              </a:tr>
              <a:tr h="42344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err="1"/>
                        <a:t>릿지</a:t>
                      </a:r>
                      <a:r>
                        <a:rPr lang="ko-KR" altLang="en-US" sz="1800"/>
                        <a:t> 모델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627561"/>
                  </a:ext>
                </a:extLst>
              </a:tr>
              <a:tr h="42344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err="1">
                          <a:solidFill>
                            <a:srgbClr val="333333"/>
                          </a:solidFill>
                          <a:latin typeface="NanumGothic"/>
                          <a:ea typeface="NanumGothic"/>
                        </a:rPr>
                        <a:t>XGBoost</a:t>
                      </a:r>
                      <a:r>
                        <a:rPr lang="ko-KR" altLang="en-US" sz="1800" b="0" i="0" u="none" strike="noStrike" noProof="0">
                          <a:solidFill>
                            <a:srgbClr val="333333"/>
                          </a:solidFill>
                          <a:latin typeface="NanumGothic"/>
                          <a:ea typeface="NanumGothic"/>
                        </a:rPr>
                        <a:t> 모델 </a:t>
                      </a:r>
                      <a:endParaRPr lang="ko-K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/>
                        <a:t>0.46319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84745"/>
                  </a:ext>
                </a:extLst>
              </a:tr>
              <a:tr h="42344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err="1">
                          <a:latin typeface="맑은 고딕"/>
                          <a:ea typeface="맑은 고딕"/>
                        </a:rPr>
                        <a:t>LightGBM</a:t>
                      </a: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 모델</a:t>
                      </a:r>
                      <a:endParaRPr lang="ko-K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/>
                        <a:t>0.47630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412993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9877C41-7295-10ED-2AD6-EE1BA08C2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325679"/>
              </p:ext>
            </p:extLst>
          </p:nvPr>
        </p:nvGraphicFramePr>
        <p:xfrm>
          <a:off x="462247" y="3724740"/>
          <a:ext cx="6884689" cy="2901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139">
                  <a:extLst>
                    <a:ext uri="{9D8B030D-6E8A-4147-A177-3AD203B41FA5}">
                      <a16:colId xmlns:a16="http://schemas.microsoft.com/office/drawing/2014/main" val="1151835908"/>
                    </a:ext>
                  </a:extLst>
                </a:gridCol>
                <a:gridCol w="1376776">
                  <a:extLst>
                    <a:ext uri="{9D8B030D-6E8A-4147-A177-3AD203B41FA5}">
                      <a16:colId xmlns:a16="http://schemas.microsoft.com/office/drawing/2014/main" val="33754403"/>
                    </a:ext>
                  </a:extLst>
                </a:gridCol>
                <a:gridCol w="1276258">
                  <a:extLst>
                    <a:ext uri="{9D8B030D-6E8A-4147-A177-3AD203B41FA5}">
                      <a16:colId xmlns:a16="http://schemas.microsoft.com/office/drawing/2014/main" val="516708187"/>
                    </a:ext>
                  </a:extLst>
                </a:gridCol>
                <a:gridCol w="1276258">
                  <a:extLst>
                    <a:ext uri="{9D8B030D-6E8A-4147-A177-3AD203B41FA5}">
                      <a16:colId xmlns:a16="http://schemas.microsoft.com/office/drawing/2014/main" val="180884255"/>
                    </a:ext>
                  </a:extLst>
                </a:gridCol>
                <a:gridCol w="1276258">
                  <a:extLst>
                    <a:ext uri="{9D8B030D-6E8A-4147-A177-3AD203B41FA5}">
                      <a16:colId xmlns:a16="http://schemas.microsoft.com/office/drawing/2014/main" val="21363059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모델명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/>
                        <a:t>정확도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u="none" strike="noStrike" noProof="0"/>
                        <a:t>정확도 </a:t>
                      </a:r>
                      <a:endParaRPr lang="ko-KR"/>
                    </a:p>
                    <a:p>
                      <a:pPr lvl="0">
                        <a:buNone/>
                      </a:pPr>
                      <a:r>
                        <a:rPr lang="ko-KR" altLang="en-US" sz="1800" u="none" strike="noStrike" noProof="0"/>
                        <a:t>기준 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u="none" strike="noStrike" noProof="0"/>
                        <a:t>ROC</a:t>
                      </a:r>
                      <a:r>
                        <a:rPr lang="ko-KR" sz="1800" u="none" strike="noStrike" noProof="0"/>
                        <a:t> AUC</a:t>
                      </a:r>
                      <a:r>
                        <a:rPr lang="ko-KR" altLang="en-US" sz="1800" u="none" strike="noStrike" noProof="0"/>
                        <a:t> 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u="none" strike="noStrike" noProof="0"/>
                        <a:t>ROC</a:t>
                      </a:r>
                      <a:r>
                        <a:rPr lang="ko-KR" sz="1800" u="none" strike="noStrike" noProof="0"/>
                        <a:t> AUC 기준</a:t>
                      </a:r>
                      <a:r>
                        <a:rPr lang="ko-KR" altLang="en-US" sz="1800" u="none" strike="noStrike" noProof="0"/>
                        <a:t> 순위 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534823"/>
                  </a:ext>
                </a:extLst>
              </a:tr>
              <a:tr h="5575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트리 모델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u="none" strike="noStrike" noProof="0"/>
                        <a:t>0.81202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u="none" strike="noStrike" noProof="0"/>
                        <a:t>0.83065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751312"/>
                  </a:ext>
                </a:extLst>
              </a:tr>
              <a:tr h="42344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/>
                        <a:t>신경망 모델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/>
                        <a:t>0.74301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u="none" strike="noStrike" noProof="0"/>
                        <a:t>0.59824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627561"/>
                  </a:ext>
                </a:extLst>
              </a:tr>
              <a:tr h="42344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u="none" strike="noStrike" noProof="0"/>
                        <a:t>랜덤 포레스트  모델 </a:t>
                      </a:r>
                      <a:endParaRPr lang="ko-K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u="none" strike="noStrike" noProof="0"/>
                        <a:t>0.01186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u="none" strike="noStrike" noProof="0"/>
                        <a:t>0.83065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84745"/>
                  </a:ext>
                </a:extLst>
              </a:tr>
              <a:tr h="42344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u="none" strike="noStrike" noProof="0"/>
                        <a:t>로지스틱 회귀 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/>
                        <a:t>0.76012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u="none" strike="noStrike" noProof="0"/>
                        <a:t>0.71711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41299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36367ED-F2DA-4749-CA6E-A2DD7E0FA994}"/>
              </a:ext>
            </a:extLst>
          </p:cNvPr>
          <p:cNvSpPr txBox="1"/>
          <p:nvPr/>
        </p:nvSpPr>
        <p:spPr>
          <a:xfrm>
            <a:off x="1733304" y="1998515"/>
            <a:ext cx="7137817" cy="170912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ko-KR" altLang="en-US" b="1">
                <a:ea typeface="맑은 고딕"/>
                <a:cs typeface="Calibri"/>
              </a:rPr>
              <a:t>이진 변수 분석 챔피언 모델 </a:t>
            </a:r>
            <a:endParaRPr lang="ko-KR" b="1">
              <a:ea typeface="맑은 고딕" panose="020B0503020000020004" pitchFamily="34" charset="-127"/>
              <a:cs typeface="Calibri"/>
            </a:endParaRPr>
          </a:p>
          <a:p>
            <a:pPr marL="742950" lvl="1" indent="-285750">
              <a:lnSpc>
                <a:spcPct val="150000"/>
              </a:lnSpc>
              <a:buFont typeface="Calibri"/>
              <a:buChar char="-"/>
            </a:pPr>
            <a:r>
              <a:rPr lang="ko-KR" altLang="en-US" b="1">
                <a:ea typeface="맑은 고딕"/>
                <a:cs typeface="Calibri"/>
              </a:rPr>
              <a:t>정확도 기준: 트리</a:t>
            </a:r>
            <a:r>
              <a:rPr lang="ko-KR" b="1">
                <a:latin typeface="Malgun Gothic"/>
                <a:ea typeface="Malgun Gothic"/>
                <a:cs typeface="Calibri"/>
              </a:rPr>
              <a:t> 모델 </a:t>
            </a:r>
          </a:p>
          <a:p>
            <a:pPr marL="1200150" lvl="1" indent="-285750">
              <a:lnSpc>
                <a:spcPct val="150000"/>
              </a:lnSpc>
              <a:buFont typeface="Arial"/>
              <a:buChar char="•"/>
            </a:pPr>
            <a:r>
              <a:rPr lang="ko-KR" altLang="en-US" b="1">
                <a:latin typeface="Malgun Gothic"/>
                <a:ea typeface="Malgun Gothic"/>
                <a:cs typeface="Calibri"/>
              </a:rPr>
              <a:t>ROC AUC 기준: </a:t>
            </a:r>
            <a:r>
              <a:rPr lang="ko-KR" b="1">
                <a:latin typeface="Calibri"/>
                <a:ea typeface="Malgun Gothic"/>
                <a:cs typeface="Calibri"/>
              </a:rPr>
              <a:t>트리</a:t>
            </a:r>
            <a:r>
              <a:rPr lang="ko-KR" b="1">
                <a:latin typeface="Malgun Gothic"/>
                <a:ea typeface="Malgun Gothic"/>
                <a:cs typeface="Calibri"/>
              </a:rPr>
              <a:t> 모델</a:t>
            </a:r>
            <a:r>
              <a:rPr lang="en-US" altLang="ko-KR" b="1">
                <a:latin typeface="Malgun Gothic"/>
                <a:ea typeface="Malgun Gothic"/>
                <a:cs typeface="Calibri"/>
              </a:rPr>
              <a:t>,</a:t>
            </a:r>
            <a:r>
              <a:rPr lang="ko-KR" altLang="en-US" b="1">
                <a:latin typeface="Malgun Gothic"/>
                <a:ea typeface="Malgun Gothic"/>
                <a:cs typeface="Calibri"/>
              </a:rPr>
              <a:t> </a:t>
            </a:r>
            <a:r>
              <a:rPr lang="ko-KR">
                <a:ea typeface="+mn-lt"/>
                <a:cs typeface="+mn-lt"/>
              </a:rPr>
              <a:t>랜덤 포레스트  모델 </a:t>
            </a:r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ko-KR" b="1">
                <a:latin typeface="Calibri"/>
                <a:ea typeface="Malgun Gothic"/>
                <a:cs typeface="Calibri"/>
              </a:rPr>
              <a:t>연속변수 분석 챔피언 모델:  </a:t>
            </a:r>
            <a:r>
              <a:rPr lang="ko-KR" b="1">
                <a:latin typeface="Malgun Gothic"/>
                <a:ea typeface="Malgun Gothic"/>
                <a:cs typeface="Calibri"/>
              </a:rPr>
              <a:t>회귀 모델 </a:t>
            </a:r>
            <a:endParaRPr lang="ko-KR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1631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97178ABA-E8F6-9F8A-9948-E9F3A1BEB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401" y="2553992"/>
            <a:ext cx="3464984" cy="1936750"/>
          </a:xfr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38B17D6-A26C-0620-ED54-37AC4A91B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69" y="5703627"/>
            <a:ext cx="2743200" cy="663806"/>
          </a:xfrm>
          <a:prstGeom prst="rect">
            <a:avLst/>
          </a:prstGeom>
        </p:spPr>
      </p:pic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2639A3A-2A3E-724E-4B72-B664972BD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88" y="4746243"/>
            <a:ext cx="2743200" cy="65582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4B88F0B8-E6D1-D726-DBD4-81E2F60BEF55}"/>
              </a:ext>
            </a:extLst>
          </p:cNvPr>
          <p:cNvSpPr txBox="1">
            <a:spLocks/>
          </p:cNvSpPr>
          <p:nvPr/>
        </p:nvSpPr>
        <p:spPr>
          <a:xfrm>
            <a:off x="456176" y="520060"/>
            <a:ext cx="10058400" cy="6267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>
                <a:solidFill>
                  <a:srgbClr val="333333"/>
                </a:solidFill>
                <a:latin typeface="NanumGothic"/>
                <a:ea typeface="NanumGothic"/>
              </a:rPr>
              <a:t> </a:t>
            </a:r>
            <a:r>
              <a:rPr lang="en-US" altLang="ko-KR">
                <a:ea typeface="맑은 고딕"/>
              </a:rPr>
              <a:t>5.1.7</a:t>
            </a:r>
            <a:r>
              <a:rPr lang="en-US" altLang="ko-KR">
                <a:solidFill>
                  <a:srgbClr val="404040"/>
                </a:solidFill>
                <a:latin typeface="Calibri Light"/>
                <a:ea typeface="맑은 고딕"/>
                <a:cs typeface="Calibri Light"/>
              </a:rPr>
              <a:t> </a:t>
            </a:r>
            <a:r>
              <a:rPr lang="ko-KR" sz="4000">
                <a:solidFill>
                  <a:srgbClr val="333333"/>
                </a:solidFill>
                <a:latin typeface="NanumGothic"/>
                <a:ea typeface="NanumGothic"/>
              </a:rPr>
              <a:t>기타 데이터 처리</a:t>
            </a:r>
            <a:endParaRPr lang="ko-KR" sz="4000">
              <a:ea typeface="맑은 고딕"/>
              <a:cs typeface="Calibri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0A6728-49EA-E0BF-80D6-4A5AFE5FD717}"/>
              </a:ext>
            </a:extLst>
          </p:cNvPr>
          <p:cNvSpPr txBox="1"/>
          <p:nvPr/>
        </p:nvSpPr>
        <p:spPr>
          <a:xfrm>
            <a:off x="457398" y="1248145"/>
            <a:ext cx="4360530" cy="116955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ko-KR" altLang="en-US" sz="1400" b="1">
                <a:latin typeface="Gulim"/>
                <a:ea typeface="Gulim"/>
              </a:rPr>
              <a:t>아이와 어른이 죽는 이유는 다르기 때문에 </a:t>
            </a:r>
            <a:r>
              <a:rPr lang="en-US" altLang="ko-KR" sz="1400" b="1">
                <a:latin typeface="Gulim"/>
                <a:ea typeface="Gulim"/>
              </a:rPr>
              <a:t>19</a:t>
            </a:r>
            <a:r>
              <a:rPr lang="ko-KR" altLang="en-US" sz="1400" b="1">
                <a:latin typeface="Gulim"/>
                <a:ea typeface="Gulim"/>
              </a:rPr>
              <a:t>세 이상의 어른만 취급하도록 구간 변수</a:t>
            </a:r>
            <a:r>
              <a:rPr lang="ko-KR" sz="1400" b="1">
                <a:latin typeface="Gulim"/>
                <a:ea typeface="Gulim"/>
              </a:rPr>
              <a:t> 중</a:t>
            </a:r>
            <a:r>
              <a:rPr lang="ko-KR" altLang="en-US" sz="1400" b="1">
                <a:latin typeface="Gulim"/>
                <a:ea typeface="Gulim"/>
              </a:rPr>
              <a:t> </a:t>
            </a:r>
            <a:r>
              <a:rPr lang="en-US" altLang="ko-KR" sz="1400" b="1">
                <a:latin typeface="Gulim"/>
                <a:ea typeface="Gulim"/>
              </a:rPr>
              <a:t>'</a:t>
            </a:r>
            <a:r>
              <a:rPr lang="en-US" altLang="ko-KR" sz="1400" b="1" err="1">
                <a:latin typeface="Gulim"/>
                <a:ea typeface="Gulim"/>
              </a:rPr>
              <a:t>age'에서</a:t>
            </a:r>
            <a:r>
              <a:rPr lang="en-US" altLang="ko-KR" sz="1400" b="1">
                <a:latin typeface="Gulim"/>
                <a:ea typeface="Gulim"/>
              </a:rPr>
              <a:t> </a:t>
            </a:r>
            <a:r>
              <a:rPr lang="ko-KR" altLang="en-US" sz="1400" b="1">
                <a:latin typeface="Gulim"/>
                <a:ea typeface="Gulim"/>
              </a:rPr>
              <a:t>18세 이하의 행은 제거하였다. </a:t>
            </a:r>
          </a:p>
          <a:p>
            <a:pPr marL="285750" indent="-285750">
              <a:buFont typeface="Calibri"/>
              <a:buChar char="-"/>
            </a:pPr>
            <a:endParaRPr lang="ko-KR" altLang="en-US" sz="1400" b="1">
              <a:latin typeface="Gulim"/>
              <a:ea typeface="Gulim"/>
            </a:endParaRPr>
          </a:p>
          <a:p>
            <a:pPr marL="285750" indent="-285750">
              <a:buFont typeface="Calibri"/>
              <a:buChar char="-"/>
            </a:pPr>
            <a:r>
              <a:rPr lang="ko-KR" altLang="en-US" sz="1400" b="1">
                <a:latin typeface="Gulim"/>
                <a:ea typeface="Gulim"/>
              </a:rPr>
              <a:t>제거 후 행의 개수는 87056개로 감소하였다. </a:t>
            </a:r>
          </a:p>
        </p:txBody>
      </p:sp>
      <p:pic>
        <p:nvPicPr>
          <p:cNvPr id="3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378F926F-ECE7-0DB8-FC7E-F04BE60682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3660" y="2848807"/>
            <a:ext cx="6774383" cy="3089828"/>
          </a:xfrm>
          <a:prstGeom prst="rect">
            <a:avLst/>
          </a:prstGeom>
        </p:spPr>
      </p:pic>
      <p:pic>
        <p:nvPicPr>
          <p:cNvPr id="9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4EB75402-5725-2E12-118B-2F58CDDF30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7848" y="4000949"/>
            <a:ext cx="2943015" cy="23937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2687CF-77A8-36B1-2266-F970DCC3A400}"/>
              </a:ext>
            </a:extLst>
          </p:cNvPr>
          <p:cNvSpPr txBox="1"/>
          <p:nvPr/>
        </p:nvSpPr>
        <p:spPr>
          <a:xfrm>
            <a:off x="6440967" y="1763035"/>
            <a:ext cx="5352902" cy="10114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ko-KR" altLang="en-US" sz="1400" b="1">
                <a:latin typeface="Gulim"/>
                <a:ea typeface="Gulim"/>
              </a:rPr>
              <a:t>범주형 변수 9개의 </a:t>
            </a:r>
            <a:r>
              <a:rPr lang="ko-KR" altLang="en-US" sz="1400" b="1" err="1">
                <a:latin typeface="Gulim"/>
                <a:ea typeface="Gulim"/>
              </a:rPr>
              <a:t>결측값을</a:t>
            </a:r>
            <a:r>
              <a:rPr lang="ko-KR" altLang="en-US" sz="1400" b="1">
                <a:latin typeface="Gulim"/>
                <a:ea typeface="Gulim"/>
              </a:rPr>
              <a:t> 살펴보았다. </a:t>
            </a:r>
            <a:endParaRPr lang="ko-KR" sz="1400" b="1">
              <a:ea typeface="맑은 고딕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ko-KR" altLang="en-US" sz="1400" b="1">
                <a:latin typeface="Gulim"/>
                <a:ea typeface="Gulim"/>
              </a:rPr>
              <a:t>그 결과 </a:t>
            </a:r>
            <a:r>
              <a:rPr lang="ko-KR" altLang="en-US" sz="1400" b="1" err="1">
                <a:latin typeface="Gulim"/>
                <a:ea typeface="Gulim"/>
              </a:rPr>
              <a:t>gender와</a:t>
            </a:r>
            <a:r>
              <a:rPr lang="ko-KR" altLang="en-US" sz="1400" b="1">
                <a:latin typeface="Gulim"/>
                <a:ea typeface="Gulim"/>
              </a:rPr>
              <a:t> </a:t>
            </a:r>
            <a:r>
              <a:rPr lang="ko-KR" altLang="en-US" sz="1400" b="1" err="1">
                <a:latin typeface="Gulim"/>
                <a:ea typeface="Gulim"/>
              </a:rPr>
              <a:t>ethnicity에서</a:t>
            </a:r>
            <a:r>
              <a:rPr lang="ko-KR" altLang="en-US" sz="1400" b="1">
                <a:latin typeface="Gulim"/>
                <a:ea typeface="Gulim"/>
              </a:rPr>
              <a:t> </a:t>
            </a:r>
            <a:r>
              <a:rPr lang="ko-KR" altLang="en-US" sz="1400" b="1" err="1">
                <a:latin typeface="Gulim"/>
                <a:ea typeface="Gulim"/>
              </a:rPr>
              <a:t>결측값이</a:t>
            </a:r>
            <a:r>
              <a:rPr lang="ko-KR" altLang="en-US" sz="1400" b="1">
                <a:latin typeface="Gulim"/>
                <a:ea typeface="Gulim"/>
              </a:rPr>
              <a:t> 나타났다. </a:t>
            </a:r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ko-KR" sz="1400" b="1" err="1">
                <a:latin typeface="Gulim"/>
                <a:ea typeface="Gulim"/>
              </a:rPr>
              <a:t>gender와</a:t>
            </a:r>
            <a:r>
              <a:rPr lang="ko-KR" sz="1400" b="1">
                <a:latin typeface="Gulim"/>
                <a:ea typeface="Gulim"/>
              </a:rPr>
              <a:t> </a:t>
            </a:r>
            <a:r>
              <a:rPr lang="ko-KR" sz="1400" b="1" err="1">
                <a:latin typeface="Gulim"/>
                <a:ea typeface="Gulim"/>
              </a:rPr>
              <a:t>ethnicity</a:t>
            </a:r>
            <a:r>
              <a:rPr lang="ko-KR" altLang="en-US" sz="1400" b="1" err="1">
                <a:latin typeface="Gulim"/>
                <a:ea typeface="Gulim"/>
              </a:rPr>
              <a:t>의</a:t>
            </a:r>
            <a:r>
              <a:rPr lang="ko-KR" altLang="en-US" sz="1400" b="1">
                <a:latin typeface="Gulim"/>
                <a:ea typeface="Gulim"/>
              </a:rPr>
              <a:t> 데이터 타입만 자료형으로 나타났다. </a:t>
            </a:r>
          </a:p>
        </p:txBody>
      </p:sp>
    </p:spTree>
    <p:extLst>
      <p:ext uri="{BB962C8B-B14F-4D97-AF65-F5344CB8AC3E}">
        <p14:creationId xmlns:p14="http://schemas.microsoft.com/office/powerpoint/2010/main" val="89119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DF9AC-B997-EDAE-517B-8CFD6492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5.1.8</a:t>
            </a:r>
            <a:r>
              <a:rPr lang="en-US" altLang="ko-KR">
                <a:solidFill>
                  <a:srgbClr val="404040"/>
                </a:solidFill>
                <a:latin typeface="Calibri Light"/>
                <a:ea typeface="맑은 고딕"/>
                <a:cs typeface="Calibri Light"/>
              </a:rPr>
              <a:t> </a:t>
            </a:r>
            <a:r>
              <a:rPr lang="ko-KR" sz="4000" err="1">
                <a:solidFill>
                  <a:srgbClr val="333333"/>
                </a:solidFill>
                <a:latin typeface="NanumGothic"/>
                <a:ea typeface="NanumGothic"/>
              </a:rPr>
              <a:t>결측값이</a:t>
            </a:r>
            <a:r>
              <a:rPr lang="ko-KR" sz="4000">
                <a:solidFill>
                  <a:srgbClr val="333333"/>
                </a:solidFill>
                <a:latin typeface="NanumGothic"/>
                <a:ea typeface="NanumGothic"/>
              </a:rPr>
              <a:t> 50 초과 변수 제거</a:t>
            </a:r>
            <a:endParaRPr lang="ko-KR" sz="4000">
              <a:ea typeface="맑은 고딕"/>
              <a:cs typeface="Calibri Light"/>
            </a:endParaRPr>
          </a:p>
        </p:txBody>
      </p:sp>
      <p:pic>
        <p:nvPicPr>
          <p:cNvPr id="3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33B442EE-E318-7F64-1797-369F61349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541" y="2142336"/>
            <a:ext cx="2353733" cy="3406822"/>
          </a:xfrm>
          <a:prstGeom prst="rect">
            <a:avLst/>
          </a:prstGeom>
        </p:spPr>
      </p:pic>
      <p:pic>
        <p:nvPicPr>
          <p:cNvPr id="7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8B130014-5D7E-2CA8-4FCE-0A2BE5A86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342" y="2140780"/>
            <a:ext cx="2336800" cy="3443800"/>
          </a:xfrm>
          <a:prstGeom prst="rect">
            <a:avLst/>
          </a:prstGeom>
        </p:spPr>
      </p:pic>
      <p:pic>
        <p:nvPicPr>
          <p:cNvPr id="8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6BE1438C-F463-C209-2C8E-7D8BEA3D5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724" y="2138832"/>
            <a:ext cx="1594909" cy="8710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0FF7FB-D22A-DCA7-1F9C-A1CEE4BF5B6A}"/>
              </a:ext>
            </a:extLst>
          </p:cNvPr>
          <p:cNvSpPr txBox="1"/>
          <p:nvPr/>
        </p:nvSpPr>
        <p:spPr>
          <a:xfrm>
            <a:off x="6434667" y="3378200"/>
            <a:ext cx="541019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ko-KR" altLang="en-US">
                <a:ea typeface="Gulim"/>
                <a:cs typeface="Calibri"/>
              </a:rPr>
              <a:t>구간변수들 중에서 결측 값이 있는 변수들을 살펴본 결과 모든 구간변수가 </a:t>
            </a:r>
            <a:r>
              <a:rPr lang="ko-KR" altLang="en-US" err="1">
                <a:ea typeface="Gulim"/>
                <a:cs typeface="Calibri"/>
              </a:rPr>
              <a:t>true</a:t>
            </a:r>
            <a:r>
              <a:rPr lang="ko-KR" altLang="en-US">
                <a:ea typeface="Gulim"/>
                <a:cs typeface="Calibri"/>
              </a:rPr>
              <a:t> 값을 가진다. </a:t>
            </a:r>
            <a:endParaRPr lang="ko-KR">
              <a:cs typeface="Calibri" panose="020F0502020204030204"/>
            </a:endParaRPr>
          </a:p>
          <a:p>
            <a:pPr marL="285750" indent="-285750">
              <a:buFont typeface="Calibri"/>
              <a:buChar char="-"/>
            </a:pPr>
            <a:endParaRPr lang="ko-KR" altLang="en-US">
              <a:ea typeface="Gulim"/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ko-KR" altLang="en-US">
                <a:ea typeface="Gulim"/>
                <a:cs typeface="Calibri"/>
              </a:rPr>
              <a:t>그 중에서 </a:t>
            </a:r>
            <a:r>
              <a:rPr lang="ko-KR" altLang="en-US" err="1">
                <a:ea typeface="Gulim"/>
                <a:cs typeface="Calibri"/>
              </a:rPr>
              <a:t>non-null</a:t>
            </a:r>
            <a:r>
              <a:rPr lang="ko-KR" altLang="en-US">
                <a:ea typeface="Gulim"/>
                <a:cs typeface="Calibri"/>
              </a:rPr>
              <a:t> 카운트 값이 가장 작은 </a:t>
            </a:r>
            <a:r>
              <a:rPr lang="ko-KR" altLang="en-US" err="1">
                <a:ea typeface="Gulim"/>
                <a:cs typeface="Calibri"/>
              </a:rPr>
              <a:t>bmi와</a:t>
            </a:r>
            <a:r>
              <a:rPr lang="ko-KR" altLang="en-US">
                <a:ea typeface="Gulim"/>
                <a:cs typeface="Calibri"/>
              </a:rPr>
              <a:t> 가장 큰 </a:t>
            </a:r>
            <a:r>
              <a:rPr lang="ko-KR" altLang="en-US" err="1">
                <a:ea typeface="Gulim"/>
                <a:cs typeface="Calibri"/>
              </a:rPr>
              <a:t>age의</a:t>
            </a:r>
            <a:r>
              <a:rPr lang="ko-KR" altLang="en-US">
                <a:ea typeface="Gulim"/>
                <a:cs typeface="Calibri"/>
              </a:rPr>
              <a:t> 결측 값 비율을 확인하였다. </a:t>
            </a:r>
          </a:p>
          <a:p>
            <a:pPr marL="285750" indent="-285750">
              <a:buFont typeface="Calibri"/>
              <a:buChar char="-"/>
            </a:pPr>
            <a:endParaRPr lang="ko-KR" altLang="en-US">
              <a:ea typeface="Gulim"/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ko-KR" altLang="en-US">
                <a:ea typeface="Gulim"/>
                <a:cs typeface="Calibri"/>
              </a:rPr>
              <a:t>그 결과 두 변수 모두 50%를 초과하지 않았으므로 별다른 조치없이 다음 단계로 넘어간다. </a:t>
            </a:r>
          </a:p>
        </p:txBody>
      </p:sp>
      <p:pic>
        <p:nvPicPr>
          <p:cNvPr id="5" name="그림 5" descr="텍스트, 웹사이트이(가) 표시된 사진&#10;&#10;자동 생성된 설명">
            <a:extLst>
              <a:ext uri="{FF2B5EF4-FFF2-40B4-BE49-F238E27FC236}">
                <a16:creationId xmlns:a16="http://schemas.microsoft.com/office/drawing/2014/main" id="{814D50C5-3327-D8EC-2D3C-2438061BE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4219" y="2422878"/>
            <a:ext cx="1485900" cy="51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60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FA50D-48EB-285B-44CE-F25BAD3BF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ea typeface="맑은 고딕"/>
              </a:rPr>
              <a:t>5.1.9</a:t>
            </a:r>
            <a:r>
              <a:rPr lang="en-US" altLang="ko-KR">
                <a:solidFill>
                  <a:srgbClr val="404040"/>
                </a:solidFill>
                <a:latin typeface="Calibri Light"/>
                <a:ea typeface="맑은 고딕"/>
                <a:cs typeface="Calibri Light"/>
              </a:rPr>
              <a:t> </a:t>
            </a:r>
            <a:r>
              <a:rPr lang="ko-KR" sz="4000">
                <a:solidFill>
                  <a:srgbClr val="333333"/>
                </a:solidFill>
                <a:latin typeface="NanumGothic"/>
                <a:ea typeface="NanumGothic"/>
              </a:rPr>
              <a:t>요약 통계 검토</a:t>
            </a:r>
            <a:endParaRPr lang="ko-KR" sz="4000">
              <a:ea typeface="맑은 고딕"/>
              <a:cs typeface="Calibri Light"/>
            </a:endParaRPr>
          </a:p>
        </p:txBody>
      </p:sp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87EF8D70-A7B2-227E-29B9-41E2D1881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90" y="3307200"/>
            <a:ext cx="7154333" cy="2926592"/>
          </a:xfrm>
          <a:prstGeom prst="rect">
            <a:avLst/>
          </a:prstGeom>
        </p:spPr>
      </p:pic>
      <p:pic>
        <p:nvPicPr>
          <p:cNvPr id="6" name="그림 7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785E755D-490A-336A-E8A9-40E598130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93278" y="2349973"/>
            <a:ext cx="2092036" cy="3627308"/>
          </a:xfrm>
        </p:spPr>
      </p:pic>
      <p:pic>
        <p:nvPicPr>
          <p:cNvPr id="8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7E16FDD0-F823-870E-16C5-337698712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0884" y="2326216"/>
            <a:ext cx="1872192" cy="37835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FCCDB0-37C6-B2C9-E813-B7959E382EC7}"/>
              </a:ext>
            </a:extLst>
          </p:cNvPr>
          <p:cNvSpPr txBox="1"/>
          <p:nvPr/>
        </p:nvSpPr>
        <p:spPr>
          <a:xfrm>
            <a:off x="939800" y="1921933"/>
            <a:ext cx="638386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ko-KR" altLang="en-US">
                <a:ea typeface="Gulim"/>
                <a:cs typeface="Calibri"/>
              </a:rPr>
              <a:t>앞에서 저장하였던 구간변수와 동일한 변수들로 요약통계 검토를 진행하였다. </a:t>
            </a:r>
          </a:p>
          <a:p>
            <a:pPr marL="285750" indent="-285750">
              <a:buFont typeface="Calibri"/>
              <a:buChar char="-"/>
            </a:pPr>
            <a:r>
              <a:rPr lang="ko-KR" altLang="en-US" err="1">
                <a:ea typeface="Gulim"/>
                <a:cs typeface="Calibri"/>
              </a:rPr>
              <a:t>왜도와</a:t>
            </a:r>
            <a:r>
              <a:rPr lang="ko-KR" altLang="en-US">
                <a:ea typeface="Gulim"/>
                <a:cs typeface="Calibri"/>
              </a:rPr>
              <a:t> </a:t>
            </a:r>
            <a:r>
              <a:rPr lang="ko-KR" altLang="en-US" err="1">
                <a:ea typeface="Gulim"/>
                <a:cs typeface="Calibri"/>
              </a:rPr>
              <a:t>첨도를</a:t>
            </a:r>
            <a:r>
              <a:rPr lang="ko-KR" altLang="en-US">
                <a:ea typeface="Gulim"/>
                <a:cs typeface="Calibri"/>
              </a:rPr>
              <a:t> 구한 결과 허용 가능 범위를 초과하는 변수는</a:t>
            </a:r>
            <a:r>
              <a:rPr lang="ko-KR" altLang="en-US">
                <a:latin typeface="Gulim"/>
                <a:ea typeface="Gulim"/>
                <a:cs typeface="Calibri"/>
              </a:rPr>
              <a:t> </a:t>
            </a:r>
            <a:r>
              <a:rPr lang="en-US" altLang="en-US">
                <a:latin typeface="Gulim"/>
                <a:ea typeface="Gulim"/>
                <a:cs typeface="+mn-lt"/>
              </a:rPr>
              <a:t>'</a:t>
            </a:r>
            <a:r>
              <a:rPr lang="en-US" altLang="ko-KR">
                <a:latin typeface="Gulim"/>
                <a:ea typeface="Gulim"/>
                <a:cs typeface="+mn-lt"/>
              </a:rPr>
              <a:t>d1</a:t>
            </a:r>
            <a:r>
              <a:rPr lang="ko-KR">
                <a:latin typeface="Gulim"/>
                <a:ea typeface="Gulim"/>
                <a:cs typeface="+mn-lt"/>
              </a:rPr>
              <a:t>_spo2_max'</a:t>
            </a:r>
            <a:r>
              <a:rPr lang="ko-KR" altLang="en-US">
                <a:latin typeface="Gulim"/>
                <a:ea typeface="Gulim"/>
                <a:cs typeface="+mn-lt"/>
              </a:rPr>
              <a:t>와 '</a:t>
            </a:r>
            <a:r>
              <a:rPr lang="en-US" altLang="ko-KR">
                <a:latin typeface="Gulim"/>
                <a:ea typeface="Gulim"/>
                <a:cs typeface="+mn-lt"/>
              </a:rPr>
              <a:t>d1</a:t>
            </a:r>
            <a:r>
              <a:rPr lang="ko-KR">
                <a:latin typeface="Gulim"/>
                <a:ea typeface="Gulim"/>
                <a:cs typeface="+mn-lt"/>
              </a:rPr>
              <a:t>_spo2_</a:t>
            </a:r>
            <a:r>
              <a:rPr lang="en-US" altLang="ko-KR" err="1">
                <a:latin typeface="Gulim"/>
                <a:ea typeface="+mn-lt"/>
                <a:cs typeface="+mn-lt"/>
              </a:rPr>
              <a:t>min'이다</a:t>
            </a:r>
            <a:r>
              <a:rPr lang="en-US" altLang="ko-KR">
                <a:latin typeface="Gulim"/>
                <a:ea typeface="+mn-lt"/>
                <a:cs typeface="+mn-lt"/>
              </a:rPr>
              <a:t>. </a:t>
            </a:r>
            <a:endParaRPr lang="ko-KR" altLang="en-US">
              <a:latin typeface="Gulim"/>
              <a:ea typeface="Gulim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ko-KR" altLang="en-US">
              <a:ea typeface="+mn-lt"/>
              <a:cs typeface="+mn-lt"/>
            </a:endParaRPr>
          </a:p>
          <a:p>
            <a:pPr marL="285750" indent="-285750">
              <a:buFont typeface="Calibri"/>
              <a:buChar char="-"/>
            </a:pPr>
            <a:endParaRPr lang="ko-KR" altLang="en-US">
              <a:ea typeface="Gulim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5401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9240F-EE7F-82E2-D796-9ADFC6765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761" y="863517"/>
            <a:ext cx="10058400" cy="795083"/>
          </a:xfrm>
        </p:spPr>
        <p:txBody>
          <a:bodyPr>
            <a:normAutofit/>
          </a:bodyPr>
          <a:lstStyle/>
          <a:p>
            <a:r>
              <a:rPr lang="en-US" altLang="ko-KR">
                <a:ea typeface="맑은 고딕"/>
              </a:rPr>
              <a:t>5.1.9</a:t>
            </a:r>
            <a:r>
              <a:rPr lang="ko-KR" sz="2000">
                <a:solidFill>
                  <a:srgbClr val="212121"/>
                </a:solidFill>
                <a:latin typeface="Calibri Light"/>
                <a:ea typeface="맑은 고딕"/>
                <a:cs typeface="Calibri Light"/>
              </a:rPr>
              <a:t> </a:t>
            </a:r>
            <a:r>
              <a:rPr lang="ko-KR" altLang="en-US" sz="4000">
                <a:latin typeface="NanumGothic"/>
                <a:ea typeface="NanumGothic"/>
                <a:cs typeface="Calibri Light"/>
              </a:rPr>
              <a:t>도수분포표</a:t>
            </a:r>
            <a:endParaRPr lang="ko-KR" altLang="en-US" sz="4000">
              <a:latin typeface="Calibri Light" panose="020F0302020204030204"/>
              <a:ea typeface="맑은 고딕" panose="020B0503020000020004" pitchFamily="34" charset="-127"/>
              <a:cs typeface="Calibri Light" panose="020F03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9C301F-3959-F267-021A-F558914AD612}"/>
              </a:ext>
            </a:extLst>
          </p:cNvPr>
          <p:cNvSpPr txBox="1"/>
          <p:nvPr/>
        </p:nvSpPr>
        <p:spPr>
          <a:xfrm>
            <a:off x="1244011" y="1899483"/>
            <a:ext cx="10542517" cy="1477328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ko-KR" altLang="en-US">
                <a:ea typeface="맑은 고딕"/>
                <a:cs typeface="Calibri"/>
              </a:rPr>
              <a:t>아래는 </a:t>
            </a:r>
            <a:r>
              <a:rPr lang="ko-KR" altLang="en-US" err="1">
                <a:ea typeface="맑은 고딕"/>
                <a:cs typeface="Calibri"/>
              </a:rPr>
              <a:t>인종별</a:t>
            </a:r>
            <a:r>
              <a:rPr lang="ko-KR" altLang="en-US">
                <a:ea typeface="맑은 고딕"/>
                <a:cs typeface="Calibri"/>
              </a:rPr>
              <a:t> 비율과 '</a:t>
            </a:r>
            <a:r>
              <a:rPr lang="ko-KR" altLang="en-US" err="1">
                <a:ea typeface="맑은 고딕"/>
                <a:cs typeface="Calibri"/>
              </a:rPr>
              <a:t>hospital_death'에</a:t>
            </a:r>
            <a:r>
              <a:rPr lang="ko-KR" altLang="en-US">
                <a:ea typeface="맑은 고딕"/>
                <a:cs typeface="Calibri"/>
              </a:rPr>
              <a:t> 따른 각 인종의 수치를 나타낸 표이다. </a:t>
            </a:r>
          </a:p>
          <a:p>
            <a:pPr marL="285750" indent="-285750">
              <a:buFont typeface="Calibri"/>
              <a:buChar char="-"/>
            </a:pPr>
            <a:endParaRPr lang="ko-KR" altLang="en-US">
              <a:ea typeface="맑은 고딕"/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ko-KR" altLang="en-US">
                <a:ea typeface="맑은 고딕"/>
                <a:cs typeface="Calibri"/>
              </a:rPr>
              <a:t>앞서 설명할 전체적인 도수분포표의 결과는 각 인종의 수치의 영향을 받는다고 할 수 있다. </a:t>
            </a:r>
          </a:p>
          <a:p>
            <a:pPr marL="285750" indent="-285750">
              <a:buFont typeface="Calibri"/>
              <a:buChar char="-"/>
            </a:pPr>
            <a:endParaRPr lang="ko-KR" altLang="en-US">
              <a:ea typeface="맑은 고딕"/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ko-KR" altLang="en-US">
                <a:ea typeface="맑은 고딕"/>
                <a:cs typeface="Calibri"/>
              </a:rPr>
              <a:t>즉, 본 데이터에서 </a:t>
            </a:r>
            <a:r>
              <a:rPr lang="ko-KR" altLang="en-US" err="1">
                <a:ea typeface="맑은 고딕"/>
                <a:cs typeface="Calibri"/>
              </a:rPr>
              <a:t>caucasian</a:t>
            </a:r>
            <a:r>
              <a:rPr lang="ko-KR" altLang="en-US">
                <a:ea typeface="맑은 고딕"/>
                <a:cs typeface="Calibri"/>
              </a:rPr>
              <a:t>(백인)의 비율이 가장 크므로 전체적으로 백인의 수치가 높게 나온다.  </a:t>
            </a:r>
            <a:endParaRPr lang="ko-KR" altLang="en-US">
              <a:ea typeface="맑은 고딕" panose="020B0503020000020004" pitchFamily="34" charset="-127"/>
              <a:cs typeface="Calibri"/>
            </a:endParaRPr>
          </a:p>
        </p:txBody>
      </p:sp>
      <p:pic>
        <p:nvPicPr>
          <p:cNvPr id="11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537C74DB-614F-76F9-DC3C-D2A0674A4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01" b="51522"/>
          <a:stretch/>
        </p:blipFill>
        <p:spPr>
          <a:xfrm>
            <a:off x="1579372" y="3903261"/>
            <a:ext cx="4192957" cy="2743333"/>
          </a:xfrm>
        </p:spPr>
      </p:pic>
      <p:pic>
        <p:nvPicPr>
          <p:cNvPr id="13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20A7DC52-731A-1FBD-7E64-E466591CC7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832" r="14603"/>
          <a:stretch/>
        </p:blipFill>
        <p:spPr>
          <a:xfrm>
            <a:off x="6685953" y="3427929"/>
            <a:ext cx="4118100" cy="335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46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E1656D0B-3BB1-3981-79B6-D342EF975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54" y="2697711"/>
            <a:ext cx="5418149" cy="3954599"/>
          </a:xfrm>
        </p:spPr>
      </p:pic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5D7B0E37-BABA-434B-2716-D43D42D65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185" y="2953931"/>
            <a:ext cx="5624722" cy="3848535"/>
          </a:xfrm>
          <a:prstGeom prst="rect">
            <a:avLst/>
          </a:prstGeom>
        </p:spPr>
      </p:pic>
      <p:pic>
        <p:nvPicPr>
          <p:cNvPr id="6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7C9CD647-0885-AF79-A932-4251A6834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15" y="3217779"/>
            <a:ext cx="5331828" cy="3698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28CE2E-DE0F-2170-92C5-4732572C4574}"/>
              </a:ext>
            </a:extLst>
          </p:cNvPr>
          <p:cNvSpPr txBox="1"/>
          <p:nvPr/>
        </p:nvSpPr>
        <p:spPr>
          <a:xfrm>
            <a:off x="4313781" y="1153642"/>
            <a:ext cx="3985506" cy="1477328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>
                <a:ea typeface="맑은 고딕"/>
                <a:cs typeface="Calibri"/>
              </a:rPr>
              <a:t>2) </a:t>
            </a:r>
            <a:r>
              <a:rPr lang="ko-KR">
                <a:ea typeface="맑은 고딕"/>
                <a:cs typeface="Calibri"/>
              </a:rPr>
              <a:t>사망하지 않은 환자 중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en-US" altLang="ko-KR">
                <a:ea typeface="맑은 고딕"/>
              </a:rPr>
              <a:t>lymphoma</a:t>
            </a:r>
            <a:r>
              <a:rPr lang="ko-KR">
                <a:ea typeface="맑은 고딕"/>
                <a:cs typeface="Calibri"/>
              </a:rPr>
              <a:t>에 걸린 비율이 제일 높은 인종은 0.71로 백인이다.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>
                <a:ea typeface="맑은 고딕"/>
                <a:cs typeface="Calibri"/>
              </a:rPr>
              <a:t>사망한 환자 중 </a:t>
            </a:r>
            <a:r>
              <a:rPr lang="en-US" altLang="ko-KR">
                <a:ea typeface="+mn-lt"/>
                <a:cs typeface="Calibri"/>
              </a:rPr>
              <a:t>lymphoma</a:t>
            </a:r>
            <a:r>
              <a:rPr lang="ko-KR">
                <a:ea typeface="맑은 고딕"/>
                <a:cs typeface="Calibri"/>
              </a:rPr>
              <a:t>에 걸린 비율이 제일 높은 인종은 0.07로 백인이다.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9C301F-3959-F267-021A-F558914AD612}"/>
              </a:ext>
            </a:extLst>
          </p:cNvPr>
          <p:cNvSpPr txBox="1"/>
          <p:nvPr/>
        </p:nvSpPr>
        <p:spPr>
          <a:xfrm>
            <a:off x="284455" y="986964"/>
            <a:ext cx="3468148" cy="1754326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arenR"/>
            </a:pPr>
            <a:r>
              <a:rPr lang="ko-KR" altLang="en-US">
                <a:ea typeface="맑은 고딕"/>
                <a:cs typeface="Calibri"/>
              </a:rPr>
              <a:t>사망하지 않은 환자 중 </a:t>
            </a:r>
            <a:r>
              <a:rPr lang="ko-KR" altLang="en-US" err="1">
                <a:ea typeface="맑은 고딕"/>
                <a:cs typeface="Calibri"/>
              </a:rPr>
              <a:t>aids에</a:t>
            </a:r>
            <a:r>
              <a:rPr lang="ko-KR" altLang="en-US">
                <a:ea typeface="맑은 고딕"/>
                <a:cs typeface="Calibri"/>
              </a:rPr>
              <a:t> 걸린 비율이 제일 높은 인종은 0.71로 백인이다. 사망한 환자 중 </a:t>
            </a:r>
            <a:r>
              <a:rPr lang="ko-KR" altLang="en-US" err="1">
                <a:ea typeface="맑은 고딕"/>
                <a:cs typeface="Calibri"/>
              </a:rPr>
              <a:t>aids에</a:t>
            </a:r>
            <a:r>
              <a:rPr lang="ko-KR" altLang="en-US">
                <a:ea typeface="맑은 고딕"/>
                <a:cs typeface="Calibri"/>
              </a:rPr>
              <a:t> 걸린 비율이 제일 높은 인종은 0.07로 백인이다.</a:t>
            </a:r>
            <a:endParaRPr lang="ko-KR">
              <a:ea typeface="맑은 고딕" panose="020B0503020000020004" pitchFamily="34" charset="-127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4E8E91-6EFB-EAB3-3614-0CDA915C7F29}"/>
              </a:ext>
            </a:extLst>
          </p:cNvPr>
          <p:cNvSpPr txBox="1"/>
          <p:nvPr/>
        </p:nvSpPr>
        <p:spPr>
          <a:xfrm>
            <a:off x="8689872" y="1018377"/>
            <a:ext cx="3411761" cy="1754326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3) 사망하지 않은 환자 중 </a:t>
            </a:r>
            <a:r>
              <a:rPr lang="ko-KR" altLang="en-US" err="1">
                <a:ea typeface="맑은 고딕"/>
                <a:cs typeface="Calibri"/>
              </a:rPr>
              <a:t>leukemia에</a:t>
            </a:r>
            <a:r>
              <a:rPr lang="ko-KR" altLang="en-US">
                <a:ea typeface="맑은 고딕"/>
                <a:cs typeface="Calibri"/>
              </a:rPr>
              <a:t> 걸린 비율이 제일 높은 인종은 </a:t>
            </a:r>
            <a:r>
              <a:rPr lang="en-US" altLang="ko-KR">
                <a:ea typeface="맑은 고딕"/>
                <a:cs typeface="Calibri"/>
              </a:rPr>
              <a:t>0.71</a:t>
            </a:r>
            <a:r>
              <a:rPr lang="ko-KR" altLang="en-US">
                <a:ea typeface="맑은 고딕"/>
                <a:cs typeface="Calibri"/>
              </a:rPr>
              <a:t>로 백인이다</a:t>
            </a:r>
            <a:r>
              <a:rPr lang="en-US" altLang="ko-KR">
                <a:ea typeface="맑은 고딕"/>
                <a:cs typeface="Calibri"/>
              </a:rPr>
              <a:t>.</a:t>
            </a:r>
            <a:endParaRPr lang="en-US">
              <a:ea typeface="맑은 고딕"/>
              <a:cs typeface="Calibri"/>
            </a:endParaRPr>
          </a:p>
          <a:p>
            <a:r>
              <a:rPr lang="ko-KR" altLang="en-US">
                <a:ea typeface="맑은 고딕"/>
                <a:cs typeface="Calibri"/>
              </a:rPr>
              <a:t>사망한 환자 중 </a:t>
            </a:r>
            <a:r>
              <a:rPr lang="en-US" altLang="ko-KR">
                <a:ea typeface="맑은 고딕"/>
                <a:cs typeface="Calibri"/>
              </a:rPr>
              <a:t>leukemia</a:t>
            </a:r>
            <a:r>
              <a:rPr lang="ko-KR" altLang="en-US">
                <a:ea typeface="맑은 고딕"/>
                <a:cs typeface="Calibri"/>
              </a:rPr>
              <a:t>에 걸린 비율이 제일 높은 인종은 </a:t>
            </a:r>
            <a:r>
              <a:rPr lang="en-US" altLang="ko-KR">
                <a:ea typeface="맑은 고딕"/>
                <a:cs typeface="Calibri"/>
              </a:rPr>
              <a:t>0.06으</a:t>
            </a:r>
            <a:r>
              <a:rPr lang="ko-KR" altLang="en-US">
                <a:ea typeface="맑은 고딕"/>
                <a:cs typeface="Calibri"/>
              </a:rPr>
              <a:t>로 백인이다</a:t>
            </a:r>
            <a:r>
              <a:rPr lang="en-US" altLang="ko-KR">
                <a:ea typeface="맑은 고딕"/>
                <a:cs typeface="Calibri"/>
              </a:rPr>
              <a:t>.</a:t>
            </a:r>
            <a:endParaRPr lang="en-US">
              <a:ea typeface="맑은 고딕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0B20BBE-DDC0-76A2-3798-135C790268AE}"/>
              </a:ext>
            </a:extLst>
          </p:cNvPr>
          <p:cNvSpPr txBox="1">
            <a:spLocks/>
          </p:cNvSpPr>
          <p:nvPr/>
        </p:nvSpPr>
        <p:spPr>
          <a:xfrm>
            <a:off x="394459" y="110377"/>
            <a:ext cx="10058400" cy="7950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ea typeface="맑은 고딕"/>
              </a:rPr>
              <a:t>5.1.9</a:t>
            </a:r>
            <a:r>
              <a:rPr lang="ko-KR" sz="2000">
                <a:solidFill>
                  <a:srgbClr val="212121"/>
                </a:solidFill>
                <a:latin typeface="Calibri Light"/>
                <a:ea typeface="맑은 고딕"/>
                <a:cs typeface="Calibri Light"/>
              </a:rPr>
              <a:t> </a:t>
            </a:r>
            <a:r>
              <a:rPr lang="ko-KR" altLang="en-US" sz="4000">
                <a:latin typeface="NanumGothic"/>
                <a:ea typeface="NanumGothic"/>
                <a:cs typeface="Calibri Light"/>
              </a:rPr>
              <a:t>도수분포표</a:t>
            </a:r>
            <a:endParaRPr lang="ko-KR" altLang="en-US" sz="4000">
              <a:latin typeface="Calibri Light" panose="020F0302020204030204"/>
              <a:ea typeface="맑은 고딕" panose="020B0503020000020004" pitchFamily="34" charset="-127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98861194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와이드스크린</PresentationFormat>
  <Slides>47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48" baseType="lpstr">
      <vt:lpstr>추억</vt:lpstr>
      <vt:lpstr>빅데이터 프로그래밍 기말보고서</vt:lpstr>
      <vt:lpstr>데이터셋 및 프로젝트 주제 </vt:lpstr>
      <vt:lpstr>5.1.5 아이디변수 체크</vt:lpstr>
      <vt:lpstr>5.1.7  타겟 변수 (생성) 및 비율 점검</vt:lpstr>
      <vt:lpstr>PowerPoint 프레젠테이션</vt:lpstr>
      <vt:lpstr>5.1.8 결측값이 50 초과 변수 제거</vt:lpstr>
      <vt:lpstr>5.1.9 요약 통계 검토</vt:lpstr>
      <vt:lpstr>5.1.9 도수분포표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5.1.10 이상값 제거</vt:lpstr>
      <vt:lpstr>5.1.10 이상값 제거</vt:lpstr>
      <vt:lpstr>5.1.11 상관관계 검토</vt:lpstr>
      <vt:lpstr>5.1.11상관관계 검토</vt:lpstr>
      <vt:lpstr>5.1.12 t-검정</vt:lpstr>
      <vt:lpstr> 1. 타겟변수 비율 점검 및 필요시 조치</vt:lpstr>
      <vt:lpstr>1. 타겟변수 비율 점검 및 필요시 조치</vt:lpstr>
      <vt:lpstr>1. 타겟변수 비율 점검 및 필요시 조치</vt:lpstr>
      <vt:lpstr> 2. 트리모델 실행 및 성능평가(정확도 및 ROC AUC값) </vt:lpstr>
      <vt:lpstr> 2. 트리모델 실행 및 성능평가(정확도 및 ROC AUC값) </vt:lpstr>
      <vt:lpstr> 2. 트리모델 실행 및 성능평가(정확도 및 ROC AUC값) </vt:lpstr>
      <vt:lpstr>3. 로지스틱 회귀 모델 실행 및 성능평가 </vt:lpstr>
      <vt:lpstr>3. 로지스틱 회귀 모델 실행 및 성능평가 </vt:lpstr>
      <vt:lpstr>3. 로지스틱 회귀 모델 실행 및 성능평가</vt:lpstr>
      <vt:lpstr>4. 데이터 표준화 및 로지스틱 회귀 재실행 </vt:lpstr>
      <vt:lpstr>4. 데이터 표준화 및 로지스틱 회귀 재실행</vt:lpstr>
      <vt:lpstr>4. 데이터 표준화 및 로지스틱 회귀 재실행</vt:lpstr>
      <vt:lpstr>5. 범주형 변수 및 구간변수 오즈비 해석</vt:lpstr>
      <vt:lpstr>5. 범주형 변수 및  구간변수 오즈비 해석</vt:lpstr>
      <vt:lpstr>6. 신경망 모델 실행 및 성능평가 </vt:lpstr>
      <vt:lpstr>6. 신경망 모델 실행 및 성능평가 </vt:lpstr>
      <vt:lpstr>6. 신경망 모델 실행 및 성능평가 </vt:lpstr>
      <vt:lpstr>7. 랜덤 포레스트 모델 실행 및 성능평가  </vt:lpstr>
      <vt:lpstr>7. 랜덤 포레스트 모델 실행 및 성능평가  </vt:lpstr>
      <vt:lpstr>(이하 연속 변수 타겟변수에 적용) 1. 데이터 표준화  </vt:lpstr>
      <vt:lpstr>1. 데이터 표준화   </vt:lpstr>
      <vt:lpstr>2. 1 회귀 모델     </vt:lpstr>
      <vt:lpstr>2. 2 릿지 모델     </vt:lpstr>
      <vt:lpstr>3. 1 XGBoost   </vt:lpstr>
      <vt:lpstr>3. 1 XGBoost   </vt:lpstr>
      <vt:lpstr>3. 2 LightGBM   </vt:lpstr>
      <vt:lpstr>3. 2 LightGBM   </vt:lpstr>
      <vt:lpstr>4. 챔피언 모델 선정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은미</dc:creator>
  <cp:revision>15</cp:revision>
  <dcterms:created xsi:type="dcterms:W3CDTF">2023-05-21T13:57:25Z</dcterms:created>
  <dcterms:modified xsi:type="dcterms:W3CDTF">2023-06-14T07:45:29Z</dcterms:modified>
</cp:coreProperties>
</file>