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705" r:id="rId1"/>
  </p:sldMasterIdLst>
  <p:notesMasterIdLst>
    <p:notesMasterId r:id="rId25"/>
  </p:notesMasterIdLst>
  <p:sldIdLst>
    <p:sldId id="458" r:id="rId2"/>
    <p:sldId id="421" r:id="rId3"/>
    <p:sldId id="425" r:id="rId4"/>
    <p:sldId id="436" r:id="rId5"/>
    <p:sldId id="422" r:id="rId6"/>
    <p:sldId id="457" r:id="rId7"/>
    <p:sldId id="519" r:id="rId8"/>
    <p:sldId id="423" r:id="rId9"/>
    <p:sldId id="437" r:id="rId10"/>
    <p:sldId id="424" r:id="rId11"/>
    <p:sldId id="447" r:id="rId12"/>
    <p:sldId id="426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23" r:id="rId22"/>
    <p:sldId id="504" r:id="rId23"/>
    <p:sldId id="50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42FDA82-5AAE-F2FD-98F6-E3A73CA896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AA67D76-4099-0F24-5097-30DC79A3E2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C58F8E3-9BB1-04EF-293C-7ABA68D9A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403BF00-48DE-21C8-9172-B1DB84BD06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65028FBA-60A2-C9C3-CC98-7A7FCDC2C4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79C97292-6E6F-3D75-3EF0-BF3F641FF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8AADB83-F13F-EF4F-BB11-4520E6E2EE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99EFD8C-DFC8-06B5-491E-599D6C1DA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A2BA46-ACD6-3349-BA7B-15F32476AA8E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2D6762-A292-A23F-71E2-1FF9C538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0701D9A-0B15-67D1-2A88-44C89DA4D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3108AA6-2490-C939-076A-9769F07D6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BCAF1B-29B4-3543-9A03-717B06D8353F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27522C8-4CA1-5A7F-73E4-844D35C12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0F59695-949A-FDFF-CA6D-B8E04F93F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218418D-4EBA-BA04-899E-5B1613CB5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558AB0-A2B9-D14D-8C8D-A9595308E58D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E0047C8-45F7-7B52-61D8-6FF14A25A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725B3A0-09A4-110B-3D31-8BA140782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59B5C77-B163-E527-352C-733FDC0E6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83F571-697C-BF44-BF67-D09D58FD7F9C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BDCBE49-7B6C-A2A2-1241-3370CD0C0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847C092-F489-EE0D-DAA2-821DB94B9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FCC20E24-8764-D7D7-56A5-97DFC651A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B7369B3-D3B4-9CFE-26F3-6C1A4C6B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B7F32CC-A547-DDBC-B0E9-EB99395C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CD1658-4143-8D4B-A4B7-D3B847B0D1B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00BA530-B52F-C0D2-A1D3-C7E4CF4E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66829-A22B-9F44-84C5-D96D0150159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088AB54-F6FC-AC4F-9E74-FB06107B88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108F71D-9F64-F915-B2C9-C5360EF03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globe_bkgrnd">
            <a:extLst>
              <a:ext uri="{FF2B5EF4-FFF2-40B4-BE49-F238E27FC236}">
                <a16:creationId xmlns:a16="http://schemas.microsoft.com/office/drawing/2014/main" id="{087D3999-F58C-51B9-F41D-0ACA89A5F5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7">
            <a:extLst>
              <a:ext uri="{FF2B5EF4-FFF2-40B4-BE49-F238E27FC236}">
                <a16:creationId xmlns:a16="http://schemas.microsoft.com/office/drawing/2014/main" id="{A1D9320B-E834-379E-F15A-08588DE35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A6FAA062-CC12-9AC9-1BFF-A411410D2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endParaRPr lang="en-US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202B-581D-C2FC-B998-B2E3767DE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4D91346-5D94-2B42-88FE-F2FF9C3E594D}" type="datetime1">
              <a:rPr lang="en-US" altLang="en-US"/>
              <a:pPr>
                <a:defRPr/>
              </a:pPr>
              <a:t>7/13/24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37C4B-48E2-7B86-2952-69B7A0509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UNC at Chapel Hill, Jun Liang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C342-1489-CE2B-0F17-BDFF32CBF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F045CC6-7CA6-FD4C-A594-94395DC6A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59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96D8CB-44C2-FA88-46D2-3E63CA577F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00FE2-99AD-7D41-8857-59932FFBA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8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7813"/>
            <a:ext cx="207645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607695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7C85CF2-73A0-F907-F1C5-71C0CF993D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1E1132-FC65-054C-A31B-299DD03001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41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7227EF-9726-9635-B56A-3ABD0CAB27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8ECAC-8C12-324F-AA06-BF84863C1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08DA39-708C-5DF3-E6E8-236C3D960D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D187A-4B3C-FA45-9222-14DBED85C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9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C4A202-C1C6-CA79-AF20-54CD1CB646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A2598-2FDA-9F4E-8720-83A832347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8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515244-F038-89BD-10C8-9DFDA0814D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A0BA8-490D-B24C-9F45-7DCD2C750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6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6E2B4-C150-5BA9-0627-F5B7A995DD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989A4-785D-824B-820A-F78C9CD361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6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73EC4EF-A4E0-73F3-4C7D-62E1D42859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3B1A9-52F4-CB4A-AD3D-44539B9E14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6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7005643-2E8B-9089-D1D8-F636C94A6F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AE09B-568C-A942-B4B7-8B6511EEE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63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0B62D4-4D87-FB60-48F4-D5E6312211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4CDF0-1E6D-CB48-B311-D61748BBAC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1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AFD9CD-12BD-F9D7-DB35-7411E4FB12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C5DBF-29B2-014C-8442-077EDA7224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lobe_bkgrnd">
            <a:extLst>
              <a:ext uri="{FF2B5EF4-FFF2-40B4-BE49-F238E27FC236}">
                <a16:creationId xmlns:a16="http://schemas.microsoft.com/office/drawing/2014/main" id="{F2D781F1-3577-C3A7-6B0F-713166512E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115D95D4-2D49-F12D-185E-55D7A03D6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5433C9F-DC3C-7A4F-6259-62C5D78F7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8E0A0CC8-5CFB-B990-AD94-8B8BE4170C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fld id="{DFDBCB2A-42C9-DC46-88A7-D045188690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Freeform 7">
            <a:extLst>
              <a:ext uri="{FF2B5EF4-FFF2-40B4-BE49-F238E27FC236}">
                <a16:creationId xmlns:a16="http://schemas.microsoft.com/office/drawing/2014/main" id="{CCAA2A3C-0535-A884-B04C-762634B7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A92CC25F-E65F-509E-9F24-1583B5525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30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922DC37-6781-D120-871E-76771F3908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219200"/>
            <a:ext cx="8305800" cy="1311275"/>
          </a:xfrm>
        </p:spPr>
        <p:txBody>
          <a:bodyPr/>
          <a:lstStyle/>
          <a:p>
            <a:r>
              <a:rPr lang="en-US" altLang="en-US" sz="4000"/>
              <a:t>R Programming for Geospatial Applications</a:t>
            </a:r>
            <a:br>
              <a:rPr lang="en-US" altLang="en-US" sz="4000"/>
            </a:br>
            <a:endParaRPr lang="en-US" altLang="en-US" sz="4000" b="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9CC78335-5574-6A2B-27E1-3DDCDACD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0813"/>
            <a:ext cx="6705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Instructor Information</a:t>
            </a:r>
          </a:p>
          <a:p>
            <a:pPr eaLnBrk="1" hangingPunct="1"/>
            <a:r>
              <a:rPr lang="en-US" altLang="en-US"/>
              <a:t>Yang Shao</a:t>
            </a:r>
          </a:p>
          <a:p>
            <a:pPr eaLnBrk="1" hangingPunct="1"/>
            <a:r>
              <a:rPr lang="en-US" altLang="en-US"/>
              <a:t>Email: yshao@vt.edu</a:t>
            </a:r>
          </a:p>
          <a:p>
            <a:pPr eaLnBrk="1" hangingPunct="1"/>
            <a:r>
              <a:rPr lang="en-US" altLang="en-US"/>
              <a:t>Office: 217 Wallace Hall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ACC1DC7-A0EB-5058-707A-A8958198D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Exercises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2328B94-23E4-2997-B889-8834074D2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55675"/>
            <a:ext cx="8229600" cy="4987925"/>
          </a:xfrm>
        </p:spPr>
        <p:txBody>
          <a:bodyPr/>
          <a:lstStyle/>
          <a:p>
            <a:pPr eaLnBrk="1" hangingPunct="1"/>
            <a:r>
              <a:rPr lang="en-US" altLang="en-US"/>
              <a:t>Software considerations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/>
              <a:t>  </a:t>
            </a:r>
            <a:r>
              <a:rPr lang="en-US" altLang="en-US" sz="1800" b="1"/>
              <a:t> </a:t>
            </a:r>
            <a:r>
              <a:rPr lang="en-US" altLang="en-US" b="1"/>
              <a:t>RStudio</a:t>
            </a:r>
            <a:r>
              <a:rPr lang="en-US" altLang="en-US" sz="1800" b="1"/>
              <a:t> </a:t>
            </a:r>
            <a:r>
              <a:rPr lang="en-US" altLang="en-US" sz="1800"/>
              <a:t>is the primary software package for this class.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3586F03-2D44-2E6E-5C1B-54346C7E8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2527CF-E5D6-A24D-B6CA-6FBBC1CFEF85}" type="slidenum">
              <a:rPr lang="en-US" altLang="en-US">
                <a:latin typeface="Garamond" panose="02020404030301010803" pitchFamily="18" charset="0"/>
              </a:rPr>
              <a:pPr/>
              <a:t>10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7413" name="TextBox 1">
            <a:extLst>
              <a:ext uri="{FF2B5EF4-FFF2-40B4-BE49-F238E27FC236}">
                <a16:creationId xmlns:a16="http://schemas.microsoft.com/office/drawing/2014/main" id="{15F9EE59-5453-EC89-920C-B6C2D431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2362200"/>
            <a:ext cx="6567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Freely available; works on both Windows and Mac computers </a:t>
            </a: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10D3C24A-8C4A-91EC-FA01-B019FEF0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3121025"/>
            <a:ext cx="3603625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5D278-72F6-7F24-10B1-88CFFE06F486}"/>
              </a:ext>
            </a:extLst>
          </p:cNvPr>
          <p:cNvSpPr txBox="1"/>
          <p:nvPr/>
        </p:nvSpPr>
        <p:spPr>
          <a:xfrm>
            <a:off x="844550" y="6116638"/>
            <a:ext cx="4181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latin typeface="+mn-lt"/>
              </a:rPr>
              <a:t>ArcGIS pro </a:t>
            </a:r>
            <a:r>
              <a:rPr lang="en-US" dirty="0"/>
              <a:t>– supporting role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D4AD35-C706-4DDE-A760-6EC245C77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succeed in this course: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70DAE59-C27C-A0AF-E535-6DF1602FB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530725"/>
          </a:xfrm>
        </p:spPr>
        <p:txBody>
          <a:bodyPr/>
          <a:lstStyle/>
          <a:p>
            <a:r>
              <a:rPr lang="en-US" altLang="en-US"/>
              <a:t>Follow lectures and labs consistently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  <a:p>
            <a:r>
              <a:rPr lang="en-US" altLang="en-US"/>
              <a:t>If something is not clear, ask a question</a:t>
            </a:r>
          </a:p>
          <a:p>
            <a:endParaRPr lang="en-US" altLang="en-US"/>
          </a:p>
          <a:p>
            <a:r>
              <a:rPr lang="en-US" altLang="en-US"/>
              <a:t>Clarify expectations with the instructor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AF15692-2186-C126-384D-A1A86CF5F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DEE4D3-2E9F-2A47-82AD-7E95632C7077}" type="slidenum">
              <a:rPr lang="en-US" altLang="en-US">
                <a:latin typeface="Garamond" panose="02020404030301010803" pitchFamily="18" charset="0"/>
              </a:rPr>
              <a:pPr/>
              <a:t>11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788B687-C6B9-C80B-E093-D60778F139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311275"/>
          </a:xfrm>
        </p:spPr>
        <p:txBody>
          <a:bodyPr/>
          <a:lstStyle/>
          <a:p>
            <a:pPr algn="ctr" eaLnBrk="1" hangingPunct="1"/>
            <a:r>
              <a:rPr lang="en-US" altLang="en-US"/>
              <a:t>Programming for Geospatial Research</a:t>
            </a:r>
            <a:br>
              <a:rPr lang="en-US" altLang="en-US" b="0"/>
            </a:br>
            <a:endParaRPr lang="en-US" altLang="en-US" b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1548A54-D6F6-14BB-C8E9-2CF650ADEB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4600" y="3429000"/>
            <a:ext cx="4343400" cy="1752600"/>
          </a:xfrm>
        </p:spPr>
        <p:txBody>
          <a:bodyPr/>
          <a:lstStyle/>
          <a:p>
            <a:pPr algn="ctr" eaLnBrk="1" hangingPunct="1"/>
            <a:r>
              <a:rPr lang="en-US" altLang="en-US" sz="2600"/>
              <a:t>Fall 2022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1F70569-A61A-B331-250E-6A949394A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DA79-AA85-4CF0-2B89-67BF62D1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530725"/>
          </a:xfrm>
        </p:spPr>
        <p:txBody>
          <a:bodyPr/>
          <a:lstStyle/>
          <a:p>
            <a:pPr marL="514350" indent="-51435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R/Python/</a:t>
            </a:r>
            <a:r>
              <a:rPr lang="en-US" dirty="0" err="1">
                <a:ea typeface="ＭＳ Ｐゴシック" charset="0"/>
              </a:rPr>
              <a:t>Matlab</a:t>
            </a:r>
            <a:r>
              <a:rPr lang="en-US" dirty="0">
                <a:ea typeface="ＭＳ Ｐゴシック" charset="0"/>
              </a:rPr>
              <a:t> for geospatial research</a:t>
            </a:r>
          </a:p>
          <a:p>
            <a:pPr marL="514350" indent="-514350">
              <a:buFont typeface="Wingdings" charset="0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514350" indent="-51435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Software preparation (R, </a:t>
            </a:r>
            <a:r>
              <a:rPr lang="en-US" dirty="0" err="1">
                <a:ea typeface="ＭＳ Ｐゴシック" charset="0"/>
              </a:rPr>
              <a:t>Rstudio</a:t>
            </a:r>
            <a:r>
              <a:rPr lang="en-US" dirty="0">
                <a:ea typeface="ＭＳ Ｐゴシック" charset="0"/>
              </a:rPr>
              <a:t>, raster library, </a:t>
            </a:r>
            <a:r>
              <a:rPr lang="en-US" dirty="0" err="1">
                <a:ea typeface="ＭＳ Ｐゴシック" charset="0"/>
              </a:rPr>
              <a:t>rgdal</a:t>
            </a:r>
            <a:r>
              <a:rPr lang="en-US" dirty="0">
                <a:ea typeface="ＭＳ Ｐゴシック" charset="0"/>
              </a:rPr>
              <a:t> library)  </a:t>
            </a:r>
          </a:p>
          <a:p>
            <a:pPr marL="514350" indent="-514350">
              <a:buFont typeface="Wingdings" charset="0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514350" indent="-514350">
              <a:buFont typeface="Wing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 Data types and plots in R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2DF5BC6D-7101-D0BA-227C-847135331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E2DA19-F18B-964E-B12E-45C515513CB9}" type="slidenum">
              <a:rPr lang="en-US" altLang="en-US">
                <a:latin typeface="Garamond" panose="02020404030301010803" pitchFamily="18" charset="0"/>
              </a:rPr>
              <a:pPr/>
              <a:t>13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1BEAAA5-36FF-6DBA-B644-002E97F20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176213"/>
            <a:ext cx="8229600" cy="1139825"/>
          </a:xfrm>
        </p:spPr>
        <p:txBody>
          <a:bodyPr/>
          <a:lstStyle/>
          <a:p>
            <a:r>
              <a:rPr lang="en-US" altLang="en-US"/>
              <a:t>R/Python/Matlab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B1637F84-B8C4-54E7-F7F6-E4EC0268B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39E33B-8A0A-9A4E-ABCD-BD0D794FF729}" type="slidenum">
              <a:rPr lang="en-US" altLang="en-US">
                <a:latin typeface="Garamond" panose="02020404030301010803" pitchFamily="18" charset="0"/>
              </a:rPr>
              <a:pPr/>
              <a:t>14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6E37E997-3C9C-44B3-F5AC-7E01CD4C6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023938"/>
            <a:ext cx="21717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B5F1F0CB-E369-8322-2E42-0D51EFEB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92450"/>
            <a:ext cx="3468688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>
            <a:extLst>
              <a:ext uri="{FF2B5EF4-FFF2-40B4-BE49-F238E27FC236}">
                <a16:creationId xmlns:a16="http://schemas.microsoft.com/office/drawing/2014/main" id="{F06B2D79-2208-88B7-22D7-5EB72054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38957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DDE1A-CEAA-5DC0-0E0F-F902CE126506}"/>
              </a:ext>
            </a:extLst>
          </p:cNvPr>
          <p:cNvSpPr txBox="1"/>
          <p:nvPr/>
        </p:nvSpPr>
        <p:spPr>
          <a:xfrm>
            <a:off x="3124200" y="1023938"/>
            <a:ext cx="5948363" cy="1477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anose="020B0600070205080204" pitchFamily="34" charset="-128"/>
              </a:rPr>
              <a:t>Freely available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anose="020B0600070205080204" pitchFamily="34" charset="-128"/>
              </a:rPr>
              <a:t>Widely used in the stats, bioinformatics, data science </a:t>
            </a:r>
          </a:p>
          <a:p>
            <a:pPr>
              <a:defRPr/>
            </a:pPr>
            <a:r>
              <a:rPr lang="en-US" dirty="0">
                <a:ea typeface="ＭＳ Ｐゴシック" panose="020B0600070205080204" pitchFamily="34" charset="-128"/>
              </a:rPr>
              <a:t>     communities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anose="020B0600070205080204" pitchFamily="34" charset="-128"/>
              </a:rPr>
              <a:t>Numerous functions and libraries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panose="020B0600070205080204" pitchFamily="34" charset="-128"/>
              </a:rPr>
              <a:t>R GIS developer (many job opportunities)</a:t>
            </a:r>
          </a:p>
        </p:txBody>
      </p:sp>
      <p:sp>
        <p:nvSpPr>
          <p:cNvPr id="23560" name="Rectangle 11">
            <a:extLst>
              <a:ext uri="{FF2B5EF4-FFF2-40B4-BE49-F238E27FC236}">
                <a16:creationId xmlns:a16="http://schemas.microsoft.com/office/drawing/2014/main" id="{8FDE8E68-DE77-796D-DC36-A948909A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8945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 high-productivity development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Extensive toolboxes and 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Faster performance and easy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License, expensive </a:t>
            </a:r>
          </a:p>
        </p:txBody>
      </p:sp>
      <p:sp>
        <p:nvSpPr>
          <p:cNvPr id="23561" name="Rectangle 12">
            <a:extLst>
              <a:ext uri="{FF2B5EF4-FFF2-40B4-BE49-F238E27FC236}">
                <a16:creationId xmlns:a16="http://schemas.microsoft.com/office/drawing/2014/main" id="{23348343-17F2-03C6-EDFB-91A3FB5F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78125"/>
            <a:ext cx="53292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Freely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Widely used in the machine learning, data science (including geospatial) communities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Numerous functions and libraries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Python GIS Developer (many job opportunities)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4222286F-5DEB-2712-2002-519B96862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ACC8CD-A604-CA49-BE05-1A4F21598A8E}" type="slidenum">
              <a:rPr lang="en-US" altLang="en-US">
                <a:latin typeface="Garamond" panose="02020404030301010803" pitchFamily="18" charset="0"/>
              </a:rPr>
              <a:pPr/>
              <a:t>15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2C61838B-E2DF-51CE-E8F8-6CFA5877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833438"/>
            <a:ext cx="85105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>
            <a:extLst>
              <a:ext uri="{FF2B5EF4-FFF2-40B4-BE49-F238E27FC236}">
                <a16:creationId xmlns:a16="http://schemas.microsoft.com/office/drawing/2014/main" id="{6C5AEB84-7966-6318-7BCB-53133612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63525"/>
            <a:ext cx="4570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Integrated development environment for R 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3DFB3E1-F2EE-5365-1978-24DAF0A4A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A8288A-9808-E540-A841-4FAA3CBA993A}" type="slidenum">
              <a:rPr lang="en-US" altLang="en-US">
                <a:latin typeface="Garamond" panose="02020404030301010803" pitchFamily="18" charset="0"/>
              </a:rPr>
              <a:pPr/>
              <a:t>16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2AFBD4E2-FD69-ACA6-1DAF-BFF25AB28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83105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5">
            <a:extLst>
              <a:ext uri="{FF2B5EF4-FFF2-40B4-BE49-F238E27FC236}">
                <a16:creationId xmlns:a16="http://schemas.microsoft.com/office/drawing/2014/main" id="{96F96D87-786E-5970-9B76-848F1F47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263525"/>
            <a:ext cx="512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Integrated development environment for Python 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F7C235DE-E821-4A84-E6E6-809343FEC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1C9552-3038-3F46-A9F5-B61B65282F65}" type="slidenum">
              <a:rPr lang="en-US" altLang="en-US">
                <a:latin typeface="Garamond" panose="02020404030301010803" pitchFamily="18" charset="0"/>
              </a:rPr>
              <a:pPr/>
              <a:t>17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4F4B947D-210D-02A8-E694-DF9BACB5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800"/>
            <a:ext cx="503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Integrated development environment for </a:t>
            </a:r>
            <a:r>
              <a:rPr lang="en-US" altLang="en-US"/>
              <a:t>Matlab</a:t>
            </a:r>
          </a:p>
        </p:txBody>
      </p:sp>
      <p:pic>
        <p:nvPicPr>
          <p:cNvPr id="26628" name="Picture 6">
            <a:extLst>
              <a:ext uri="{FF2B5EF4-FFF2-40B4-BE49-F238E27FC236}">
                <a16:creationId xmlns:a16="http://schemas.microsoft.com/office/drawing/2014/main" id="{AD67A347-7AFC-A697-76DA-F8391317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838200"/>
            <a:ext cx="82851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7DB8877-007D-06A1-BBC0-81B66983A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229600" cy="636587"/>
          </a:xfrm>
        </p:spPr>
        <p:txBody>
          <a:bodyPr/>
          <a:lstStyle/>
          <a:p>
            <a:r>
              <a:rPr lang="en-US" altLang="en-US"/>
              <a:t>R vs. Python for data analysis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AA4B3F31-7C21-9246-F765-89C0ADBB2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278950-91CE-C843-8BE6-49C2D90D62E4}" type="slidenum">
              <a:rPr lang="en-US" altLang="en-US">
                <a:latin typeface="Garamond" panose="02020404030301010803" pitchFamily="18" charset="0"/>
              </a:rPr>
              <a:pPr/>
              <a:t>18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6DDEA78-0616-6E34-2445-9EB38512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57263"/>
            <a:ext cx="56388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5">
            <a:extLst>
              <a:ext uri="{FF2B5EF4-FFF2-40B4-BE49-F238E27FC236}">
                <a16:creationId xmlns:a16="http://schemas.microsoft.com/office/drawing/2014/main" id="{C3AE5AC6-D353-002A-39C9-13961075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6148388"/>
            <a:ext cx="8799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Source: https://www.datacamp.com/community/tutorials/r-or-python-for-data-analysis</a:t>
            </a:r>
          </a:p>
        </p:txBody>
      </p:sp>
      <p:sp>
        <p:nvSpPr>
          <p:cNvPr id="27654" name="Rectangle 1">
            <a:extLst>
              <a:ext uri="{FF2B5EF4-FFF2-40B4-BE49-F238E27FC236}">
                <a16:creationId xmlns:a16="http://schemas.microsoft.com/office/drawing/2014/main" id="{B78A9A4D-31D0-4AA5-3030-B32589D0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4664075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333333"/>
                </a:solidFill>
                <a:latin typeface="Times" pitchFamily="18" charset="0"/>
              </a:rPr>
              <a:t>the S language for data analysis </a:t>
            </a:r>
          </a:p>
          <a:p>
            <a:r>
              <a:rPr lang="en-US" altLang="en-US">
                <a:solidFill>
                  <a:srgbClr val="333333"/>
                </a:solidFill>
                <a:latin typeface="Times" pitchFamily="18" charset="0"/>
              </a:rPr>
              <a:t>and statistics at Bell Laboratories in the 1980s</a:t>
            </a:r>
          </a:p>
        </p:txBody>
      </p:sp>
      <p:cxnSp>
        <p:nvCxnSpPr>
          <p:cNvPr id="27655" name="Straight Arrow Connector 3">
            <a:extLst>
              <a:ext uri="{FF2B5EF4-FFF2-40B4-BE49-F238E27FC236}">
                <a16:creationId xmlns:a16="http://schemas.microsoft.com/office/drawing/2014/main" id="{0C78F0CC-E14A-3E13-1089-FD6E0DB662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5791200"/>
            <a:ext cx="914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78CC3554-0378-D4E2-BCF5-9D9D9258F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0ADCDE-6B16-7642-A037-BC92EA31438C}" type="slidenum">
              <a:rPr lang="en-US" altLang="en-US">
                <a:latin typeface="Garamond" panose="02020404030301010803" pitchFamily="18" charset="0"/>
              </a:rPr>
              <a:pPr/>
              <a:t>19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42557701-14F4-34B8-6F9B-8F0047B2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601980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">
            <a:extLst>
              <a:ext uri="{FF2B5EF4-FFF2-40B4-BE49-F238E27FC236}">
                <a16:creationId xmlns:a16="http://schemas.microsoft.com/office/drawing/2014/main" id="{09A53DCC-B8E7-1FA4-A447-6BC3AE76B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381000"/>
            <a:ext cx="8229600" cy="636588"/>
          </a:xfrm>
        </p:spPr>
        <p:txBody>
          <a:bodyPr/>
          <a:lstStyle/>
          <a:p>
            <a:r>
              <a:rPr lang="en-US" altLang="en-US"/>
              <a:t>R vs. Python for data analysis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D29864AE-A1D3-6030-5A21-92A5CAB7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6148388"/>
            <a:ext cx="8799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Source: https://www.datacamp.com/community/tutorials/r-or-python-for-data-analysis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2EC5BB0B-4B4A-9FBD-B411-ACD896076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046D24-AF5B-EE47-A2AC-A761C3F4FC02}" type="slidenum">
              <a:rPr lang="en-US" altLang="en-US">
                <a:latin typeface="Garamond" panose="02020404030301010803" pitchFamily="18" charset="0"/>
              </a:rPr>
              <a:pPr/>
              <a:t>2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385266-D60C-C009-7BE6-84396343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The format of this course</a:t>
            </a:r>
            <a:endParaRPr lang="en-US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720796D-606B-B7D3-5781-3232754A9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066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SimSun" panose="02010600030101010101" pitchFamily="2" charset="-122"/>
              </a:rPr>
              <a:t>L</a:t>
            </a:r>
            <a:r>
              <a:rPr lang="en-US" altLang="en-US" dirty="0"/>
              <a:t>ectures, lab exercises</a:t>
            </a:r>
            <a:r>
              <a:rPr lang="en-US" altLang="en-US" dirty="0">
                <a:ea typeface="SimSun" panose="02010600030101010101" pitchFamily="2" charset="-122"/>
              </a:rPr>
              <a:t>, final project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en-US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en-US" b="1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b="1" dirty="0"/>
              <a:t>Grading:</a:t>
            </a:r>
            <a:r>
              <a:rPr lang="en-US" altLang="en-US" dirty="0"/>
              <a:t> </a:t>
            </a:r>
          </a:p>
          <a:p>
            <a:pPr>
              <a:defRPr/>
            </a:pPr>
            <a:r>
              <a:rPr lang="en-US" altLang="en-US" dirty="0"/>
              <a:t>Labs and assignments - 85%</a:t>
            </a:r>
          </a:p>
          <a:p>
            <a:pPr>
              <a:defRPr/>
            </a:pPr>
            <a:r>
              <a:rPr lang="en-US" altLang="en-US" dirty="0"/>
              <a:t>Final project – 15%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107B4530-2627-4DDE-6EBC-233B4744E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5FA2A2-2B77-E747-A21A-54A5032E52BE}" type="slidenum">
              <a:rPr lang="en-US" altLang="en-US">
                <a:latin typeface="Garamond" panose="02020404030301010803" pitchFamily="18" charset="0"/>
              </a:rPr>
              <a:pPr/>
              <a:t>20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CBF14FED-529F-D8B4-A56D-A8E15543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391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6">
            <a:extLst>
              <a:ext uri="{FF2B5EF4-FFF2-40B4-BE49-F238E27FC236}">
                <a16:creationId xmlns:a16="http://schemas.microsoft.com/office/drawing/2014/main" id="{8D29E626-A8AA-A63E-39F2-91F4B4D2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6148388"/>
            <a:ext cx="87995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/>
              <a:t>Source: https://www.datacamp.com/community/tutorials/r-or-python-for-data-analysis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13037C0-D7F8-B288-3005-E3E49D889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R and Rstudio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C28F17D-3639-44EA-0555-6502D29F4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287000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hlinkClick r:id="rId2"/>
              </a:rPr>
              <a:t>https://cran.r-project.org/bin/windows/base/</a:t>
            </a:r>
            <a:endParaRPr lang="en-US" altLang="en-US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/>
              <a:t>   4.3.0 (most recent)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https://rstudio.com/products/rstudio/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0FF2CFF-B348-97F4-1C83-6CD005D90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61BF6A-D5CE-384D-BC29-92EA948E3F91}" type="slidenum">
              <a:rPr lang="en-US" altLang="en-US">
                <a:latin typeface="Garamond" panose="02020404030301010803" pitchFamily="18" charset="0"/>
              </a:rPr>
              <a:pPr/>
              <a:t>21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ADA3DB4-6069-5A32-F1C6-770B19C77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for geospatial data analysis 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36AC9D2A-1974-2918-8863-4106D97F6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71DEC9-A29B-A645-8E33-D349E2AE1F27}" type="slidenum">
              <a:rPr lang="en-US" altLang="en-US">
                <a:latin typeface="Garamond" panose="02020404030301010803" pitchFamily="18" charset="0"/>
              </a:rPr>
              <a:pPr/>
              <a:t>22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3D4FB1FC-6F4B-8260-B52D-BE3A58A0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24000"/>
            <a:ext cx="8559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E78D5514-2750-FCD6-2E41-2454DD2A5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58582B-6435-D549-B317-158614563848}" type="slidenum">
              <a:rPr lang="en-US" altLang="en-US">
                <a:latin typeface="Garamond" panose="02020404030301010803" pitchFamily="18" charset="0"/>
              </a:rPr>
              <a:pPr/>
              <a:t>23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30D85F92-3E00-5872-7642-3A0856A06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for geospatial data analysis </a:t>
            </a:r>
          </a:p>
        </p:txBody>
      </p:sp>
      <p:sp>
        <p:nvSpPr>
          <p:cNvPr id="32772" name="TextBox 5">
            <a:extLst>
              <a:ext uri="{FF2B5EF4-FFF2-40B4-BE49-F238E27FC236}">
                <a16:creationId xmlns:a16="http://schemas.microsoft.com/office/drawing/2014/main" id="{30D170B1-90C6-1CD5-FDCB-5552C434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1093788"/>
            <a:ext cx="8032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With rgdal, raster, GISToos and many other functions and libraries, R can be </a:t>
            </a:r>
          </a:p>
          <a:p>
            <a:r>
              <a:rPr lang="en-US" altLang="en-US"/>
              <a:t>considered as </a:t>
            </a:r>
            <a:r>
              <a:rPr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Integrated </a:t>
            </a:r>
            <a:r>
              <a:rPr lang="en-US" altLang="en-US" b="1">
                <a:solidFill>
                  <a:srgbClr val="222222"/>
                </a:solidFill>
                <a:latin typeface="Roboto" panose="02000000000000000000" pitchFamily="2" charset="0"/>
              </a:rPr>
              <a:t>GIS/RS </a:t>
            </a:r>
            <a:r>
              <a:rPr lang="en-US" altLang="en-US">
                <a:solidFill>
                  <a:srgbClr val="222222"/>
                </a:solidFill>
                <a:latin typeface="Roboto" panose="02000000000000000000" pitchFamily="2" charset="0"/>
              </a:rPr>
              <a:t>development environment</a:t>
            </a:r>
            <a:r>
              <a:rPr lang="en-US" altLang="en-US"/>
              <a:t>   </a:t>
            </a:r>
          </a:p>
        </p:txBody>
      </p:sp>
      <p:sp>
        <p:nvSpPr>
          <p:cNvPr id="32773" name="TextBox 6">
            <a:extLst>
              <a:ext uri="{FF2B5EF4-FFF2-40B4-BE49-F238E27FC236}">
                <a16:creationId xmlns:a16="http://schemas.microsoft.com/office/drawing/2014/main" id="{45FEF1D1-72EE-243F-B54C-F335CDCE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6263"/>
            <a:ext cx="8458200" cy="50784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Download geospatial data (USGS gauges, climate data, land cover, dem ……)</a:t>
            </a:r>
          </a:p>
          <a:p>
            <a:pPr marL="0" indent="0"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Import/export various GIS files</a:t>
            </a:r>
          </a:p>
          <a:p>
            <a:pPr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Spatial analysis with GIS: buffer, select by attributes, select by location, overlay, clipping, zonal statistics, re-project, summary statistics, point-in-polygon analysis, kernel density, distance analysis, raster reclassification, vector to raster conversion, raster to vector conversion, terrain analysis, advanced spatial statistics, image classification, ….</a:t>
            </a:r>
          </a:p>
          <a:p>
            <a:pPr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Statistical analysis and machine learning (numerous packages), simulation models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R visualizations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 err="1"/>
              <a:t>Webgis</a:t>
            </a:r>
            <a:r>
              <a:rPr lang="en-US" altLang="en-US" dirty="0"/>
              <a:t>: shiny-server, shiny-app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012F8290-9448-2878-ECE1-399A65F37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A16DDC-648F-0A4C-8D04-1175127C1251}" type="slidenum">
              <a:rPr lang="en-US" altLang="en-US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A1BC6D-ACB6-0E5E-FB5A-EE43D71BD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33400"/>
            <a:ext cx="8229600" cy="45307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/>
              <a:t>Required Materials:</a:t>
            </a:r>
            <a:r>
              <a:rPr lang="en-US" altLang="en-US"/>
              <a:t> </a:t>
            </a:r>
            <a:endParaRPr lang="en-US" altLang="zh-CN">
              <a:ea typeface="SimSun" panose="02010600030101010101" pitchFamily="2" charset="-122"/>
            </a:endParaRPr>
          </a:p>
          <a:p>
            <a:pPr marL="0" indent="0" eaLnBrk="1" hangingPunct="1"/>
            <a:r>
              <a:rPr lang="en-US" altLang="en-US" sz="2400"/>
              <a:t> An Introduction to R for Spatial Analysis and Mapping (</a:t>
            </a:r>
            <a:r>
              <a:rPr lang="en-US" altLang="en-US" sz="2400">
                <a:solidFill>
                  <a:srgbClr val="FF0000"/>
                </a:solidFill>
              </a:rPr>
              <a:t>recommended</a:t>
            </a:r>
            <a:r>
              <a:rPr lang="en-US" altLang="en-US" sz="2400"/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/>
              <a:t>Laptop with Rstudio and ArcGIS installed. </a:t>
            </a:r>
            <a:endParaRPr lang="en-US" altLang="zh-CN" sz="240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3F4124-C681-D108-3BE3-25CF8BF88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Texts</a:t>
            </a:r>
          </a:p>
        </p:txBody>
      </p:sp>
      <p:pic>
        <p:nvPicPr>
          <p:cNvPr id="10243" name="Picture 1">
            <a:extLst>
              <a:ext uri="{FF2B5EF4-FFF2-40B4-BE49-F238E27FC236}">
                <a16:creationId xmlns:a16="http://schemas.microsoft.com/office/drawing/2014/main" id="{C6B27B65-493D-4082-3E06-B47B6DC9B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49244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1EDF2EE-A2B6-F268-FBC9-3893B0A7F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The format of this course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04EA2FF-F497-FA31-5BDF-BE06881A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Lectures</a:t>
            </a:r>
            <a:r>
              <a:rPr lang="en-US" altLang="en-US" dirty="0"/>
              <a:t> (Demos and In class exercises)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b="1" dirty="0"/>
              <a:t>   </a:t>
            </a:r>
          </a:p>
          <a:p>
            <a:pPr eaLnBrk="1" hangingPunct="1">
              <a:defRPr/>
            </a:pPr>
            <a:r>
              <a:rPr lang="en-US" altLang="en-US" b="1" dirty="0"/>
              <a:t>Labs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dirty="0"/>
              <a:t>   I’ll highlight key components of each lab and provide some demos on R programming; Each week I’ll have office hours for additional support (</a:t>
            </a:r>
            <a:r>
              <a:rPr lang="en-US" altLang="en-US" dirty="0">
                <a:solidFill>
                  <a:srgbClr val="FF0000"/>
                </a:solidFill>
              </a:rPr>
              <a:t>zoom?</a:t>
            </a:r>
            <a:r>
              <a:rPr lang="en-US" altLang="en-US" dirty="0"/>
              <a:t>)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99AAF99-3C44-F6B1-F3FB-42EB28D75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457782-3BD8-D445-8A91-3BC366E6A4CC}" type="slidenum">
              <a:rPr lang="en-US" altLang="en-US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AF1B08E6-C065-44B6-E262-26D01CDA0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B4A45C-760E-2142-9C40-8DB722D82D46}" type="slidenum">
              <a:rPr lang="en-US" altLang="en-US">
                <a:latin typeface="Garamond" panose="02020404030301010803" pitchFamily="18" charset="0"/>
              </a:rPr>
              <a:pPr/>
              <a:t>6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2291" name="TextBox 1">
            <a:extLst>
              <a:ext uri="{FF2B5EF4-FFF2-40B4-BE49-F238E27FC236}">
                <a16:creationId xmlns:a16="http://schemas.microsoft.com/office/drawing/2014/main" id="{1E5BED42-F88C-1FF3-C668-A0F37C7B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327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Tentative topics and schedule</a:t>
            </a: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8AD1F546-75DC-FF40-9296-3556BA10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5344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268C3D75-C6E2-0073-DD47-D33DB9B71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CF3657-9453-204D-B1E9-59F8AD367C63}" type="slidenum">
              <a:rPr lang="en-US" altLang="en-US">
                <a:latin typeface="Garamond" panose="02020404030301010803" pitchFamily="18" charset="0"/>
              </a:rPr>
              <a:pPr/>
              <a:t>7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9F65D0FF-B518-D038-9A67-24D85234C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54025"/>
            <a:ext cx="84836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2379F8C6-EA94-2144-B095-7B64DC8C7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6057E2-B1A8-844E-8732-9D2CF5EAF827}" type="slidenum">
              <a:rPr lang="en-US" altLang="en-US">
                <a:latin typeface="Garamond" panose="02020404030301010803" pitchFamily="18" charset="0"/>
              </a:rPr>
              <a:pPr/>
              <a:t>8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F91361E-8082-8F1F-AD6E-E95515B7E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Labs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B56F4D4-A97B-5883-1B6C-0494CDDA8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3263" y="1066800"/>
            <a:ext cx="8229600" cy="4419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/>
              <a:t>8 lab assignments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/>
          </a:p>
          <a:p>
            <a:pPr marL="0" indent="0" eaLnBrk="1" hangingPunct="1"/>
            <a:r>
              <a:rPr lang="en-US" altLang="en-US" sz="1600"/>
              <a:t>R fundamentals </a:t>
            </a:r>
          </a:p>
          <a:p>
            <a:pPr marL="0" indent="0" eaLnBrk="1" hangingPunct="1"/>
            <a:r>
              <a:rPr lang="en-US" altLang="en-US" sz="1600"/>
              <a:t>Characterizing Wildland–Urban Interface in Virginia (Rscript) </a:t>
            </a:r>
          </a:p>
          <a:p>
            <a:pPr marL="0" indent="0" eaLnBrk="1" hangingPunct="1"/>
            <a:r>
              <a:rPr lang="en-US" altLang="en-US" sz="1600"/>
              <a:t>Fire Fuel Mapping and Modeling in a Forested Environment (Rscript) </a:t>
            </a:r>
          </a:p>
          <a:p>
            <a:pPr marL="0" indent="0" eaLnBrk="1" hangingPunct="1"/>
            <a:r>
              <a:rPr lang="en-US" altLang="en-US" sz="1600"/>
              <a:t>Landsat Image classification with R</a:t>
            </a:r>
          </a:p>
          <a:p>
            <a:pPr marL="0" indent="0" eaLnBrk="1" hangingPunct="1"/>
            <a:r>
              <a:rPr lang="en-US" altLang="en-US" sz="1600"/>
              <a:t>Time-series NDVI analysis </a:t>
            </a:r>
          </a:p>
          <a:p>
            <a:pPr marL="0" indent="0" eaLnBrk="1" hangingPunct="1"/>
            <a:r>
              <a:rPr lang="en-US" altLang="en-US" sz="1600"/>
              <a:t>Modeling land-use change in Loudoun County using logistic regression </a:t>
            </a:r>
          </a:p>
          <a:p>
            <a:pPr marL="0" indent="0" eaLnBrk="1" hangingPunct="1"/>
            <a:r>
              <a:rPr lang="en-US" altLang="en-US" sz="1600"/>
              <a:t>Getting started with high-performance computing (VT ARC)</a:t>
            </a:r>
          </a:p>
          <a:p>
            <a:pPr marL="0" indent="0" eaLnBrk="1" hangingPunct="1"/>
            <a:r>
              <a:rPr lang="en-US" altLang="en-US" sz="1600"/>
              <a:t>Automate data cube preparation for watershed modeling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1600"/>
          </a:p>
          <a:p>
            <a:pPr marL="0" indent="0" eaLnBrk="1" hangingPunct="1"/>
            <a:r>
              <a:rPr lang="en-US" altLang="en-US" sz="1600"/>
              <a:t>Using R on Amazon AWS</a:t>
            </a:r>
          </a:p>
          <a:p>
            <a:pPr marL="0" indent="0" eaLnBrk="1" hangingPunct="1"/>
            <a:r>
              <a:rPr lang="en-US" altLang="en-US" sz="1600"/>
              <a:t>Shiny App</a:t>
            </a:r>
          </a:p>
          <a:p>
            <a:pPr marL="0" indent="0" eaLnBrk="1" hangingPunct="1"/>
            <a:endParaRPr lang="en-US" altLang="en-US" sz="1600"/>
          </a:p>
          <a:p>
            <a:pPr marL="0" indent="0" eaLnBrk="1" hangingPunct="1"/>
            <a:endParaRPr lang="en-US" altLang="en-US" sz="160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160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570C9C1A-372B-6C3D-F98B-B36EC29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680075"/>
            <a:ext cx="453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Final project (presentation and final report)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088160B-476A-EF94-AD57-F8D876C19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Features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66528D9-ED58-CCC4-4CD0-A4B0536D6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Homework Groups (4984 &amp; 5984):</a:t>
            </a: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You may work in groups </a:t>
            </a:r>
            <a:r>
              <a:rPr lang="en-US" altLang="en-US">
                <a:solidFill>
                  <a:srgbClr val="FF0000"/>
                </a:solidFill>
                <a:ea typeface="Arial" panose="020B0604020202020204" pitchFamily="34" charset="0"/>
              </a:rPr>
              <a:t>starting lab 4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ea typeface="Arial" panose="020B0604020202020204" pitchFamily="34" charset="0"/>
              </a:rPr>
              <a:t>You may form your own groups of 2-4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ea typeface="Arial" panose="020B0604020202020204" pitchFamily="34" charset="0"/>
            </a:endParaRPr>
          </a:p>
          <a:p>
            <a:pPr eaLnBrk="1" hangingPunct="1"/>
            <a:endParaRPr lang="en-US" altLang="en-US"/>
          </a:p>
          <a:p>
            <a:pPr eaLnBrk="1" hangingPunct="1">
              <a:buFont typeface="Wingdings" pitchFamily="2" charset="2"/>
              <a:buNone/>
            </a:pPr>
            <a:br>
              <a:rPr lang="en-US" altLang="en-US"/>
            </a:br>
            <a:endParaRPr lang="en-US" altLang="en-US"/>
          </a:p>
          <a:p>
            <a:pPr lvl="1" eaLnBrk="1" hangingPunct="1">
              <a:buFont typeface="Wingdings" pitchFamily="2" charset="2"/>
              <a:buNone/>
            </a:pPr>
            <a:endParaRPr lang="en-US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669</Words>
  <Application>Microsoft Macintosh PowerPoint</Application>
  <PresentationFormat>On-screen Show (4:3)</PresentationFormat>
  <Paragraphs>136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MS PGothic</vt:lpstr>
      <vt:lpstr>Wingdings</vt:lpstr>
      <vt:lpstr>Times New Roman</vt:lpstr>
      <vt:lpstr>Garamond</vt:lpstr>
      <vt:lpstr>SimSun</vt:lpstr>
      <vt:lpstr>Roboto</vt:lpstr>
      <vt:lpstr>Times</vt:lpstr>
      <vt:lpstr>Edge</vt:lpstr>
      <vt:lpstr>R Programming for Geospatial Applications </vt:lpstr>
      <vt:lpstr>The format of this course</vt:lpstr>
      <vt:lpstr>PowerPoint Presentation</vt:lpstr>
      <vt:lpstr>Texts</vt:lpstr>
      <vt:lpstr>The format of this course</vt:lpstr>
      <vt:lpstr>PowerPoint Presentation</vt:lpstr>
      <vt:lpstr>PowerPoint Presentation</vt:lpstr>
      <vt:lpstr>Labs</vt:lpstr>
      <vt:lpstr>Special Features</vt:lpstr>
      <vt:lpstr>Lab Exercises</vt:lpstr>
      <vt:lpstr>How to succeed in this course: </vt:lpstr>
      <vt:lpstr>Programming for Geospatial Research </vt:lpstr>
      <vt:lpstr>Outline</vt:lpstr>
      <vt:lpstr>R/Python/Matlab</vt:lpstr>
      <vt:lpstr>PowerPoint Presentation</vt:lpstr>
      <vt:lpstr>PowerPoint Presentation</vt:lpstr>
      <vt:lpstr>PowerPoint Presentation</vt:lpstr>
      <vt:lpstr>R vs. Python for data analysis</vt:lpstr>
      <vt:lpstr>R vs. Python for data analysis</vt:lpstr>
      <vt:lpstr>PowerPoint Presentation</vt:lpstr>
      <vt:lpstr>Install R and Rstudio</vt:lpstr>
      <vt:lpstr>R for geospatial data analysis </vt:lpstr>
      <vt:lpstr>R for geospatial data analysis </vt:lpstr>
    </vt:vector>
  </TitlesOfParts>
  <Company>UNC at 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Geog070</dc:title>
  <dc:creator>Shao, Yang</dc:creator>
  <cp:lastModifiedBy>Shao, Yang</cp:lastModifiedBy>
  <cp:revision>410</cp:revision>
  <cp:lastPrinted>1601-01-01T00:00:00Z</cp:lastPrinted>
  <dcterms:created xsi:type="dcterms:W3CDTF">2003-03-18T22:21:10Z</dcterms:created>
  <dcterms:modified xsi:type="dcterms:W3CDTF">2024-07-13T19:52:51Z</dcterms:modified>
</cp:coreProperties>
</file>