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tmap.github.io/tmap-book/index.html" TargetMode="External" /><Relationship Id="rId3" Type="http://schemas.openxmlformats.org/officeDocument/2006/relationships/hyperlink" Target="https://r4ds.had.co.nz/data-visualisation.html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tmap.github.io/tmap-book/index.html" TargetMode="External" /><Relationship Id="rId3" Type="http://schemas.openxmlformats.org/officeDocument/2006/relationships/hyperlink" Target="https://r4ds.had.co.nz/data-visualisation.html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Programming for Geospatial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2024-07-15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Mapping values (e.g., population) into user-defined groups (Natural breaks or Jenks)</a:t>
            </a:r>
          </a:p>
        </p:txBody>
      </p:sp>
      <p:pic>
        <p:nvPicPr>
          <p:cNvPr descr="break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38300" y="1193800"/>
            <a:ext cx="5880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uisng tmap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tm_shape</a:t>
            </a:r>
            <a:r>
              <a:rPr>
                <a:latin typeface="Courier"/>
              </a:rPr>
              <a:t>(income_va)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tm_polygons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"income"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style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"jenks"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tm_layout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"Income with Natural Breaks"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week4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Mapping with raster data (continuous variable)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(terra)</a:t>
            </a:r>
            <a:br/>
            <a:r>
              <a:rPr>
                <a:latin typeface="Courier"/>
              </a:rPr>
              <a:t>dem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rast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'dem.tif'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tm_shape</a:t>
            </a:r>
            <a:r>
              <a:rPr>
                <a:latin typeface="Courier"/>
              </a:rPr>
              <a:t>(dem)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tm_raster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style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palette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"-RdYlGn"</a:t>
            </a:r>
            <a:r>
              <a:rPr>
                <a:latin typeface="Courier"/>
              </a:rPr>
              <a:t>) </a:t>
            </a:r>
          </a:p>
        </p:txBody>
      </p:sp>
      <p:pic>
        <p:nvPicPr>
          <p:cNvPr descr="week4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Mapping with raster data (categorical variable)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nlcd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rast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'nlcd.tif'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Define the palette and labels</a:t>
            </a:r>
            <a:br/>
            <a:r>
              <a:rPr>
                <a:latin typeface="Courier"/>
              </a:rPr>
              <a:t>pal4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"yellow"</a:t>
            </a:r>
            <a:r>
              <a:rPr>
                <a:latin typeface="Courier"/>
              </a:rPr>
              <a:t>)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Example colors, adjust as needed</a:t>
            </a:r>
            <a:br/>
            <a:r>
              <a:rPr>
                <a:latin typeface="Courier"/>
              </a:rPr>
              <a:t>labels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'water'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'urban'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'forest'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'ag'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Create the map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tm_shape</a:t>
            </a:r>
            <a:r>
              <a:rPr>
                <a:latin typeface="Courier"/>
              </a:rPr>
              <a:t>(nlcd)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tm_raster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style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"cat"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palette =</a:t>
            </a:r>
            <a:r>
              <a:rPr>
                <a:latin typeface="Courier"/>
              </a:rPr>
              <a:t> pal4, </a:t>
            </a:r>
            <a:r>
              <a:rPr>
                <a:solidFill>
                  <a:srgbClr val="7D9029"/>
                </a:solidFill>
                <a:latin typeface="Courier"/>
              </a:rPr>
              <a:t>labels =</a:t>
            </a:r>
            <a:r>
              <a:rPr>
                <a:latin typeface="Courier"/>
              </a:rPr>
              <a:t> labels)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tm_layout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legend.text.size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legend.position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"right"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))</a:t>
            </a:r>
          </a:p>
        </p:txBody>
      </p:sp>
      <p:pic>
        <p:nvPicPr>
          <p:cNvPr descr="week4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layers (usgs site, streams, and dem)</a:t>
            </a:r>
          </a:p>
        </p:txBody>
      </p:sp>
      <p:pic>
        <p:nvPicPr>
          <p:cNvPr descr="thr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193800"/>
            <a:ext cx="4025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maps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tmap (tmap is an R package for visualization spatial data)</a:t>
            </a:r>
            <a:br/>
            <a:r>
              <a:rPr>
                <a:hlinkClick r:id="rId2"/>
              </a:rPr>
              <a:t>https://r-tmap.github.io/tmap-book/index.html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</a:p>
          <a:p>
            <a:pPr lvl="0"/>
            <a:r>
              <a:rPr i="1"/>
              <a:t>ggplot2 library (data visualization; one of the most popular packages in R)</a:t>
            </a:r>
            <a:br/>
            <a:r>
              <a:rPr>
                <a:hlinkClick r:id="rId3"/>
              </a:rPr>
              <a:t>https://r4ds.had.co.nz/data-visualisation.html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ggplot2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Basic map using ggplot2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income_va)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geom_sf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"Income data of Virginia"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week4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## ggplot2- Custom Styling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Basic map using ggplot2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income_va)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geom_sf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income))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option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"plasma"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theme_minimal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"Map of VA by Income"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"Income"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week4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north arrow and scale bar using the ggspatial package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(ggspatial)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Define margins to make space for the scale bar</a:t>
            </a:r>
            <a:br/>
            <a:r>
              <a:rPr>
                <a:latin typeface="Courier"/>
              </a:rPr>
              <a:t>plot_margin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plot.margin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unit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"cm"</a:t>
            </a:r>
            <a:r>
              <a:rPr>
                <a:latin typeface="Courier"/>
              </a:rPr>
              <a:t>))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Basic map with north arrow and scale bar placed outside the plotting area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income_va)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geom_sf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income))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scale_fill_viridis_c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option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"plasma"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annotation_scale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location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width_hint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pad_x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unit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pad_y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unit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"in"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7D9029"/>
                </a:solidFill>
                <a:latin typeface="Courier"/>
              </a:rPr>
              <a:t>height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unit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"cm"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annotation_north_arrow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location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which_north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"true"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pad_x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unit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pad_y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unit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style =</a:t>
            </a:r>
            <a:r>
              <a:rPr>
                <a:latin typeface="Courier"/>
              </a:rPr>
              <a:t> north_arrow_fancy_orienteering)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"Map of Income distribution, VA"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plot_margin</a:t>
            </a:r>
          </a:p>
        </p:txBody>
      </p:sp>
      <p:pic>
        <p:nvPicPr>
          <p:cNvPr descr="week4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maps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tmap (tmap is an R package for visualization spatial data)</a:t>
            </a:r>
            <a:br/>
            <a:r>
              <a:rPr>
                <a:hlinkClick r:id="rId2"/>
              </a:rPr>
              <a:t>https://r-tmap.github.io/tmap-book/index.html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</a:p>
          <a:p>
            <a:pPr lvl="0"/>
            <a:r>
              <a:rPr i="1"/>
              <a:t>ggplot2 library (data visualization; one of the most popular packages in R)</a:t>
            </a:r>
            <a:br/>
            <a:r>
              <a:rPr>
                <a:hlinkClick r:id="rId3"/>
              </a:rPr>
              <a:t>https://r4ds.had.co.nz/data-visualisation.html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tmap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Tennekes M (2018). “tmap: Thematic Maps in R.” Journal of Statistical Software,84(6), 1–39.doi:10.18637/jss.v084.i06.</a:t>
            </a:r>
          </a:p>
        </p:txBody>
      </p:sp>
      <p:pic>
        <p:nvPicPr>
          <p:cNvPr descr="tma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55700"/>
            <a:ext cx="5105400" cy="246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tmap works well with vector data (sf library) and raster data (terra library)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spatial data can be used to create simple, quick maps (qtm) and more complex and expandable maps.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These maps can be presented in two modes as a static map and an interactive one:</a:t>
            </a:r>
          </a:p>
          <a:p>
            <a:pPr lvl="1" indent="0" marL="342900">
              <a:buNone/>
            </a:pPr>
            <a:r>
              <a:rPr i="1"/>
              <a:t>tmap_mode(‘plot’)</a:t>
            </a:r>
            <a:r>
              <a:rPr/>
              <a:t> or </a:t>
            </a:r>
            <a:r>
              <a:rPr i="1"/>
              <a:t>tmap_mode(‘view’)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tmap - quick maps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(sf)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(tmap)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Load the shapefile</a:t>
            </a:r>
            <a:br/>
            <a:r>
              <a:rPr>
                <a:latin typeface="Courier"/>
              </a:rPr>
              <a:t>income_va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st_read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"income.shp"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Reading layer `income' from data source 
##   `/Users/yshao/work/Geog4254-5254G/week4/income.shp' using driver `ESRI Shapefile'
## Simple feature collection with 133 features and 5 fields
## Geometry type: MULTIPOLYGON
## Dimension:     XY
## Bounding box:  xmin: -83.67539 ymin: 36.54074 xmax: -75.24247 ymax: 39.46601
## Geodetic CRS:  NAD83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qtm is good for data exploration, simple maps only</a:t>
            </a:r>
            <a:br/>
            <a:r>
              <a:rPr>
                <a:solidFill>
                  <a:srgbClr val="06287E"/>
                </a:solidFill>
                <a:latin typeface="Courier"/>
              </a:rPr>
              <a:t>qtm</a:t>
            </a:r>
            <a:r>
              <a:rPr>
                <a:latin typeface="Courier"/>
              </a:rPr>
              <a:t>(income_va, 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solidFill>
                  <a:srgbClr val="4070A0"/>
                </a:solidFill>
                <a:latin typeface="Courier"/>
              </a:rPr>
              <a:t>'income'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week4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tmap – regular maps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“The first element always is tm_shape(), which specified the input shape object. Next, map layers, additional map elements, and overall layout can be customized.”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tm_shape</a:t>
            </a:r>
            <a:r>
              <a:rPr>
                <a:latin typeface="Courier"/>
              </a:rPr>
              <a:t>(income_va)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tm_polygons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"income"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palette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"yellow"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"darkgreen"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tm_layout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title=</a:t>
            </a:r>
            <a:r>
              <a:rPr>
                <a:solidFill>
                  <a:srgbClr val="4070A0"/>
                </a:solidFill>
                <a:latin typeface="Courier"/>
              </a:rPr>
              <a:t>'Income for VA'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legend.text.size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week4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tmap – regular maps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Select color for your map</a:t>
            </a:r>
          </a:p>
        </p:txBody>
      </p:sp>
      <p:pic>
        <p:nvPicPr>
          <p:cNvPr descr="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73600" y="203200"/>
            <a:ext cx="28956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Map title, scale bar, and north arrow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tm_shape</a:t>
            </a:r>
            <a:r>
              <a:rPr>
                <a:latin typeface="Courier"/>
              </a:rPr>
              <a:t>(income_va)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tm_polygons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"income"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palette=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'yellow'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'darkgreen'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tm_layout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title=</a:t>
            </a:r>
            <a:r>
              <a:rPr>
                <a:solidFill>
                  <a:srgbClr val="4070A0"/>
                </a:solidFill>
                <a:latin typeface="Courier"/>
              </a:rPr>
              <a:t>'Income for VA'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title.position=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"center"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"top"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legend.text.size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legend.position=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"left"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"top"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tm_scale_bar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text.size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position=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"right"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"bottom"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tm_compass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"4star"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position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"right"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"top"</a:t>
            </a:r>
            <a:r>
              <a:rPr>
                <a:latin typeface="Courier"/>
              </a:rPr>
              <a:t>))</a:t>
            </a:r>
          </a:p>
        </p:txBody>
      </p:sp>
      <p:pic>
        <p:nvPicPr>
          <p:cNvPr descr="week4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tmap – regular maps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tm_shape</a:t>
            </a:r>
            <a:r>
              <a:rPr>
                <a:latin typeface="Courier"/>
              </a:rPr>
              <a:t>(income_va)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tm_symbols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"income"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tm_layout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title=</a:t>
            </a:r>
            <a:r>
              <a:rPr>
                <a:solidFill>
                  <a:srgbClr val="4070A0"/>
                </a:solidFill>
                <a:latin typeface="Courier"/>
              </a:rPr>
              <a:t>'Income for VA'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legend.text.size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week4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for Geospatial Applications</dc:title>
  <dc:creator/>
  <cp:keywords/>
  <dcterms:created xsi:type="dcterms:W3CDTF">2024-07-14T18:50:05Z</dcterms:created>
  <dcterms:modified xsi:type="dcterms:W3CDTF">2024-07-14T18:50:05Z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2024-07-15</vt:lpwstr>
  </property>
  <property fmtid="{D5CDD505-2E9C-101B-9397-08002B2CF9AE}" pid="3" name="output">
    <vt:lpwstr/>
  </property>
</Properties>
</file>