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gif" ContentType="image/gi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8" Type="http://schemas.openxmlformats.org/officeDocument/2006/relationships/viewProps" Target="viewProps.xml" /><Relationship Id="rId27" Type="http://schemas.openxmlformats.org/officeDocument/2006/relationships/presProps" Target="presProps.xml" /><Relationship Id="rId1" Type="http://schemas.openxmlformats.org/officeDocument/2006/relationships/slideMaster" Target="slideMasters/slideMaster1.xml" /><Relationship Id="rId30" Type="http://schemas.openxmlformats.org/officeDocument/2006/relationships/tableStyles" Target="tableStyles.xml" /><Relationship Id="rId2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r-spatial.github.io/sf/" TargetMode="External" /><Relationship Id="rId3" Type="http://schemas.openxmlformats.org/officeDocument/2006/relationships/image" Target="../media/image7.gif"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spatial.org/"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R Programming for Geospatial Applications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pPr lvl="0" indent="0" marL="0">
              <a:buNone/>
            </a:pPr>
            <a:r>
              <a:rPr/>
              <a:t>2024-07-13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 sf library (Simple Features for R)</a:t>
            </a:r>
          </a:p>
        </p:txBody>
      </p:sp>
      <p:sp>
        <p:nvSpPr>
          <p:cNvPr id="4" name="Text Placeholder 3"/>
          <p:cNvSpPr>
            <a:spLocks noGrp="1"/>
          </p:cNvSpPr>
          <p:nvPr>
            <p:ph idx="2" sz="half" type="body"/>
          </p:nvPr>
        </p:nvSpPr>
        <p:spPr/>
        <p:txBody>
          <a:bodyPr/>
          <a:lstStyle/>
          <a:p>
            <a:pPr lvl="0" indent="0" marL="0">
              <a:spcBef>
                <a:spcPts val="3000"/>
              </a:spcBef>
              <a:buNone/>
            </a:pPr>
            <a:r>
              <a:rPr b="1"/>
              <a:t>R sf library (simple feature)</a:t>
            </a:r>
          </a:p>
          <a:p>
            <a:pPr lvl="0" indent="0" marL="0">
              <a:spcBef>
                <a:spcPts val="3000"/>
              </a:spcBef>
              <a:buNone/>
            </a:pPr>
            <a:r>
              <a:rPr b="1"/>
              <a:t>Represents simple features as records in a data.frame or tibble with a geometry list-column</a:t>
            </a:r>
          </a:p>
          <a:p>
            <a:pPr lvl="0" indent="0" marL="0">
              <a:spcBef>
                <a:spcPts val="3000"/>
              </a:spcBef>
              <a:buNone/>
            </a:pPr>
            <a:r>
              <a:rPr b="1"/>
              <a:t>Represents natively in R all 17 simple feature types for all dimensions (XY, XYZ, XYM, XYZM)</a:t>
            </a:r>
          </a:p>
          <a:p>
            <a:pPr lvl="0" indent="0" marL="0">
              <a:spcBef>
                <a:spcPts val="3000"/>
              </a:spcBef>
              <a:buNone/>
            </a:pPr>
            <a:r>
              <a:rPr b="1"/>
              <a:t>Interfaces to GEOS for geometrical operations on projected coordinates, and (through R package s2) to s2geometry for geometrical operations on ellipsoidal coordinates</a:t>
            </a:r>
          </a:p>
          <a:p>
            <a:pPr lvl="0" indent="0" marL="0">
              <a:spcBef>
                <a:spcPts val="3000"/>
              </a:spcBef>
              <a:buNone/>
            </a:pPr>
            <a:r>
              <a:rPr b="1"/>
              <a:t>Interfaces to GDAL, supporting all driver options, Date and POSIXct and list-columns</a:t>
            </a:r>
          </a:p>
          <a:p>
            <a:pPr lvl="0" indent="0" marL="0">
              <a:spcBef>
                <a:spcPts val="3000"/>
              </a:spcBef>
              <a:buNone/>
            </a:pPr>
            <a:r>
              <a:rPr b="1"/>
              <a:t>Interfaces to PROJ for coordinate reference system conversion and transformation</a:t>
            </a:r>
          </a:p>
          <a:p>
            <a:pPr lvl="0" indent="0" marL="0">
              <a:spcBef>
                <a:spcPts val="3000"/>
              </a:spcBef>
              <a:buNone/>
            </a:pPr>
            <a:r>
              <a:rPr b="1"/>
              <a:t>Uses well-known-binary serialisations written in C++/Rcpp for fast I/O with GDAL and GEOS</a:t>
            </a:r>
          </a:p>
          <a:p>
            <a:pPr lvl="0" indent="0" marL="0">
              <a:spcBef>
                <a:spcPts val="3000"/>
              </a:spcBef>
              <a:buNone/>
            </a:pPr>
            <a:r>
              <a:rPr b="1"/>
              <a:t>Reads from and writes to spatial databases such as PostGIS using DBI</a:t>
            </a:r>
          </a:p>
          <a:p>
            <a:pPr lvl="0" indent="0" marL="0">
              <a:spcBef>
                <a:spcPts val="3000"/>
              </a:spcBef>
              <a:buNone/>
            </a:pPr>
            <a:r>
              <a:rPr b="1"/>
              <a:t>Source: </a:t>
            </a:r>
            <a:r>
              <a:rPr b="1">
                <a:hlinkClick r:id="rId2"/>
              </a:rPr>
              <a:t>https://r-spatial.github.io/sf/</a:t>
            </a:r>
          </a:p>
        </p:txBody>
      </p:sp>
      <p:pic>
        <p:nvPicPr>
          <p:cNvPr descr="sf.gif" id="0" name="Picture 1"/>
          <p:cNvPicPr>
            <a:picLocks noGrp="1" noChangeAspect="1"/>
          </p:cNvPicPr>
          <p:nvPr/>
        </p:nvPicPr>
        <p:blipFill>
          <a:blip r:embed="rId3"/>
          <a:stretch>
            <a:fillRect/>
          </a:stretch>
        </p:blipFill>
        <p:spPr bwMode="auto">
          <a:xfrm>
            <a:off x="3937000" y="203200"/>
            <a:ext cx="4381500" cy="43815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 a shapefile (y2010.shp)</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(sf)</a:t>
            </a:r>
            <a:br/>
            <a:r>
              <a:rPr>
                <a:latin typeface="Courier"/>
              </a:rPr>
              <a:t>pophu </a:t>
            </a:r>
            <a:r>
              <a:rPr>
                <a:solidFill>
                  <a:srgbClr val="007020"/>
                </a:solidFill>
                <a:latin typeface="Courier"/>
              </a:rPr>
              <a:t>&lt;-</a:t>
            </a:r>
            <a:r>
              <a:rPr>
                <a:latin typeface="Courier"/>
              </a:rPr>
              <a:t> </a:t>
            </a:r>
            <a:r>
              <a:rPr>
                <a:solidFill>
                  <a:srgbClr val="06287E"/>
                </a:solidFill>
                <a:latin typeface="Courier"/>
              </a:rPr>
              <a:t>st_read</a:t>
            </a:r>
            <a:r>
              <a:rPr>
                <a:latin typeface="Courier"/>
              </a:rPr>
              <a:t>(</a:t>
            </a:r>
            <a:r>
              <a:rPr>
                <a:solidFill>
                  <a:srgbClr val="4070A0"/>
                </a:solidFill>
                <a:latin typeface="Courier"/>
              </a:rPr>
              <a:t>'y2010.shp'</a:t>
            </a:r>
            <a:r>
              <a:rPr>
                <a:latin typeface="Courier"/>
              </a:rPr>
              <a:t>)</a:t>
            </a:r>
          </a:p>
          <a:p>
            <a:pPr lvl="0" indent="0">
              <a:buNone/>
            </a:pPr>
            <a:r>
              <a:rPr>
                <a:latin typeface="Courier"/>
              </a:rPr>
              <a:t>## Reading layer `y2010' from data source 
##   `/Users/yshao/work/Geog4254-5254G/week2/y2010.shp' using driver `ESRI Shapefile'
## Simple feature collection with 16565 features and 9 fields
## Geometry type: MULTIPOLYGON
## Dimension:     XY
## Bounding box:  xmin: -81.01449 ymin: 36.879 xmax: -79.83963 ymax: 37.66029
## Geodetic CRS:  NAD83</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frame (attribute table)</a:t>
            </a:r>
          </a:p>
        </p:txBody>
      </p:sp>
      <p:sp>
        <p:nvSpPr>
          <p:cNvPr id="3" name="Content Placeholder 2"/>
          <p:cNvSpPr>
            <a:spLocks noGrp="1"/>
          </p:cNvSpPr>
          <p:nvPr>
            <p:ph idx="1"/>
          </p:nvPr>
        </p:nvSpPr>
        <p:spPr/>
        <p:txBody>
          <a:bodyPr/>
          <a:lstStyle/>
          <a:p>
            <a:pPr lvl="0" indent="0">
              <a:buNone/>
            </a:pPr>
            <a:r>
              <a:rPr>
                <a:solidFill>
                  <a:srgbClr val="06287E"/>
                </a:solidFill>
                <a:latin typeface="Courier"/>
              </a:rPr>
              <a:t>head</a:t>
            </a:r>
            <a:r>
              <a:rPr>
                <a:latin typeface="Courier"/>
              </a:rPr>
              <a:t>(pophu)</a:t>
            </a:r>
          </a:p>
          <a:p>
            <a:pPr lvl="0" indent="0">
              <a:buNone/>
            </a:pPr>
            <a:r>
              <a:rPr>
                <a:latin typeface="Courier"/>
              </a:rPr>
              <a:t>## Simple feature collection with 6 features and 9 fields
## Geometry type: MULTIPOLYGON
## Dimension:     XY
## Bounding box:  xmin: -80.32668 ymin: 37.22773 xmax: -79.84163 ymax: 37.49369
## Geodetic CRS:  NAD83
##   STATEFP10 COUNTYFP10 TRACTCE10 BLOCKCE       BLOCKID10 PARTFLG HOUSING10
## 1        51        019    030602    2047 510190306022047       N         0
## 2        51        045    050100    3028 510450501003028       N       145
## 3        51        045    050100    3046 510450501003046       N         0
## 4        51        045    050100    3030 510450501003030       N         0
## 5        51        045    050100    2328 510450501002328       N         0
## 6        51        045    050100    2100 510450501002100       N         0
##   POP10 ID                       geometry
## 1     0  1 MULTIPOLYGON (((-79.84413 3...
## 2   326  2 MULTIPOLYGON (((-80.10891 3...
## 3     0  3 MULTIPOLYGON (((-80.20565 3...
## 4     0  4 MULTIPOLYGON (((-80.18561 3...
## 5     0  5 MULTIPOLYGON (((-80.32459 3...
## 6     0  6 MULTIPOLYGON (((-80.29813 3...</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plot the sf data frame</a:t>
            </a:r>
          </a:p>
        </p:txBody>
      </p:sp>
      <p:sp>
        <p:nvSpPr>
          <p:cNvPr id="4" name="Text Placeholder 3"/>
          <p:cNvSpPr>
            <a:spLocks noGrp="1"/>
          </p:cNvSpPr>
          <p:nvPr>
            <p:ph idx="2" sz="half" type="body"/>
          </p:nvPr>
        </p:nvSpPr>
        <p:spPr/>
        <p:txBody>
          <a:bodyPr/>
          <a:lstStyle/>
          <a:p>
            <a:pPr lvl="0" indent="0">
              <a:buNone/>
            </a:pPr>
            <a:r>
              <a:rPr>
                <a:solidFill>
                  <a:srgbClr val="06287E"/>
                </a:solidFill>
                <a:latin typeface="Courier"/>
              </a:rPr>
              <a:t>plot</a:t>
            </a:r>
            <a:r>
              <a:rPr>
                <a:latin typeface="Courier"/>
              </a:rPr>
              <a:t>(pophu[</a:t>
            </a:r>
            <a:r>
              <a:rPr>
                <a:solidFill>
                  <a:srgbClr val="4070A0"/>
                </a:solidFill>
                <a:latin typeface="Courier"/>
              </a:rPr>
              <a:t>"POP10"</a:t>
            </a:r>
            <a:r>
              <a:rPr>
                <a:latin typeface="Courier"/>
              </a:rPr>
              <a:t>])</a:t>
            </a:r>
          </a:p>
        </p:txBody>
      </p:sp>
      <p:pic>
        <p:nvPicPr>
          <p:cNvPr descr="week2_files/figure-pptx/unnamed-chunk-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Mapview</a:t>
            </a:r>
          </a:p>
        </p:txBody>
      </p:sp>
      <p:pic>
        <p:nvPicPr>
          <p:cNvPr descr="mapview.png" id="0" name="Picture 1"/>
          <p:cNvPicPr>
            <a:picLocks noGrp="1" noChangeAspect="1"/>
          </p:cNvPicPr>
          <p:nvPr/>
        </p:nvPicPr>
        <p:blipFill>
          <a:blip r:embed="rId2"/>
          <a:stretch>
            <a:fillRect/>
          </a:stretch>
        </p:blipFill>
        <p:spPr bwMode="auto">
          <a:xfrm>
            <a:off x="2070100" y="1193800"/>
            <a:ext cx="49911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quick demo on mapview usage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raster, terra,and mapview libraries (read raster and shapefile)  </a:t>
            </a:r>
          </a:p>
          <a:p>
            <a:pPr lvl="0"/>
            <a:r>
              <a:rPr b="1"/>
              <a:t>Handling spatial data in R (attributes, field calculator, select by attributes, select by location, summary statistics)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Arcmap: add a field, field calculator</a:t>
            </a:r>
          </a:p>
        </p:txBody>
      </p:sp>
      <p:pic>
        <p:nvPicPr>
          <p:cNvPr descr="att.png" id="0" name="Picture 1"/>
          <p:cNvPicPr>
            <a:picLocks noGrp="1" noChangeAspect="1"/>
          </p:cNvPicPr>
          <p:nvPr/>
        </p:nvPicPr>
        <p:blipFill>
          <a:blip r:embed="rId2"/>
          <a:stretch>
            <a:fillRect/>
          </a:stretch>
        </p:blipFill>
        <p:spPr bwMode="auto">
          <a:xfrm>
            <a:off x="2082800" y="1193800"/>
            <a:ext cx="49657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#sf data frame - Just like the attribute table</a:t>
            </a:r>
          </a:p>
          <a:p>
            <a:pPr lvl="0" indent="0">
              <a:buNone/>
            </a:pPr>
            <a:r>
              <a:rPr>
                <a:solidFill>
                  <a:srgbClr val="06287E"/>
                </a:solidFill>
                <a:latin typeface="Courier"/>
              </a:rPr>
              <a:t>head</a:t>
            </a:r>
            <a:r>
              <a:rPr>
                <a:latin typeface="Courier"/>
              </a:rPr>
              <a:t>(pophu)</a:t>
            </a:r>
          </a:p>
          <a:p>
            <a:pPr lvl="0" indent="0">
              <a:buNone/>
            </a:pPr>
            <a:r>
              <a:rPr>
                <a:latin typeface="Courier"/>
              </a:rPr>
              <a:t>## Simple feature collection with 6 features and 9 fields
## Geometry type: MULTIPOLYGON
## Dimension:     XY
## Bounding box:  xmin: -80.32668 ymin: 37.22773 xmax: -79.84163 ymax: 37.49369
## Geodetic CRS:  NAD83
##   STATEFP10 COUNTYFP10 TRACTCE10 BLOCKCE       BLOCKID10 PARTFLG HOUSING10
## 1        51        019    030602    2047 510190306022047       N         0
## 2        51        045    050100    3028 510450501003028       N       145
## 3        51        045    050100    3046 510450501003046       N         0
## 4        51        045    050100    3030 510450501003030       N         0
## 5        51        045    050100    2328 510450501002328       N         0
## 6        51        045    050100    2100 510450501002100       N         0
##   POP10 ID                       geometry
## 1     0  1 MULTIPOLYGON (((-79.84413 3...
## 2   326  2 MULTIPOLYGON (((-80.10891 3...
## 3     0  3 MULTIPOLYGON (((-80.20565 3...
## 4     0  4 MULTIPOLYGON (((-80.18561 3...
## 5     0  5 MULTIPOLYGON (((-80.32459 3...
## 6     0  6 MULTIPOLYGON (((-80.29813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st_area() function for area calculation</a:t>
            </a:r>
          </a:p>
        </p:txBody>
      </p:sp>
      <p:sp>
        <p:nvSpPr>
          <p:cNvPr id="3" name="Content Placeholder 2"/>
          <p:cNvSpPr>
            <a:spLocks noGrp="1"/>
          </p:cNvSpPr>
          <p:nvPr>
            <p:ph idx="1"/>
          </p:nvPr>
        </p:nvSpPr>
        <p:spPr/>
        <p:txBody>
          <a:bodyPr/>
          <a:lstStyle/>
          <a:p>
            <a:pPr lvl="0" indent="0" marL="0">
              <a:buNone/>
            </a:pPr>
            <a:r>
              <a:rPr/>
              <a:t>add the results as a new column (new field named as area) in the attribute table</a:t>
            </a:r>
          </a:p>
          <a:p>
            <a:pPr lvl="0" indent="0">
              <a:buNone/>
            </a:pPr>
            <a:r>
              <a:rPr>
                <a:latin typeface="Courier"/>
              </a:rPr>
              <a:t>pophu</a:t>
            </a:r>
            <a:r>
              <a:rPr>
                <a:solidFill>
                  <a:srgbClr val="4070A0"/>
                </a:solidFill>
                <a:latin typeface="Courier"/>
              </a:rPr>
              <a:t>$</a:t>
            </a:r>
            <a:r>
              <a:rPr>
                <a:latin typeface="Courier"/>
              </a:rPr>
              <a:t>area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st_area</a:t>
            </a:r>
            <a:r>
              <a:rPr>
                <a:latin typeface="Courier"/>
              </a:rPr>
              <a:t>(pophu))</a:t>
            </a:r>
            <a:br/>
            <a:r>
              <a:rPr>
                <a:solidFill>
                  <a:srgbClr val="06287E"/>
                </a:solidFill>
                <a:latin typeface="Courier"/>
              </a:rPr>
              <a:t>head</a:t>
            </a:r>
            <a:r>
              <a:rPr>
                <a:latin typeface="Courier"/>
              </a:rPr>
              <a:t>(pophu)</a:t>
            </a:r>
          </a:p>
          <a:p>
            <a:pPr lvl="0" indent="0">
              <a:buNone/>
            </a:pPr>
            <a:r>
              <a:rPr>
                <a:latin typeface="Courier"/>
              </a:rPr>
              <a:t>## Simple feature collection with 6 features and 10 fields
## Geometry type: MULTIPOLYGON
## Dimension:     XY
## Bounding box:  xmin: -80.32668 ymin: 37.22773 xmax: -79.84163 ymax: 37.49369
## Geodetic CRS:  NAD83
##   STATEFP10 COUNTYFP10 TRACTCE10 BLOCKCE       BLOCKID10 PARTFLG HOUSING10
## 1        51        019    030602    2047 510190306022047       N         0
## 2        51        045    050100    3028 510450501003028       N       145
## 3        51        045    050100    3046 510450501003046       N         0
## 4        51        045    050100    3030 510450501003030       N         0
## 5        51        045    050100    2328 510450501002328       N         0
## 6        51        045    050100    2100 510450501002100       N         0
##   POP10 ID                       geometry         area
## 1     0  1 MULTIPOLYGON (((-79.84413 3...    37889.894
## 2   326  2 MULTIPOLYGON (((-80.10891 3... 46966052.121
## 3     0  3 MULTIPOLYGON (((-80.20565 3...     6516.172
## 4     0  4 MULTIPOLYGON (((-80.18561 3...    18125.262
## 5     0  5 MULTIPOLYGON (((-80.32459 3...    23095.516
## 6     0  6 MULTIPOLYGON (((-80.29813 3...     2345.279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raster, terra,and mapview libraries (read raster and shapefile)</a:t>
            </a:r>
          </a:p>
          <a:p>
            <a:pPr lvl="0"/>
            <a:r>
              <a:rPr/>
              <a:t>Handling spatial data in R (attributes, field calculator, select by attributes, select by location, summary statistics)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Plot</a:t>
            </a:r>
          </a:p>
        </p:txBody>
      </p:sp>
      <p:sp>
        <p:nvSpPr>
          <p:cNvPr id="4" name="Text Placeholder 3"/>
          <p:cNvSpPr>
            <a:spLocks noGrp="1"/>
          </p:cNvSpPr>
          <p:nvPr>
            <p:ph idx="2" sz="half" type="body"/>
          </p:nvPr>
        </p:nvSpPr>
        <p:spPr/>
        <p:txBody>
          <a:bodyPr/>
          <a:lstStyle/>
          <a:p>
            <a:pPr lvl="0" indent="0">
              <a:buNone/>
            </a:pPr>
            <a:r>
              <a:rPr>
                <a:solidFill>
                  <a:srgbClr val="06287E"/>
                </a:solidFill>
                <a:latin typeface="Courier"/>
              </a:rPr>
              <a:t>plot</a:t>
            </a:r>
            <a:r>
              <a:rPr>
                <a:latin typeface="Courier"/>
              </a:rPr>
              <a:t>(pophu[</a:t>
            </a:r>
            <a:r>
              <a:rPr>
                <a:solidFill>
                  <a:srgbClr val="4070A0"/>
                </a:solidFill>
                <a:latin typeface="Courier"/>
              </a:rPr>
              <a:t>"area"</a:t>
            </a:r>
            <a:r>
              <a:rPr>
                <a:latin typeface="Courier"/>
              </a:rPr>
              <a:t>])</a:t>
            </a:r>
          </a:p>
        </p:txBody>
      </p:sp>
      <p:pic>
        <p:nvPicPr>
          <p:cNvPr descr="week2_files/figure-pptx/unnamed-chunk-8-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Export data as ESRI shapefile</a:t>
            </a:r>
          </a:p>
        </p:txBody>
      </p:sp>
      <p:sp>
        <p:nvSpPr>
          <p:cNvPr id="3" name="Content Placeholder 2"/>
          <p:cNvSpPr>
            <a:spLocks noGrp="1"/>
          </p:cNvSpPr>
          <p:nvPr>
            <p:ph idx="1"/>
          </p:nvPr>
        </p:nvSpPr>
        <p:spPr/>
        <p:txBody>
          <a:bodyPr/>
          <a:lstStyle/>
          <a:p>
            <a:pPr lvl="0" indent="0" marL="0">
              <a:buNone/>
            </a:pPr>
            <a:r>
              <a:rPr/>
              <a:t>You can add the resultant test1.shp to ArcGIS</a:t>
            </a:r>
          </a:p>
          <a:p>
            <a:pPr lvl="0" indent="0">
              <a:buNone/>
            </a:pPr>
            <a:r>
              <a:rPr>
                <a:solidFill>
                  <a:srgbClr val="06287E"/>
                </a:solidFill>
                <a:latin typeface="Courier"/>
              </a:rPr>
              <a:t>st_write</a:t>
            </a:r>
            <a:r>
              <a:rPr>
                <a:latin typeface="Courier"/>
              </a:rPr>
              <a:t>(pophu,</a:t>
            </a:r>
            <a:r>
              <a:rPr>
                <a:solidFill>
                  <a:srgbClr val="4070A0"/>
                </a:solidFill>
                <a:latin typeface="Courier"/>
              </a:rPr>
              <a:t>'test1.shp'</a:t>
            </a:r>
            <a:r>
              <a:rPr>
                <a:latin typeface="Courier"/>
              </a:rPr>
              <a:t>,</a:t>
            </a:r>
            <a:r>
              <a:rPr>
                <a:solidFill>
                  <a:srgbClr val="7D9029"/>
                </a:solidFill>
                <a:latin typeface="Courier"/>
              </a:rPr>
              <a:t>delete_dsn =</a:t>
            </a:r>
            <a:r>
              <a:rPr>
                <a:latin typeface="Courier"/>
              </a:rPr>
              <a:t> </a:t>
            </a:r>
            <a:r>
              <a:rPr>
                <a:solidFill>
                  <a:srgbClr val="880000"/>
                </a:solidFill>
                <a:latin typeface="Courier"/>
              </a:rPr>
              <a:t>TRUE</a:t>
            </a:r>
            <a:r>
              <a:rPr>
                <a:latin typeface="Courier"/>
              </a:rPr>
              <a:t>)</a:t>
            </a:r>
          </a:p>
          <a:p>
            <a:pPr lvl="0" indent="0">
              <a:buNone/>
            </a:pPr>
            <a:r>
              <a:rPr>
                <a:latin typeface="Courier"/>
              </a:rPr>
              <a:t>## Deleting source `test1.shp' using driver `ESRI Shapefile'
## Writing layer `test1' to data source `test1.shp' using driver `ESRI Shapefile'
## Writing 16565 features with 10 fields and geometry type Multi Polygon.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Housing density?</a:t>
            </a:r>
          </a:p>
        </p:txBody>
      </p:sp>
      <p:pic>
        <p:nvPicPr>
          <p:cNvPr descr="hd.png" id="0" name="Picture 1"/>
          <p:cNvPicPr>
            <a:picLocks noGrp="1" noChangeAspect="1"/>
          </p:cNvPicPr>
          <p:nvPr/>
        </p:nvPicPr>
        <p:blipFill>
          <a:blip r:embed="rId2"/>
          <a:stretch>
            <a:fillRect/>
          </a:stretch>
        </p:blipFill>
        <p:spPr bwMode="auto">
          <a:xfrm>
            <a:off x="2628900" y="1193800"/>
            <a:ext cx="3873500" cy="339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Handling spatial data in R ( select by attributes, select by location, summary statistics)</a:t>
            </a:r>
          </a:p>
        </p:txBody>
      </p:sp>
      <p:sp>
        <p:nvSpPr>
          <p:cNvPr id="4" name="Text Placeholder 3"/>
          <p:cNvSpPr>
            <a:spLocks noGrp="1"/>
          </p:cNvSpPr>
          <p:nvPr>
            <p:ph idx="2" sz="half" type="body"/>
          </p:nvPr>
        </p:nvSpPr>
        <p:spPr/>
        <p:txBody>
          <a:bodyPr/>
          <a:lstStyle/>
          <a:p>
            <a:pPr lvl="0" indent="0">
              <a:buNone/>
            </a:pPr>
            <a:r>
              <a:rPr>
                <a:latin typeface="Courier"/>
              </a:rPr>
              <a:t>a</a:t>
            </a:r>
            <a:r>
              <a:rPr>
                <a:solidFill>
                  <a:srgbClr val="007020"/>
                </a:solidFill>
                <a:latin typeface="Courier"/>
              </a:rPr>
              <a:t>&lt;-</a:t>
            </a:r>
            <a:r>
              <a:rPr>
                <a:latin typeface="Courier"/>
              </a:rPr>
              <a:t>pophu[pophu</a:t>
            </a:r>
            <a:r>
              <a:rPr>
                <a:solidFill>
                  <a:srgbClr val="4070A0"/>
                </a:solidFill>
                <a:latin typeface="Courier"/>
              </a:rPr>
              <a:t>$</a:t>
            </a:r>
            <a:r>
              <a:rPr>
                <a:latin typeface="Courier"/>
              </a:rPr>
              <a:t>POP10</a:t>
            </a:r>
            <a:r>
              <a:rPr>
                <a:solidFill>
                  <a:srgbClr val="4070A0"/>
                </a:solidFill>
                <a:latin typeface="Courier"/>
              </a:rPr>
              <a:t>&gt;</a:t>
            </a:r>
            <a:r>
              <a:rPr>
                <a:solidFill>
                  <a:srgbClr val="40A070"/>
                </a:solidFill>
                <a:latin typeface="Courier"/>
              </a:rPr>
              <a:t>1000</a:t>
            </a:r>
            <a:r>
              <a:rPr>
                <a:latin typeface="Courier"/>
              </a:rPr>
              <a:t>,]</a:t>
            </a:r>
            <a:br/>
            <a:r>
              <a:rPr>
                <a:solidFill>
                  <a:srgbClr val="06287E"/>
                </a:solidFill>
                <a:latin typeface="Courier"/>
              </a:rPr>
              <a:t>plot</a:t>
            </a:r>
            <a:r>
              <a:rPr>
                <a:latin typeface="Courier"/>
              </a:rPr>
              <a:t>(a[</a:t>
            </a:r>
            <a:r>
              <a:rPr>
                <a:solidFill>
                  <a:srgbClr val="4070A0"/>
                </a:solidFill>
                <a:latin typeface="Courier"/>
              </a:rPr>
              <a:t>"POP10"</a:t>
            </a:r>
            <a:r>
              <a:rPr>
                <a:latin typeface="Courier"/>
              </a:rPr>
              <a:t>])</a:t>
            </a:r>
          </a:p>
        </p:txBody>
      </p:sp>
      <p:pic>
        <p:nvPicPr>
          <p:cNvPr descr="week2_files/figure-pptx/unnamed-chunk-10-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 Select by location</a:t>
            </a:r>
          </a:p>
          <a:p>
            <a:pPr lvl="0" indent="0">
              <a:buNone/>
            </a:pPr>
            <a:r>
              <a:rPr>
                <a:latin typeface="Courier"/>
              </a:rPr>
              <a:t>county</a:t>
            </a:r>
            <a:r>
              <a:rPr>
                <a:solidFill>
                  <a:srgbClr val="007020"/>
                </a:solidFill>
                <a:latin typeface="Courier"/>
              </a:rPr>
              <a:t>&lt;-</a:t>
            </a:r>
            <a:r>
              <a:rPr>
                <a:solidFill>
                  <a:srgbClr val="06287E"/>
                </a:solidFill>
                <a:latin typeface="Courier"/>
              </a:rPr>
              <a:t>st_read</a:t>
            </a:r>
            <a:r>
              <a:rPr>
                <a:latin typeface="Courier"/>
              </a:rPr>
              <a:t>(</a:t>
            </a:r>
            <a:r>
              <a:rPr>
                <a:solidFill>
                  <a:srgbClr val="4070A0"/>
                </a:solidFill>
                <a:latin typeface="Courier"/>
              </a:rPr>
              <a:t>'mycounty.shp'</a:t>
            </a:r>
            <a:r>
              <a:rPr>
                <a:latin typeface="Courier"/>
              </a:rPr>
              <a:t>)</a:t>
            </a:r>
          </a:p>
          <a:p>
            <a:pPr lvl="0" indent="0">
              <a:buNone/>
            </a:pPr>
            <a:r>
              <a:rPr>
                <a:latin typeface="Courier"/>
              </a:rPr>
              <a:t>## Reading layer `mycounty' from data source 
##   `/Users/yshao/work/Geog4254-5254G/week2/mycounty.shp' using driver `ESRI Shapefile'
## Simple feature collection with 1 feature and 51 fields
## Geometry type: MULTIPOLYGON
## Dimension:     XY
## Bounding box:  xmin: 534153.2 ymin: 4092959 xmax: 573154.1 ymax: 4135775
## Projected CRS: NAD83 / UTM zone 17N</a:t>
            </a:r>
          </a:p>
          <a:p>
            <a:pPr lvl="0" indent="0">
              <a:buNone/>
            </a:pPr>
            <a:r>
              <a:rPr>
                <a:latin typeface="Courier"/>
              </a:rPr>
              <a:t>county_proj</a:t>
            </a:r>
            <a:r>
              <a:rPr>
                <a:solidFill>
                  <a:srgbClr val="007020"/>
                </a:solidFill>
                <a:latin typeface="Courier"/>
              </a:rPr>
              <a:t>&lt;-</a:t>
            </a:r>
            <a:r>
              <a:rPr>
                <a:solidFill>
                  <a:srgbClr val="06287E"/>
                </a:solidFill>
                <a:latin typeface="Courier"/>
              </a:rPr>
              <a:t>st_transform</a:t>
            </a:r>
            <a:r>
              <a:rPr>
                <a:latin typeface="Courier"/>
              </a:rPr>
              <a:t>(county,</a:t>
            </a:r>
            <a:r>
              <a:rPr>
                <a:solidFill>
                  <a:srgbClr val="06287E"/>
                </a:solidFill>
                <a:latin typeface="Courier"/>
              </a:rPr>
              <a:t>crs</a:t>
            </a:r>
            <a:r>
              <a:rPr>
                <a:latin typeface="Courier"/>
              </a:rPr>
              <a:t>(pophu))</a:t>
            </a:r>
            <a:br/>
            <a:r>
              <a:rPr>
                <a:latin typeface="Courier"/>
              </a:rPr>
              <a:t>pophu_withincounty</a:t>
            </a:r>
            <a:r>
              <a:rPr>
                <a:solidFill>
                  <a:srgbClr val="007020"/>
                </a:solidFill>
                <a:latin typeface="Courier"/>
              </a:rPr>
              <a:t>&lt;-</a:t>
            </a:r>
            <a:r>
              <a:rPr>
                <a:solidFill>
                  <a:srgbClr val="06287E"/>
                </a:solidFill>
                <a:latin typeface="Courier"/>
              </a:rPr>
              <a:t>st_intersection</a:t>
            </a:r>
            <a:r>
              <a:rPr>
                <a:latin typeface="Courier"/>
              </a:rPr>
              <a:t>(pophu,county_proj)</a:t>
            </a:r>
            <a:br/>
            <a:r>
              <a:rPr>
                <a:solidFill>
                  <a:srgbClr val="06287E"/>
                </a:solidFill>
                <a:latin typeface="Courier"/>
              </a:rPr>
              <a:t>plot</a:t>
            </a:r>
            <a:r>
              <a:rPr>
                <a:latin typeface="Courier"/>
              </a:rPr>
              <a:t>(pophu_withincounty[</a:t>
            </a:r>
            <a:r>
              <a:rPr>
                <a:solidFill>
                  <a:srgbClr val="4070A0"/>
                </a:solidFill>
                <a:latin typeface="Courier"/>
              </a:rPr>
              <a:t>"POP10"</a:t>
            </a:r>
            <a:r>
              <a:rPr>
                <a:latin typeface="Courier"/>
              </a:rPr>
              <a:t>])</a:t>
            </a:r>
          </a:p>
        </p:txBody>
      </p:sp>
      <p:pic>
        <p:nvPicPr>
          <p:cNvPr descr="week2_files/figure-pptx/unnamed-chunk-1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summary statistics</a:t>
            </a:r>
          </a:p>
        </p:txBody>
      </p:sp>
      <p:sp>
        <p:nvSpPr>
          <p:cNvPr id="4" name="Text Placeholder 3"/>
          <p:cNvSpPr>
            <a:spLocks noGrp="1"/>
          </p:cNvSpPr>
          <p:nvPr>
            <p:ph idx="2" sz="half" type="body"/>
          </p:nvPr>
        </p:nvSpPr>
        <p:spPr/>
        <p:txBody>
          <a:bodyPr/>
          <a:lstStyle/>
          <a:p>
            <a:pPr lvl="0" indent="0">
              <a:buNone/>
            </a:pPr>
            <a:r>
              <a:rPr i="1">
                <a:solidFill>
                  <a:srgbClr val="60A0B0"/>
                </a:solidFill>
                <a:latin typeface="Courier"/>
              </a:rPr>
              <a:t># Summary of a specific attribute column</a:t>
            </a:r>
            <a:br/>
            <a:r>
              <a:rPr>
                <a:solidFill>
                  <a:srgbClr val="06287E"/>
                </a:solidFill>
                <a:latin typeface="Courier"/>
              </a:rPr>
              <a:t>summary</a:t>
            </a:r>
            <a:r>
              <a:rPr>
                <a:latin typeface="Courier"/>
              </a:rPr>
              <a:t>(pophu_withincounty</a:t>
            </a:r>
            <a:r>
              <a:rPr>
                <a:solidFill>
                  <a:srgbClr val="4070A0"/>
                </a:solidFill>
                <a:latin typeface="Courier"/>
              </a:rPr>
              <a:t>$</a:t>
            </a:r>
            <a:r>
              <a:rPr>
                <a:latin typeface="Courier"/>
              </a:rPr>
              <a:t>POP10)</a:t>
            </a:r>
          </a:p>
          <a:p>
            <a:pPr lvl="0" indent="0">
              <a:buNone/>
            </a:pPr>
            <a:r>
              <a:rPr>
                <a:latin typeface="Courier"/>
              </a:rPr>
              <a:t>##    Min. 1st Qu.  Median    Mean 3rd Qu.    Max. 
##    0.00    0.00    1.00   26.78   19.00 5322.00</a:t>
            </a:r>
          </a:p>
          <a:p>
            <a:pPr lvl="0" indent="0">
              <a:buNone/>
            </a:pPr>
            <a:r>
              <a:rPr>
                <a:solidFill>
                  <a:srgbClr val="06287E"/>
                </a:solidFill>
                <a:latin typeface="Courier"/>
              </a:rPr>
              <a:t>hist</a:t>
            </a:r>
            <a:r>
              <a:rPr>
                <a:latin typeface="Courier"/>
              </a:rPr>
              <a:t>(pophu_withincounty</a:t>
            </a:r>
            <a:r>
              <a:rPr>
                <a:solidFill>
                  <a:srgbClr val="4070A0"/>
                </a:solidFill>
                <a:latin typeface="Courier"/>
              </a:rPr>
              <a:t>$</a:t>
            </a:r>
            <a:r>
              <a:rPr>
                <a:latin typeface="Courier"/>
              </a:rPr>
              <a:t>POP10,</a:t>
            </a:r>
            <a:r>
              <a:rPr>
                <a:solidFill>
                  <a:srgbClr val="7D9029"/>
                </a:solidFill>
                <a:latin typeface="Courier"/>
              </a:rPr>
              <a:t>breaks=</a:t>
            </a:r>
            <a:r>
              <a:rPr>
                <a:solidFill>
                  <a:srgbClr val="40A070"/>
                </a:solidFill>
                <a:latin typeface="Courier"/>
              </a:rPr>
              <a:t>100</a:t>
            </a:r>
            <a:r>
              <a:rPr>
                <a:latin typeface="Courier"/>
              </a:rPr>
              <a:t>)</a:t>
            </a:r>
          </a:p>
        </p:txBody>
      </p:sp>
      <p:pic>
        <p:nvPicPr>
          <p:cNvPr descr="week2_files/figure-pptx/unnamed-chunk-1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terra package</a:t>
            </a:r>
          </a:p>
        </p:txBody>
      </p:sp>
      <p:sp>
        <p:nvSpPr>
          <p:cNvPr id="3" name="Content Placeholder 2"/>
          <p:cNvSpPr>
            <a:spLocks noGrp="1"/>
          </p:cNvSpPr>
          <p:nvPr>
            <p:ph idx="1"/>
          </p:nvPr>
        </p:nvSpPr>
        <p:spPr/>
        <p:txBody>
          <a:bodyPr/>
          <a:lstStyle/>
          <a:p>
            <a:pPr lvl="0" indent="0" marL="0">
              <a:buNone/>
            </a:pPr>
            <a:r>
              <a:rPr/>
              <a:t>“Methods for spatial data analysis with vector (points, lines, polygons) and raster (grid) data. Methods for vector data include geometric operations such as intersect and buffer. Raster methods include local, focal, global, zonal and geometric operations. The predict and interpolate methods facilitate the use of regression type (interpolation, machine learning) models for spatial prediction, including with satellite remote sensing data. Processing of very large files is supported. See the manual and tutorials on </a:t>
            </a:r>
            <a:r>
              <a:rPr>
                <a:hlinkClick r:id="rId2"/>
              </a:rPr>
              <a:t>https://rspatial.org/</a:t>
            </a:r>
            <a:r>
              <a:rPr/>
              <a:t> to get started. ‘terra’ replaces the ‘raster’ package (‘terra’ can do more, and it is faster and easier to use).”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terra package</a:t>
            </a:r>
          </a:p>
        </p:txBody>
      </p:sp>
      <p:pic>
        <p:nvPicPr>
          <p:cNvPr descr="terra.png" id="0" name="Picture 1"/>
          <p:cNvPicPr>
            <a:picLocks noGrp="1" noChangeAspect="1"/>
          </p:cNvPicPr>
          <p:nvPr/>
        </p:nvPicPr>
        <p:blipFill>
          <a:blip r:embed="rId2"/>
          <a:stretch>
            <a:fillRect/>
          </a:stretch>
        </p:blipFill>
        <p:spPr bwMode="auto">
          <a:xfrm>
            <a:off x="1943100" y="1193800"/>
            <a:ext cx="52451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raster data</a:t>
            </a:r>
          </a:p>
        </p:txBody>
      </p:sp>
      <p:pic>
        <p:nvPicPr>
          <p:cNvPr descr="landcover.png" id="0" name="Picture 1"/>
          <p:cNvPicPr>
            <a:picLocks noGrp="1" noChangeAspect="1"/>
          </p:cNvPicPr>
          <p:nvPr/>
        </p:nvPicPr>
        <p:blipFill>
          <a:blip r:embed="rId2"/>
          <a:stretch>
            <a:fillRect/>
          </a:stretch>
        </p:blipFill>
        <p:spPr bwMode="auto">
          <a:xfrm>
            <a:off x="2806700" y="1193800"/>
            <a:ext cx="35306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Example of raster data (DEM)</a:t>
            </a:r>
          </a:p>
        </p:txBody>
      </p:sp>
      <p:sp>
        <p:nvSpPr>
          <p:cNvPr id="4" name="Text Placeholder 3"/>
          <p:cNvSpPr>
            <a:spLocks noGrp="1"/>
          </p:cNvSpPr>
          <p:nvPr>
            <p:ph idx="2" sz="half" type="body"/>
          </p:nvPr>
        </p:nvSpPr>
        <p:spPr/>
        <p:txBody>
          <a:bodyPr/>
          <a:lstStyle/>
          <a:p>
            <a:pPr lvl="0" indent="0">
              <a:buNone/>
            </a:pPr>
            <a:r>
              <a:rPr>
                <a:solidFill>
                  <a:srgbClr val="06287E"/>
                </a:solidFill>
                <a:latin typeface="Courier"/>
              </a:rPr>
              <a:t>library</a:t>
            </a:r>
            <a:r>
              <a:rPr>
                <a:latin typeface="Courier"/>
              </a:rPr>
              <a:t>(terra)</a:t>
            </a:r>
            <a:br/>
            <a:r>
              <a:rPr>
                <a:latin typeface="Courier"/>
              </a:rPr>
              <a:t>dem</a:t>
            </a:r>
            <a:r>
              <a:rPr>
                <a:solidFill>
                  <a:srgbClr val="007020"/>
                </a:solidFill>
                <a:latin typeface="Courier"/>
              </a:rPr>
              <a:t>&lt;-</a:t>
            </a:r>
            <a:r>
              <a:rPr>
                <a:solidFill>
                  <a:srgbClr val="06287E"/>
                </a:solidFill>
                <a:latin typeface="Courier"/>
              </a:rPr>
              <a:t>rast</a:t>
            </a:r>
            <a:r>
              <a:rPr>
                <a:latin typeface="Courier"/>
              </a:rPr>
              <a:t>(</a:t>
            </a:r>
            <a:r>
              <a:rPr>
                <a:solidFill>
                  <a:srgbClr val="4070A0"/>
                </a:solidFill>
                <a:latin typeface="Courier"/>
              </a:rPr>
              <a:t>'elev.tif'</a:t>
            </a:r>
            <a:r>
              <a:rPr>
                <a:latin typeface="Courier"/>
              </a:rPr>
              <a:t>)</a:t>
            </a:r>
            <a:br/>
            <a:r>
              <a:rPr>
                <a:latin typeface="Courier"/>
              </a:rPr>
              <a:t>dem</a:t>
            </a:r>
          </a:p>
          <a:p>
            <a:pPr lvl="0" indent="0">
              <a:buNone/>
            </a:pPr>
            <a:r>
              <a:rPr>
                <a:latin typeface="Courier"/>
              </a:rPr>
              <a:t>## class       : SpatRaster 
## dimensions  : 485, 630, 1  (nrow, ncol, nlyr)
## resolution  : 30, 30  (x, y)
## extent      : 297362.1, 316262.1, 5388787, 5403337  (xmin, xmax, ymin, ymax)
## coord. ref. : WGS 84 / UTM zone 12N (EPSG:32612) 
## source      : elev.tif 
## name        : elev</a:t>
            </a:r>
          </a:p>
          <a:p>
            <a:pPr lvl="0" indent="0">
              <a:buNone/>
            </a:pPr>
            <a:r>
              <a:rPr>
                <a:solidFill>
                  <a:srgbClr val="06287E"/>
                </a:solidFill>
                <a:latin typeface="Courier"/>
              </a:rPr>
              <a:t>plot</a:t>
            </a:r>
            <a:r>
              <a:rPr>
                <a:latin typeface="Courier"/>
              </a:rPr>
              <a:t>(dem)</a:t>
            </a:r>
          </a:p>
        </p:txBody>
      </p:sp>
      <p:pic>
        <p:nvPicPr>
          <p:cNvPr descr="week2_files/figure-pptx/unnamed-chunk-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pcp data</a:t>
            </a:r>
          </a:p>
        </p:txBody>
      </p:sp>
      <p:sp>
        <p:nvSpPr>
          <p:cNvPr id="4" name="Text Placeholder 3"/>
          <p:cNvSpPr>
            <a:spLocks noGrp="1"/>
          </p:cNvSpPr>
          <p:nvPr>
            <p:ph idx="2" sz="half" type="body"/>
          </p:nvPr>
        </p:nvSpPr>
        <p:spPr/>
        <p:txBody>
          <a:bodyPr/>
          <a:lstStyle/>
          <a:p>
            <a:pPr lvl="0" indent="0">
              <a:buNone/>
            </a:pPr>
            <a:r>
              <a:rPr>
                <a:latin typeface="Courier"/>
              </a:rPr>
              <a:t>a</a:t>
            </a:r>
            <a:r>
              <a:rPr>
                <a:solidFill>
                  <a:srgbClr val="007020"/>
                </a:solidFill>
                <a:latin typeface="Courier"/>
              </a:rPr>
              <a:t>&lt;-</a:t>
            </a:r>
            <a:r>
              <a:rPr>
                <a:solidFill>
                  <a:srgbClr val="06287E"/>
                </a:solidFill>
                <a:latin typeface="Courier"/>
              </a:rPr>
              <a:t>rast</a:t>
            </a:r>
            <a:r>
              <a:rPr>
                <a:latin typeface="Courier"/>
              </a:rPr>
              <a:t>(</a:t>
            </a:r>
            <a:r>
              <a:rPr>
                <a:solidFill>
                  <a:srgbClr val="4070A0"/>
                </a:solidFill>
                <a:latin typeface="Courier"/>
              </a:rPr>
              <a:t>'PRISM_ppt_30yr_normal_4kmM2_annual_asc.asc'</a:t>
            </a:r>
            <a:r>
              <a:rPr>
                <a:latin typeface="Courier"/>
              </a:rPr>
              <a:t>)</a:t>
            </a:r>
            <a:br/>
            <a:r>
              <a:rPr>
                <a:solidFill>
                  <a:srgbClr val="06287E"/>
                </a:solidFill>
                <a:latin typeface="Courier"/>
              </a:rPr>
              <a:t>plot</a:t>
            </a:r>
            <a:r>
              <a:rPr>
                <a:latin typeface="Courier"/>
              </a:rPr>
              <a:t>(a)</a:t>
            </a:r>
          </a:p>
        </p:txBody>
      </p:sp>
      <p:pic>
        <p:nvPicPr>
          <p:cNvPr descr="week2_files/figure-pptx/unnamed-chunk-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of vector data</a:t>
            </a:r>
          </a:p>
        </p:txBody>
      </p:sp>
      <p:pic>
        <p:nvPicPr>
          <p:cNvPr descr="point.png" id="0" name="Picture 1"/>
          <p:cNvPicPr>
            <a:picLocks noGrp="1" noChangeAspect="1"/>
          </p:cNvPicPr>
          <p:nvPr/>
        </p:nvPicPr>
        <p:blipFill>
          <a:blip r:embed="rId2"/>
          <a:stretch>
            <a:fillRect/>
          </a:stretch>
        </p:blipFill>
        <p:spPr bwMode="auto">
          <a:xfrm>
            <a:off x="2374900" y="1193800"/>
            <a:ext cx="43815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of vector data</a:t>
            </a:r>
          </a:p>
        </p:txBody>
      </p:sp>
      <p:pic>
        <p:nvPicPr>
          <p:cNvPr descr="poly.png" id="0" name="Picture 1"/>
          <p:cNvPicPr>
            <a:picLocks noGrp="1" noChangeAspect="1"/>
          </p:cNvPicPr>
          <p:nvPr/>
        </p:nvPicPr>
        <p:blipFill>
          <a:blip r:embed="rId2"/>
          <a:stretch>
            <a:fillRect/>
          </a:stretch>
        </p:blipFill>
        <p:spPr bwMode="auto">
          <a:xfrm>
            <a:off x="2171700" y="1193800"/>
            <a:ext cx="48006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Programming for Geospatial Applications</dc:title>
  <dc:creator/>
  <cp:keywords/>
  <dcterms:created xsi:type="dcterms:W3CDTF">2024-07-14T13:16:41Z</dcterms:created>
  <dcterms:modified xsi:type="dcterms:W3CDTF">2024-07-14T13:16:41Z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2024-07-13</vt:lpwstr>
  </property>
  <property fmtid="{D5CDD505-2E9C-101B-9397-08002B2CF9AE}" pid="3" name="output">
    <vt:lpwstr/>
  </property>
</Properties>
</file>