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2024-07-15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Buffer (shapefile)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(terra)</a:t>
            </a:r>
            <a:br/>
            <a:r>
              <a:rPr>
                <a:latin typeface="Courier"/>
              </a:rPr>
              <a:t>dem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'dem.tif'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stream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'stream.shp'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`stream' from data source 
##   `/Users/yshao/work/Geog4254-5254G/week3/stream.shp' using driver `ESRI Shapefile'
## Simple feature collection with 69 features and 17 fields
## Geometry type: LINESTRING
## Dimension:     XY
## Bounding box:  xmin: 1533018 ymin: 1908419 xmax: 1570308 ymax: 1939364
## Projected CRS: NAD_1983_Albers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(stream,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latin typeface="Courier"/>
              </a:rPr>
              <a:t>T)</a:t>
            </a:r>
          </a:p>
        </p:txBody>
      </p:sp>
      <p:pic>
        <p:nvPicPr>
          <p:cNvPr descr="week3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Add 90m buffer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buffer_90m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st_buffer</a:t>
            </a:r>
            <a:r>
              <a:rPr>
                <a:latin typeface="Courier"/>
              </a:rPr>
              <a:t>(stream, 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(stream,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latin typeface="Courier"/>
              </a:rPr>
              <a:t>T)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Plot the buffer on top of the DEM and stream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(buffer_90m, 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'blue'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3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Vary buffer size based on stream attribute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Create varying size buffers based on stream$Wid2</a:t>
            </a:r>
            <a:br/>
            <a:r>
              <a:rPr>
                <a:latin typeface="Courier"/>
              </a:rPr>
              <a:t>buffers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st_buffer</a:t>
            </a:r>
            <a:r>
              <a:rPr>
                <a:latin typeface="Courier"/>
              </a:rPr>
              <a:t>(stream, </a:t>
            </a:r>
            <a:r>
              <a:rPr>
                <a:solidFill>
                  <a:srgbClr val="7D9029"/>
                </a:solidFill>
                <a:latin typeface="Courier"/>
              </a:rPr>
              <a:t>dist =</a:t>
            </a:r>
            <a:r>
              <a:rPr>
                <a:latin typeface="Courier"/>
              </a:rPr>
              <a:t> stream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Wid2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Plot the buffers on top of the DEM and stream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(buffers, 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week3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st_union function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st_geometry</a:t>
            </a:r>
            <a:r>
              <a:rPr>
                <a:latin typeface="Courier"/>
              </a:rPr>
              <a:t>(watershed))</a:t>
            </a:r>
          </a:p>
        </p:txBody>
      </p:sp>
      <p:pic>
        <p:nvPicPr>
          <p:cNvPr descr="week3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Use st_union to merge polygons </a:t>
            </a:r>
            <a:br/>
            <a:r>
              <a:rPr>
                <a:latin typeface="Courier"/>
              </a:rPr>
              <a:t>merged_watershed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st_union</a:t>
            </a:r>
            <a:r>
              <a:rPr>
                <a:latin typeface="Courier"/>
              </a:rPr>
              <a:t>(watershed)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(merged_watershed)</a:t>
            </a:r>
          </a:p>
        </p:txBody>
      </p:sp>
      <p:pic>
        <p:nvPicPr>
          <p:cNvPr descr="week3_files/figure-pptx/unnamed-chunk-8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Zonal stats as table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Mean elevation for each block group?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examples?</a:t>
            </a:r>
          </a:p>
        </p:txBody>
      </p:sp>
      <p:pic>
        <p:nvPicPr>
          <p:cNvPr descr="z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28600"/>
            <a:ext cx="51054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dem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rast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'dem.tif'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(dem)</a:t>
            </a:r>
            <a:br/>
            <a:r>
              <a:rPr>
                <a:latin typeface="Courier"/>
              </a:rPr>
              <a:t>watershed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'watershed.shp'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`watershed' from data source 
##   `/Users/yshao/work/Geog4254-5254G/week3/watershed.shp' using driver `ESRI Shapefile'
## Simple feature collection with 69 features and 20 fields
## Geometry type: MULTIPOLYGON
## Dimension:     XY
## Bounding box:  xmin: 1530828 ymin: 1904204 xmax: 1570308 ymax: 1942124
## Projected CRS: NAD_1983_Albers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st_geometry</a:t>
            </a:r>
            <a:r>
              <a:rPr>
                <a:latin typeface="Courier"/>
              </a:rPr>
              <a:t>(watershed),</a:t>
            </a:r>
            <a:r>
              <a:rPr>
                <a:solidFill>
                  <a:srgbClr val="7D9029"/>
                </a:solidFill>
                <a:latin typeface="Courier"/>
              </a:rPr>
              <a:t>add=</a:t>
            </a:r>
            <a:r>
              <a:rPr>
                <a:latin typeface="Courier"/>
              </a:rPr>
              <a:t>T)</a:t>
            </a:r>
          </a:p>
        </p:txBody>
      </p:sp>
      <p:pic>
        <p:nvPicPr>
          <p:cNvPr descr="week3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>
              <a:buNone/>
            </a:pPr>
            <a:r>
              <a:rPr>
                <a:latin typeface="Courier"/>
              </a:rPr>
              <a:t>zonal_stats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terra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extract</a:t>
            </a:r>
            <a:r>
              <a:rPr>
                <a:latin typeface="Courier"/>
              </a:rPr>
              <a:t>(dem, watershed, </a:t>
            </a:r>
            <a:r>
              <a:rPr>
                <a:solidFill>
                  <a:srgbClr val="7D9029"/>
                </a:solidFill>
                <a:latin typeface="Courier"/>
              </a:rPr>
              <a:t>fun =</a:t>
            </a:r>
            <a:r>
              <a:rPr>
                <a:latin typeface="Courier"/>
              </a:rPr>
              <a:t> mean,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Zonal stats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zonal_stats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terra</a:t>
            </a:r>
            <a:r>
              <a:rPr>
                <a:solidFill>
                  <a:srgbClr val="4070A0"/>
                </a:solidFill>
                <a:latin typeface="Courier"/>
              </a:rPr>
              <a:t>::</a:t>
            </a:r>
            <a:r>
              <a:rPr>
                <a:solidFill>
                  <a:srgbClr val="06287E"/>
                </a:solidFill>
                <a:latin typeface="Courier"/>
              </a:rPr>
              <a:t>extract</a:t>
            </a:r>
            <a:r>
              <a:rPr>
                <a:latin typeface="Courier"/>
              </a:rPr>
              <a:t>(dem, watershed, </a:t>
            </a:r>
            <a:r>
              <a:rPr>
                <a:solidFill>
                  <a:srgbClr val="7D9029"/>
                </a:solidFill>
                <a:latin typeface="Courier"/>
              </a:rPr>
              <a:t>fun =</a:t>
            </a:r>
            <a:r>
              <a:rPr>
                <a:latin typeface="Courier"/>
              </a:rPr>
              <a:t> mean,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(zonal_stats)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ID      dem
## 1  1 201.4263
## 2  2 257.2389
## 3  3 144.3227
## 4  4 152.8894
## 5  5 124.1636
## 6  6 146.2609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Zonal stats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watershed_dem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cbind</a:t>
            </a:r>
            <a:r>
              <a:rPr>
                <a:latin typeface="Courier"/>
              </a:rPr>
              <a:t>(watershed, zonal_stats)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(watershed_dem)</a:t>
            </a:r>
          </a:p>
          <a:p>
            <a:pPr lvl="0" indent="0">
              <a:buNone/>
            </a:pPr>
            <a:r>
              <a:rPr>
                <a:latin typeface="Courier"/>
              </a:rPr>
              <a:t>## Simple feature collection with 6 features and 22 fields
## Geometry type: MULTIPOLYGON
## Dimension:     XY
## Bounding box:  xmin: 1547058 ymin: 1932284 xmax: 1564038 ymax: 1942124
## Projected CRS: NAD_1983_Albers
##   OBJECTID GRIDCODE Subbasin    Area      Slo1      Len1      Sll       Csl
## 1        1        1        1  846.63  7.159707  7479.260 60.95703 2.8819298
## 2        2        2        2 1275.48 11.582822  9096.427 60.95703 3.6230700
## 3        3        3        3 1689.84  6.194226  6712.752 60.95703 1.0154209
## 4        4        4        4  954.27  8.749758  6970.326 60.95703 1.7553535
## 5        5        5        5  539.01  8.037927  4734.335 60.95703 1.1133784
## 6        6        6        6 4287.33  7.089381 17598.185 60.95703 0.8703648
##        Wid1      Dep1      Lat     Long_     Elev ElevMin ElevMax Bname
## 1  4.647356 0.3055068 39.14776 -77.77326 204.5456     148     365  &lt;NA&gt;
## 2  5.942838 0.3599257 39.13989 -77.79659 246.9485     148     503  &lt;NA&gt;
## 3  7.035534 0.4027927 39.12110 -77.68260 142.4591     100     177  &lt;NA&gt;
## 4  4.993355 0.3204881 39.11078 -77.64879 150.8887     104     235  &lt;NA&gt;
## 5  3.544441 0.2550246 39.09038 -77.68311 123.4939      90     168  &lt;NA&gt;
## 6 12.299908 0.5845452 39.10363 -77.73203 148.7355      92     249  &lt;NA&gt;
##   Shape_Leng Shape_Area HydroID OutletID ID      dem
## 1      17760    8466300  300001   100001  1 201.4263
## 2      23100   12754800  300002   100002  2 257.2389
## 3      24540   16898400  300003   100003  3 144.3227
## 4      19980    9542700  300004   100004  4 152.8894
## 5      14700    5390100  300005   100005  5 124.1636
## 6      45000   42873300  300006   100006  6 146.2609
##                         geometry
## 1 MULTIPOLYGON (((1552398 193...
## 2 MULTIPOLYGON (((1550358 193...
## 3 MULTIPOLYGON (((1558308 193...
## 4 MULTIPOLYGON (((1562448 193...
## 5 MULTIPOLYGON (((1558308 193...
## 6 MULTIPOLYGON (((1555818 193...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Zonal stats (example)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(watershed_dem[</a:t>
            </a:r>
            <a:r>
              <a:rPr>
                <a:solidFill>
                  <a:srgbClr val="4070A0"/>
                </a:solidFill>
                <a:latin typeface="Courier"/>
              </a:rPr>
              <a:t>'dem'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descr="week3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 tables (join csv table to shapefile)</a:t>
            </a:r>
          </a:p>
        </p:txBody>
      </p:sp>
      <p:pic>
        <p:nvPicPr>
          <p:cNvPr descr="j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33500" y="1193800"/>
            <a:ext cx="6477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 tables (join csv table to shapefile)</a:t>
            </a:r>
          </a:p>
        </p:txBody>
      </p:sp>
      <p:pic>
        <p:nvPicPr>
          <p:cNvPr descr="jtabl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57400" y="1193800"/>
            <a:ext cx="5041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Joining CSV to Shapefile Using sf Library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Steps to Join CSV to Shapefile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(sf)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the shapefile</a:t>
            </a:r>
            <a:br/>
            <a:r>
              <a:rPr>
                <a:latin typeface="Courier"/>
              </a:rPr>
              <a:t>watershed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"watershed.shp"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Read the CSV file</a:t>
            </a:r>
            <a:br/>
            <a:r>
              <a:rPr>
                <a:latin typeface="Courier"/>
              </a:rPr>
              <a:t>agstats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read.csv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"agstats.csv"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Assuming both data frames have a common key named "Subbasin"</a:t>
            </a:r>
            <a:br/>
            <a:r>
              <a:rPr>
                <a:latin typeface="Courier"/>
              </a:rPr>
              <a:t>joined_data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(watershed,agstats,</a:t>
            </a:r>
            <a:r>
              <a:rPr>
                <a:solidFill>
                  <a:srgbClr val="7D9029"/>
                </a:solidFill>
                <a:latin typeface="Courier"/>
              </a:rPr>
              <a:t>by=</a:t>
            </a:r>
            <a:r>
              <a:rPr>
                <a:solidFill>
                  <a:srgbClr val="4070A0"/>
                </a:solidFill>
                <a:latin typeface="Courier"/>
              </a:rPr>
              <a:t>'Subbasin'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Display the first few rows of the joined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(joined_data)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 [1] "OBJECTID.x" "GRIDCODE"   "Subbasin"   "Area"       "Slo1"      
##  [6] "Len1"       "Sll"        "Csl"        "Wid1"       "Dep1"      
## [11] "Lat"        "Long_"      "Elev"       "ElevMin"    "ElevMax"   
## [16] "Bname"      "Shape_Leng" "Shape_Area" "HydroID"    "OutletID"  
## [21] "OBJECTID.y" "MEAN"       "geometry"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Plot the joined data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(joined_data[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descr="week3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Example (select by attribute)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point has columns (i.e., ‘V’) indicating storm surge height</a:t>
            </a:r>
          </a:p>
          <a:p>
            <a:pPr lvl="0" indent="0">
              <a:buNone/>
            </a:pPr>
            <a:r>
              <a:rPr>
                <a:latin typeface="Courier"/>
              </a:rPr>
              <a:t>storm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st_read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'stormsub.shp'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Reading layer `stormsub' from data source 
##   `/Users/yshao/work/Geog4254-5254G/week3/stormsub.shp' using driver `ESRI Shapefile'
## Simple feature collection with 203 features and 4 fields
## Geometry type: POINT
## Dimension:     XY
## Bounding box:  xmin: -76.222 ymin: 36.556 xmax: -75.88 ymax: 36.929
## Geodetic CRS:  GCS_unknown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(storm[</a:t>
            </a:r>
            <a:r>
              <a:rPr>
                <a:solidFill>
                  <a:srgbClr val="4070A0"/>
                </a:solidFill>
                <a:latin typeface="Courier"/>
              </a:rPr>
              <a:t>'V'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descr="week3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Select points based on user-defined threshold value? (e.g, &gt;1.6m)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storm_new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storm[storm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solidFill>
                  <a:srgbClr val="40A070"/>
                </a:solidFill>
                <a:latin typeface="Courier"/>
              </a:rPr>
              <a:t>1.6</a:t>
            </a:r>
            <a:r>
              <a:rPr>
                <a:latin typeface="Courier"/>
              </a:rPr>
              <a:t>,]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(storm_new[</a:t>
            </a:r>
            <a:r>
              <a:rPr>
                <a:solidFill>
                  <a:srgbClr val="4070A0"/>
                </a:solidFill>
                <a:latin typeface="Courier"/>
              </a:rPr>
              <a:t>'V'</a:t>
            </a:r>
            <a:r>
              <a:rPr>
                <a:latin typeface="Courier"/>
              </a:rPr>
              <a:t>])</a:t>
            </a:r>
          </a:p>
        </p:txBody>
      </p:sp>
      <p:pic>
        <p:nvPicPr>
          <p:cNvPr descr="week3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55600"/>
            <a:ext cx="51054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Handling spatial data in R</a:t>
            </a:r>
          </a:p>
          <a:p>
            <a:pPr lvl="0"/>
            <a:r>
              <a:rPr i="1"/>
              <a:t>Join tables (join table to shapefile)</a:t>
            </a:r>
          </a:p>
          <a:p>
            <a:pPr lvl="0"/>
            <a:r>
              <a:rPr i="1"/>
              <a:t>Select features (select by attribute)</a:t>
            </a:r>
          </a:p>
          <a:p>
            <a:pPr lvl="0"/>
            <a:r>
              <a:rPr i="1"/>
              <a:t>Buffer (shapefile), unionSpatialPolygons</a:t>
            </a:r>
          </a:p>
          <a:p>
            <a:pPr lvl="0"/>
            <a:r>
              <a:rPr i="1"/>
              <a:t>Zonal statistics as table (for Raster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dcterms:created xsi:type="dcterms:W3CDTF">2024-07-14T15:25:48Z</dcterms:created>
  <dcterms:modified xsi:type="dcterms:W3CDTF">2024-07-14T15:25:48Z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2024-07-15</vt:lpwstr>
  </property>
  <property fmtid="{D5CDD505-2E9C-101B-9397-08002B2CF9AE}" pid="3" name="output">
    <vt:lpwstr/>
  </property>
</Properties>
</file>