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Here are some key functions for working with data types in R:</a:t>
            </a:r>
          </a:p>
          <a:p>
            <a:pPr marL="0" lvl="0" indent="0">
              <a:buNone/>
            </a:pPr>
            <a:r>
              <a:rPr i="1"/>
              <a:t>length()</a:t>
            </a:r>
            <a:r>
              <a:t>: Get the number of elements in a vector.</a:t>
            </a:r>
          </a:p>
          <a:p>
            <a:pPr marL="0" lvl="0" indent="0">
              <a:buNone/>
            </a:pPr>
            <a:r>
              <a:rPr i="1"/>
              <a:t>nrow()</a:t>
            </a:r>
            <a:r>
              <a:t>, </a:t>
            </a:r>
            <a:r>
              <a:rPr i="1"/>
              <a:t>ncol()</a:t>
            </a:r>
            <a:r>
              <a:t>: Get the number of rows and columns in a matrix or data frame.</a:t>
            </a:r>
          </a:p>
          <a:p>
            <a:pPr marL="0" lvl="0" indent="0">
              <a:buNone/>
            </a:pPr>
            <a:r>
              <a:rPr i="1"/>
              <a:t>str()</a:t>
            </a:r>
            <a:r>
              <a:t>: Display the structure of an R object.</a:t>
            </a:r>
          </a:p>
          <a:p>
            <a:pPr marL="0" lvl="0" indent="0">
              <a:buNone/>
            </a:pPr>
            <a:r>
              <a:rPr i="1"/>
              <a:t>summary()</a:t>
            </a:r>
            <a:r>
              <a:t>: Provide a summary of an R object.</a:t>
            </a:r>
          </a:p>
          <a:p>
            <a:pPr marL="0" lvl="0" indent="0">
              <a:buNone/>
            </a:pPr>
            <a:r>
              <a:rPr i="1"/>
              <a:t>names()</a:t>
            </a:r>
            <a:r>
              <a:t>: Get or set the names of elements in a list or data frame.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Basic R Plots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R provides a variety of plotting functions to create basic visualizations. Here are a few examples:</a:t>
            </a:r>
          </a:p>
          <a:p>
            <a:pPr marL="0" lvl="0" indent="0">
              <a:buNone/>
            </a:pPr>
            <a:r>
              <a:t>Scatter Plot - A scatter plot is used to plot points on a graph.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scatter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(x, y,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"Scatter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"X-axis"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"Y-axis"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pch=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"blue"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Line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line plot is used to plot lines on a graph.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29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line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(x, y, </a:t>
            </a:r>
            <a:r>
              <a:rPr>
                <a:solidFill>
                  <a:srgbClr val="7D9029"/>
                </a:solidFill>
                <a:latin typeface="Courier"/>
              </a:rPr>
              <a:t>type=</a:t>
            </a:r>
            <a:r>
              <a:rPr>
                <a:solidFill>
                  <a:srgbClr val="4070A0"/>
                </a:solidFill>
                <a:latin typeface="Courier"/>
              </a:rPr>
              <a:t>"o"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"Line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"X-axis"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"Y-axis"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"red"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bar plot is used to display data with rectangular bars.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(mtcars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cyl)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bar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barplot</a:t>
            </a:r>
            <a:r>
              <a:rPr>
                <a:latin typeface="Courier"/>
              </a:rPr>
              <a:t>(counts,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"Bar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"Number of Cylinders"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"Frequency"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"green"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Histogram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histogram is used to display the distribution of a dataset.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histogram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"Histogram"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xlab=</a:t>
            </a:r>
            <a:r>
              <a:rPr>
                <a:solidFill>
                  <a:srgbClr val="4070A0"/>
                </a:solidFill>
                <a:latin typeface="Courier"/>
              </a:rPr>
              <a:t>"Value"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col=</a:t>
            </a:r>
            <a:r>
              <a:rPr>
                <a:solidFill>
                  <a:srgbClr val="4070A0"/>
                </a:solidFill>
                <a:latin typeface="Courier"/>
              </a:rPr>
              <a:t>"purple"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Box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 box plot is used to display the distribution of data based on a five-number summary.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sample data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Create box plot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boxplot</a:t>
            </a:r>
            <a:r>
              <a:rPr>
                <a:latin typeface="Courier"/>
              </a:rPr>
              <a:t>(data, </a:t>
            </a:r>
            <a:r>
              <a:rPr>
                <a:solidFill>
                  <a:srgbClr val="7D9029"/>
                </a:solidFill>
                <a:latin typeface="Courier"/>
              </a:rPr>
              <a:t>main=</a:t>
            </a:r>
            <a:r>
              <a:rPr>
                <a:solidFill>
                  <a:srgbClr val="4070A0"/>
                </a:solidFill>
                <a:latin typeface="Courier"/>
              </a:rPr>
              <a:t>"Box 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ylab=</a:t>
            </a:r>
            <a:r>
              <a:rPr>
                <a:solidFill>
                  <a:srgbClr val="4070A0"/>
                </a:solidFill>
                <a:latin typeface="Courier"/>
              </a:rPr>
              <a:t>"Values"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1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Preparation: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Installation Visit CRAN to download the latest version of R.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https://cran.r-project.org/bin/windows/base/</a:t>
            </a:r>
          </a:p>
          <a:p>
            <a:pPr marL="0" lvl="0" indent="0">
              <a:buNone/>
            </a:pPr>
            <a:r>
              <a:t>Follow the installation instructions for your operating system (Windows, macOS, Linux).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is an integrated development environment (IDE) for 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Installation Visit RStudio to download the latest version of RStudio.</a:t>
            </a:r>
          </a:p>
          <a:p>
            <a:pPr marL="0" lvl="0" indent="0">
              <a:buNone/>
            </a:pPr>
            <a:r>
              <a:rPr dirty="0">
                <a:hlinkClick r:id="rId2"/>
              </a:rPr>
              <a:t>https://posit.co/download/rstudio-desktop/</a:t>
            </a:r>
          </a:p>
          <a:p>
            <a:pPr marL="0" lvl="0" indent="0">
              <a:buNone/>
            </a:pPr>
            <a:r>
              <a:rPr dirty="0"/>
              <a:t>Install RStudio after installing R.</a:t>
            </a:r>
          </a:p>
          <a:p>
            <a:pPr marL="0" lvl="0" indent="0">
              <a:buNone/>
            </a:pPr>
            <a:r>
              <a:rPr b="1" dirty="0"/>
              <a:t>Basic Features</a:t>
            </a:r>
          </a:p>
          <a:p>
            <a:pPr marL="0" lvl="0" indent="0">
              <a:buNone/>
            </a:pPr>
            <a:r>
              <a:rPr i="1" dirty="0"/>
              <a:t>-Script editor</a:t>
            </a:r>
          </a:p>
          <a:p>
            <a:pPr marL="0" lvl="0" indent="0">
              <a:buNone/>
            </a:pPr>
            <a:r>
              <a:rPr i="1" dirty="0"/>
              <a:t>-Console</a:t>
            </a:r>
          </a:p>
          <a:p>
            <a:pPr marL="0" lvl="0" indent="0">
              <a:buNone/>
            </a:pPr>
            <a:r>
              <a:rPr i="1" dirty="0"/>
              <a:t>-Environment/History</a:t>
            </a:r>
          </a:p>
          <a:p>
            <a:pPr marL="0" lvl="0" indent="0">
              <a:buNone/>
            </a:pPr>
            <a:r>
              <a:rPr i="1" dirty="0"/>
              <a:t>-Plots/Files/Packages/Help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i="1" dirty="0"/>
              <a:t>sf</a:t>
            </a:r>
            <a:r>
              <a:rPr dirty="0"/>
              <a:t> package provides simple features for R, making it easy to handle spatial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 </a:t>
            </a:r>
            <a:r>
              <a:rPr i="1" dirty="0"/>
              <a:t>terra</a:t>
            </a:r>
            <a:r>
              <a:rPr dirty="0"/>
              <a:t> package is used for spatial data manipulation, providing functions to create, read, manipulate, and analyze raster and vector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/>
              <a:t>The </a:t>
            </a:r>
            <a:r>
              <a:rPr i="1" dirty="0" err="1"/>
              <a:t>mapview</a:t>
            </a:r>
            <a:r>
              <a:rPr dirty="0"/>
              <a:t> package allows for quick and easy interactive visualization of spatial data.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(“sf”)</a:t>
            </a:r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(“terra”)</a:t>
            </a:r>
          </a:p>
          <a:p>
            <a:pPr marL="0" lvl="0" indent="0">
              <a:buNone/>
            </a:pPr>
            <a:r>
              <a:rPr dirty="0" err="1"/>
              <a:t>install.packages</a:t>
            </a:r>
            <a:r>
              <a:rPr dirty="0"/>
              <a:t>(“</a:t>
            </a:r>
            <a:r>
              <a:rPr dirty="0" err="1"/>
              <a:t>mapview</a:t>
            </a:r>
            <a:r>
              <a:rPr dirty="0"/>
              <a:t>”)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format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Lectures and Lab sessions</a:t>
            </a:r>
          </a:p>
          <a:p>
            <a:pPr lvl="0"/>
            <a:r>
              <a:rPr b="1"/>
              <a:t>Office Hours: Wednesday 3:30PM-4:30PM</a:t>
            </a:r>
          </a:p>
          <a:p>
            <a:pPr lvl="0"/>
            <a:r>
              <a:rPr b="1"/>
              <a:t>Grading:</a:t>
            </a:r>
          </a:p>
          <a:p>
            <a:pPr marL="342900" lvl="1" indent="0">
              <a:buNone/>
            </a:pPr>
            <a:r>
              <a:t>-Labs and assignments - 75%</a:t>
            </a:r>
          </a:p>
          <a:p>
            <a:pPr marL="342900" lvl="1" indent="0">
              <a:buNone/>
            </a:pPr>
            <a:r>
              <a:t>-Midterm exam (or project) - 10%</a:t>
            </a:r>
          </a:p>
          <a:p>
            <a:pPr marL="342900" lvl="1" indent="0">
              <a:buNone/>
            </a:pPr>
            <a:r>
              <a:t>-Final project – 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R/Python/Matlab for geospatial research</a:t>
            </a:r>
          </a:p>
          <a:p>
            <a:pPr lvl="0"/>
            <a:r>
              <a:t>Data types and plots in R</a:t>
            </a:r>
          </a:p>
          <a:p>
            <a:pPr lvl="0"/>
            <a:r>
              <a:t>Software preparation (R, Rstudio, sf library, terra library, and mapview)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types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R has a wide variety of data types including scalars, vectors, matrices, data frames, and lists.</a:t>
            </a:r>
          </a:p>
          <a:p>
            <a:pPr marL="0" lvl="0" indent="0">
              <a:buNone/>
            </a:pPr>
            <a:r>
              <a:t>Scalar: a single number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y)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c() or combine function: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numeric vector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5.3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character vector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'VT'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'CNRE'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'Geography'</a:t>
            </a:r>
            <a:r>
              <a:rPr>
                <a:latin typeface="Courier"/>
              </a:rPr>
              <a:t>)                               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#Refer to elements of a vector using subscripts.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(y[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"VT"   "CNRE"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Define the matrix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matrix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7D9029"/>
                </a:solidFill>
                <a:latin typeface="Courier"/>
              </a:rPr>
              <a:t>nrow=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ncol=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[,1] [,2]
## [1,]    1    3
## [2,]    2    2
## [3,]    3    1</a:t>
            </a:r>
          </a:p>
          <a:p>
            <a:pPr lvl="0" indent="0">
              <a:buNone/>
            </a:pPr>
            <a:r>
              <a:rPr i="1">
                <a:solidFill>
                  <a:srgbClr val="BA2121"/>
                </a:solidFill>
                <a:latin typeface="Courier"/>
              </a:rPr>
              <a:t>## Refer to elements of a matrix:</a:t>
            </a:r>
            <a:br/>
            <a:r>
              <a:rPr>
                <a:latin typeface="Courier"/>
              </a:rPr>
              <a:t>m[,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 2 3</a:t>
            </a:r>
          </a:p>
          <a:p>
            <a:pPr lvl="0" indent="0">
              <a:buNone/>
            </a:pPr>
            <a:r>
              <a:rPr>
                <a:latin typeface="Courier"/>
              </a:rPr>
              <a:t>m[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data frame is used for storing data tables. It is a list of vectors of equal length. For example, the following variable df is a data frame containing three vectors n, s, b.</a:t>
            </a:r>
          </a:p>
          <a:p>
            <a:pPr lvl="0" indent="0">
              <a:buNone/>
            </a:pPr>
            <a:r>
              <a:rPr>
                <a:latin typeface="Courier"/>
              </a:rPr>
              <a:t>n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'aa'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'bb'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'cc'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(n,s,b)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##   n  s     b
## 1 2 aa  TRUE
## 2 3 bb FALSE
## 3 5 cc  TRUE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list is an R data structure that can hold elements of different types (like numbers, strings, vectors, and another list). Lists are a powerful and flexible way to group related objects.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a list</a:t>
            </a:r>
            <a:br/>
            <a:r>
              <a:rPr>
                <a:latin typeface="Courier"/>
              </a:rPr>
              <a:t>my_list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"John"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scores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88</a:t>
            </a:r>
            <a:r>
              <a:rPr>
                <a:latin typeface="Courier"/>
              </a:rPr>
              <a:t>))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Print the list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(my_list)</a:t>
            </a:r>
          </a:p>
          <a:p>
            <a:pPr lvl="0" indent="0">
              <a:buNone/>
            </a:pPr>
            <a:r>
              <a:rPr>
                <a:latin typeface="Courier"/>
              </a:rPr>
              <a:t>## $name
## [1] "John"
## 
## $age
## [1] 25
## 
## $scores
## [1] 90 85 88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Access elements of a list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(my_list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name)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"John"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(my_list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90 85 88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Data.Type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single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 &lt;- 1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sequence of data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x &lt;- c(1, 2,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2-dimensional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m &lt;- matrix(1:6, nrow=2)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Data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table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df &lt;- data.frame(x, y,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 collection of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 &lt;- list(a, b, 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1203</Words>
  <Application>Microsoft Macintosh PowerPoint</Application>
  <PresentationFormat>On-screen Show (16:9)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R Programming for Geospatial Applications</vt:lpstr>
      <vt:lpstr>The format of this course</vt:lpstr>
      <vt:lpstr>Outline</vt:lpstr>
      <vt:lpstr>Data types in R</vt:lpstr>
      <vt:lpstr>Vectors</vt:lpstr>
      <vt:lpstr>matrices</vt:lpstr>
      <vt:lpstr>data frame:</vt:lpstr>
      <vt:lpstr>Lists</vt:lpstr>
      <vt:lpstr>Summary Table</vt:lpstr>
      <vt:lpstr>Key Functions</vt:lpstr>
      <vt:lpstr>Basic R Plots</vt:lpstr>
      <vt:lpstr>Line Plot</vt:lpstr>
      <vt:lpstr>Bar Plot</vt:lpstr>
      <vt:lpstr>Histogram</vt:lpstr>
      <vt:lpstr>Box Plot</vt:lpstr>
      <vt:lpstr>Software Preparation: R</vt:lpstr>
      <vt:lpstr>RStudio is an integrated development environment (IDE) for R.</vt:lpstr>
      <vt:lpstr>Software Preparation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cp:lastModifiedBy>Shao, Yang</cp:lastModifiedBy>
  <cp:revision>1</cp:revision>
  <dcterms:created xsi:type="dcterms:W3CDTF">2024-07-13T19:48:23Z</dcterms:created>
  <dcterms:modified xsi:type="dcterms:W3CDTF">2024-07-13T19:49:18Z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2024-07-13</vt:lpwstr>
  </property>
  <property fmtid="{D5CDD505-2E9C-101B-9397-08002B2CF9AE}" pid="3" name="output">
    <vt:lpwstr/>
  </property>
</Properties>
</file>