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1" r:id="rId3"/>
    <p:sldId id="280" r:id="rId4"/>
    <p:sldId id="270" r:id="rId5"/>
    <p:sldId id="271" r:id="rId6"/>
    <p:sldId id="272" r:id="rId7"/>
    <p:sldId id="276" r:id="rId8"/>
    <p:sldId id="277" r:id="rId9"/>
    <p:sldId id="278" r:id="rId10"/>
    <p:sldId id="282" r:id="rId11"/>
    <p:sldId id="283" r:id="rId12"/>
    <p:sldId id="284" r:id="rId13"/>
    <p:sldId id="285" r:id="rId14"/>
    <p:sldId id="286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02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variab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7A12B0-5A12-4A37-AE2D-1FEE21CDD22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9144000" cy="4191000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Logistic regression models</a:t>
            </a:r>
          </a:p>
          <a:p>
            <a:pPr marL="0" indent="0"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234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3641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Generalized Linear Models - </a:t>
            </a:r>
            <a:r>
              <a:rPr lang="en-US" b="1" dirty="0" err="1"/>
              <a:t>glm</a:t>
            </a:r>
            <a:r>
              <a:rPr lang="en-US" b="1" dirty="0"/>
              <a:t>() </a:t>
            </a:r>
          </a:p>
          <a:p>
            <a:pPr marL="0" indent="0">
              <a:buNone/>
            </a:pPr>
            <a:r>
              <a:rPr lang="en-US" dirty="0"/>
              <a:t>Logistic regression is useful when you are predicting a binary outcome from a set of continuous predictor variables. 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</a:rPr>
              <a:t>fit &lt;- </a:t>
            </a:r>
            <a:r>
              <a:rPr lang="en-US" sz="3000" dirty="0" err="1">
                <a:solidFill>
                  <a:srgbClr val="0070C0"/>
                </a:solidFill>
              </a:rPr>
              <a:t>glm</a:t>
            </a:r>
            <a:r>
              <a:rPr lang="en-US" sz="3000" dirty="0">
                <a:solidFill>
                  <a:srgbClr val="0070C0"/>
                </a:solidFill>
              </a:rPr>
              <a:t>(y~x1+x2+x3,data=</a:t>
            </a:r>
            <a:r>
              <a:rPr lang="en-US" sz="3000" dirty="0" err="1">
                <a:solidFill>
                  <a:srgbClr val="0070C0"/>
                </a:solidFill>
              </a:rPr>
              <a:t>mydata,family</a:t>
            </a:r>
            <a:r>
              <a:rPr lang="en-US" sz="3000" dirty="0">
                <a:solidFill>
                  <a:srgbClr val="0070C0"/>
                </a:solidFill>
              </a:rPr>
              <a:t>=“binomial”)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Poisson regression is useful when predicting an outcome variable representing counts: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</a:rPr>
              <a:t>fit &lt;- </a:t>
            </a:r>
          </a:p>
          <a:p>
            <a:pPr marL="0" indent="0">
              <a:buNone/>
            </a:pPr>
            <a:r>
              <a:rPr lang="en-US" sz="3000" dirty="0" err="1">
                <a:solidFill>
                  <a:srgbClr val="0070C0"/>
                </a:solidFill>
              </a:rPr>
              <a:t>glm</a:t>
            </a:r>
            <a:r>
              <a:rPr lang="en-US" sz="3000" dirty="0">
                <a:solidFill>
                  <a:srgbClr val="0070C0"/>
                </a:solidFill>
              </a:rPr>
              <a:t>(count ~ x1+x2+x3, data=</a:t>
            </a:r>
            <a:r>
              <a:rPr lang="en-US" sz="3000" dirty="0" err="1">
                <a:solidFill>
                  <a:srgbClr val="0070C0"/>
                </a:solidFill>
              </a:rPr>
              <a:t>mydata</a:t>
            </a:r>
            <a:r>
              <a:rPr lang="en-US" sz="3000" dirty="0">
                <a:solidFill>
                  <a:srgbClr val="0070C0"/>
                </a:solidFill>
              </a:rPr>
              <a:t>, family=“</a:t>
            </a:r>
            <a:r>
              <a:rPr lang="en-US" sz="3000" dirty="0" err="1">
                <a:solidFill>
                  <a:srgbClr val="0070C0"/>
                </a:solidFill>
              </a:rPr>
              <a:t>poisson</a:t>
            </a:r>
            <a:r>
              <a:rPr lang="en-US" sz="30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4008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https://www.statmethods.net/advstats/glm.html</a:t>
            </a:r>
          </a:p>
        </p:txBody>
      </p:sp>
    </p:spTree>
    <p:extLst>
      <p:ext uri="{BB962C8B-B14F-4D97-AF65-F5344CB8AC3E}">
        <p14:creationId xmlns:p14="http://schemas.microsoft.com/office/powerpoint/2010/main" val="9404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364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Generalized Linear Models - </a:t>
            </a:r>
            <a:r>
              <a:rPr lang="en-US" b="1" dirty="0" err="1"/>
              <a:t>glm</a:t>
            </a:r>
            <a:r>
              <a:rPr lang="en-US" b="1" dirty="0"/>
              <a:t>() </a:t>
            </a:r>
          </a:p>
          <a:p>
            <a:pPr marL="0" indent="0">
              <a:buNone/>
            </a:pPr>
            <a:r>
              <a:rPr lang="en-US" dirty="0"/>
              <a:t>Gaussian link function 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glm</a:t>
            </a:r>
            <a:r>
              <a:rPr lang="en-US" sz="2800" dirty="0">
                <a:solidFill>
                  <a:srgbClr val="0070C0"/>
                </a:solidFill>
              </a:rPr>
              <a:t>(y ~ x1 + x2, data=</a:t>
            </a:r>
            <a:r>
              <a:rPr lang="en-US" sz="2800" dirty="0" err="1">
                <a:solidFill>
                  <a:srgbClr val="0070C0"/>
                </a:solidFill>
              </a:rPr>
              <a:t>mydata</a:t>
            </a:r>
            <a:r>
              <a:rPr lang="en-US" sz="2800" dirty="0">
                <a:solidFill>
                  <a:srgbClr val="0070C0"/>
                </a:solidFill>
              </a:rPr>
              <a:t>, family = "</a:t>
            </a:r>
            <a:r>
              <a:rPr lang="en-US" sz="2800" dirty="0" err="1">
                <a:solidFill>
                  <a:srgbClr val="0070C0"/>
                </a:solidFill>
              </a:rPr>
              <a:t>gaussian</a:t>
            </a:r>
            <a:r>
              <a:rPr lang="en-US" sz="2800" dirty="0">
                <a:solidFill>
                  <a:srgbClr val="0070C0"/>
                </a:solidFill>
              </a:rPr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lm(y ~ x1+x2)</a:t>
            </a:r>
          </a:p>
        </p:txBody>
      </p:sp>
    </p:spTree>
    <p:extLst>
      <p:ext uri="{BB962C8B-B14F-4D97-AF65-F5344CB8AC3E}">
        <p14:creationId xmlns:p14="http://schemas.microsoft.com/office/powerpoint/2010/main" val="263448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example of logistic regressing with Iris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4086418" cy="42496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9600" y="1752600"/>
            <a:ext cx="381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samples for three iris species: </a:t>
            </a:r>
          </a:p>
          <a:p>
            <a:r>
              <a:rPr lang="en-US" dirty="0" err="1"/>
              <a:t>Setosa</a:t>
            </a:r>
            <a:r>
              <a:rPr lang="en-US" dirty="0"/>
              <a:t>, versicolor, </a:t>
            </a:r>
            <a:r>
              <a:rPr lang="en-US" dirty="0" err="1"/>
              <a:t>Virginica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Measured:</a:t>
            </a:r>
          </a:p>
          <a:p>
            <a:r>
              <a:rPr lang="en-US" dirty="0"/>
              <a:t>Septal length, sepal width, </a:t>
            </a:r>
          </a:p>
          <a:p>
            <a:r>
              <a:rPr lang="en-US" dirty="0"/>
              <a:t>petal length, petal width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Species ~ sepal length</a:t>
            </a:r>
          </a:p>
        </p:txBody>
      </p:sp>
    </p:spTree>
    <p:extLst>
      <p:ext uri="{BB962C8B-B14F-4D97-AF65-F5344CB8AC3E}">
        <p14:creationId xmlns:p14="http://schemas.microsoft.com/office/powerpoint/2010/main" val="366919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err="1"/>
              <a:t>Rscript</a:t>
            </a:r>
            <a:r>
              <a:rPr lang="en-US" dirty="0"/>
              <a:t> demo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8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library(ggplot2)</a:t>
            </a:r>
          </a:p>
          <a:p>
            <a:r>
              <a:rPr lang="en-US" dirty="0"/>
              <a:t>library(</a:t>
            </a:r>
            <a:r>
              <a:rPr lang="en-US" dirty="0" err="1"/>
              <a:t>GGally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#explore data</a:t>
            </a:r>
          </a:p>
          <a:p>
            <a:r>
              <a:rPr lang="en-US" dirty="0" err="1"/>
              <a:t>ggpairs</a:t>
            </a:r>
            <a:r>
              <a:rPr lang="en-US" dirty="0"/>
              <a:t>(iris)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24000"/>
            <a:ext cx="641113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8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#Randomly order the data frame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&lt;- iris[sample(1:nrow(iris)),]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#For demo purpose, let's focus on two species (</a:t>
            </a:r>
            <a:r>
              <a:rPr lang="en-US" dirty="0" err="1"/>
              <a:t>virginica</a:t>
            </a:r>
            <a:r>
              <a:rPr lang="en-US" dirty="0"/>
              <a:t> and </a:t>
            </a:r>
            <a:r>
              <a:rPr lang="en-US" dirty="0" err="1"/>
              <a:t>setosa</a:t>
            </a:r>
            <a:r>
              <a:rPr lang="en-US" dirty="0"/>
              <a:t> only)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&lt;-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df$Species</a:t>
            </a:r>
            <a:r>
              <a:rPr lang="en-US" dirty="0"/>
              <a:t>!='versicolor',]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9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glfit&lt;-</a:t>
            </a:r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Species~Sepal.Length,df</a:t>
            </a:r>
            <a:r>
              <a:rPr lang="en-US" dirty="0"/>
              <a:t>, family = 'binomial')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1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601"/>
            <a:ext cx="9220200" cy="1139825"/>
          </a:xfrm>
        </p:spPr>
        <p:txBody>
          <a:bodyPr/>
          <a:lstStyle/>
          <a:p>
            <a:r>
              <a:rPr lang="en-US" sz="3200" b="0" dirty="0"/>
              <a:t>Habitat Modeling Using Logistic Regression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7A12B0-5A12-4A37-AE2D-1FEE21CDD22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89" y="1371600"/>
            <a:ext cx="217206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6108751" cy="497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6247731"/>
            <a:ext cx="7524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GIs-Based Habitat Modeling Using Logistic Multiple Regression: A Study </a:t>
            </a:r>
          </a:p>
          <a:p>
            <a:r>
              <a:rPr lang="en-US" dirty="0"/>
              <a:t>of the Mt. Graham Red Squirrel, PEREIRA and ITAMI, 1991.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814678" y="3506735"/>
            <a:ext cx="2468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red squirrel presence or absence, based on </a:t>
            </a:r>
          </a:p>
          <a:p>
            <a:r>
              <a:rPr lang="en-US" dirty="0"/>
              <a:t>a series of environmental </a:t>
            </a:r>
          </a:p>
          <a:p>
            <a:r>
              <a:rPr lang="en-US" dirty="0"/>
              <a:t>and locational</a:t>
            </a:r>
          </a:p>
          <a:p>
            <a:r>
              <a:rPr lang="en-US" dirty="0"/>
              <a:t>descriptor variables</a:t>
            </a:r>
          </a:p>
        </p:txBody>
      </p:sp>
    </p:spTree>
    <p:extLst>
      <p:ext uri="{BB962C8B-B14F-4D97-AF65-F5344CB8AC3E}">
        <p14:creationId xmlns:p14="http://schemas.microsoft.com/office/powerpoint/2010/main" val="269745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model (example)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Y: American voter will vote Democratic (code=1) or Republican (code = 0)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X: age, income, gender, race, state of residence, votes in previous elections, </a:t>
            </a:r>
            <a:r>
              <a:rPr lang="en-US" sz="1800" dirty="0" err="1"/>
              <a:t>etc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Can you provide another example?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7A12B0-5A12-4A37-AE2D-1FEE21CDD22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4024313" cy="255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09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94" y="78658"/>
            <a:ext cx="8229600" cy="1143000"/>
          </a:xfrm>
        </p:spPr>
        <p:txBody>
          <a:bodyPr/>
          <a:lstStyle/>
          <a:p>
            <a:r>
              <a:rPr lang="en-US" sz="3200" dirty="0"/>
              <a:t>Spatially explicit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1"/>
            <a:ext cx="8229600" cy="40385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Logistic regression model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Dependent variable (Y):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Forest loss: Y=1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Others: Y=0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7A12B0-5A12-4A37-AE2D-1FEE21CDD22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943600" y="1981200"/>
          <a:ext cx="17526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453769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438400" y="2209800"/>
            <a:ext cx="3581400" cy="85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438400" y="2362200"/>
            <a:ext cx="34290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2392681" y="2286000"/>
            <a:ext cx="45719" cy="54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38825" y="3467100"/>
            <a:ext cx="362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pixel has 30 m spatial resolution</a:t>
            </a:r>
          </a:p>
        </p:txBody>
      </p:sp>
    </p:spTree>
    <p:extLst>
      <p:ext uri="{BB962C8B-B14F-4D97-AF65-F5344CB8AC3E}">
        <p14:creationId xmlns:p14="http://schemas.microsoft.com/office/powerpoint/2010/main" val="31998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7A12B0-5A12-4A37-AE2D-1FEE21CDD22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52475" y="304800"/>
            <a:ext cx="7082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use logistic regression model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5240" y="1143000"/>
            <a:ext cx="6778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Dependent variable (Y):       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Forest </a:t>
            </a: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loss:Y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Others: Y=0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100" y="3000345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Y = a + b</a:t>
            </a:r>
            <a:r>
              <a:rPr lang="en-US" sz="2000" baseline="-25000" dirty="0"/>
              <a:t>1</a:t>
            </a:r>
            <a:r>
              <a:rPr lang="en-US" sz="2000" dirty="0"/>
              <a:t>X</a:t>
            </a:r>
            <a:r>
              <a:rPr lang="en-US" sz="2000" baseline="-25000" dirty="0"/>
              <a:t>1 </a:t>
            </a:r>
            <a:r>
              <a:rPr lang="en-US" sz="2000" dirty="0"/>
              <a:t>+ b</a:t>
            </a:r>
            <a:r>
              <a:rPr lang="en-US" sz="2000" baseline="-25000" dirty="0"/>
              <a:t>2</a:t>
            </a:r>
            <a:r>
              <a:rPr lang="en-US" sz="2000" dirty="0"/>
              <a:t>X</a:t>
            </a:r>
            <a:r>
              <a:rPr lang="en-US" sz="2000" baseline="-25000" dirty="0"/>
              <a:t>2 </a:t>
            </a:r>
            <a:r>
              <a:rPr lang="en-US" sz="2000" dirty="0"/>
              <a:t>+ b</a:t>
            </a:r>
            <a:r>
              <a:rPr lang="en-US" sz="2000" baseline="-25000" dirty="0"/>
              <a:t>3</a:t>
            </a:r>
            <a:r>
              <a:rPr lang="en-US" sz="2000" dirty="0"/>
              <a:t>X</a:t>
            </a:r>
            <a:r>
              <a:rPr lang="en-US" sz="2000" baseline="-25000" dirty="0"/>
              <a:t>3 </a:t>
            </a:r>
            <a:r>
              <a:rPr lang="en-US" sz="2000" dirty="0"/>
              <a:t>+ e   </a:t>
            </a:r>
            <a:r>
              <a:rPr lang="en-US" sz="1400" dirty="0"/>
              <a:t>Linear regression is not good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2475" y="2057400"/>
            <a:ext cx="7789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Independent variables (X): DEM, slope, distance to road, distance to river, </a:t>
            </a:r>
          </a:p>
          <a:p>
            <a:r>
              <a:rPr lang="en-US" dirty="0">
                <a:solidFill>
                  <a:schemeClr val="accent2"/>
                </a:solidFill>
              </a:rPr>
              <a:t>soil conditions, population density, etc.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9513" y="6150053"/>
            <a:ext cx="8115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For some X-values, this model predicted values will be larger than one or less than zero. This is not possible for our deforestation model (Y=1 or 0).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0" y="3571935"/>
            <a:ext cx="3505199" cy="242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89208" y="1200150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dependent variable is </a:t>
            </a:r>
            <a:r>
              <a:rPr lang="en-US" dirty="0">
                <a:hlinkClick r:id="rId3" tooltip="Binary variable"/>
              </a:rPr>
              <a:t>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6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118037"/>
            <a:ext cx="2133600" cy="457200"/>
          </a:xfrm>
        </p:spPr>
        <p:txBody>
          <a:bodyPr/>
          <a:lstStyle/>
          <a:p>
            <a:pPr>
              <a:defRPr/>
            </a:pPr>
            <a:fld id="{EA7A12B0-5A12-4A37-AE2D-1FEE21CDD22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80999"/>
            <a:ext cx="5397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regression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7066" y="1668016"/>
                <a:ext cx="6826380" cy="525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0" baseline="-2500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+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0" baseline="-25000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dirty="0"/>
                  <a:t>X</a:t>
                </a:r>
                <a:r>
                  <a:rPr lang="en-US" baseline="-25000" dirty="0"/>
                  <a:t>2 </a:t>
                </a:r>
                <a:r>
                  <a:rPr lang="en-US" dirty="0"/>
                  <a:t>+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0" baseline="-25000" smtClean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dirty="0"/>
                  <a:t>X</a:t>
                </a:r>
                <a:r>
                  <a:rPr lang="en-US" baseline="-25000" dirty="0"/>
                  <a:t>3                                                                       (1)</a:t>
                </a:r>
                <a:r>
                  <a:rPr lang="en-US" dirty="0"/>
                  <a:t> </a:t>
                </a:r>
                <a:r>
                  <a:rPr lang="en-US" baseline="-25000" dirty="0"/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66" y="1668016"/>
                <a:ext cx="6826380" cy="525016"/>
              </a:xfrm>
              <a:prstGeom prst="rect">
                <a:avLst/>
              </a:prstGeom>
              <a:blipFill rotWithShape="1">
                <a:blip r:embed="rId2"/>
                <a:stretch>
                  <a:fillRect l="-714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5800" y="1143000"/>
                <a:ext cx="8429626" cy="525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Predict the probability (P) of forest loss (code=1) or the odds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dirty="0"/>
                  <a:t>) of forest loss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43000"/>
                <a:ext cx="8429626" cy="525016"/>
              </a:xfrm>
              <a:prstGeom prst="rect">
                <a:avLst/>
              </a:prstGeom>
              <a:blipFill rotWithShape="1">
                <a:blip r:embed="rId3"/>
                <a:stretch>
                  <a:fillRect l="-651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52475" y="2438400"/>
            <a:ext cx="50300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where P is the probability of forest lost for pixel or cell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9641" y="2978851"/>
            <a:ext cx="7947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Assumption:  a linear relationship between the independent variables and the log odds of event (Y=1)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59209" y="434554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/>
              <a:t>(2)</a:t>
            </a:r>
            <a:r>
              <a:rPr lang="en-US" dirty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886200"/>
            <a:ext cx="52959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99" y="4859138"/>
            <a:ext cx="2674601" cy="18012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4120" y="6719500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“The odds are defined as the probability that a particular outcome is a case divided by the probability that it is a </a:t>
            </a:r>
            <a:r>
              <a:rPr lang="en-US" sz="1200" dirty="0" err="1"/>
              <a:t>noncase</a:t>
            </a:r>
            <a:r>
              <a:rPr lang="en-US" sz="1200" dirty="0"/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0597" y="3931205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inverse-</a:t>
            </a:r>
            <a:r>
              <a:rPr lang="en-US" dirty="0" err="1"/>
              <a:t>logit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5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7A12B0-5A12-4A37-AE2D-1FEE21CDD22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09600" y="6211669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Source: Modeling land-use change in the Ipswich watershed, Massachusetts, USA (</a:t>
            </a:r>
            <a:r>
              <a:rPr lang="it-IT" dirty="0"/>
              <a:t>Schneider and Pontius 2001)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2950" y="1142999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objective: model deforestation between 1971, 1985 and 1992 in the watershed of the Ipswich River in Massachusetts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070866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Dependent variable</a:t>
            </a:r>
            <a:r>
              <a:rPr lang="en-US" dirty="0"/>
              <a:t>: the probability of forest loss for each cell (30m × 30m)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15" y="1905000"/>
            <a:ext cx="4891947" cy="203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0" y="4724399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Independent variables</a:t>
            </a:r>
            <a:r>
              <a:rPr lang="en-US" dirty="0"/>
              <a:t>: elevation, slope and distance from residential</a:t>
            </a:r>
          </a:p>
          <a:p>
            <a:r>
              <a:rPr lang="en-US" dirty="0"/>
              <a:t>areas</a:t>
            </a:r>
          </a:p>
        </p:txBody>
      </p:sp>
    </p:spTree>
    <p:extLst>
      <p:ext uri="{BB962C8B-B14F-4D97-AF65-F5344CB8AC3E}">
        <p14:creationId xmlns:p14="http://schemas.microsoft.com/office/powerpoint/2010/main" val="319622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7A12B0-5A12-4A37-AE2D-1FEE21CDD22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81050" y="3250168"/>
            <a:ext cx="781079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Logistic regression model is calibrated with data from 1971 to 1985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The deforestation locations were predicted for the period of 1985 to 1992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Model predictions were validated using the actual deforestation maps </a:t>
            </a:r>
          </a:p>
          <a:p>
            <a:r>
              <a:rPr lang="en-US" dirty="0"/>
              <a:t>(i.e., 1985 to 1992)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8229600" cy="1139825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4891947" cy="203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621824"/>
            <a:ext cx="2743200" cy="42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609600" y="6211669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Source: Modeling land-use change in the Ipswich watershed, Massachusetts, USA (</a:t>
            </a:r>
            <a:r>
              <a:rPr lang="it-IT" dirty="0"/>
              <a:t>Schneider and Pontius 2001)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1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7A12B0-5A12-4A37-AE2D-1FEE21CDD22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03" y="1038910"/>
            <a:ext cx="8286593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0099" y="6248400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Schneider and Pontius 2001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39825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2" name="Rectangle 1"/>
          <p:cNvSpPr/>
          <p:nvPr/>
        </p:nvSpPr>
        <p:spPr>
          <a:xfrm>
            <a:off x="817903" y="5543550"/>
            <a:ext cx="8173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Suitability index for deforestation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705600" y="4800600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“constraint” 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6400800" y="1905000"/>
            <a:ext cx="762000" cy="2895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5486400" y="2895600"/>
            <a:ext cx="1524000" cy="1981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803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759</Words>
  <Application>Microsoft Office PowerPoint</Application>
  <PresentationFormat>On-screen Show 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Office Theme</vt:lpstr>
      <vt:lpstr>PowerPoint Presentation</vt:lpstr>
      <vt:lpstr>Habitat Modeling Using Logistic Regression</vt:lpstr>
      <vt:lpstr>Logistic regression model (example) </vt:lpstr>
      <vt:lpstr>Spatially explicit model</vt:lpstr>
      <vt:lpstr>PowerPoint Presentation</vt:lpstr>
      <vt:lpstr>PowerPoint Presentation</vt:lpstr>
      <vt:lpstr>Case study</vt:lpstr>
      <vt:lpstr>Case study</vt:lpstr>
      <vt:lpstr>Case study</vt:lpstr>
      <vt:lpstr>PowerPoint Presentation</vt:lpstr>
      <vt:lpstr>PowerPoint Presentation</vt:lpstr>
      <vt:lpstr>An example of logistic regressing with Iris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Shao, Yang</dc:creator>
  <cp:lastModifiedBy>yang shao</cp:lastModifiedBy>
  <cp:revision>144</cp:revision>
  <dcterms:created xsi:type="dcterms:W3CDTF">2006-08-16T00:00:00Z</dcterms:created>
  <dcterms:modified xsi:type="dcterms:W3CDTF">2020-12-26T22:00:46Z</dcterms:modified>
</cp:coreProperties>
</file>