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1" autoAdjust="0"/>
    <p:restoredTop sz="94719" autoAdjust="0"/>
  </p:normalViewPr>
  <p:slideViewPr>
    <p:cSldViewPr snapToGrid="0" snapToObjects="1">
      <p:cViewPr varScale="1">
        <p:scale>
          <a:sx n="199" d="100"/>
          <a:sy n="199" d="100"/>
        </p:scale>
        <p:origin x="168" y="22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7/20/24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.geocompx.org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r.geocompx.or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R Programming for Geospatial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2024-07-13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considerations</a:t>
            </a:r>
          </a:p>
        </p:txBody>
      </p:sp>
      <p:pic>
        <p:nvPicPr>
          <p:cNvPr id="3" name="Picture 1" descr="arcgis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to succeed in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Follow lectures and labs consistently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If something is not clear, ask a question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Clarify expectations with the instructor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R for Geospatial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-Comprehensive Statistical and Analytical Tools</a:t>
            </a:r>
          </a:p>
          <a:p>
            <a:pPr marL="0" lvl="0" indent="0">
              <a:buNone/>
            </a:pPr>
            <a:r>
              <a:t>-Extensive Package Ecosystem: R has a wide range of packages tailored for spatial data analysis, such as sf, terra, and raster.</a:t>
            </a:r>
          </a:p>
          <a:p>
            <a:pPr marL="0" lvl="0" indent="0">
              <a:buNone/>
            </a:pPr>
            <a:r>
              <a:t>-Statistical Analysis: R is renowned for its statistical capabilities, making it ideal for geospatial analysis where statistical methods are often applied.</a:t>
            </a:r>
          </a:p>
          <a:p>
            <a:pPr marL="0" lvl="0" indent="0">
              <a:buNone/>
            </a:pPr>
            <a:r>
              <a:t>-Reproducibility: R scripts and R Markdown documents promote reproducible research, ensuring that analyses can be reproduced and verified by others.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Spatial analysis, workflow, and Reproducibility</a:t>
            </a:r>
          </a:p>
        </p:txBody>
      </p:sp>
      <p:pic>
        <p:nvPicPr>
          <p:cNvPr id="3" name="Picture 1" descr="flowchart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R for Geospatial Computing?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229"/>
            <a:ext cx="8229600" cy="3394472"/>
          </a:xfrm>
        </p:spPr>
        <p:txBody>
          <a:bodyPr>
            <a:normAutofit fontScale="85000" lnSpcReduction="1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Handling Large Datasets</a:t>
            </a:r>
          </a:p>
          <a:p>
            <a:pPr marL="0" lvl="0" indent="0">
              <a:buNone/>
            </a:pPr>
            <a:r>
              <a:rPr dirty="0"/>
              <a:t>R is equipped with powerful tools and packages like </a:t>
            </a:r>
            <a:r>
              <a:rPr dirty="0" err="1">
                <a:latin typeface="Courier"/>
              </a:rPr>
              <a:t>data.table</a:t>
            </a:r>
            <a:r>
              <a:rPr dirty="0"/>
              <a:t> and </a:t>
            </a:r>
            <a:r>
              <a:rPr dirty="0" err="1">
                <a:latin typeface="Courier"/>
              </a:rPr>
              <a:t>dplyr</a:t>
            </a:r>
            <a:r>
              <a:rPr dirty="0"/>
              <a:t> that allow for efficient manipulation and analysis of large datasets.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 provides robust looping and iteration constructs</a:t>
            </a:r>
          </a:p>
          <a:p>
            <a:pPr marL="0" lvl="0" indent="0">
              <a:buNone/>
            </a:pPr>
            <a:r>
              <a:rPr dirty="0"/>
              <a:t>for loops, while loops, and the apply family of functions for efficient data processing.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 dirty="0"/>
              <a:t>R supports functional programming paradigms</a:t>
            </a:r>
          </a:p>
          <a:p>
            <a:pPr marL="0" lvl="0" indent="0">
              <a:buNone/>
            </a:pPr>
            <a:r>
              <a:rPr dirty="0"/>
              <a:t>create and apply functions over data structures efficiently.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R/Python/Matlab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Freely available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Widely used in the stats, bioinformatics, data science communities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Numerous functions and libraries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R GIS developer (many job opportunities)</a:t>
            </a:r>
          </a:p>
        </p:txBody>
      </p:sp>
      <p:pic>
        <p:nvPicPr>
          <p:cNvPr id="3" name="Picture 1" descr="rstudio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498600"/>
            <a:ext cx="5105400" cy="179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R/Python/Matlab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Freely available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Widely used in the machine learning, data science (including geospatial) communities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Numerous functions and libraries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Python GIS Developer (many job opportunities)</a:t>
            </a:r>
          </a:p>
        </p:txBody>
      </p:sp>
      <p:pic>
        <p:nvPicPr>
          <p:cNvPr id="3" name="Picture 1" descr="pythonlogo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638300"/>
            <a:ext cx="5105400" cy="151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R/Python/Matlab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 high-productivity development environment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Extensive toolboxes and apps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Faster performance and easy deployment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License, expensive</a:t>
            </a:r>
          </a:p>
        </p:txBody>
      </p:sp>
      <p:pic>
        <p:nvPicPr>
          <p:cNvPr id="3" name="Picture 1" descr="matlablogo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70300" y="203200"/>
            <a:ext cx="4902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Integrated development environment for R</a:t>
            </a:r>
          </a:p>
        </p:txBody>
      </p:sp>
      <p:pic>
        <p:nvPicPr>
          <p:cNvPr id="3" name="Picture 1" descr="IDE_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19300" y="1193800"/>
            <a:ext cx="5105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Integrated development environment for Python</a:t>
            </a:r>
          </a:p>
        </p:txBody>
      </p:sp>
      <p:pic>
        <p:nvPicPr>
          <p:cNvPr id="3" name="Picture 1" descr="IDE_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87500" y="1193800"/>
            <a:ext cx="5969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format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Lectures and Lab sessions</a:t>
            </a:r>
          </a:p>
          <a:p>
            <a:pPr lvl="0"/>
            <a:r>
              <a:rPr b="1"/>
              <a:t>Office Hours: Wednesday 3:30PM-4:30PM</a:t>
            </a:r>
          </a:p>
          <a:p>
            <a:pPr lvl="0"/>
            <a:r>
              <a:rPr b="1"/>
              <a:t>Grading:</a:t>
            </a:r>
          </a:p>
          <a:p>
            <a:pPr marL="342900" lvl="1" indent="0">
              <a:buNone/>
            </a:pPr>
            <a:r>
              <a:t>-Labs and assignments - 75%</a:t>
            </a:r>
          </a:p>
          <a:p>
            <a:pPr marL="342900" lvl="1" indent="0">
              <a:buNone/>
            </a:pPr>
            <a:r>
              <a:t>-Midterm exam (or project) - 10%</a:t>
            </a:r>
          </a:p>
          <a:p>
            <a:pPr marL="342900" lvl="1" indent="0">
              <a:buNone/>
            </a:pPr>
            <a:r>
              <a:t>-Final project – 15%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Integrated development environment for Matlab</a:t>
            </a:r>
          </a:p>
        </p:txBody>
      </p:sp>
      <p:pic>
        <p:nvPicPr>
          <p:cNvPr id="3" name="Picture 1" descr="IDE_M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193800"/>
            <a:ext cx="6146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R vs. Python for data analysis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Origin of R - the S language for data analysis and statistics at Bell Laboratories in the 1980s</a:t>
            </a:r>
          </a:p>
        </p:txBody>
      </p:sp>
      <p:pic>
        <p:nvPicPr>
          <p:cNvPr id="3" name="Picture 1" descr="r_p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95700" y="203200"/>
            <a:ext cx="48514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vs. Python for data analysis</a:t>
            </a:r>
          </a:p>
        </p:txBody>
      </p:sp>
      <p:pic>
        <p:nvPicPr>
          <p:cNvPr id="3" name="Picture 1" descr="r_p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1706" y="981743"/>
            <a:ext cx="4124392" cy="400441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Salary Trends</a:t>
            </a:r>
          </a:p>
        </p:txBody>
      </p:sp>
      <p:pic>
        <p:nvPicPr>
          <p:cNvPr id="3" name="Picture 1" descr="r_p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21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R for geospatial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1063229"/>
            <a:ext cx="8229600" cy="3394472"/>
          </a:xfrm>
        </p:spPr>
        <p:txBody>
          <a:bodyPr>
            <a:normAutofit fontScale="70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With sf, terra, </a:t>
            </a:r>
            <a:r>
              <a:rPr b="1" dirty="0" err="1"/>
              <a:t>tidyverse</a:t>
            </a:r>
            <a:r>
              <a:rPr b="1" dirty="0"/>
              <a:t>, </a:t>
            </a:r>
            <a:r>
              <a:rPr b="1" dirty="0" err="1"/>
              <a:t>mapview</a:t>
            </a:r>
            <a:r>
              <a:rPr b="1" dirty="0"/>
              <a:t>, and many other functions and libraries, R can be considered as Integrated GIS/RS development environment</a:t>
            </a:r>
            <a:endParaRPr lang="en-US" b="1" dirty="0"/>
          </a:p>
          <a:p>
            <a:pPr marL="0" lvl="0" indent="0">
              <a:spcBef>
                <a:spcPts val="3000"/>
              </a:spcBef>
              <a:buNone/>
            </a:pPr>
            <a:endParaRPr b="1" dirty="0"/>
          </a:p>
          <a:p>
            <a:r>
              <a:rPr dirty="0"/>
              <a:t> </a:t>
            </a:r>
            <a:r>
              <a:rPr b="1" dirty="0"/>
              <a:t>Download geospatial data (USGS gauges, climate data, land cover, dem ……)</a:t>
            </a:r>
          </a:p>
          <a:p>
            <a:pPr lvl="0"/>
            <a:r>
              <a:rPr b="1" dirty="0"/>
              <a:t>Import/export various GIS files</a:t>
            </a:r>
          </a:p>
          <a:p>
            <a:pPr lvl="0"/>
            <a:r>
              <a:rPr b="1" dirty="0"/>
              <a:t>Spatial analysis with GIS: buffer, select by attributes, select by location, overlay, clipping, zonal statistics, re-project, summary statistics, point-in-polygon analysis, kernel density, distance analysis, raster reclassification, vector to raster conversion, raster to vector conversion, terrain analysis, advanced spatial statistics, image classification, ….</a:t>
            </a:r>
          </a:p>
          <a:p>
            <a:pPr lvl="0"/>
            <a:r>
              <a:rPr b="1" dirty="0"/>
              <a:t>Statistical analysis and machine learning (numerous packages), simulation models</a:t>
            </a:r>
          </a:p>
          <a:p>
            <a:pPr lvl="0"/>
            <a:r>
              <a:rPr b="1" dirty="0"/>
              <a:t>R visualizations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Recommended Materials: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i="1"/>
              <a:t>-An Introduction to R for Spatial Analysis and Mapping</a:t>
            </a:r>
          </a:p>
          <a:p>
            <a:pPr marL="0" lvl="0" indent="0">
              <a:buNone/>
            </a:pPr>
            <a:r>
              <a:rPr i="1"/>
              <a:t>-Geocomputation with R (Lovelace et al.)</a:t>
            </a:r>
          </a:p>
          <a:p>
            <a:pPr marL="0" lvl="0" indent="0">
              <a:buNone/>
            </a:pPr>
            <a:r>
              <a:rPr>
                <a:hlinkClick r:id="rId2"/>
              </a:rPr>
              <a:t>https://r.geocompx.org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 for Geospatial Computing (</a:t>
            </a:r>
            <a:r>
              <a:rPr>
                <a:hlinkClick r:id="rId2"/>
              </a:rPr>
              <a:t>https://r.geocompx.org</a:t>
            </a:r>
            <a:r>
              <a:t>)</a:t>
            </a:r>
          </a:p>
        </p:txBody>
      </p:sp>
      <p:pic>
        <p:nvPicPr>
          <p:cNvPr id="3" name="Picture 1" descr="fig:  Rbook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606800" y="1193800"/>
            <a:ext cx="1930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R for Geospatial Computing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format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Lectures (include Demos and In class exercises)</a:t>
            </a:r>
          </a:p>
          <a:p>
            <a:pPr marL="0" lvl="0" indent="0">
              <a:buNone/>
            </a:pPr>
            <a:r>
              <a:t> 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Labs</a:t>
            </a:r>
          </a:p>
          <a:p>
            <a:pPr marL="0" lvl="0" indent="0">
              <a:buNone/>
            </a:pPr>
            <a:r>
              <a:t>I’ll highlight key components of each lab and provide some demos on R programming; Each week I’ll have office hours for additional support (zoom?)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Tentative topics and schedule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1307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Topics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Labs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Aug 25 - Aug 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Course introduction; R vs. Python vs. Matlab; R Data types; Data frame; Simple plots in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Install R and RStudio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Sep 1 - Sep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Read and write geospatial data using R libraries: sf and terra; Projections (Re-project shapefile, re-project raster); Handling spatial data in R (select by attributes, select by location, summary statistics)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Lab 1: R fundamentals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Sep 8 - Sep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Handling spatial data in R (join, buffer, union, Spatial subsetting, raster calculator, zonal statistics; DEM-derivatives)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Lab 2: Characterizing Wildland–Urban Interface in Virginia (Rscript)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Sep 15 - Sep 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Create maps in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Lab 3: Fire Fuel Mapping and Modeling in a Forested Environment (Rscript)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Sep 22 - Sep 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 Scripts; Loops and repetition; Conditional Element Selection; Build your R functions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Lab 4: Working with census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Sep 29 - Oct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Remote sensing image classification using Random Forest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Lab 5: Image classification with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Oct 6 - Oct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Remote sensing image classification; cross-validation; caret 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Lab 5: Image classification with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Oct 13 - Oct 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Regression analysis; 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Lab 6: logistic regression for urban growth simulation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Oct 20 - Oct 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Time-series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Lab 6: logistic regression for urban growth simulation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Oct 27 - Nov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Linux environment; R in high-performance computing environment; VT-ARC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Lab 7: Getting started with high-performance computing (VT-ARC)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Nov 3 - Nov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Linux environment; R in high-performance computing environment; VT-ARC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Lab 7: Getting started with high-performance computing (VT-ARC)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Nov 10 - Nov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Spatial point pattern analysis; Principal components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Lab 8: Spatial 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Nov 17 - Nov 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 for web app; Shiny app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Final project help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Nov 24 - Nov 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Thanksgiving holiday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Dec 1 - Dec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Final project (group presentation)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Final project help session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Week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Dec 8 - Dec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Final project (group presentation)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Final project (group presentation)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lab assignments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Topic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r_fundamentals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Characterizing Wildland–Urban Interface in Virginia (Rscript)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Fire Fuel Mapping and Modeling in a Forested Environment (Rscript)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Working with census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Landsat Image classification with 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Logistic regression for urban growth simulation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Getting started with high-performance computing (VT ARC)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Spatial stats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Midterm Exam and Final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Midterm Exam (or Project)</a:t>
            </a:r>
          </a:p>
          <a:p>
            <a:pPr marL="0" lvl="0" indent="0">
              <a:buNone/>
            </a:pPr>
            <a:r>
              <a:t>All based on labs and in-class exercises.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Final Project</a:t>
            </a:r>
          </a:p>
          <a:p>
            <a:pPr marL="0" lvl="0" indent="0">
              <a:buNone/>
            </a:pPr>
            <a:r>
              <a:t>Presentation only.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Software considerations</a:t>
            </a:r>
          </a:p>
        </p:txBody>
      </p:sp>
      <p:pic>
        <p:nvPicPr>
          <p:cNvPr id="3" name="Picture 1" descr="rstudiologo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47800"/>
            <a:ext cx="822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1082</Words>
  <Application>Microsoft Macintosh PowerPoint</Application>
  <PresentationFormat>On-screen Show (16:9)</PresentationFormat>
  <Paragraphs>154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</vt:lpstr>
      <vt:lpstr>Office Theme</vt:lpstr>
      <vt:lpstr>R Programming for Geospatial Applications</vt:lpstr>
      <vt:lpstr>The format of this course</vt:lpstr>
      <vt:lpstr>Recommended Materials:</vt:lpstr>
      <vt:lpstr>R for Geospatial Computing (https://r.geocompx.org)</vt:lpstr>
      <vt:lpstr>The format of this course</vt:lpstr>
      <vt:lpstr>Tentative topics and schedule</vt:lpstr>
      <vt:lpstr>lab assignments</vt:lpstr>
      <vt:lpstr>Midterm Exam and Final Project</vt:lpstr>
      <vt:lpstr>Software considerations</vt:lpstr>
      <vt:lpstr>Software considerations</vt:lpstr>
      <vt:lpstr>How to succeed in this course</vt:lpstr>
      <vt:lpstr>Why R for Geospatial Computing?</vt:lpstr>
      <vt:lpstr>Spatial analysis, workflow, and Reproducibility</vt:lpstr>
      <vt:lpstr>Why R for Geospatial Computing?</vt:lpstr>
      <vt:lpstr>R/Python/Matlab</vt:lpstr>
      <vt:lpstr>R/Python/Matlab</vt:lpstr>
      <vt:lpstr>R/Python/Matlab</vt:lpstr>
      <vt:lpstr>Integrated development environment for R</vt:lpstr>
      <vt:lpstr>Integrated development environment for Python</vt:lpstr>
      <vt:lpstr>Integrated development environment for Matlab</vt:lpstr>
      <vt:lpstr>R vs. Python for data analysis</vt:lpstr>
      <vt:lpstr>R vs. Python for data analysis</vt:lpstr>
      <vt:lpstr>Salary Trends</vt:lpstr>
      <vt:lpstr>R for geospatial data analysis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Programming for Geospatial Applications</dc:title>
  <dc:creator/>
  <cp:keywords/>
  <cp:lastModifiedBy>Shao, Yang</cp:lastModifiedBy>
  <cp:revision>4</cp:revision>
  <dcterms:created xsi:type="dcterms:W3CDTF">2024-07-13T23:11:22Z</dcterms:created>
  <dcterms:modified xsi:type="dcterms:W3CDTF">2024-07-20T21:56:25Z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2024-07-13</vt:lpwstr>
  </property>
  <property fmtid="{D5CDD505-2E9C-101B-9397-08002B2CF9AE}" pid="3" name="output">
    <vt:lpwstr/>
  </property>
</Properties>
</file>