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0" autoAdjust="0"/>
    <p:restoredTop sz="94719" autoAdjust="0"/>
  </p:normalViewPr>
  <p:slideViewPr>
    <p:cSldViewPr snapToGrid="0" snapToObjects="1">
      <p:cViewPr varScale="1">
        <p:scale>
          <a:sx n="202" d="100"/>
          <a:sy n="202" d="100"/>
        </p:scale>
        <p:origin x="23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single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 &lt;- 1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sequence of 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 &lt;- c(1, 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2-dimensional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 &lt;- matrix(1:6, 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table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df &lt;- data.frame(x, y,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collection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 &lt;- list(a, b,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Here are some key functions for working with data types in R:</a:t>
            </a:r>
          </a:p>
          <a:p>
            <a:pPr marL="0" lvl="0" indent="0">
              <a:buNone/>
            </a:pPr>
            <a:r>
              <a:rPr i="1"/>
              <a:t>length()</a:t>
            </a:r>
            <a:r>
              <a:t>: Get the number of elements in a vector.</a:t>
            </a:r>
          </a:p>
          <a:p>
            <a:pPr marL="0" lvl="0" indent="0">
              <a:buNone/>
            </a:pPr>
            <a:r>
              <a:rPr i="1"/>
              <a:t>nrow()</a:t>
            </a:r>
            <a:r>
              <a:t>, </a:t>
            </a:r>
            <a:r>
              <a:rPr i="1"/>
              <a:t>ncol()</a:t>
            </a:r>
            <a:r>
              <a:t>: Get the number of rows and columns in a matrix or data frame.</a:t>
            </a:r>
          </a:p>
          <a:p>
            <a:pPr marL="0" lvl="0" indent="0">
              <a:buNone/>
            </a:pPr>
            <a:r>
              <a:rPr i="1"/>
              <a:t>str()</a:t>
            </a:r>
            <a:r>
              <a:t>: Display the structure of an R object.</a:t>
            </a:r>
          </a:p>
          <a:p>
            <a:pPr marL="0" lvl="0" indent="0">
              <a:buNone/>
            </a:pPr>
            <a:r>
              <a:rPr i="1"/>
              <a:t>summary()</a:t>
            </a:r>
            <a:r>
              <a:t>: Provide a summary of an R object.</a:t>
            </a:r>
          </a:p>
          <a:p>
            <a:pPr marL="0" lvl="0" indent="0">
              <a:buNone/>
            </a:pPr>
            <a:r>
              <a:rPr i="1"/>
              <a:t>names()</a:t>
            </a:r>
            <a:r>
              <a:t>: Get or set the names of elements in a list or data frame.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Basic R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provides a variety of plotting functions to create basic visualizations. Here are a few examples:</a:t>
            </a:r>
          </a:p>
          <a:p>
            <a:pPr marL="0" lvl="0" indent="0">
              <a:buNone/>
            </a:pPr>
            <a:r>
              <a:t>Scatter Plot - A scatter plot is used to plot points on a graph.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scatter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(x, y,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"Scatter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"X-axis"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"Y-axis"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pch=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Line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line plot is used to plot lines on a graph.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29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line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(x, y, </a:t>
            </a:r>
            <a:r>
              <a:rPr>
                <a:solidFill>
                  <a:srgbClr val="7D9029"/>
                </a:solidFill>
                <a:latin typeface="Courier"/>
              </a:rPr>
              <a:t>type=</a:t>
            </a:r>
            <a:r>
              <a:rPr>
                <a:solidFill>
                  <a:srgbClr val="4070A0"/>
                </a:solidFill>
                <a:latin typeface="Courier"/>
              </a:rPr>
              <a:t>"o"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"Line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"X-axis"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"Y-axis"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bar plot is used to display data with rectangular bars.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bar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barplot</a:t>
            </a:r>
            <a:r>
              <a:rPr>
                <a:latin typeface="Courier"/>
              </a:rPr>
              <a:t>(counts,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"Bar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"Number of Cylinders"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"Frequency"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histogram is used to display the distribution of a dataset.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"Histogram"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"purple"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Box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box plot is used to display the distribution of data based on a five-number summary.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box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"Box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"Values"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Preparation: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Installation Visit CRAN to download the latest version of R.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https://cran.r-project.org/bin/windows/base/</a:t>
            </a:r>
          </a:p>
          <a:p>
            <a:pPr marL="0" lvl="0" indent="0">
              <a:buNone/>
            </a:pPr>
            <a:r>
              <a:t>Follow the installation instructions for your operating system (Windows, macOS, Linux).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RStudio is an integrated development environment (IDE) for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Installation Visit RStudio to download the latest version of RStudio.</a:t>
            </a:r>
          </a:p>
          <a:p>
            <a:pPr marL="0" lvl="0" indent="0">
              <a:buNone/>
            </a:pPr>
            <a:r>
              <a:rPr dirty="0">
                <a:hlinkClick r:id="rId2"/>
              </a:rPr>
              <a:t>https://posit.co/download/rstudio-desktop/</a:t>
            </a:r>
          </a:p>
          <a:p>
            <a:pPr marL="0" lvl="0" indent="0">
              <a:buNone/>
            </a:pPr>
            <a:r>
              <a:rPr dirty="0"/>
              <a:t>Install RStudio after installing R.</a:t>
            </a:r>
          </a:p>
          <a:p>
            <a:pPr marL="0" lvl="0" indent="0">
              <a:buNone/>
            </a:pPr>
            <a:r>
              <a:rPr b="1" dirty="0"/>
              <a:t>Basic Features</a:t>
            </a:r>
          </a:p>
          <a:p>
            <a:pPr marL="0" lvl="0" indent="0">
              <a:buNone/>
            </a:pPr>
            <a:r>
              <a:rPr i="1" dirty="0"/>
              <a:t>-Script editor</a:t>
            </a:r>
          </a:p>
          <a:p>
            <a:pPr marL="0" lvl="0" indent="0">
              <a:buNone/>
            </a:pPr>
            <a:r>
              <a:rPr i="1" dirty="0"/>
              <a:t>-Console</a:t>
            </a:r>
          </a:p>
          <a:p>
            <a:pPr marL="0" lvl="0" indent="0">
              <a:buNone/>
            </a:pPr>
            <a:r>
              <a:rPr i="1" dirty="0"/>
              <a:t>-Environment/History</a:t>
            </a:r>
          </a:p>
          <a:p>
            <a:pPr marL="0" lvl="0" indent="0">
              <a:buNone/>
            </a:pPr>
            <a:r>
              <a:rPr i="1" dirty="0"/>
              <a:t>-Plots/Files/Packages/Help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i="1" dirty="0"/>
              <a:t>sf</a:t>
            </a:r>
            <a:r>
              <a:rPr dirty="0"/>
              <a:t> package provides simple features for R, making it easy to handle spatial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 </a:t>
            </a:r>
            <a:r>
              <a:rPr i="1" dirty="0"/>
              <a:t>terra</a:t>
            </a:r>
            <a:r>
              <a:rPr dirty="0"/>
              <a:t> package is used for spatial data manipulation, providing functions to create, read, manipulate, and analyze raster and vector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 </a:t>
            </a:r>
            <a:r>
              <a:rPr i="1" dirty="0" err="1"/>
              <a:t>mapview</a:t>
            </a:r>
            <a:r>
              <a:rPr dirty="0"/>
              <a:t> package allows for quick and easy interactive visualization of spatial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(“sf”)</a:t>
            </a:r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(“terra”)</a:t>
            </a:r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</a:t>
            </a:r>
            <a:r>
              <a:rPr dirty="0" err="1"/>
              <a:t>mapview</a:t>
            </a:r>
            <a:r>
              <a:rPr dirty="0"/>
              <a:t>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R/Python/</a:t>
            </a:r>
            <a:r>
              <a:rPr dirty="0" err="1"/>
              <a:t>Matlab</a:t>
            </a:r>
            <a:r>
              <a:rPr dirty="0"/>
              <a:t> for geospatial research</a:t>
            </a:r>
          </a:p>
          <a:p>
            <a:pPr lvl="0"/>
            <a:r>
              <a:rPr dirty="0">
                <a:solidFill>
                  <a:srgbClr val="FF0000"/>
                </a:solidFill>
              </a:rPr>
              <a:t>Data types</a:t>
            </a:r>
            <a:r>
              <a:rPr lang="en-US" dirty="0">
                <a:solidFill>
                  <a:srgbClr val="FF0000"/>
                </a:solidFill>
              </a:rPr>
              <a:t>, Data structures, </a:t>
            </a:r>
            <a:r>
              <a:rPr dirty="0">
                <a:solidFill>
                  <a:srgbClr val="FF0000"/>
                </a:solidFill>
              </a:rPr>
              <a:t>and plots in R</a:t>
            </a:r>
          </a:p>
          <a:p>
            <a:pPr lvl="0"/>
            <a:r>
              <a:rPr dirty="0"/>
              <a:t>Software preparation (R, </a:t>
            </a:r>
            <a:r>
              <a:rPr dirty="0" err="1"/>
              <a:t>Rstudio</a:t>
            </a:r>
            <a:r>
              <a:rPr dirty="0"/>
              <a:t>, sf library, terra library, and </a:t>
            </a:r>
            <a:r>
              <a:rPr dirty="0" err="1"/>
              <a:t>mapview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0" y="1063229"/>
            <a:ext cx="7816850" cy="3394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sz="2600" dirty="0">
                <a:solidFill>
                  <a:srgbClr val="0070C0"/>
                </a:solidFill>
              </a:rPr>
              <a:t>Numeric</a:t>
            </a:r>
            <a:r>
              <a:rPr sz="2600" dirty="0"/>
              <a:t>: Represents numerical values (e.g., 42, 3.14).</a:t>
            </a:r>
            <a:endParaRPr lang="en-US" sz="2600" dirty="0"/>
          </a:p>
          <a:p>
            <a:endParaRPr sz="2600" dirty="0"/>
          </a:p>
          <a:p>
            <a:r>
              <a:rPr sz="2600" dirty="0">
                <a:solidFill>
                  <a:srgbClr val="0070C0"/>
                </a:solidFill>
              </a:rPr>
              <a:t>Integer</a:t>
            </a:r>
            <a:r>
              <a:rPr sz="2600" dirty="0"/>
              <a:t>: Specifically for integer values (e.g., 42L).</a:t>
            </a:r>
            <a:endParaRPr lang="en-US" sz="2600" dirty="0"/>
          </a:p>
          <a:p>
            <a:endParaRPr sz="2600" dirty="0"/>
          </a:p>
          <a:p>
            <a:r>
              <a:rPr sz="2600" dirty="0">
                <a:solidFill>
                  <a:srgbClr val="0070C0"/>
                </a:solidFill>
              </a:rPr>
              <a:t>Character</a:t>
            </a:r>
            <a:r>
              <a:rPr sz="2600" dirty="0"/>
              <a:t>: Represents text or string values (e.g., "Hello, World!").</a:t>
            </a:r>
            <a:endParaRPr lang="en-US" sz="2600" dirty="0"/>
          </a:p>
          <a:p>
            <a:endParaRPr sz="2600" dirty="0"/>
          </a:p>
          <a:p>
            <a:r>
              <a:rPr sz="2600" dirty="0">
                <a:solidFill>
                  <a:srgbClr val="0070C0"/>
                </a:solidFill>
              </a:rPr>
              <a:t>Logical</a:t>
            </a:r>
            <a:r>
              <a:rPr sz="2600" dirty="0"/>
              <a:t>: Represents </a:t>
            </a:r>
            <a:r>
              <a:rPr sz="2600" dirty="0" err="1"/>
              <a:t>boolean</a:t>
            </a:r>
            <a:r>
              <a:rPr sz="2600" dirty="0"/>
              <a:t> values (TRUE or FALSE).</a:t>
            </a:r>
            <a:endParaRPr lang="en-US" sz="2600" dirty="0"/>
          </a:p>
          <a:p>
            <a:endParaRPr sz="2600" dirty="0"/>
          </a:p>
          <a:p>
            <a:r>
              <a:rPr sz="2600" dirty="0">
                <a:solidFill>
                  <a:srgbClr val="0070C0"/>
                </a:solidFill>
              </a:rPr>
              <a:t>Complex</a:t>
            </a:r>
            <a:r>
              <a:rPr sz="2600" dirty="0"/>
              <a:t>: Represents complex numbers (e.g., 2 + 3i).</a:t>
            </a:r>
            <a:endParaRPr lang="en-US" sz="2600" dirty="0"/>
          </a:p>
          <a:p>
            <a:endParaRPr sz="2600" dirty="0"/>
          </a:p>
          <a:p>
            <a:r>
              <a:rPr sz="2600" dirty="0">
                <a:solidFill>
                  <a:srgbClr val="0070C0"/>
                </a:solidFill>
              </a:rPr>
              <a:t>Factor</a:t>
            </a:r>
            <a:r>
              <a:rPr sz="2600" dirty="0"/>
              <a:t>: Represents categorical data with fixed levels (e.g.,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         </a:t>
            </a:r>
            <a:r>
              <a:rPr sz="2600" dirty="0"/>
              <a:t>factor(c("Male", "Female"))).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585901" cy="857250"/>
          </a:xfrm>
        </p:spPr>
        <p:txBody>
          <a:bodyPr>
            <a:normAutofit/>
          </a:bodyPr>
          <a:lstStyle/>
          <a:p>
            <a:r>
              <a:rPr sz="2400" dirty="0"/>
              <a:t>Key Data Structures </a:t>
            </a:r>
            <a:r>
              <a:rPr lang="en-US" sz="2400" dirty="0"/>
              <a:t>(how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is organized and stored</a:t>
            </a:r>
            <a:r>
              <a:rPr lang="en-US" sz="2400" dirty="0"/>
              <a:t>)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0" y="869950"/>
            <a:ext cx="7943849" cy="4057650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sz="5600" b="1" dirty="0">
                <a:solidFill>
                  <a:srgbClr val="0070C0"/>
                </a:solidFill>
              </a:rPr>
              <a:t>Vector</a:t>
            </a:r>
            <a:r>
              <a:rPr sz="5600" dirty="0"/>
              <a:t>: Sequence of elements of the same type (e.g., c(1, 2, 3)).</a:t>
            </a:r>
            <a:endParaRPr lang="en-US" sz="5600" dirty="0"/>
          </a:p>
          <a:p>
            <a:endParaRPr lang="en-US" sz="5600" dirty="0"/>
          </a:p>
          <a:p>
            <a:endParaRPr sz="5600" dirty="0"/>
          </a:p>
          <a:p>
            <a:r>
              <a:rPr sz="5600" b="1" dirty="0">
                <a:solidFill>
                  <a:srgbClr val="0070C0"/>
                </a:solidFill>
              </a:rPr>
              <a:t>Matrix</a:t>
            </a:r>
            <a:r>
              <a:rPr sz="5600" dirty="0"/>
              <a:t>: Two-dimensional, homogeneous data structure (e.g., matrix(1:6, </a:t>
            </a:r>
            <a:r>
              <a:rPr sz="5600" dirty="0" err="1"/>
              <a:t>nrow</a:t>
            </a:r>
            <a:r>
              <a:rPr sz="5600" dirty="0"/>
              <a:t>=2, </a:t>
            </a:r>
            <a:r>
              <a:rPr sz="5600" dirty="0" err="1"/>
              <a:t>ncol</a:t>
            </a:r>
            <a:r>
              <a:rPr sz="5600" dirty="0"/>
              <a:t>=3)).</a:t>
            </a:r>
            <a:endParaRPr lang="en-US" sz="5600" dirty="0"/>
          </a:p>
          <a:p>
            <a:endParaRPr lang="en-US" sz="5600" dirty="0"/>
          </a:p>
          <a:p>
            <a:endParaRPr sz="5600" dirty="0"/>
          </a:p>
          <a:p>
            <a:r>
              <a:rPr lang="en-US" sz="5600" b="1" dirty="0">
                <a:solidFill>
                  <a:srgbClr val="0070C0"/>
                </a:solidFill>
              </a:rPr>
              <a:t>Array</a:t>
            </a:r>
            <a:r>
              <a:rPr sz="5600" dirty="0"/>
              <a:t>: Multi-dimensional, homogeneous data structure (e.g., array(1:8, dim = c(2, 2, 2))).</a:t>
            </a:r>
            <a:endParaRPr lang="en-US" sz="56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en-US" sz="5600" b="1" dirty="0">
                <a:solidFill>
                  <a:srgbClr val="0070C0"/>
                </a:solidFill>
              </a:rPr>
              <a:t>Data Frame</a:t>
            </a:r>
            <a:r>
              <a:rPr lang="en-US" sz="5600" dirty="0"/>
              <a:t>: Table-like structure with different types of data in columns (e.g., </a:t>
            </a:r>
            <a:r>
              <a:rPr lang="en-US" sz="5600" dirty="0" err="1"/>
              <a:t>data.frame</a:t>
            </a:r>
            <a:r>
              <a:rPr lang="en-US" sz="5600" dirty="0"/>
              <a:t>(Name = c("Alice", "Bob"), Age = c(25, 30))).</a:t>
            </a:r>
          </a:p>
          <a:p>
            <a:endParaRPr lang="en-US" sz="5600" dirty="0"/>
          </a:p>
          <a:p>
            <a:endParaRPr sz="5600" dirty="0"/>
          </a:p>
          <a:p>
            <a:r>
              <a:rPr sz="5600" b="1" dirty="0">
                <a:solidFill>
                  <a:srgbClr val="0070C0"/>
                </a:solidFill>
              </a:rPr>
              <a:t>Factor</a:t>
            </a:r>
            <a:r>
              <a:rPr sz="5600" dirty="0"/>
              <a:t>: Used for categorical data with fixed levels (e.g., factor(c("high", "medium", "low"), levels = c("low", "medium", "high"))).</a:t>
            </a:r>
            <a:endParaRPr lang="en-US" sz="56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en-US" sz="5600" b="1" dirty="0">
                <a:solidFill>
                  <a:srgbClr val="0070C0"/>
                </a:solidFill>
              </a:rPr>
              <a:t>List</a:t>
            </a:r>
            <a:r>
              <a:rPr lang="en-US" sz="5600" dirty="0"/>
              <a:t>: Ordered collection of elements of different types (e.g., list(1, "Hello", TRUE)).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x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br>
              <a:rPr dirty="0"/>
            </a:br>
            <a:r>
              <a:rPr dirty="0">
                <a:latin typeface="Courier"/>
              </a:rPr>
              <a:t>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x</a:t>
            </a:r>
            <a:r>
              <a:rPr dirty="0" err="1">
                <a:solidFill>
                  <a:srgbClr val="4070A0"/>
                </a:solidFill>
                <a:latin typeface="Courier"/>
              </a:rPr>
              <a:t>+</a:t>
            </a:r>
            <a:r>
              <a:rPr dirty="0" err="1">
                <a:latin typeface="Courier"/>
              </a:rPr>
              <a:t>y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Using c() or combine function: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numeric vector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5.3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character vector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'VT'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'CNRE'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'Geography'</a:t>
            </a:r>
            <a:r>
              <a:rPr>
                <a:latin typeface="Courier"/>
              </a:rPr>
              <a:t>)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#Refer to elements of a vector using subscripts.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(y[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"VT"   "CNRE"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641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Define the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nrow=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[,1] [,2]
## [1,]    1    3
## [2,]    2    2
## [3,]    3    1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Refer to elements of a matrix:</a:t>
            </a:r>
            <a:br/>
            <a:r>
              <a:rPr>
                <a:latin typeface="Courier"/>
              </a:rPr>
              <a:t>m[,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</a:t>
            </a:r>
          </a:p>
          <a:p>
            <a:pPr lvl="0" indent="0">
              <a:buNone/>
            </a:pPr>
            <a:r>
              <a:rPr>
                <a:latin typeface="Courier"/>
              </a:rPr>
              <a:t>m[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05" y="1063229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A data frame is used for storing data tables. It is a list of vectors of equal length. For example, the following variable </a:t>
            </a:r>
            <a:r>
              <a:rPr dirty="0" err="1"/>
              <a:t>df</a:t>
            </a:r>
            <a:r>
              <a:rPr dirty="0"/>
              <a:t> is a data frame containing three vectors n, s, b.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n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aa'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'bb'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'cc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b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df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n,s,b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n  s     b
## 1 2 aa  TRUE
## 2 3 bb FALSE
## 3 5 cc 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94" y="1063229"/>
            <a:ext cx="8229600" cy="33944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 list is an R data structure that can hold elements of different types (like numbers, strings, vectors, and another list). Lists are a powerful and flexible way to group related objects.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Create a list</a:t>
            </a:r>
            <a:br>
              <a:rPr dirty="0"/>
            </a:br>
            <a:r>
              <a:rPr dirty="0" err="1">
                <a:latin typeface="Courier"/>
              </a:rPr>
              <a:t>my_list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name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"John"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age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scores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90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85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88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Print the list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my_list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$name
## [1] "John"
## 
## $age
## [1] 25
## 
## $scores
## [1] 90 85 88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Access elements of a list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my_list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name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"John"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my_list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scores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90 85 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1420</Words>
  <Application>Microsoft Macintosh PowerPoint</Application>
  <PresentationFormat>On-screen Show (16:9)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-webkit-standard</vt:lpstr>
      <vt:lpstr>Arial</vt:lpstr>
      <vt:lpstr>Calibri</vt:lpstr>
      <vt:lpstr>Courier</vt:lpstr>
      <vt:lpstr>Office Theme</vt:lpstr>
      <vt:lpstr>R Programming for Geospatial Applications</vt:lpstr>
      <vt:lpstr>Outline</vt:lpstr>
      <vt:lpstr>Key Data Types in R</vt:lpstr>
      <vt:lpstr>Key Data Structures (how data is organized and stored)</vt:lpstr>
      <vt:lpstr>Data types in R</vt:lpstr>
      <vt:lpstr>Vectors</vt:lpstr>
      <vt:lpstr>matrices</vt:lpstr>
      <vt:lpstr>data frame:</vt:lpstr>
      <vt:lpstr>Lists</vt:lpstr>
      <vt:lpstr>Summary Table</vt:lpstr>
      <vt:lpstr>Key Functions</vt:lpstr>
      <vt:lpstr>Basic R Plots</vt:lpstr>
      <vt:lpstr>Line Plot</vt:lpstr>
      <vt:lpstr>Bar Plot</vt:lpstr>
      <vt:lpstr>Histogram</vt:lpstr>
      <vt:lpstr>Box Plot</vt:lpstr>
      <vt:lpstr>Software Preparation: R</vt:lpstr>
      <vt:lpstr>RStudio is an integrated development environment (IDE) for R.</vt:lpstr>
      <vt:lpstr>Software Preparation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cp:lastModifiedBy>Shao, Yang</cp:lastModifiedBy>
  <cp:revision>10</cp:revision>
  <dcterms:created xsi:type="dcterms:W3CDTF">2024-07-13T19:48:23Z</dcterms:created>
  <dcterms:modified xsi:type="dcterms:W3CDTF">2024-07-24T14:24:06Z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2024-07-13</vt:lpwstr>
  </property>
  <property fmtid="{D5CDD505-2E9C-101B-9397-08002B2CF9AE}" pid="3" name="output">
    <vt:lpwstr/>
  </property>
</Properties>
</file>