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5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C7A8-F7E8-7A02-244E-760AFA02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dirty="0"/>
              <a:t>Consistent Projections</a:t>
            </a:r>
          </a:p>
          <a:p>
            <a:endParaRPr lang="en-US" dirty="0"/>
          </a:p>
          <a:p>
            <a:r>
              <a:rPr lang="en-US" dirty="0"/>
              <a:t>Reclassify and Raster Calculator</a:t>
            </a:r>
          </a:p>
        </p:txBody>
      </p:sp>
    </p:spTree>
    <p:extLst>
      <p:ext uri="{BB962C8B-B14F-4D97-AF65-F5344CB8AC3E}">
        <p14:creationId xmlns:p14="http://schemas.microsoft.com/office/powerpoint/2010/main" val="4026565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3461" cy="1143000"/>
          </a:xfrm>
        </p:spPr>
        <p:txBody>
          <a:bodyPr>
            <a:normAutofit fontScale="90000"/>
          </a:bodyPr>
          <a:lstStyle/>
          <a:p>
            <a:r>
              <a:rPr dirty="0"/>
              <a:t>Importance of Consistent Raster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5572" cy="4569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olidFill>
                  <a:srgbClr val="FF0000"/>
                </a:solidFill>
              </a:rPr>
              <a:t>For accurate raster calculations, ensure the following: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Coordinate Reference System (CRS): The CRS should be the same.</a:t>
            </a:r>
          </a:p>
          <a:p>
            <a:r>
              <a:rPr lang="en-US" dirty="0"/>
              <a:t>Resolution: The cell size (resolution) should be the same.</a:t>
            </a:r>
          </a:p>
          <a:p>
            <a:r>
              <a:rPr dirty="0"/>
              <a:t>Extent: The spatial extent (bounding box) should be the same.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B03F-9A29-C175-25FC-922647DF3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43" y="358630"/>
            <a:ext cx="860291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Consistent CRS</a:t>
            </a:r>
          </a:p>
          <a:p>
            <a:pPr marL="0" indent="0">
              <a:buNone/>
            </a:pPr>
            <a:r>
              <a:rPr lang="en-US" dirty="0"/>
              <a:t>raster2 &lt;- project(raster2, </a:t>
            </a:r>
            <a:r>
              <a:rPr lang="en-US" dirty="0" err="1"/>
              <a:t>crs</a:t>
            </a:r>
            <a:r>
              <a:rPr lang="en-US" dirty="0"/>
              <a:t>(raster1))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Align the extents and resolutions</a:t>
            </a:r>
          </a:p>
          <a:p>
            <a:pPr marL="0" indent="0">
              <a:buNone/>
            </a:pPr>
            <a:r>
              <a:rPr lang="en-US" dirty="0"/>
              <a:t>aligned_raster2 &lt;- resample(raster2, raster1, method = ‘</a:t>
            </a:r>
            <a:r>
              <a:rPr lang="en-US" dirty="0" err="1"/>
              <a:t>ngb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9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Why Consistent Projections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1. Accuracy: Different projections can distort shapes, areas, distances, and directions differently.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2. Alignment: Ensures all layers align correctly on the map.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3. Interoperability: Simplifies GIS functions and analyses, reducing the risk of errors.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vector (sf library)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/>
              <a:t>library(sf)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# Read shapefiles</a:t>
            </a:r>
          </a:p>
          <a:p>
            <a:pPr marL="0" indent="0">
              <a:buNone/>
            </a:pPr>
            <a:r>
              <a:rPr dirty="0"/>
              <a:t>layer1 &lt;- </a:t>
            </a:r>
            <a:r>
              <a:rPr dirty="0" err="1"/>
              <a:t>st_read</a:t>
            </a:r>
            <a:r>
              <a:rPr dirty="0"/>
              <a:t>('path/to/layer1.shp')</a:t>
            </a:r>
          </a:p>
          <a:p>
            <a:pPr marL="0" indent="0">
              <a:buNone/>
            </a:pPr>
            <a:r>
              <a:rPr dirty="0"/>
              <a:t>layer2 &lt;- </a:t>
            </a:r>
            <a:r>
              <a:rPr dirty="0" err="1"/>
              <a:t>st_read</a:t>
            </a:r>
            <a:r>
              <a:rPr dirty="0"/>
              <a:t>('path/to/layer2.shp')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# Check CRS</a:t>
            </a:r>
          </a:p>
          <a:p>
            <a:pPr marL="0" indent="0">
              <a:buNone/>
            </a:pPr>
            <a:r>
              <a:rPr dirty="0" err="1"/>
              <a:t>st_crs</a:t>
            </a:r>
            <a:r>
              <a:rPr dirty="0"/>
              <a:t>(layer1)</a:t>
            </a:r>
          </a:p>
          <a:p>
            <a:pPr marL="0" indent="0">
              <a:buNone/>
            </a:pPr>
            <a:r>
              <a:rPr dirty="0" err="1"/>
              <a:t>st_crs</a:t>
            </a:r>
            <a:r>
              <a:rPr dirty="0"/>
              <a:t>(layer2)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# Transform CRS if necessary</a:t>
            </a:r>
          </a:p>
          <a:p>
            <a:pPr marL="0" indent="0">
              <a:buNone/>
            </a:pPr>
            <a:r>
              <a:rPr dirty="0"/>
              <a:t>layer2 &lt;- </a:t>
            </a:r>
            <a:r>
              <a:rPr dirty="0" err="1"/>
              <a:t>st_transform</a:t>
            </a:r>
            <a:r>
              <a:rPr dirty="0"/>
              <a:t>(layer2, </a:t>
            </a:r>
            <a:r>
              <a:rPr dirty="0" err="1"/>
              <a:t>st_crs</a:t>
            </a:r>
            <a:r>
              <a:rPr dirty="0"/>
              <a:t>(layer1))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# Now you can perform overlay and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Raster (terra library)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68" y="1323364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/>
              <a:t>library(terra)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# Read raster files</a:t>
            </a:r>
          </a:p>
          <a:p>
            <a:pPr marL="0" indent="0">
              <a:buNone/>
            </a:pPr>
            <a:r>
              <a:rPr dirty="0"/>
              <a:t>raster1 &lt;- </a:t>
            </a:r>
            <a:r>
              <a:rPr dirty="0" err="1"/>
              <a:t>rast</a:t>
            </a:r>
            <a:r>
              <a:rPr dirty="0"/>
              <a:t>('path/to/raster1.tif')</a:t>
            </a:r>
          </a:p>
          <a:p>
            <a:pPr marL="0" indent="0">
              <a:buNone/>
            </a:pPr>
            <a:r>
              <a:rPr dirty="0"/>
              <a:t>raster2 &lt;- </a:t>
            </a:r>
            <a:r>
              <a:rPr dirty="0" err="1"/>
              <a:t>rast</a:t>
            </a:r>
            <a:r>
              <a:rPr dirty="0"/>
              <a:t>('path/to/raster2.tif')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# Check CRS</a:t>
            </a:r>
          </a:p>
          <a:p>
            <a:pPr marL="0" indent="0">
              <a:buNone/>
            </a:pPr>
            <a:r>
              <a:rPr dirty="0" err="1"/>
              <a:t>crs</a:t>
            </a:r>
            <a:r>
              <a:rPr dirty="0"/>
              <a:t>(raster1)</a:t>
            </a:r>
          </a:p>
          <a:p>
            <a:pPr marL="0" indent="0">
              <a:buNone/>
            </a:pPr>
            <a:r>
              <a:rPr dirty="0" err="1"/>
              <a:t>crs</a:t>
            </a:r>
            <a:r>
              <a:rPr dirty="0"/>
              <a:t>(raster2)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# Transform CRS if necessary</a:t>
            </a:r>
          </a:p>
          <a:p>
            <a:pPr marL="0" indent="0">
              <a:buNone/>
            </a:pPr>
            <a:r>
              <a:rPr dirty="0"/>
              <a:t>raster2 &lt;- project(raster2, </a:t>
            </a:r>
            <a:r>
              <a:rPr dirty="0" err="1"/>
              <a:t>crs</a:t>
            </a:r>
            <a:r>
              <a:rPr dirty="0"/>
              <a:t>(raster1))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# Now you can perform overlay and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Using </a:t>
            </a:r>
            <a:r>
              <a:rPr dirty="0" err="1"/>
              <a:t>mapview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33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library(</a:t>
            </a:r>
            <a:r>
              <a:rPr dirty="0" err="1"/>
              <a:t>mapview</a:t>
            </a:r>
            <a:r>
              <a:rPr dirty="0"/>
              <a:t>)</a:t>
            </a:r>
          </a:p>
          <a:p>
            <a:endParaRPr dirty="0"/>
          </a:p>
          <a:p>
            <a:r>
              <a:rPr dirty="0"/>
              <a:t>Assuming layer1 and layer2 are already read and possibly transformed</a:t>
            </a:r>
            <a:endParaRPr lang="en-US" dirty="0"/>
          </a:p>
          <a:p>
            <a:endParaRPr lang="en-US" dirty="0"/>
          </a:p>
          <a:p>
            <a:r>
              <a:rPr dirty="0" err="1"/>
              <a:t>mapview</a:t>
            </a:r>
            <a:r>
              <a:rPr dirty="0"/>
              <a:t>(layer1) + </a:t>
            </a:r>
            <a:r>
              <a:rPr dirty="0" err="1"/>
              <a:t>mapview</a:t>
            </a:r>
            <a:r>
              <a:rPr dirty="0"/>
              <a:t>(layer2)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Reclassify and Raster Calculator in `terra`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Reclassify a Raster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413531" cy="51657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library(terra)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raster &lt;- </a:t>
            </a:r>
            <a:r>
              <a:rPr dirty="0" err="1"/>
              <a:t>rast</a:t>
            </a:r>
            <a:r>
              <a:rPr dirty="0"/>
              <a:t>('</a:t>
            </a:r>
            <a:r>
              <a:rPr dirty="0" err="1"/>
              <a:t>raster.tif</a:t>
            </a:r>
            <a:r>
              <a:rPr dirty="0"/>
              <a:t>')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# Define reclassification matrix</a:t>
            </a:r>
          </a:p>
          <a:p>
            <a:pPr marL="0" indent="0">
              <a:buNone/>
            </a:pPr>
            <a:r>
              <a:rPr dirty="0"/>
              <a:t># Format: from, to, becomes</a:t>
            </a:r>
          </a:p>
          <a:p>
            <a:pPr marL="0" indent="0">
              <a:buNone/>
            </a:pPr>
            <a:r>
              <a:rPr lang="en-US" dirty="0" err="1"/>
              <a:t>r</a:t>
            </a:r>
            <a:r>
              <a:rPr dirty="0" err="1"/>
              <a:t>eclass_matrix</a:t>
            </a:r>
            <a:r>
              <a:rPr dirty="0"/>
              <a:t> &lt;- matrix(c(0, 50, 1,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  <a:r>
              <a:rPr dirty="0"/>
              <a:t>51, 100, 2,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dirty="0"/>
              <a:t>101, 150, 3), </a:t>
            </a:r>
            <a:r>
              <a:rPr dirty="0" err="1"/>
              <a:t>ncol</a:t>
            </a:r>
            <a:r>
              <a:rPr dirty="0"/>
              <a:t> = 3, </a:t>
            </a:r>
            <a:r>
              <a:rPr dirty="0" err="1"/>
              <a:t>byrow</a:t>
            </a:r>
            <a:r>
              <a:rPr dirty="0"/>
              <a:t> = TRUE)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# Apply reclassification</a:t>
            </a:r>
          </a:p>
          <a:p>
            <a:pPr marL="0" indent="0">
              <a:buNone/>
            </a:pPr>
            <a:r>
              <a:rPr dirty="0" err="1"/>
              <a:t>reclassified_raster</a:t>
            </a:r>
            <a:r>
              <a:rPr dirty="0"/>
              <a:t> &lt;- classify(raster, </a:t>
            </a:r>
            <a:r>
              <a:rPr dirty="0" err="1"/>
              <a:t>rcl</a:t>
            </a:r>
            <a:r>
              <a:rPr dirty="0"/>
              <a:t> = </a:t>
            </a:r>
            <a:r>
              <a:rPr dirty="0" err="1"/>
              <a:t>reclass_matrix</a:t>
            </a:r>
            <a:r>
              <a:rPr dirty="0"/>
              <a:t>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Raster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699" y="1417638"/>
            <a:ext cx="8686800" cy="498316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/>
              <a:t>library(terra)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# Load two </a:t>
            </a:r>
            <a:r>
              <a:rPr dirty="0" err="1"/>
              <a:t>rasters</a:t>
            </a:r>
            <a:endParaRPr dirty="0"/>
          </a:p>
          <a:p>
            <a:pPr marL="0" indent="0">
              <a:buNone/>
            </a:pPr>
            <a:r>
              <a:rPr dirty="0"/>
              <a:t>raster1 &lt;- </a:t>
            </a:r>
            <a:r>
              <a:rPr dirty="0" err="1"/>
              <a:t>rast</a:t>
            </a:r>
            <a:r>
              <a:rPr dirty="0"/>
              <a:t>('raster1.tif')</a:t>
            </a:r>
          </a:p>
          <a:p>
            <a:pPr marL="0" indent="0">
              <a:buNone/>
            </a:pPr>
            <a:r>
              <a:rPr dirty="0"/>
              <a:t>raster2 &lt;- </a:t>
            </a:r>
            <a:r>
              <a:rPr dirty="0" err="1"/>
              <a:t>rast</a:t>
            </a:r>
            <a:r>
              <a:rPr dirty="0"/>
              <a:t>('raster2.tif')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# Perform raster calculations</a:t>
            </a:r>
          </a:p>
          <a:p>
            <a:pPr marL="0" indent="0">
              <a:buNone/>
            </a:pPr>
            <a:r>
              <a:rPr dirty="0" err="1"/>
              <a:t>result_add</a:t>
            </a:r>
            <a:r>
              <a:rPr dirty="0"/>
              <a:t> &lt;- raster1 + raster2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# Example: Subtract one raster from another</a:t>
            </a:r>
          </a:p>
          <a:p>
            <a:pPr marL="0" indent="0">
              <a:buNone/>
            </a:pPr>
            <a:r>
              <a:rPr dirty="0" err="1"/>
              <a:t>result_subtract</a:t>
            </a:r>
            <a:r>
              <a:rPr dirty="0"/>
              <a:t> &lt;- raster1 - raster2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# Example: Multiply two </a:t>
            </a:r>
            <a:r>
              <a:rPr dirty="0" err="1"/>
              <a:t>rasters</a:t>
            </a:r>
            <a:endParaRPr dirty="0"/>
          </a:p>
          <a:p>
            <a:pPr marL="0" indent="0">
              <a:buNone/>
            </a:pPr>
            <a:r>
              <a:rPr dirty="0" err="1"/>
              <a:t>result_multiply</a:t>
            </a:r>
            <a:r>
              <a:rPr dirty="0"/>
              <a:t> &lt;- raster1 * raster2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# Calculate the mean of two </a:t>
            </a:r>
            <a:r>
              <a:rPr dirty="0" err="1"/>
              <a:t>rasters</a:t>
            </a:r>
            <a:endParaRPr dirty="0"/>
          </a:p>
          <a:p>
            <a:pPr marL="0" indent="0">
              <a:buNone/>
            </a:pPr>
            <a:r>
              <a:rPr dirty="0" err="1"/>
              <a:t>result_mean</a:t>
            </a:r>
            <a:r>
              <a:rPr dirty="0"/>
              <a:t> &lt;- (raster1 + raster2) / 2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flowchar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99945" y="536896"/>
            <a:ext cx="7634517" cy="599534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505</Words>
  <Application>Microsoft Macintosh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Why Consistent Projections Are Important</vt:lpstr>
      <vt:lpstr>Project vector (sf library)</vt:lpstr>
      <vt:lpstr>Project Raster (terra library)</vt:lpstr>
      <vt:lpstr>Using mapview</vt:lpstr>
      <vt:lpstr>Reclassify and Raster Calculator in `terra`</vt:lpstr>
      <vt:lpstr>Reclassify a Raster</vt:lpstr>
      <vt:lpstr>Raster Calculator</vt:lpstr>
      <vt:lpstr>PowerPoint Presentation</vt:lpstr>
      <vt:lpstr>Importance of Consistent Raster Dimensions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Shao, Yang</cp:lastModifiedBy>
  <cp:revision>7</cp:revision>
  <dcterms:created xsi:type="dcterms:W3CDTF">2013-01-27T09:14:16Z</dcterms:created>
  <dcterms:modified xsi:type="dcterms:W3CDTF">2024-07-25T15:00:04Z</dcterms:modified>
  <cp:category/>
</cp:coreProperties>
</file>