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0" autoAdjust="0"/>
    <p:restoredTop sz="94719" autoAdjust="0"/>
  </p:normalViewPr>
  <p:slideViewPr>
    <p:cSldViewPr snapToGrid="0" snapToObjects="1">
      <p:cViewPr varScale="1">
        <p:scale>
          <a:sx n="202" d="100"/>
          <a:sy n="202" d="100"/>
        </p:scale>
        <p:origin x="232"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7/24/24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7/24/24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rspatial.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R Programming for Geospatial Applications</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endParaRPr/>
          </a:p>
        </p:txBody>
      </p:sp>
      <p:sp>
        <p:nvSpPr>
          <p:cNvPr id="4" name="Date Placeholder 3"/>
          <p:cNvSpPr>
            <a:spLocks noGrp="1"/>
          </p:cNvSpPr>
          <p:nvPr>
            <p:ph type="dt" sz="half" idx="10"/>
          </p:nvPr>
        </p:nvSpPr>
        <p:spPr/>
        <p:txBody>
          <a:bodyPr/>
          <a:lstStyle/>
          <a:p>
            <a:pPr marL="0" lvl="0" indent="0">
              <a:buNone/>
            </a:pPr>
            <a:r>
              <a:t>2024-07-13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99066" y="434229"/>
            <a:ext cx="7729635" cy="3645887"/>
          </a:xfrm>
        </p:spPr>
        <p:txBody>
          <a:bodyPr>
            <a:noAutofit/>
          </a:bodyPr>
          <a:lstStyle/>
          <a:p>
            <a:pPr marL="0" lvl="0" indent="0" algn="ctr">
              <a:spcBef>
                <a:spcPts val="3000"/>
              </a:spcBef>
              <a:buNone/>
            </a:pPr>
            <a:r>
              <a:rPr sz="1800" b="1" dirty="0"/>
              <a:t>sf library (simple feature)</a:t>
            </a:r>
            <a:endParaRPr lang="en-US" sz="1800" b="1" dirty="0"/>
          </a:p>
          <a:p>
            <a:pPr marL="285750" lvl="0" indent="-285750">
              <a:spcBef>
                <a:spcPts val="3000"/>
              </a:spcBef>
              <a:buFont typeface="Arial" panose="020B0604020202020204" pitchFamily="34" charset="0"/>
              <a:buChar char="•"/>
            </a:pPr>
            <a:r>
              <a:rPr sz="1400" b="1" dirty="0"/>
              <a:t>Represents simple features as records in a </a:t>
            </a:r>
            <a:r>
              <a:rPr sz="1400" b="1" dirty="0" err="1"/>
              <a:t>data.frame</a:t>
            </a:r>
            <a:r>
              <a:rPr sz="1400" b="1" dirty="0"/>
              <a:t> or </a:t>
            </a:r>
            <a:r>
              <a:rPr sz="1400" b="1" dirty="0" err="1"/>
              <a:t>tibble</a:t>
            </a:r>
            <a:r>
              <a:rPr sz="1400" b="1" dirty="0"/>
              <a:t> with a geometry list-column</a:t>
            </a:r>
          </a:p>
          <a:p>
            <a:pPr marL="285750" lvl="0" indent="-285750">
              <a:spcBef>
                <a:spcPts val="3000"/>
              </a:spcBef>
              <a:buFont typeface="Arial" panose="020B0604020202020204" pitchFamily="34" charset="0"/>
              <a:buChar char="•"/>
            </a:pPr>
            <a:r>
              <a:rPr sz="1400" b="1" dirty="0"/>
              <a:t>Interfaces to GDAL, supporting all driver options, Date and </a:t>
            </a:r>
            <a:r>
              <a:rPr sz="1400" b="1" dirty="0" err="1"/>
              <a:t>POSIXct</a:t>
            </a:r>
            <a:r>
              <a:rPr sz="1400" b="1" dirty="0"/>
              <a:t> and list-columns</a:t>
            </a:r>
            <a:endParaRPr lang="en-US" sz="1400" b="1" dirty="0"/>
          </a:p>
          <a:p>
            <a:pPr marL="285750" indent="-285750">
              <a:spcBef>
                <a:spcPts val="3000"/>
              </a:spcBef>
              <a:buFont typeface="Arial" panose="020B0604020202020204" pitchFamily="34" charset="0"/>
              <a:buChar char="•"/>
            </a:pPr>
            <a:r>
              <a:rPr lang="en-US" sz="1400" b="1" dirty="0"/>
              <a:t>Interfaces to GEOS for geometrical operations on projected coordinates, and (through R package s2) to s2geometry for geometrical operations on ellipsoidal coordinates</a:t>
            </a:r>
            <a:endParaRPr sz="1400" b="1" dirty="0"/>
          </a:p>
          <a:p>
            <a:pPr marL="285750" lvl="0" indent="-285750">
              <a:spcBef>
                <a:spcPts val="3000"/>
              </a:spcBef>
              <a:buFont typeface="Arial" panose="020B0604020202020204" pitchFamily="34" charset="0"/>
              <a:buChar char="•"/>
            </a:pPr>
            <a:r>
              <a:rPr sz="1400" b="1" dirty="0"/>
              <a:t>Interfaces to PROJ for coordinate reference system conversion and transformation</a:t>
            </a:r>
          </a:p>
          <a:p>
            <a:pPr marL="285750" lvl="0" indent="-285750">
              <a:spcBef>
                <a:spcPts val="3000"/>
              </a:spcBef>
              <a:buFont typeface="Arial" panose="020B0604020202020204" pitchFamily="34" charset="0"/>
              <a:buChar char="•"/>
            </a:pPr>
            <a:r>
              <a:rPr sz="1400" b="1" dirty="0"/>
              <a:t>Reads from and writes to spatial databases such as </a:t>
            </a:r>
            <a:r>
              <a:rPr sz="1400" b="1" dirty="0" err="1"/>
              <a:t>PostGIS</a:t>
            </a:r>
            <a:r>
              <a:rPr sz="1400" b="1" dirty="0"/>
              <a:t> using DBI</a:t>
            </a:r>
          </a:p>
        </p:txBody>
      </p:sp>
      <p:pic>
        <p:nvPicPr>
          <p:cNvPr id="3" name="Picture 1" descr="sf.gif"/>
          <p:cNvPicPr>
            <a:picLocks noGrp="1" noChangeAspect="1"/>
          </p:cNvPicPr>
          <p:nvPr/>
        </p:nvPicPr>
        <p:blipFill>
          <a:blip r:embed="rId2"/>
          <a:stretch>
            <a:fillRect/>
          </a:stretch>
        </p:blipFill>
        <p:spPr bwMode="auto">
          <a:xfrm>
            <a:off x="5672214" y="290085"/>
            <a:ext cx="867323" cy="867323"/>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Read a shapefile (y2010.shp)</a:t>
            </a:r>
          </a:p>
        </p:txBody>
      </p:sp>
      <p:sp>
        <p:nvSpPr>
          <p:cNvPr id="3" name="Content Placeholder 2"/>
          <p:cNvSpPr>
            <a:spLocks noGrp="1"/>
          </p:cNvSpPr>
          <p:nvPr>
            <p:ph idx="1"/>
          </p:nvPr>
        </p:nvSpPr>
        <p:spPr/>
        <p:txBody>
          <a:bodyPr>
            <a:normAutofit fontScale="77500" lnSpcReduction="20000"/>
          </a:bodyPr>
          <a:lstStyle/>
          <a:p>
            <a:pPr lvl="0" indent="0">
              <a:buNone/>
            </a:pPr>
            <a:r>
              <a:rPr dirty="0">
                <a:solidFill>
                  <a:srgbClr val="06287E"/>
                </a:solidFill>
                <a:latin typeface="Courier"/>
              </a:rPr>
              <a:t>library</a:t>
            </a:r>
            <a:r>
              <a:rPr dirty="0">
                <a:latin typeface="Courier"/>
              </a:rPr>
              <a:t>(sf)</a:t>
            </a:r>
            <a:br>
              <a:rPr dirty="0"/>
            </a:br>
            <a:r>
              <a:rPr dirty="0" err="1">
                <a:latin typeface="Courier"/>
              </a:rPr>
              <a:t>pophu</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st_read</a:t>
            </a:r>
            <a:r>
              <a:rPr dirty="0">
                <a:latin typeface="Courier"/>
              </a:rPr>
              <a:t>(</a:t>
            </a:r>
            <a:r>
              <a:rPr dirty="0">
                <a:solidFill>
                  <a:srgbClr val="4070A0"/>
                </a:solidFill>
                <a:latin typeface="Courier"/>
              </a:rPr>
              <a:t>'y2010.shp'</a:t>
            </a:r>
            <a:r>
              <a:rPr dirty="0">
                <a:latin typeface="Courier"/>
              </a:rPr>
              <a:t>)</a:t>
            </a:r>
          </a:p>
          <a:p>
            <a:pPr lvl="0" indent="0">
              <a:buNone/>
            </a:pPr>
            <a:r>
              <a:rPr dirty="0">
                <a:latin typeface="Courier"/>
              </a:rPr>
              <a:t>## Reading layer `y2010' from data source 
##   `/Users/</a:t>
            </a:r>
            <a:r>
              <a:rPr dirty="0" err="1">
                <a:latin typeface="Courier"/>
              </a:rPr>
              <a:t>yshao</a:t>
            </a:r>
            <a:r>
              <a:rPr dirty="0">
                <a:latin typeface="Courier"/>
              </a:rPr>
              <a:t>/work/Geog4254-5254G/week2/y2010.shp' using driver `ESRI Shapefile'
## Simple feature collection with 16565 features and 9 fields
## Geometry type: MULTIPOLYGON
## Dimension:     XY
## Bounding box:  </a:t>
            </a:r>
            <a:r>
              <a:rPr dirty="0" err="1">
                <a:latin typeface="Courier"/>
              </a:rPr>
              <a:t>xmin</a:t>
            </a:r>
            <a:r>
              <a:rPr dirty="0">
                <a:latin typeface="Courier"/>
              </a:rPr>
              <a:t>: -81.01449 </a:t>
            </a:r>
            <a:r>
              <a:rPr dirty="0" err="1">
                <a:latin typeface="Courier"/>
              </a:rPr>
              <a:t>ymin</a:t>
            </a:r>
            <a:r>
              <a:rPr dirty="0">
                <a:latin typeface="Courier"/>
              </a:rPr>
              <a:t>: 36.879 </a:t>
            </a:r>
            <a:r>
              <a:rPr dirty="0" err="1">
                <a:latin typeface="Courier"/>
              </a:rPr>
              <a:t>xmax</a:t>
            </a:r>
            <a:r>
              <a:rPr dirty="0">
                <a:latin typeface="Courier"/>
              </a:rPr>
              <a:t>: -79.83963 </a:t>
            </a:r>
            <a:r>
              <a:rPr dirty="0" err="1">
                <a:latin typeface="Courier"/>
              </a:rPr>
              <a:t>ymax</a:t>
            </a:r>
            <a:r>
              <a:rPr dirty="0">
                <a:latin typeface="Courier"/>
              </a:rPr>
              <a:t>: 37.66029
## Geodetic CRS:  NAD83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frame (attribute table)</a:t>
            </a:r>
          </a:p>
        </p:txBody>
      </p:sp>
      <p:sp>
        <p:nvSpPr>
          <p:cNvPr id="3" name="Content Placeholder 2"/>
          <p:cNvSpPr>
            <a:spLocks noGrp="1"/>
          </p:cNvSpPr>
          <p:nvPr>
            <p:ph idx="1"/>
          </p:nvPr>
        </p:nvSpPr>
        <p:spPr/>
        <p:txBody>
          <a:bodyPr>
            <a:normAutofit fontScale="40000" lnSpcReduction="20000"/>
          </a:bodyPr>
          <a:lstStyle/>
          <a:p>
            <a:pPr lvl="0" indent="0">
              <a:buNone/>
            </a:pPr>
            <a:r>
              <a:rPr>
                <a:solidFill>
                  <a:srgbClr val="06287E"/>
                </a:solidFill>
                <a:latin typeface="Courier"/>
              </a:rPr>
              <a:t>head</a:t>
            </a:r>
            <a:r>
              <a:rPr>
                <a:latin typeface="Courier"/>
              </a:rPr>
              <a:t>(pophu)</a:t>
            </a:r>
          </a:p>
          <a:p>
            <a:pPr lvl="0" indent="0">
              <a:buNone/>
            </a:pPr>
            <a:r>
              <a:rPr>
                <a:latin typeface="Courier"/>
              </a:rPr>
              <a:t>## Simple feature collection with 6 features and 9 fields
## Geometry type: MULTIPOLYGON
## Dimension:     XY
## Bounding box:  xmin: -80.32668 ymin: 37.22773 xmax: -79.84163 ymax: 37.49369
## Geodetic CRS:  NAD83
##   STATEFP10 COUNTYFP10 TRACTCE10 BLOCKCE       BLOCKID10 PARTFLG HOUSING10
## 1        51        019    030602    2047 510190306022047       N         0
## 2        51        045    050100    3028 510450501003028       N       145
## 3        51        045    050100    3046 510450501003046       N         0
## 4        51        045    050100    3030 510450501003030       N         0
## 5        51        045    050100    2328 510450501002328       N         0
## 6        51        045    050100    2100 510450501002100       N         0
##   POP10 ID                       geometry
## 1     0  1 MULTIPOLYGON (((-79.84413 3...
## 2   326  2 MULTIPOLYGON (((-80.10891 3...
## 3     0  3 MULTIPOLYGON (((-80.20565 3...
## 4     0  4 MULTIPOLYGON (((-80.18561 3...
## 5     0  5 MULTIPOLYGON (((-80.32459 3...
## 6     0  6 MULTIPOLYGON (((-80.29813 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plot the sf data frame</a:t>
            </a:r>
          </a:p>
        </p:txBody>
      </p:sp>
      <p:sp>
        <p:nvSpPr>
          <p:cNvPr id="4" name="Text Placeholder 3"/>
          <p:cNvSpPr>
            <a:spLocks noGrp="1"/>
          </p:cNvSpPr>
          <p:nvPr>
            <p:ph type="body" sz="half" idx="2"/>
          </p:nvPr>
        </p:nvSpPr>
        <p:spPr/>
        <p:txBody>
          <a:bodyPr/>
          <a:lstStyle/>
          <a:p>
            <a:pPr lvl="0" indent="0">
              <a:buNone/>
            </a:pPr>
            <a:r>
              <a:rPr>
                <a:solidFill>
                  <a:srgbClr val="06287E"/>
                </a:solidFill>
                <a:latin typeface="Courier"/>
              </a:rPr>
              <a:t>plot</a:t>
            </a:r>
            <a:r>
              <a:rPr>
                <a:latin typeface="Courier"/>
              </a:rPr>
              <a:t>(pophu[</a:t>
            </a:r>
            <a:r>
              <a:rPr>
                <a:solidFill>
                  <a:srgbClr val="4070A0"/>
                </a:solidFill>
                <a:latin typeface="Courier"/>
              </a:rPr>
              <a:t>"POP10"</a:t>
            </a:r>
            <a:r>
              <a:rPr>
                <a:latin typeface="Courier"/>
              </a:rPr>
              <a:t>])</a:t>
            </a:r>
          </a:p>
        </p:txBody>
      </p:sp>
      <p:pic>
        <p:nvPicPr>
          <p:cNvPr id="3" name="Picture 1" descr="week2_files/figure-pptx/unnamed-chunk-5-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Mapview</a:t>
            </a:r>
          </a:p>
        </p:txBody>
      </p:sp>
      <p:pic>
        <p:nvPicPr>
          <p:cNvPr id="3" name="Picture 1" descr="mapview.png"/>
          <p:cNvPicPr>
            <a:picLocks noGrp="1" noChangeAspect="1"/>
          </p:cNvPicPr>
          <p:nvPr/>
        </p:nvPicPr>
        <p:blipFill>
          <a:blip r:embed="rId2"/>
          <a:stretch>
            <a:fillRect/>
          </a:stretch>
        </p:blipFill>
        <p:spPr bwMode="auto">
          <a:xfrm>
            <a:off x="2070100" y="1193800"/>
            <a:ext cx="4991100" cy="33909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quick demo on mapview usage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Outline</a:t>
            </a:r>
          </a:p>
        </p:txBody>
      </p:sp>
      <p:sp>
        <p:nvSpPr>
          <p:cNvPr id="3" name="Content Placeholder 2"/>
          <p:cNvSpPr>
            <a:spLocks noGrp="1"/>
          </p:cNvSpPr>
          <p:nvPr>
            <p:ph idx="1"/>
          </p:nvPr>
        </p:nvSpPr>
        <p:spPr/>
        <p:txBody>
          <a:bodyPr/>
          <a:lstStyle/>
          <a:p>
            <a:pPr lvl="0"/>
            <a:r>
              <a:rPr lang="en-US" dirty="0"/>
              <a:t>terra, sf </a:t>
            </a:r>
            <a:r>
              <a:rPr dirty="0"/>
              <a:t>and </a:t>
            </a:r>
            <a:r>
              <a:rPr dirty="0" err="1"/>
              <a:t>mapview</a:t>
            </a:r>
            <a:r>
              <a:rPr dirty="0"/>
              <a:t> libraries (read raster and shapefile)  </a:t>
            </a:r>
          </a:p>
          <a:p>
            <a:pPr lvl="0"/>
            <a:r>
              <a:rPr b="1" dirty="0"/>
              <a:t>Handling spatial data in R (attributes, field calculator, select by attributes, select by location, summary statistics)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Arcmap: add a field, field calculator</a:t>
            </a:r>
          </a:p>
        </p:txBody>
      </p:sp>
      <p:pic>
        <p:nvPicPr>
          <p:cNvPr id="3" name="Picture 1" descr="att.png"/>
          <p:cNvPicPr>
            <a:picLocks noGrp="1" noChangeAspect="1"/>
          </p:cNvPicPr>
          <p:nvPr/>
        </p:nvPicPr>
        <p:blipFill>
          <a:blip r:embed="rId2"/>
          <a:stretch>
            <a:fillRect/>
          </a:stretch>
        </p:blipFill>
        <p:spPr bwMode="auto">
          <a:xfrm>
            <a:off x="2082800" y="1193800"/>
            <a:ext cx="4965700" cy="33909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7556"/>
            <a:ext cx="8229600" cy="3394472"/>
          </a:xfrm>
        </p:spPr>
        <p:txBody>
          <a:bodyPr>
            <a:normAutofit fontScale="40000" lnSpcReduction="20000"/>
          </a:bodyPr>
          <a:lstStyle/>
          <a:p>
            <a:pPr marL="0" lvl="0" indent="0">
              <a:buNone/>
            </a:pPr>
            <a:r>
              <a:rPr dirty="0"/>
              <a:t>#sf data frame - Just like the attribute table</a:t>
            </a:r>
          </a:p>
          <a:p>
            <a:pPr lvl="0" indent="0">
              <a:buNone/>
            </a:pPr>
            <a:r>
              <a:rPr dirty="0">
                <a:solidFill>
                  <a:srgbClr val="06287E"/>
                </a:solidFill>
                <a:latin typeface="Courier"/>
              </a:rPr>
              <a:t>head</a:t>
            </a:r>
            <a:r>
              <a:rPr dirty="0">
                <a:latin typeface="Courier"/>
              </a:rPr>
              <a:t>(</a:t>
            </a:r>
            <a:r>
              <a:rPr dirty="0" err="1">
                <a:latin typeface="Courier"/>
              </a:rPr>
              <a:t>pophu</a:t>
            </a:r>
            <a:r>
              <a:rPr dirty="0">
                <a:latin typeface="Courier"/>
              </a:rPr>
              <a:t>)</a:t>
            </a:r>
          </a:p>
          <a:p>
            <a:pPr lvl="0" indent="0">
              <a:buNone/>
            </a:pPr>
            <a:r>
              <a:rPr dirty="0">
                <a:latin typeface="Courier"/>
              </a:rPr>
              <a:t>## Simple feature collection with 6 features and 9 fields
## Geometry type: MULTIPOLYGON
## Dimension:     XY
## Bounding box:  </a:t>
            </a:r>
            <a:r>
              <a:rPr dirty="0" err="1">
                <a:latin typeface="Courier"/>
              </a:rPr>
              <a:t>xmin</a:t>
            </a:r>
            <a:r>
              <a:rPr dirty="0">
                <a:latin typeface="Courier"/>
              </a:rPr>
              <a:t>: -80.32668 </a:t>
            </a:r>
            <a:r>
              <a:rPr dirty="0" err="1">
                <a:latin typeface="Courier"/>
              </a:rPr>
              <a:t>ymin</a:t>
            </a:r>
            <a:r>
              <a:rPr dirty="0">
                <a:latin typeface="Courier"/>
              </a:rPr>
              <a:t>: 37.22773 </a:t>
            </a:r>
            <a:r>
              <a:rPr dirty="0" err="1">
                <a:latin typeface="Courier"/>
              </a:rPr>
              <a:t>xmax</a:t>
            </a:r>
            <a:r>
              <a:rPr dirty="0">
                <a:latin typeface="Courier"/>
              </a:rPr>
              <a:t>: -79.84163 </a:t>
            </a:r>
            <a:r>
              <a:rPr dirty="0" err="1">
                <a:latin typeface="Courier"/>
              </a:rPr>
              <a:t>ymax</a:t>
            </a:r>
            <a:r>
              <a:rPr dirty="0">
                <a:latin typeface="Courier"/>
              </a:rPr>
              <a:t>: 37.49369
## Geodetic CRS:  NAD83
##   STATEFP10 COUNTYFP10 TRACTCE10 BLOCKCE       BLOCKID10 PARTFLG HOUSING10
## 1        51        019    030602    2047 510190306022047       N         0
## 2        51        045    050100    3028 510450501003028       N       145
## 3        51        045    050100    3046 510450501003046       N         0
## 4        51        045    050100    3030 510450501003030       N         0
## 5        51        045    050100    2328 510450501002328       N         0
## 6        51        045    050100    2100 510450501002100       N         0
##   POP10 ID                       geometry
## 1     0  1 MULTIPOLYGON (((-79.84413 3...
## 2   326  2 MULTIPOLYGON (((-80.10891 3...
## 3     0  3 MULTIPOLYGON (((-80.20565 3...
## 4     0  4 MULTIPOLYGON (((-80.18561 3...
## 5     0  5 MULTIPOLYGON (((-80.32459 3...
## 6     0  6 MULTIPOLYGON (((-80.29813 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Use st_area() function for area calculation</a:t>
            </a:r>
          </a:p>
        </p:txBody>
      </p:sp>
      <p:sp>
        <p:nvSpPr>
          <p:cNvPr id="3" name="Content Placeholder 2"/>
          <p:cNvSpPr>
            <a:spLocks noGrp="1"/>
          </p:cNvSpPr>
          <p:nvPr>
            <p:ph idx="1"/>
          </p:nvPr>
        </p:nvSpPr>
        <p:spPr>
          <a:xfrm>
            <a:off x="457200" y="1198401"/>
            <a:ext cx="8229600" cy="3394472"/>
          </a:xfrm>
        </p:spPr>
        <p:txBody>
          <a:bodyPr>
            <a:normAutofit fontScale="40000" lnSpcReduction="20000"/>
          </a:bodyPr>
          <a:lstStyle/>
          <a:p>
            <a:pPr marL="0" lvl="0" indent="0">
              <a:buNone/>
            </a:pPr>
            <a:r>
              <a:rPr dirty="0"/>
              <a:t>add the results as a new column (new field named as area) in the attribute table</a:t>
            </a:r>
          </a:p>
          <a:p>
            <a:pPr lvl="0" indent="0">
              <a:buNone/>
            </a:pPr>
            <a:r>
              <a:rPr dirty="0" err="1">
                <a:latin typeface="Courier"/>
              </a:rPr>
              <a:t>pophu</a:t>
            </a:r>
            <a:r>
              <a:rPr dirty="0" err="1">
                <a:solidFill>
                  <a:srgbClr val="4070A0"/>
                </a:solidFill>
                <a:latin typeface="Courier"/>
              </a:rPr>
              <a:t>$</a:t>
            </a:r>
            <a:r>
              <a:rPr dirty="0" err="1">
                <a:latin typeface="Courier"/>
              </a:rPr>
              <a:t>area</a:t>
            </a:r>
            <a:r>
              <a:rPr dirty="0">
                <a:latin typeface="Courier"/>
              </a:rPr>
              <a:t> </a:t>
            </a:r>
            <a:r>
              <a:rPr dirty="0">
                <a:solidFill>
                  <a:srgbClr val="007020"/>
                </a:solidFill>
                <a:latin typeface="Courier"/>
              </a:rPr>
              <a:t>&lt;-</a:t>
            </a:r>
            <a:r>
              <a:rPr dirty="0">
                <a:latin typeface="Courier"/>
              </a:rPr>
              <a:t> </a:t>
            </a:r>
            <a:r>
              <a:rPr dirty="0" err="1">
                <a:solidFill>
                  <a:srgbClr val="06287E"/>
                </a:solidFill>
                <a:latin typeface="Courier"/>
              </a:rPr>
              <a:t>as.numeric</a:t>
            </a:r>
            <a:r>
              <a:rPr dirty="0">
                <a:latin typeface="Courier"/>
              </a:rPr>
              <a:t>(</a:t>
            </a:r>
            <a:r>
              <a:rPr dirty="0" err="1">
                <a:solidFill>
                  <a:srgbClr val="06287E"/>
                </a:solidFill>
                <a:latin typeface="Courier"/>
              </a:rPr>
              <a:t>st_area</a:t>
            </a:r>
            <a:r>
              <a:rPr dirty="0">
                <a:latin typeface="Courier"/>
              </a:rPr>
              <a:t>(</a:t>
            </a:r>
            <a:r>
              <a:rPr dirty="0" err="1">
                <a:latin typeface="Courier"/>
              </a:rPr>
              <a:t>pophu</a:t>
            </a:r>
            <a:r>
              <a:rPr dirty="0">
                <a:latin typeface="Courier"/>
              </a:rPr>
              <a:t>))</a:t>
            </a:r>
            <a:br>
              <a:rPr dirty="0"/>
            </a:br>
            <a:r>
              <a:rPr dirty="0">
                <a:solidFill>
                  <a:srgbClr val="06287E"/>
                </a:solidFill>
                <a:latin typeface="Courier"/>
              </a:rPr>
              <a:t>head</a:t>
            </a:r>
            <a:r>
              <a:rPr dirty="0">
                <a:latin typeface="Courier"/>
              </a:rPr>
              <a:t>(</a:t>
            </a:r>
            <a:r>
              <a:rPr dirty="0" err="1">
                <a:latin typeface="Courier"/>
              </a:rPr>
              <a:t>pophu</a:t>
            </a:r>
            <a:r>
              <a:rPr dirty="0">
                <a:latin typeface="Courier"/>
              </a:rPr>
              <a:t>)</a:t>
            </a:r>
          </a:p>
          <a:p>
            <a:pPr lvl="0" indent="0">
              <a:buNone/>
            </a:pPr>
            <a:r>
              <a:rPr dirty="0">
                <a:latin typeface="Courier"/>
              </a:rPr>
              <a:t>## Simple feature collection with 6 features and 10 fields
## Geometry type: MULTIPOLYGON
## Dimension:     XY
## Bounding box:  </a:t>
            </a:r>
            <a:r>
              <a:rPr dirty="0" err="1">
                <a:latin typeface="Courier"/>
              </a:rPr>
              <a:t>xmin</a:t>
            </a:r>
            <a:r>
              <a:rPr dirty="0">
                <a:latin typeface="Courier"/>
              </a:rPr>
              <a:t>: -80.32668 </a:t>
            </a:r>
            <a:r>
              <a:rPr dirty="0" err="1">
                <a:latin typeface="Courier"/>
              </a:rPr>
              <a:t>ymin</a:t>
            </a:r>
            <a:r>
              <a:rPr dirty="0">
                <a:latin typeface="Courier"/>
              </a:rPr>
              <a:t>: 37.22773 </a:t>
            </a:r>
            <a:r>
              <a:rPr dirty="0" err="1">
                <a:latin typeface="Courier"/>
              </a:rPr>
              <a:t>xmax</a:t>
            </a:r>
            <a:r>
              <a:rPr dirty="0">
                <a:latin typeface="Courier"/>
              </a:rPr>
              <a:t>: -79.84163 </a:t>
            </a:r>
            <a:r>
              <a:rPr dirty="0" err="1">
                <a:latin typeface="Courier"/>
              </a:rPr>
              <a:t>ymax</a:t>
            </a:r>
            <a:r>
              <a:rPr dirty="0">
                <a:latin typeface="Courier"/>
              </a:rPr>
              <a:t>: 37.49369
## Geodetic CRS:  NAD83
##   STATEFP10 COUNTYFP10 TRACTCE10 BLOCKCE       BLOCKID10 PARTFLG HOUSING10
## 1        51        019    030602    2047 510190306022047       N         0
## 2        51        045    050100    3028 510450501003028       N       145
## 3        51        045    050100    3046 510450501003046       N         0
## 4        51        045    050100    3030 510450501003030       N         0
## 5        51        045    050100    2328 510450501002328       N         0
## 6        51        045    050100    2100 510450501002100       N         0
##   POP10 ID                       geometry         area
## 1     0  1 MULTIPOLYGON (((-79.84413 3...    37889.894
## 2   326  2 MULTIPOLYGON (((-80.10891 3... 46966052.121
## 3     0  3 MULTIPOLYGON (((-80.20565 3...     6516.172
## 4     0  4 MULTIPOLYGON (((-80.18561 3...    18125.262
## 5     0  5 MULTIPOLYGON (((-80.32459 3...    23095.516
## 6     0  6 MULTIPOLYGON (((-80.29813 3...     2345.279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Outline</a:t>
            </a:r>
          </a:p>
        </p:txBody>
      </p:sp>
      <p:sp>
        <p:nvSpPr>
          <p:cNvPr id="3" name="Content Placeholder 2"/>
          <p:cNvSpPr>
            <a:spLocks noGrp="1"/>
          </p:cNvSpPr>
          <p:nvPr>
            <p:ph idx="1"/>
          </p:nvPr>
        </p:nvSpPr>
        <p:spPr/>
        <p:txBody>
          <a:bodyPr/>
          <a:lstStyle/>
          <a:p>
            <a:pPr lvl="0"/>
            <a:r>
              <a:rPr dirty="0" err="1"/>
              <a:t>terra,</a:t>
            </a:r>
            <a:r>
              <a:rPr lang="en-US" dirty="0" err="1"/>
              <a:t>sf</a:t>
            </a:r>
            <a:r>
              <a:rPr lang="en-US" dirty="0"/>
              <a:t>, </a:t>
            </a:r>
            <a:r>
              <a:rPr dirty="0"/>
              <a:t>and </a:t>
            </a:r>
            <a:r>
              <a:rPr dirty="0" err="1"/>
              <a:t>mapview</a:t>
            </a:r>
            <a:r>
              <a:rPr dirty="0"/>
              <a:t> libraries (read raster and shapefile)</a:t>
            </a:r>
          </a:p>
          <a:p>
            <a:pPr lvl="0"/>
            <a:r>
              <a:rPr dirty="0"/>
              <a:t>Handling spatial data in R (attributes, field calculator, select by attributes, select by location, summary statistics)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Plot</a:t>
            </a:r>
          </a:p>
        </p:txBody>
      </p:sp>
      <p:sp>
        <p:nvSpPr>
          <p:cNvPr id="4" name="Text Placeholder 3"/>
          <p:cNvSpPr>
            <a:spLocks noGrp="1"/>
          </p:cNvSpPr>
          <p:nvPr>
            <p:ph type="body" sz="half" idx="2"/>
          </p:nvPr>
        </p:nvSpPr>
        <p:spPr/>
        <p:txBody>
          <a:bodyPr/>
          <a:lstStyle/>
          <a:p>
            <a:pPr lvl="0" indent="0">
              <a:buNone/>
            </a:pPr>
            <a:r>
              <a:rPr>
                <a:solidFill>
                  <a:srgbClr val="06287E"/>
                </a:solidFill>
                <a:latin typeface="Courier"/>
              </a:rPr>
              <a:t>plot</a:t>
            </a:r>
            <a:r>
              <a:rPr>
                <a:latin typeface="Courier"/>
              </a:rPr>
              <a:t>(pophu[</a:t>
            </a:r>
            <a:r>
              <a:rPr>
                <a:solidFill>
                  <a:srgbClr val="4070A0"/>
                </a:solidFill>
                <a:latin typeface="Courier"/>
              </a:rPr>
              <a:t>"area"</a:t>
            </a:r>
            <a:r>
              <a:rPr>
                <a:latin typeface="Courier"/>
              </a:rPr>
              <a:t>])</a:t>
            </a:r>
          </a:p>
        </p:txBody>
      </p:sp>
      <p:pic>
        <p:nvPicPr>
          <p:cNvPr id="3" name="Picture 1" descr="week2_files/figure-pptx/unnamed-chunk-8-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Export data as ESRI shapefile</a:t>
            </a:r>
          </a:p>
        </p:txBody>
      </p:sp>
      <p:sp>
        <p:nvSpPr>
          <p:cNvPr id="3" name="Content Placeholder 2"/>
          <p:cNvSpPr>
            <a:spLocks noGrp="1"/>
          </p:cNvSpPr>
          <p:nvPr>
            <p:ph idx="1"/>
          </p:nvPr>
        </p:nvSpPr>
        <p:spPr>
          <a:xfrm>
            <a:off x="457200" y="1001735"/>
            <a:ext cx="8229600" cy="3394472"/>
          </a:xfrm>
        </p:spPr>
        <p:txBody>
          <a:bodyPr>
            <a:normAutofit lnSpcReduction="10000"/>
          </a:bodyPr>
          <a:lstStyle/>
          <a:p>
            <a:pPr marL="0" lvl="0" indent="0">
              <a:buNone/>
            </a:pPr>
            <a:r>
              <a:rPr dirty="0"/>
              <a:t>You can add the resultant test1.shp to ArcGIS</a:t>
            </a:r>
          </a:p>
          <a:p>
            <a:pPr lvl="0" indent="0">
              <a:buNone/>
            </a:pPr>
            <a:r>
              <a:rPr dirty="0" err="1">
                <a:solidFill>
                  <a:srgbClr val="06287E"/>
                </a:solidFill>
                <a:latin typeface="Courier"/>
              </a:rPr>
              <a:t>st_write</a:t>
            </a:r>
            <a:r>
              <a:rPr dirty="0">
                <a:latin typeface="Courier"/>
              </a:rPr>
              <a:t>(pophu,</a:t>
            </a:r>
            <a:r>
              <a:rPr dirty="0">
                <a:solidFill>
                  <a:srgbClr val="4070A0"/>
                </a:solidFill>
                <a:latin typeface="Courier"/>
              </a:rPr>
              <a:t>'test1.shp'</a:t>
            </a:r>
            <a:r>
              <a:rPr dirty="0">
                <a:latin typeface="Courier"/>
              </a:rPr>
              <a:t>,</a:t>
            </a:r>
            <a:r>
              <a:rPr dirty="0">
                <a:solidFill>
                  <a:srgbClr val="7D9029"/>
                </a:solidFill>
                <a:latin typeface="Courier"/>
              </a:rPr>
              <a:t>delete_dsn =</a:t>
            </a:r>
            <a:r>
              <a:rPr dirty="0">
                <a:latin typeface="Courier"/>
              </a:rPr>
              <a:t> </a:t>
            </a:r>
            <a:r>
              <a:rPr dirty="0">
                <a:solidFill>
                  <a:srgbClr val="880000"/>
                </a:solidFill>
                <a:latin typeface="Courier"/>
              </a:rPr>
              <a:t>TRUE</a:t>
            </a:r>
            <a:r>
              <a:rPr dirty="0">
                <a:latin typeface="Courier"/>
              </a:rPr>
              <a:t>)</a:t>
            </a:r>
          </a:p>
          <a:p>
            <a:pPr lvl="0" indent="0">
              <a:buNone/>
            </a:pPr>
            <a:r>
              <a:rPr dirty="0">
                <a:latin typeface="Courier"/>
              </a:rPr>
              <a:t>## Deleting source `test1.shp' using driver `ESRI Shapefile'
## Writing layer `test1' to data source `test1.shp' using driver `ESRI Shapefile'
## Writing 16565 features with 10 fields and geometry type Multi Polygon.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Housing density?</a:t>
            </a:r>
          </a:p>
        </p:txBody>
      </p:sp>
      <p:pic>
        <p:nvPicPr>
          <p:cNvPr id="3" name="Picture 1" descr="hd.png"/>
          <p:cNvPicPr>
            <a:picLocks noGrp="1" noChangeAspect="1"/>
          </p:cNvPicPr>
          <p:nvPr/>
        </p:nvPicPr>
        <p:blipFill>
          <a:blip r:embed="rId2"/>
          <a:stretch>
            <a:fillRect/>
          </a:stretch>
        </p:blipFill>
        <p:spPr bwMode="auto">
          <a:xfrm>
            <a:off x="2628900" y="1193800"/>
            <a:ext cx="3873500" cy="33909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Handling spatial data in R ( select by attributes, select by location, summary statistics)</a:t>
            </a:r>
          </a:p>
        </p:txBody>
      </p:sp>
      <p:sp>
        <p:nvSpPr>
          <p:cNvPr id="4" name="Text Placeholder 3"/>
          <p:cNvSpPr>
            <a:spLocks noGrp="1"/>
          </p:cNvSpPr>
          <p:nvPr>
            <p:ph type="body" sz="half" idx="2"/>
          </p:nvPr>
        </p:nvSpPr>
        <p:spPr/>
        <p:txBody>
          <a:bodyPr/>
          <a:lstStyle/>
          <a:p>
            <a:pPr lvl="0" indent="0">
              <a:buNone/>
            </a:pPr>
            <a:r>
              <a:rPr dirty="0">
                <a:latin typeface="Courier"/>
              </a:rPr>
              <a:t>a</a:t>
            </a:r>
            <a:r>
              <a:rPr dirty="0">
                <a:solidFill>
                  <a:srgbClr val="007020"/>
                </a:solidFill>
                <a:latin typeface="Courier"/>
              </a:rPr>
              <a:t>&lt;-</a:t>
            </a:r>
            <a:r>
              <a:rPr dirty="0" err="1">
                <a:latin typeface="Courier"/>
              </a:rPr>
              <a:t>pophu</a:t>
            </a:r>
            <a:r>
              <a:rPr dirty="0">
                <a:latin typeface="Courier"/>
              </a:rPr>
              <a:t>[pophu</a:t>
            </a:r>
            <a:r>
              <a:rPr dirty="0">
                <a:solidFill>
                  <a:srgbClr val="4070A0"/>
                </a:solidFill>
                <a:latin typeface="Courier"/>
              </a:rPr>
              <a:t>$</a:t>
            </a:r>
            <a:r>
              <a:rPr dirty="0">
                <a:latin typeface="Courier"/>
              </a:rPr>
              <a:t>POP10</a:t>
            </a:r>
            <a:r>
              <a:rPr dirty="0">
                <a:solidFill>
                  <a:srgbClr val="4070A0"/>
                </a:solidFill>
                <a:latin typeface="Courier"/>
              </a:rPr>
              <a:t>&gt;</a:t>
            </a:r>
            <a:r>
              <a:rPr dirty="0">
                <a:solidFill>
                  <a:srgbClr val="40A070"/>
                </a:solidFill>
                <a:latin typeface="Courier"/>
              </a:rPr>
              <a:t>1000</a:t>
            </a:r>
            <a:r>
              <a:rPr dirty="0">
                <a:latin typeface="Courier"/>
              </a:rPr>
              <a:t>,]</a:t>
            </a:r>
            <a:br>
              <a:rPr dirty="0"/>
            </a:br>
            <a:r>
              <a:rPr dirty="0">
                <a:solidFill>
                  <a:srgbClr val="06287E"/>
                </a:solidFill>
                <a:latin typeface="Courier"/>
              </a:rPr>
              <a:t>plot</a:t>
            </a:r>
            <a:r>
              <a:rPr dirty="0">
                <a:latin typeface="Courier"/>
              </a:rPr>
              <a:t>(a[</a:t>
            </a:r>
            <a:r>
              <a:rPr dirty="0">
                <a:solidFill>
                  <a:srgbClr val="4070A0"/>
                </a:solidFill>
                <a:latin typeface="Courier"/>
              </a:rPr>
              <a:t>"POP10"</a:t>
            </a:r>
            <a:r>
              <a:rPr dirty="0">
                <a:latin typeface="Courier"/>
              </a:rPr>
              <a:t>])</a:t>
            </a:r>
          </a:p>
        </p:txBody>
      </p:sp>
      <p:pic>
        <p:nvPicPr>
          <p:cNvPr id="3" name="Picture 1" descr="week2_files/figure-pptx/unnamed-chunk-10-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31359" y="692662"/>
            <a:ext cx="8281282" cy="3518297"/>
          </a:xfrm>
        </p:spPr>
        <p:txBody>
          <a:bodyPr>
            <a:normAutofit fontScale="85000" lnSpcReduction="20000"/>
          </a:bodyPr>
          <a:lstStyle/>
          <a:p>
            <a:pPr marL="0" lvl="0" indent="0">
              <a:buNone/>
            </a:pPr>
            <a:r>
              <a:rPr dirty="0"/>
              <a:t> ## Select by location</a:t>
            </a:r>
            <a:endParaRPr lang="en-US" dirty="0"/>
          </a:p>
          <a:p>
            <a:pPr marL="0" lvl="0" indent="0">
              <a:buNone/>
            </a:pPr>
            <a:endParaRPr dirty="0"/>
          </a:p>
          <a:p>
            <a:pPr lvl="0" indent="0">
              <a:buNone/>
            </a:pPr>
            <a:r>
              <a:rPr sz="2400" dirty="0">
                <a:latin typeface="Courier"/>
              </a:rPr>
              <a:t>county</a:t>
            </a:r>
            <a:r>
              <a:rPr sz="2400" dirty="0">
                <a:solidFill>
                  <a:srgbClr val="007020"/>
                </a:solidFill>
                <a:latin typeface="Courier"/>
              </a:rPr>
              <a:t>&lt;-</a:t>
            </a:r>
            <a:r>
              <a:rPr sz="2400" dirty="0" err="1">
                <a:solidFill>
                  <a:srgbClr val="06287E"/>
                </a:solidFill>
                <a:latin typeface="Courier"/>
              </a:rPr>
              <a:t>st_read</a:t>
            </a:r>
            <a:r>
              <a:rPr sz="2400" dirty="0">
                <a:latin typeface="Courier"/>
              </a:rPr>
              <a:t>(</a:t>
            </a:r>
            <a:r>
              <a:rPr sz="2400" dirty="0">
                <a:solidFill>
                  <a:srgbClr val="4070A0"/>
                </a:solidFill>
                <a:latin typeface="Courier"/>
              </a:rPr>
              <a:t>'</a:t>
            </a:r>
            <a:r>
              <a:rPr sz="2400" dirty="0" err="1">
                <a:solidFill>
                  <a:srgbClr val="4070A0"/>
                </a:solidFill>
                <a:latin typeface="Courier"/>
              </a:rPr>
              <a:t>mycounty.shp</a:t>
            </a:r>
            <a:r>
              <a:rPr sz="2400" dirty="0">
                <a:solidFill>
                  <a:srgbClr val="4070A0"/>
                </a:solidFill>
                <a:latin typeface="Courier"/>
              </a:rPr>
              <a:t>'</a:t>
            </a:r>
            <a:r>
              <a:rPr sz="2400" dirty="0">
                <a:latin typeface="Courier"/>
              </a:rPr>
              <a:t>)</a:t>
            </a:r>
          </a:p>
          <a:p>
            <a:pPr lvl="0" indent="0">
              <a:buNone/>
            </a:pPr>
            <a:r>
              <a:rPr dirty="0">
                <a:latin typeface="Courier"/>
              </a:rPr>
              <a:t>## Reading layer `</a:t>
            </a:r>
            <a:r>
              <a:rPr dirty="0" err="1">
                <a:latin typeface="Courier"/>
              </a:rPr>
              <a:t>mycounty</a:t>
            </a:r>
            <a:r>
              <a:rPr dirty="0">
                <a:latin typeface="Courier"/>
              </a:rPr>
              <a:t>' from data source 
##   `/Users/</a:t>
            </a:r>
            <a:r>
              <a:rPr dirty="0" err="1">
                <a:latin typeface="Courier"/>
              </a:rPr>
              <a:t>yshao</a:t>
            </a:r>
            <a:r>
              <a:rPr dirty="0">
                <a:latin typeface="Courier"/>
              </a:rPr>
              <a:t>/work/Geog4254-5254G/week2/</a:t>
            </a:r>
            <a:r>
              <a:rPr dirty="0" err="1">
                <a:latin typeface="Courier"/>
              </a:rPr>
              <a:t>mycounty.shp</a:t>
            </a:r>
            <a:r>
              <a:rPr dirty="0">
                <a:latin typeface="Courier"/>
              </a:rPr>
              <a:t>' using driver `ESRI Shapefile'
## Simple feature collection with 1 feature and 51 fields
## Geometry type: MULTIPOLYGON
## Dimension:     XY
## Bounding box:  </a:t>
            </a:r>
            <a:r>
              <a:rPr dirty="0" err="1">
                <a:latin typeface="Courier"/>
              </a:rPr>
              <a:t>xmin</a:t>
            </a:r>
            <a:r>
              <a:rPr dirty="0">
                <a:latin typeface="Courier"/>
              </a:rPr>
              <a:t>: 534153.2 </a:t>
            </a:r>
            <a:r>
              <a:rPr dirty="0" err="1">
                <a:latin typeface="Courier"/>
              </a:rPr>
              <a:t>ymin</a:t>
            </a:r>
            <a:r>
              <a:rPr dirty="0">
                <a:latin typeface="Courier"/>
              </a:rPr>
              <a:t>: 4092959 </a:t>
            </a:r>
            <a:r>
              <a:rPr dirty="0" err="1">
                <a:latin typeface="Courier"/>
              </a:rPr>
              <a:t>xmax</a:t>
            </a:r>
            <a:r>
              <a:rPr dirty="0">
                <a:latin typeface="Courier"/>
              </a:rPr>
              <a:t>: 573154.1 </a:t>
            </a:r>
            <a:r>
              <a:rPr dirty="0" err="1">
                <a:latin typeface="Courier"/>
              </a:rPr>
              <a:t>ymax</a:t>
            </a:r>
            <a:r>
              <a:rPr dirty="0">
                <a:latin typeface="Courier"/>
              </a:rPr>
              <a:t>: 4135775
## Projected CRS: NAD83 / UTM zone 17N</a:t>
            </a:r>
            <a:endParaRPr lang="en-US" dirty="0">
              <a:latin typeface="Courier"/>
            </a:endParaRPr>
          </a:p>
          <a:p>
            <a:pPr lvl="0" indent="0">
              <a:buNone/>
            </a:pPr>
            <a:endParaRPr dirty="0">
              <a:latin typeface="Courier"/>
            </a:endParaRPr>
          </a:p>
          <a:p>
            <a:pPr lvl="0" indent="0">
              <a:buNone/>
            </a:pPr>
            <a:r>
              <a:rPr sz="2400" dirty="0" err="1">
                <a:latin typeface="Courier"/>
              </a:rPr>
              <a:t>county_proj</a:t>
            </a:r>
            <a:r>
              <a:rPr sz="2400" dirty="0">
                <a:solidFill>
                  <a:srgbClr val="007020"/>
                </a:solidFill>
                <a:latin typeface="Courier"/>
              </a:rPr>
              <a:t>&lt;-</a:t>
            </a:r>
            <a:r>
              <a:rPr sz="2400" dirty="0" err="1">
                <a:solidFill>
                  <a:srgbClr val="06287E"/>
                </a:solidFill>
                <a:latin typeface="Courier"/>
              </a:rPr>
              <a:t>st_transform</a:t>
            </a:r>
            <a:r>
              <a:rPr sz="2400" dirty="0">
                <a:latin typeface="Courier"/>
              </a:rPr>
              <a:t>(</a:t>
            </a:r>
            <a:r>
              <a:rPr sz="2400" dirty="0" err="1">
                <a:latin typeface="Courier"/>
              </a:rPr>
              <a:t>county,</a:t>
            </a:r>
            <a:r>
              <a:rPr sz="2400" dirty="0" err="1">
                <a:solidFill>
                  <a:srgbClr val="06287E"/>
                </a:solidFill>
                <a:latin typeface="Courier"/>
              </a:rPr>
              <a:t>crs</a:t>
            </a:r>
            <a:r>
              <a:rPr sz="2400" dirty="0">
                <a:latin typeface="Courier"/>
              </a:rPr>
              <a:t>(</a:t>
            </a:r>
            <a:r>
              <a:rPr sz="2400" dirty="0" err="1">
                <a:latin typeface="Courier"/>
              </a:rPr>
              <a:t>pophu</a:t>
            </a:r>
            <a:r>
              <a:rPr sz="2400" dirty="0">
                <a:latin typeface="Courier"/>
              </a:rPr>
              <a:t>))</a:t>
            </a:r>
            <a:endParaRPr lang="en-US" sz="2400" dirty="0">
              <a:latin typeface="Courier"/>
            </a:endParaRPr>
          </a:p>
          <a:p>
            <a:pPr lvl="0" indent="0">
              <a:buNone/>
            </a:pPr>
            <a:br>
              <a:rPr sz="2400" dirty="0"/>
            </a:br>
            <a:r>
              <a:rPr sz="2400" dirty="0" err="1">
                <a:latin typeface="Courier"/>
              </a:rPr>
              <a:t>pophu_withincounty</a:t>
            </a:r>
            <a:r>
              <a:rPr sz="2400" dirty="0">
                <a:solidFill>
                  <a:srgbClr val="007020"/>
                </a:solidFill>
                <a:latin typeface="Courier"/>
              </a:rPr>
              <a:t>&lt;-</a:t>
            </a:r>
            <a:r>
              <a:rPr sz="2400" dirty="0" err="1">
                <a:solidFill>
                  <a:srgbClr val="06287E"/>
                </a:solidFill>
                <a:latin typeface="Courier"/>
              </a:rPr>
              <a:t>st_intersection</a:t>
            </a:r>
            <a:r>
              <a:rPr sz="2400" dirty="0">
                <a:latin typeface="Courier"/>
              </a:rPr>
              <a:t>(</a:t>
            </a:r>
            <a:r>
              <a:rPr sz="2400" dirty="0" err="1">
                <a:latin typeface="Courier"/>
              </a:rPr>
              <a:t>pophu,county_proj</a:t>
            </a:r>
            <a:r>
              <a:rPr sz="2400" dirty="0">
                <a:latin typeface="Courier"/>
              </a:rPr>
              <a:t>)</a:t>
            </a:r>
            <a:endParaRPr lang="en-US" sz="2400" dirty="0">
              <a:latin typeface="Courier"/>
            </a:endParaRPr>
          </a:p>
          <a:p>
            <a:pPr lvl="0" indent="0">
              <a:buNone/>
            </a:pPr>
            <a:br>
              <a:rPr sz="2400" dirty="0"/>
            </a:br>
            <a:r>
              <a:rPr sz="2400" dirty="0">
                <a:solidFill>
                  <a:srgbClr val="06287E"/>
                </a:solidFill>
                <a:latin typeface="Courier"/>
              </a:rPr>
              <a:t>plot</a:t>
            </a:r>
            <a:r>
              <a:rPr sz="2400" dirty="0">
                <a:latin typeface="Courier"/>
              </a:rPr>
              <a:t>(</a:t>
            </a:r>
            <a:r>
              <a:rPr sz="2400" dirty="0" err="1">
                <a:latin typeface="Courier"/>
              </a:rPr>
              <a:t>pophu_withincounty</a:t>
            </a:r>
            <a:r>
              <a:rPr sz="2400" dirty="0">
                <a:latin typeface="Courier"/>
              </a:rPr>
              <a:t>[</a:t>
            </a:r>
            <a:r>
              <a:rPr sz="2400" dirty="0">
                <a:solidFill>
                  <a:srgbClr val="4070A0"/>
                </a:solidFill>
                <a:latin typeface="Courier"/>
              </a:rPr>
              <a:t>"POP10"</a:t>
            </a:r>
            <a:r>
              <a:rPr sz="2400" dirty="0">
                <a:latin typeface="Courier"/>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eek2_files/figure-pptx/unnamed-chunk-11-1.png">
            <a:extLst>
              <a:ext uri="{FF2B5EF4-FFF2-40B4-BE49-F238E27FC236}">
                <a16:creationId xmlns:a16="http://schemas.microsoft.com/office/drawing/2014/main" id="{9B7CC539-D104-AAA8-F53C-0A4F536F8695}"/>
              </a:ext>
            </a:extLst>
          </p:cNvPr>
          <p:cNvPicPr>
            <a:picLocks noGrp="1" noChangeAspect="1"/>
          </p:cNvPicPr>
          <p:nvPr/>
        </p:nvPicPr>
        <p:blipFill>
          <a:blip r:embed="rId2"/>
          <a:stretch>
            <a:fillRect/>
          </a:stretch>
        </p:blipFill>
        <p:spPr bwMode="auto">
          <a:xfrm>
            <a:off x="1580872" y="503196"/>
            <a:ext cx="5440129" cy="4357516"/>
          </a:xfrm>
          <a:prstGeom prst="rect">
            <a:avLst/>
          </a:prstGeom>
          <a:noFill/>
          <a:ln w="9525">
            <a:noFill/>
            <a:headEnd/>
            <a:tailEnd/>
          </a:ln>
        </p:spPr>
      </p:pic>
    </p:spTree>
    <p:extLst>
      <p:ext uri="{BB962C8B-B14F-4D97-AF65-F5344CB8AC3E}">
        <p14:creationId xmlns:p14="http://schemas.microsoft.com/office/powerpoint/2010/main" val="3999303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summary statistics</a:t>
            </a:r>
          </a:p>
        </p:txBody>
      </p:sp>
      <p:sp>
        <p:nvSpPr>
          <p:cNvPr id="4" name="Text Placeholder 3"/>
          <p:cNvSpPr>
            <a:spLocks noGrp="1"/>
          </p:cNvSpPr>
          <p:nvPr>
            <p:ph type="body" sz="half" idx="2"/>
          </p:nvPr>
        </p:nvSpPr>
        <p:spPr/>
        <p:txBody>
          <a:bodyPr/>
          <a:lstStyle/>
          <a:p>
            <a:pPr lvl="0" indent="0">
              <a:buNone/>
            </a:pPr>
            <a:r>
              <a:rPr i="1">
                <a:solidFill>
                  <a:srgbClr val="60A0B0"/>
                </a:solidFill>
                <a:latin typeface="Courier"/>
              </a:rPr>
              <a:t># Summary of a specific attribute column</a:t>
            </a:r>
            <a:br/>
            <a:r>
              <a:rPr>
                <a:solidFill>
                  <a:srgbClr val="06287E"/>
                </a:solidFill>
                <a:latin typeface="Courier"/>
              </a:rPr>
              <a:t>summary</a:t>
            </a:r>
            <a:r>
              <a:rPr>
                <a:latin typeface="Courier"/>
              </a:rPr>
              <a:t>(pophu_withincounty</a:t>
            </a:r>
            <a:r>
              <a:rPr>
                <a:solidFill>
                  <a:srgbClr val="4070A0"/>
                </a:solidFill>
                <a:latin typeface="Courier"/>
              </a:rPr>
              <a:t>$</a:t>
            </a:r>
            <a:r>
              <a:rPr>
                <a:latin typeface="Courier"/>
              </a:rPr>
              <a:t>POP10)</a:t>
            </a:r>
          </a:p>
          <a:p>
            <a:pPr lvl="0" indent="0">
              <a:buNone/>
            </a:pPr>
            <a:r>
              <a:rPr>
                <a:latin typeface="Courier"/>
              </a:rPr>
              <a:t>##    Min. 1st Qu.  Median    Mean 3rd Qu.    Max. 
##    0.00    0.00    1.00   26.78   19.00 5322.00</a:t>
            </a:r>
          </a:p>
          <a:p>
            <a:pPr lvl="0" indent="0">
              <a:buNone/>
            </a:pPr>
            <a:r>
              <a:rPr>
                <a:solidFill>
                  <a:srgbClr val="06287E"/>
                </a:solidFill>
                <a:latin typeface="Courier"/>
              </a:rPr>
              <a:t>hist</a:t>
            </a:r>
            <a:r>
              <a:rPr>
                <a:latin typeface="Courier"/>
              </a:rPr>
              <a:t>(pophu_withincounty</a:t>
            </a:r>
            <a:r>
              <a:rPr>
                <a:solidFill>
                  <a:srgbClr val="4070A0"/>
                </a:solidFill>
                <a:latin typeface="Courier"/>
              </a:rPr>
              <a:t>$</a:t>
            </a:r>
            <a:r>
              <a:rPr>
                <a:latin typeface="Courier"/>
              </a:rPr>
              <a:t>POP10,</a:t>
            </a:r>
            <a:r>
              <a:rPr>
                <a:solidFill>
                  <a:srgbClr val="7D9029"/>
                </a:solidFill>
                <a:latin typeface="Courier"/>
              </a:rPr>
              <a:t>breaks=</a:t>
            </a:r>
            <a:r>
              <a:rPr>
                <a:solidFill>
                  <a:srgbClr val="40A070"/>
                </a:solidFill>
                <a:latin typeface="Courier"/>
              </a:rPr>
              <a:t>100</a:t>
            </a:r>
            <a:r>
              <a:rPr>
                <a:latin typeface="Courier"/>
              </a:rPr>
              <a:t>)</a:t>
            </a:r>
          </a:p>
        </p:txBody>
      </p:sp>
      <p:pic>
        <p:nvPicPr>
          <p:cNvPr id="3" name="Picture 1" descr="week2_files/figure-pptx/unnamed-chunk-12-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 terra package</a:t>
            </a:r>
          </a:p>
        </p:txBody>
      </p:sp>
      <p:sp>
        <p:nvSpPr>
          <p:cNvPr id="3" name="Content Placeholder 2"/>
          <p:cNvSpPr>
            <a:spLocks noGrp="1"/>
          </p:cNvSpPr>
          <p:nvPr>
            <p:ph idx="1"/>
          </p:nvPr>
        </p:nvSpPr>
        <p:spPr/>
        <p:txBody>
          <a:bodyPr>
            <a:normAutofit fontScale="92500" lnSpcReduction="10000"/>
          </a:bodyPr>
          <a:lstStyle/>
          <a:p>
            <a:pPr marL="0" lvl="0" indent="0">
              <a:buNone/>
            </a:pPr>
            <a:r>
              <a:t>“Methods for spatial data analysis with vector (points, lines, polygons) and raster (grid) data. Methods for vector data include geometric operations such as intersect and buffer. Raster methods include local, focal, global, zonal and geometric operations. The predict and interpolate methods facilitate the use of regression type (interpolation, machine learning) models for spatial prediction, including with satellite remote sensing data. Processing of very large files is supported. See the manual and tutorials on </a:t>
            </a:r>
            <a:r>
              <a:rPr>
                <a:hlinkClick r:id="rId2"/>
              </a:rPr>
              <a:t>https://rspatial.org/</a:t>
            </a:r>
            <a:r>
              <a:t> to get started. ‘terra’ replaces the ‘raster’ package (‘terra’ can do more, and it is faster and easier to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 terra package</a:t>
            </a:r>
          </a:p>
        </p:txBody>
      </p:sp>
      <p:pic>
        <p:nvPicPr>
          <p:cNvPr id="3" name="Picture 1" descr="terra.png"/>
          <p:cNvPicPr>
            <a:picLocks noGrp="1" noChangeAspect="1"/>
          </p:cNvPicPr>
          <p:nvPr/>
        </p:nvPicPr>
        <p:blipFill>
          <a:blip r:embed="rId2"/>
          <a:stretch>
            <a:fillRect/>
          </a:stretch>
        </p:blipFill>
        <p:spPr bwMode="auto">
          <a:xfrm>
            <a:off x="1943100" y="1193800"/>
            <a:ext cx="5245100" cy="33909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raster data</a:t>
            </a:r>
          </a:p>
        </p:txBody>
      </p:sp>
      <p:pic>
        <p:nvPicPr>
          <p:cNvPr id="3" name="Picture 1" descr="landcover.png"/>
          <p:cNvPicPr>
            <a:picLocks noGrp="1" noChangeAspect="1"/>
          </p:cNvPicPr>
          <p:nvPr/>
        </p:nvPicPr>
        <p:blipFill>
          <a:blip r:embed="rId2"/>
          <a:stretch>
            <a:fillRect/>
          </a:stretch>
        </p:blipFill>
        <p:spPr bwMode="auto">
          <a:xfrm>
            <a:off x="2806700" y="1193800"/>
            <a:ext cx="3530600" cy="33909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Example of raster data (DEM)</a:t>
            </a:r>
          </a:p>
        </p:txBody>
      </p:sp>
      <p:sp>
        <p:nvSpPr>
          <p:cNvPr id="4" name="Text Placeholder 3"/>
          <p:cNvSpPr>
            <a:spLocks noGrp="1"/>
          </p:cNvSpPr>
          <p:nvPr>
            <p:ph type="body" sz="half" idx="2"/>
          </p:nvPr>
        </p:nvSpPr>
        <p:spPr/>
        <p:txBody>
          <a:bodyPr/>
          <a:lstStyle/>
          <a:p>
            <a:pPr lvl="0" indent="0">
              <a:buNone/>
            </a:pPr>
            <a:r>
              <a:rPr>
                <a:solidFill>
                  <a:srgbClr val="06287E"/>
                </a:solidFill>
                <a:latin typeface="Courier"/>
              </a:rPr>
              <a:t>library</a:t>
            </a:r>
            <a:r>
              <a:rPr>
                <a:latin typeface="Courier"/>
              </a:rPr>
              <a:t>(terra)</a:t>
            </a:r>
            <a:br/>
            <a:r>
              <a:rPr>
                <a:latin typeface="Courier"/>
              </a:rPr>
              <a:t>dem</a:t>
            </a:r>
            <a:r>
              <a:rPr>
                <a:solidFill>
                  <a:srgbClr val="007020"/>
                </a:solidFill>
                <a:latin typeface="Courier"/>
              </a:rPr>
              <a:t>&lt;-</a:t>
            </a:r>
            <a:r>
              <a:rPr>
                <a:solidFill>
                  <a:srgbClr val="06287E"/>
                </a:solidFill>
                <a:latin typeface="Courier"/>
              </a:rPr>
              <a:t>rast</a:t>
            </a:r>
            <a:r>
              <a:rPr>
                <a:latin typeface="Courier"/>
              </a:rPr>
              <a:t>(</a:t>
            </a:r>
            <a:r>
              <a:rPr>
                <a:solidFill>
                  <a:srgbClr val="4070A0"/>
                </a:solidFill>
                <a:latin typeface="Courier"/>
              </a:rPr>
              <a:t>'elev.tif'</a:t>
            </a:r>
            <a:r>
              <a:rPr>
                <a:latin typeface="Courier"/>
              </a:rPr>
              <a:t>)</a:t>
            </a:r>
            <a:br/>
            <a:r>
              <a:rPr>
                <a:latin typeface="Courier"/>
              </a:rPr>
              <a:t>dem</a:t>
            </a:r>
          </a:p>
          <a:p>
            <a:pPr lvl="0" indent="0">
              <a:buNone/>
            </a:pPr>
            <a:r>
              <a:rPr>
                <a:latin typeface="Courier"/>
              </a:rPr>
              <a:t>## class       : SpatRaster 
## dimensions  : 485, 630, 1  (nrow, ncol, nlyr)
## resolution  : 30, 30  (x, y)
## extent      : 297362.1, 316262.1, 5388787, 5403337  (xmin, xmax, ymin, ymax)
## coord. ref. : WGS 84 / UTM zone 12N (EPSG:32612) 
## source      : elev.tif 
## name        : elev</a:t>
            </a:r>
          </a:p>
          <a:p>
            <a:pPr lvl="0" indent="0">
              <a:buNone/>
            </a:pPr>
            <a:r>
              <a:rPr>
                <a:solidFill>
                  <a:srgbClr val="06287E"/>
                </a:solidFill>
                <a:latin typeface="Courier"/>
              </a:rPr>
              <a:t>plot</a:t>
            </a:r>
            <a:r>
              <a:rPr>
                <a:latin typeface="Courier"/>
              </a:rPr>
              <a:t>(dem)</a:t>
            </a:r>
          </a:p>
        </p:txBody>
      </p:sp>
      <p:pic>
        <p:nvPicPr>
          <p:cNvPr id="3" name="Picture 1" descr="week2_files/figure-pptx/unnamed-chunk-1-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pcp data</a:t>
            </a:r>
          </a:p>
        </p:txBody>
      </p:sp>
      <p:sp>
        <p:nvSpPr>
          <p:cNvPr id="4" name="Text Placeholder 3"/>
          <p:cNvSpPr>
            <a:spLocks noGrp="1"/>
          </p:cNvSpPr>
          <p:nvPr>
            <p:ph type="body" sz="half" idx="2"/>
          </p:nvPr>
        </p:nvSpPr>
        <p:spPr/>
        <p:txBody>
          <a:bodyPr/>
          <a:lstStyle/>
          <a:p>
            <a:pPr lvl="0" indent="0">
              <a:buNone/>
            </a:pPr>
            <a:r>
              <a:rPr>
                <a:latin typeface="Courier"/>
              </a:rPr>
              <a:t>a</a:t>
            </a:r>
            <a:r>
              <a:rPr>
                <a:solidFill>
                  <a:srgbClr val="007020"/>
                </a:solidFill>
                <a:latin typeface="Courier"/>
              </a:rPr>
              <a:t>&lt;-</a:t>
            </a:r>
            <a:r>
              <a:rPr>
                <a:solidFill>
                  <a:srgbClr val="06287E"/>
                </a:solidFill>
                <a:latin typeface="Courier"/>
              </a:rPr>
              <a:t>rast</a:t>
            </a:r>
            <a:r>
              <a:rPr>
                <a:latin typeface="Courier"/>
              </a:rPr>
              <a:t>(</a:t>
            </a:r>
            <a:r>
              <a:rPr>
                <a:solidFill>
                  <a:srgbClr val="4070A0"/>
                </a:solidFill>
                <a:latin typeface="Courier"/>
              </a:rPr>
              <a:t>'PRISM_ppt_30yr_normal_4kmM2_annual_asc.asc'</a:t>
            </a:r>
            <a:r>
              <a:rPr>
                <a:latin typeface="Courier"/>
              </a:rPr>
              <a:t>)</a:t>
            </a:r>
            <a:br/>
            <a:r>
              <a:rPr>
                <a:solidFill>
                  <a:srgbClr val="06287E"/>
                </a:solidFill>
                <a:latin typeface="Courier"/>
              </a:rPr>
              <a:t>plot</a:t>
            </a:r>
            <a:r>
              <a:rPr>
                <a:latin typeface="Courier"/>
              </a:rPr>
              <a:t>(a)</a:t>
            </a:r>
          </a:p>
        </p:txBody>
      </p:sp>
      <p:pic>
        <p:nvPicPr>
          <p:cNvPr id="3" name="Picture 1" descr="week2_files/figure-pptx/unnamed-chunk-2-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of vector data</a:t>
            </a:r>
          </a:p>
        </p:txBody>
      </p:sp>
      <p:pic>
        <p:nvPicPr>
          <p:cNvPr id="3" name="Picture 1" descr="point.png"/>
          <p:cNvPicPr>
            <a:picLocks noGrp="1" noChangeAspect="1"/>
          </p:cNvPicPr>
          <p:nvPr/>
        </p:nvPicPr>
        <p:blipFill>
          <a:blip r:embed="rId2"/>
          <a:stretch>
            <a:fillRect/>
          </a:stretch>
        </p:blipFill>
        <p:spPr bwMode="auto">
          <a:xfrm>
            <a:off x="2374900" y="1193800"/>
            <a:ext cx="4381500" cy="33909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of vector data</a:t>
            </a:r>
          </a:p>
        </p:txBody>
      </p:sp>
      <p:pic>
        <p:nvPicPr>
          <p:cNvPr id="3" name="Picture 1" descr="poly.png"/>
          <p:cNvPicPr>
            <a:picLocks noGrp="1" noChangeAspect="1"/>
          </p:cNvPicPr>
          <p:nvPr/>
        </p:nvPicPr>
        <p:blipFill>
          <a:blip r:embed="rId2"/>
          <a:stretch>
            <a:fillRect/>
          </a:stretch>
        </p:blipFill>
        <p:spPr bwMode="auto">
          <a:xfrm>
            <a:off x="2171700" y="1193800"/>
            <a:ext cx="4800600" cy="33909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TotalTime>
  <Words>1494</Words>
  <Application>Microsoft Macintosh PowerPoint</Application>
  <PresentationFormat>On-screen Show (16:9)</PresentationFormat>
  <Paragraphs>66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Courier</vt:lpstr>
      <vt:lpstr>Office Theme</vt:lpstr>
      <vt:lpstr>R Programming for Geospatial Applications</vt:lpstr>
      <vt:lpstr>Outline</vt:lpstr>
      <vt:lpstr>R terra package</vt:lpstr>
      <vt:lpstr>R terra package</vt:lpstr>
      <vt:lpstr>Examples of raster data</vt:lpstr>
      <vt:lpstr>Example of raster data (DEM)</vt:lpstr>
      <vt:lpstr>pcp data</vt:lpstr>
      <vt:lpstr>Example of vector data</vt:lpstr>
      <vt:lpstr>Example of vector data</vt:lpstr>
      <vt:lpstr>PowerPoint Presentation</vt:lpstr>
      <vt:lpstr>Read a shapefile (y2010.shp)</vt:lpstr>
      <vt:lpstr>data frame (attribute table)</vt:lpstr>
      <vt:lpstr>plot the sf data frame</vt:lpstr>
      <vt:lpstr>Mapview</vt:lpstr>
      <vt:lpstr>A quick demo on mapview usage</vt:lpstr>
      <vt:lpstr>Outline</vt:lpstr>
      <vt:lpstr>Arcmap: add a field, field calculator</vt:lpstr>
      <vt:lpstr>PowerPoint Presentation</vt:lpstr>
      <vt:lpstr>Use st_area() function for area calculation</vt:lpstr>
      <vt:lpstr>Plot</vt:lpstr>
      <vt:lpstr>Export data as ESRI shapefile</vt:lpstr>
      <vt:lpstr>Housing density?</vt:lpstr>
      <vt:lpstr>Handling spatial data in R ( select by attributes, select by location, summary statistics)</vt:lpstr>
      <vt:lpstr>PowerPoint Presentation</vt:lpstr>
      <vt:lpstr>PowerPoint Presentation</vt:lpstr>
      <vt:lpstr>summary statistics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for Geospatial Applications</dc:title>
  <dc:creator/>
  <cp:keywords/>
  <cp:lastModifiedBy>Shao, Yang</cp:lastModifiedBy>
  <cp:revision>9</cp:revision>
  <dcterms:created xsi:type="dcterms:W3CDTF">2024-07-14T13:16:41Z</dcterms:created>
  <dcterms:modified xsi:type="dcterms:W3CDTF">2024-07-24T19:33:35Z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2024-07-13</vt:lpwstr>
  </property>
  <property fmtid="{D5CDD505-2E9C-101B-9397-08002B2CF9AE}" pid="3" name="output">
    <vt:lpwstr/>
  </property>
</Properties>
</file>