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8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81" autoAdjust="0"/>
    <p:restoredTop sz="94719" autoAdjust="0"/>
  </p:normalViewPr>
  <p:slideViewPr>
    <p:cSldViewPr snapToGrid="0" snapToObjects="1">
      <p:cViewPr varScale="1">
        <p:scale>
          <a:sx n="199" d="100"/>
          <a:sy n="199" d="100"/>
        </p:scale>
        <p:origin x="168" y="22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7/21/24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7/21/24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7/21/24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7/21/24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7/21/24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7/21/24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7/21/24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7/21/24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7/21/24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7/21/24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7/21/24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7/21/24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marL="0" lvl="0" indent="0">
              <a:buNone/>
            </a:pPr>
            <a:r>
              <a:t>R Programming for Geospatial Applications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marL="0" lvl="0" indent="0">
              <a:buNone/>
            </a:pPr>
            <a:br/>
            <a:br/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lvl="0" indent="0">
              <a:buNone/>
            </a:pPr>
            <a:r>
              <a:t>2024-07-15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Handling spatial data in R</a:t>
            </a:r>
          </a:p>
          <a:p>
            <a:pPr lvl="0"/>
            <a:r>
              <a:rPr i="1"/>
              <a:t>Join tables (join table to shapefile)</a:t>
            </a:r>
          </a:p>
          <a:p>
            <a:pPr lvl="0"/>
            <a:r>
              <a:rPr i="1"/>
              <a:t>Select features (select by attribute)</a:t>
            </a:r>
          </a:p>
          <a:p>
            <a:pPr lvl="0"/>
            <a:r>
              <a:rPr i="1"/>
              <a:t>Buffer (shapefile), unionSpatialPolygons</a:t>
            </a:r>
          </a:p>
          <a:p>
            <a:pPr lvl="0"/>
            <a:r>
              <a:rPr i="1"/>
              <a:t>Zonal statistics as table (for Raster data)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marL="0" lvl="0" indent="0">
              <a:buNone/>
            </a:pPr>
            <a:r>
              <a:t>Buffer (shapefile)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lvl="0" indent="0">
              <a:buNone/>
            </a:pPr>
            <a:r>
              <a:rPr dirty="0">
                <a:solidFill>
                  <a:srgbClr val="06287E"/>
                </a:solidFill>
                <a:latin typeface="Courier"/>
              </a:rPr>
              <a:t>library</a:t>
            </a:r>
            <a:r>
              <a:rPr dirty="0">
                <a:latin typeface="Courier"/>
              </a:rPr>
              <a:t>(terra)</a:t>
            </a:r>
            <a:br>
              <a:rPr dirty="0"/>
            </a:br>
            <a:r>
              <a:rPr dirty="0">
                <a:latin typeface="Courier"/>
              </a:rPr>
              <a:t>dem</a:t>
            </a:r>
            <a:r>
              <a:rPr dirty="0">
                <a:solidFill>
                  <a:srgbClr val="007020"/>
                </a:solidFill>
                <a:latin typeface="Courier"/>
              </a:rPr>
              <a:t>&lt;-</a:t>
            </a:r>
            <a:r>
              <a:rPr dirty="0" err="1">
                <a:solidFill>
                  <a:srgbClr val="06287E"/>
                </a:solidFill>
                <a:latin typeface="Courier"/>
              </a:rPr>
              <a:t>rast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4070A0"/>
                </a:solidFill>
                <a:latin typeface="Courier"/>
              </a:rPr>
              <a:t>'</a:t>
            </a:r>
            <a:r>
              <a:rPr dirty="0" err="1">
                <a:solidFill>
                  <a:srgbClr val="4070A0"/>
                </a:solidFill>
                <a:latin typeface="Courier"/>
              </a:rPr>
              <a:t>dem.tif</a:t>
            </a:r>
            <a:r>
              <a:rPr dirty="0">
                <a:solidFill>
                  <a:srgbClr val="4070A0"/>
                </a:solidFill>
                <a:latin typeface="Courier"/>
              </a:rPr>
              <a:t>'</a:t>
            </a:r>
            <a:r>
              <a:rPr dirty="0">
                <a:latin typeface="Courier"/>
              </a:rPr>
              <a:t>)</a:t>
            </a:r>
            <a:br>
              <a:rPr dirty="0"/>
            </a:br>
            <a:r>
              <a:rPr dirty="0">
                <a:latin typeface="Courier"/>
              </a:rPr>
              <a:t>stream</a:t>
            </a:r>
            <a:r>
              <a:rPr dirty="0">
                <a:solidFill>
                  <a:srgbClr val="007020"/>
                </a:solidFill>
                <a:latin typeface="Courier"/>
              </a:rPr>
              <a:t>&lt;-</a:t>
            </a:r>
            <a:r>
              <a:rPr dirty="0" err="1">
                <a:solidFill>
                  <a:srgbClr val="06287E"/>
                </a:solidFill>
                <a:latin typeface="Courier"/>
              </a:rPr>
              <a:t>st_read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4070A0"/>
                </a:solidFill>
                <a:latin typeface="Courier"/>
              </a:rPr>
              <a:t>'</a:t>
            </a:r>
            <a:r>
              <a:rPr dirty="0" err="1">
                <a:solidFill>
                  <a:srgbClr val="4070A0"/>
                </a:solidFill>
                <a:latin typeface="Courier"/>
              </a:rPr>
              <a:t>stream.shp</a:t>
            </a:r>
            <a:r>
              <a:rPr dirty="0">
                <a:solidFill>
                  <a:srgbClr val="4070A0"/>
                </a:solidFill>
                <a:latin typeface="Courier"/>
              </a:rPr>
              <a:t>'</a:t>
            </a:r>
            <a:r>
              <a:rPr dirty="0">
                <a:latin typeface="Courier"/>
              </a:rPr>
              <a:t>)</a:t>
            </a:r>
          </a:p>
          <a:p>
            <a:pPr lvl="0" indent="0">
              <a:buNone/>
            </a:pPr>
            <a:r>
              <a:rPr dirty="0">
                <a:latin typeface="Courier"/>
              </a:rPr>
              <a:t>## Reading layer `stream' from data source 
##   `/Users/</a:t>
            </a:r>
            <a:r>
              <a:rPr dirty="0" err="1">
                <a:latin typeface="Courier"/>
              </a:rPr>
              <a:t>yshao</a:t>
            </a:r>
            <a:r>
              <a:rPr dirty="0">
                <a:latin typeface="Courier"/>
              </a:rPr>
              <a:t>/work/Geog4254-5254G/week3/</a:t>
            </a:r>
            <a:r>
              <a:rPr dirty="0" err="1">
                <a:latin typeface="Courier"/>
              </a:rPr>
              <a:t>stream.shp</a:t>
            </a:r>
            <a:r>
              <a:rPr dirty="0">
                <a:latin typeface="Courier"/>
              </a:rPr>
              <a:t>' using driver `ESRI Shapefile'
## Simple feature collection with 69 features and 17 fields
## Geometry type: LINESTRING
## Dimension:     XY
## Bounding box:  </a:t>
            </a:r>
            <a:r>
              <a:rPr dirty="0" err="1">
                <a:latin typeface="Courier"/>
              </a:rPr>
              <a:t>xmin</a:t>
            </a:r>
            <a:r>
              <a:rPr dirty="0">
                <a:latin typeface="Courier"/>
              </a:rPr>
              <a:t>: 1533018 </a:t>
            </a:r>
            <a:r>
              <a:rPr dirty="0" err="1">
                <a:latin typeface="Courier"/>
              </a:rPr>
              <a:t>ymin</a:t>
            </a:r>
            <a:r>
              <a:rPr dirty="0">
                <a:latin typeface="Courier"/>
              </a:rPr>
              <a:t>: 1908419 </a:t>
            </a:r>
            <a:r>
              <a:rPr dirty="0" err="1">
                <a:latin typeface="Courier"/>
              </a:rPr>
              <a:t>xmax</a:t>
            </a:r>
            <a:r>
              <a:rPr dirty="0">
                <a:latin typeface="Courier"/>
              </a:rPr>
              <a:t>: 1570308 </a:t>
            </a:r>
            <a:r>
              <a:rPr dirty="0" err="1">
                <a:latin typeface="Courier"/>
              </a:rPr>
              <a:t>ymax</a:t>
            </a:r>
            <a:r>
              <a:rPr dirty="0">
                <a:latin typeface="Courier"/>
              </a:rPr>
              <a:t>: 1939364
## Projected CRS: NAD_1983_Albers</a:t>
            </a:r>
          </a:p>
          <a:p>
            <a:pPr lvl="0" indent="0">
              <a:buNone/>
            </a:pPr>
            <a:r>
              <a:rPr dirty="0">
                <a:solidFill>
                  <a:srgbClr val="06287E"/>
                </a:solidFill>
                <a:latin typeface="Courier"/>
              </a:rPr>
              <a:t>plot</a:t>
            </a:r>
            <a:r>
              <a:rPr dirty="0">
                <a:latin typeface="Courier"/>
              </a:rPr>
              <a:t>(dem)</a:t>
            </a:r>
            <a:br>
              <a:rPr dirty="0"/>
            </a:br>
            <a:r>
              <a:rPr dirty="0">
                <a:solidFill>
                  <a:srgbClr val="06287E"/>
                </a:solidFill>
                <a:latin typeface="Courier"/>
              </a:rPr>
              <a:t>plot</a:t>
            </a:r>
            <a:r>
              <a:rPr dirty="0">
                <a:latin typeface="Courier"/>
              </a:rPr>
              <a:t>(</a:t>
            </a:r>
            <a:r>
              <a:rPr dirty="0" err="1">
                <a:latin typeface="Courier"/>
              </a:rPr>
              <a:t>stream,</a:t>
            </a:r>
            <a:r>
              <a:rPr dirty="0" err="1">
                <a:solidFill>
                  <a:srgbClr val="7D9029"/>
                </a:solidFill>
                <a:latin typeface="Courier"/>
              </a:rPr>
              <a:t>add</a:t>
            </a:r>
            <a:r>
              <a:rPr dirty="0">
                <a:solidFill>
                  <a:srgbClr val="7D9029"/>
                </a:solidFill>
                <a:latin typeface="Courier"/>
              </a:rPr>
              <a:t>=</a:t>
            </a:r>
            <a:r>
              <a:rPr dirty="0">
                <a:latin typeface="Courier"/>
              </a:rPr>
              <a:t>T)</a:t>
            </a:r>
          </a:p>
        </p:txBody>
      </p:sp>
      <p:pic>
        <p:nvPicPr>
          <p:cNvPr id="3" name="Picture 1" descr="week3_files/figure-pptx/unnamed-chunk-5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55600"/>
            <a:ext cx="5105400" cy="408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marL="0" lvl="0" indent="0">
              <a:buNone/>
            </a:pPr>
            <a:r>
              <a:t>Add 90m buffer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buffer_90m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st_buffer</a:t>
            </a:r>
            <a:r>
              <a:rPr>
                <a:latin typeface="Courier"/>
              </a:rPr>
              <a:t>(stream, </a:t>
            </a:r>
            <a:r>
              <a:rPr>
                <a:solidFill>
                  <a:srgbClr val="7D9029"/>
                </a:solidFill>
                <a:latin typeface="Courier"/>
              </a:rPr>
              <a:t>dist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90</a:t>
            </a:r>
            <a:r>
              <a:rPr>
                <a:latin typeface="Courier"/>
              </a:rPr>
              <a:t>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plot</a:t>
            </a:r>
            <a:r>
              <a:rPr>
                <a:latin typeface="Courier"/>
              </a:rPr>
              <a:t>(dem)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plot</a:t>
            </a:r>
            <a:r>
              <a:rPr>
                <a:latin typeface="Courier"/>
              </a:rPr>
              <a:t>(stream,</a:t>
            </a:r>
            <a:r>
              <a:rPr>
                <a:solidFill>
                  <a:srgbClr val="7D9029"/>
                </a:solidFill>
                <a:latin typeface="Courier"/>
              </a:rPr>
              <a:t>add=</a:t>
            </a:r>
            <a:r>
              <a:rPr>
                <a:latin typeface="Courier"/>
              </a:rPr>
              <a:t>T)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 Plot the buffer on top of the DEM and stream</a:t>
            </a:r>
            <a:br/>
            <a:r>
              <a:rPr>
                <a:solidFill>
                  <a:srgbClr val="06287E"/>
                </a:solidFill>
                <a:latin typeface="Courier"/>
              </a:rPr>
              <a:t>plot</a:t>
            </a:r>
            <a:r>
              <a:rPr>
                <a:latin typeface="Courier"/>
              </a:rPr>
              <a:t>(buffer_90m, </a:t>
            </a:r>
            <a:r>
              <a:rPr>
                <a:solidFill>
                  <a:srgbClr val="7D9029"/>
                </a:solidFill>
                <a:latin typeface="Courier"/>
              </a:rPr>
              <a:t>add=</a:t>
            </a:r>
            <a:r>
              <a:rPr>
                <a:solidFill>
                  <a:srgbClr val="880000"/>
                </a:solidFill>
                <a:latin typeface="Courier"/>
              </a:rPr>
              <a:t>TRUE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border=</a:t>
            </a:r>
            <a:r>
              <a:rPr>
                <a:solidFill>
                  <a:srgbClr val="4070A0"/>
                </a:solidFill>
                <a:latin typeface="Courier"/>
              </a:rPr>
              <a:t>'blue'</a:t>
            </a:r>
            <a:r>
              <a:rPr>
                <a:latin typeface="Courier"/>
              </a:rPr>
              <a:t>)</a:t>
            </a:r>
          </a:p>
        </p:txBody>
      </p:sp>
      <p:pic>
        <p:nvPicPr>
          <p:cNvPr id="3" name="Picture 1" descr="week3_files/figure-pptx/unnamed-chunk-6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55600"/>
            <a:ext cx="5105400" cy="408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marL="0" lvl="0" indent="0">
              <a:buNone/>
            </a:pPr>
            <a:r>
              <a:t>Vary buffer size based on stream attribute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Create varying size buffers based on stream$Wid2</a:t>
            </a:r>
            <a:br/>
            <a:r>
              <a:rPr>
                <a:latin typeface="Courier"/>
              </a:rPr>
              <a:t>buffers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st_buffer</a:t>
            </a:r>
            <a:r>
              <a:rPr>
                <a:latin typeface="Courier"/>
              </a:rPr>
              <a:t>(stream, </a:t>
            </a:r>
            <a:r>
              <a:rPr>
                <a:solidFill>
                  <a:srgbClr val="7D9029"/>
                </a:solidFill>
                <a:latin typeface="Courier"/>
              </a:rPr>
              <a:t>dist =</a:t>
            </a:r>
            <a:r>
              <a:rPr>
                <a:latin typeface="Courier"/>
              </a:rPr>
              <a:t> stream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Wid2 </a:t>
            </a:r>
            <a:r>
              <a:rPr>
                <a:solidFill>
                  <a:srgbClr val="4070A0"/>
                </a:solidFill>
                <a:latin typeface="Courier"/>
              </a:rPr>
              <a:t>*</a:t>
            </a:r>
            <a:r>
              <a:rPr>
                <a:solidFill>
                  <a:srgbClr val="40A070"/>
                </a:solidFill>
                <a:latin typeface="Courier"/>
              </a:rPr>
              <a:t>10</a:t>
            </a:r>
            <a:r>
              <a:rPr>
                <a:latin typeface="Courier"/>
              </a:rPr>
              <a:t>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plot</a:t>
            </a:r>
            <a:r>
              <a:rPr>
                <a:latin typeface="Courier"/>
              </a:rPr>
              <a:t>(dem)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 Plot the buffers on top of the DEM and stream</a:t>
            </a:r>
            <a:br/>
            <a:r>
              <a:rPr>
                <a:solidFill>
                  <a:srgbClr val="06287E"/>
                </a:solidFill>
                <a:latin typeface="Courier"/>
              </a:rPr>
              <a:t>plot</a:t>
            </a:r>
            <a:r>
              <a:rPr>
                <a:latin typeface="Courier"/>
              </a:rPr>
              <a:t>(buffers, </a:t>
            </a:r>
            <a:r>
              <a:rPr>
                <a:solidFill>
                  <a:srgbClr val="7D9029"/>
                </a:solidFill>
                <a:latin typeface="Courier"/>
              </a:rPr>
              <a:t>add=</a:t>
            </a:r>
            <a:r>
              <a:rPr>
                <a:solidFill>
                  <a:srgbClr val="880000"/>
                </a:solidFill>
                <a:latin typeface="Courier"/>
              </a:rPr>
              <a:t>TRUE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border=</a:t>
            </a:r>
            <a:r>
              <a:rPr>
                <a:solidFill>
                  <a:srgbClr val="4070A0"/>
                </a:solidFill>
                <a:latin typeface="Courier"/>
              </a:rPr>
              <a:t>'red'</a:t>
            </a:r>
            <a:r>
              <a:rPr>
                <a:latin typeface="Courier"/>
              </a:rPr>
              <a:t>)</a:t>
            </a:r>
          </a:p>
        </p:txBody>
      </p:sp>
      <p:pic>
        <p:nvPicPr>
          <p:cNvPr id="3" name="Picture 1" descr="week3_files/figure-pptx/unnamed-chunk-7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55600"/>
            <a:ext cx="5105400" cy="408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Handling spatial data in R</a:t>
            </a:r>
          </a:p>
          <a:p>
            <a:pPr lvl="0"/>
            <a:r>
              <a:rPr i="1"/>
              <a:t>Join tables (join table to shapefile)</a:t>
            </a:r>
          </a:p>
          <a:p>
            <a:pPr lvl="0"/>
            <a:r>
              <a:rPr i="1"/>
              <a:t>Select features (select by attribute)</a:t>
            </a:r>
          </a:p>
          <a:p>
            <a:pPr lvl="0"/>
            <a:r>
              <a:rPr i="1"/>
              <a:t>Buffer (shapefile), unionSpatialPolygons</a:t>
            </a:r>
          </a:p>
          <a:p>
            <a:pPr lvl="0"/>
            <a:r>
              <a:rPr i="1"/>
              <a:t>Zonal statistics as table (for Raster data)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marL="0" lvl="0" indent="0">
              <a:buNone/>
            </a:pPr>
            <a:r>
              <a:t>st_union function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plot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st_geometry</a:t>
            </a:r>
            <a:r>
              <a:rPr>
                <a:latin typeface="Courier"/>
              </a:rPr>
              <a:t>(watershed))</a:t>
            </a:r>
          </a:p>
        </p:txBody>
      </p:sp>
      <p:pic>
        <p:nvPicPr>
          <p:cNvPr id="3" name="Picture 1" descr="week3_files/figure-pptx/unnamed-chunk-8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55600"/>
            <a:ext cx="5105400" cy="408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0" lvl="0" indent="0">
              <a:buNone/>
            </a:pPr>
            <a:endParaRPr/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Use st_union to merge polygons </a:t>
            </a:r>
            <a:br/>
            <a:r>
              <a:rPr>
                <a:latin typeface="Courier"/>
              </a:rPr>
              <a:t>merged_watershed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st_union</a:t>
            </a:r>
            <a:r>
              <a:rPr>
                <a:latin typeface="Courier"/>
              </a:rPr>
              <a:t>(watershed)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plot</a:t>
            </a:r>
            <a:r>
              <a:rPr>
                <a:latin typeface="Courier"/>
              </a:rPr>
              <a:t>(merged_watershed)</a:t>
            </a:r>
          </a:p>
        </p:txBody>
      </p:sp>
      <p:pic>
        <p:nvPicPr>
          <p:cNvPr id="2" name="Picture 1" descr="week3_files/figure-pptx/unnamed-chunk-8-2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55600"/>
            <a:ext cx="5105400" cy="408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Handling spatial data in R</a:t>
            </a:r>
          </a:p>
          <a:p>
            <a:pPr lvl="0"/>
            <a:r>
              <a:rPr i="1"/>
              <a:t>Join tables (join table to shapefile)</a:t>
            </a:r>
          </a:p>
          <a:p>
            <a:pPr lvl="0"/>
            <a:r>
              <a:rPr i="1"/>
              <a:t>Select features (select by attribute)</a:t>
            </a:r>
          </a:p>
          <a:p>
            <a:pPr lvl="0"/>
            <a:r>
              <a:rPr i="1"/>
              <a:t>Buffer (shapefile), unionSpatialPolygons</a:t>
            </a:r>
          </a:p>
          <a:p>
            <a:pPr lvl="0"/>
            <a:r>
              <a:rPr i="1"/>
              <a:t>Zonal statistics as table (for Raster data)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marL="0" lvl="0" indent="0">
              <a:buNone/>
            </a:pPr>
            <a:r>
              <a:t>Zonal stats as table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Mean elevation for each block group?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b="1"/>
              <a:t>Other examples?</a:t>
            </a:r>
          </a:p>
        </p:txBody>
      </p:sp>
      <p:pic>
        <p:nvPicPr>
          <p:cNvPr id="3" name="Picture 1" descr="ztable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228600"/>
            <a:ext cx="5105400" cy="4330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marL="0" lvl="0" indent="0">
              <a:buNone/>
            </a:pPr>
            <a:r>
              <a:t>Example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dem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solidFill>
                  <a:srgbClr val="06287E"/>
                </a:solidFill>
                <a:latin typeface="Courier"/>
              </a:rPr>
              <a:t>rast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'dem.tif'</a:t>
            </a:r>
            <a:r>
              <a:rPr>
                <a:latin typeface="Courier"/>
              </a:rPr>
              <a:t>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plot</a:t>
            </a:r>
            <a:r>
              <a:rPr>
                <a:latin typeface="Courier"/>
              </a:rPr>
              <a:t>(dem)</a:t>
            </a:r>
            <a:br/>
            <a:r>
              <a:rPr>
                <a:latin typeface="Courier"/>
              </a:rPr>
              <a:t>watershed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st_read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'watershed.shp'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## Reading layer `watershed' from data source 
##   `/Users/yshao/work/Geog4254-5254G/week3/watershed.shp' using driver `ESRI Shapefile'
## Simple feature collection with 69 features and 20 fields
## Geometry type: MULTIPOLYGON
## Dimension:     XY
## Bounding box:  xmin: 1530828 ymin: 1904204 xmax: 1570308 ymax: 1942124
## Projected CRS: NAD_1983_Albers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plot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st_geometry</a:t>
            </a:r>
            <a:r>
              <a:rPr>
                <a:latin typeface="Courier"/>
              </a:rPr>
              <a:t>(watershed),</a:t>
            </a:r>
            <a:r>
              <a:rPr>
                <a:solidFill>
                  <a:srgbClr val="7D9029"/>
                </a:solidFill>
                <a:latin typeface="Courier"/>
              </a:rPr>
              <a:t>add=</a:t>
            </a:r>
            <a:r>
              <a:rPr>
                <a:latin typeface="Courier"/>
              </a:rPr>
              <a:t>T)</a:t>
            </a:r>
          </a:p>
        </p:txBody>
      </p:sp>
      <p:pic>
        <p:nvPicPr>
          <p:cNvPr id="3" name="Picture 1" descr="week3_files/figure-pptx/unnamed-chunk-9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55600"/>
            <a:ext cx="5105400" cy="408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Handling spatial data in R</a:t>
            </a:r>
          </a:p>
          <a:p>
            <a:pPr lvl="0"/>
            <a:r>
              <a:rPr i="1"/>
              <a:t>Join tables (join table to shapefile)</a:t>
            </a:r>
          </a:p>
          <a:p>
            <a:pPr lvl="0"/>
            <a:r>
              <a:rPr i="1"/>
              <a:t>Select features (select by attribute)</a:t>
            </a:r>
          </a:p>
          <a:p>
            <a:pPr lvl="0"/>
            <a:r>
              <a:rPr i="1"/>
              <a:t>Buffer (shapefile), unionSpatialPolygons</a:t>
            </a:r>
          </a:p>
          <a:p>
            <a:pPr lvl="0"/>
            <a:r>
              <a:rPr i="1"/>
              <a:t>Zonal statistics as table (for Raster data)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endParaRPr/>
          </a:p>
          <a:p>
            <a:pPr lvl="0" indent="0">
              <a:buNone/>
            </a:pPr>
            <a:r>
              <a:rPr>
                <a:latin typeface="Courier"/>
              </a:rPr>
              <a:t>zonal_stats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terra</a:t>
            </a:r>
            <a:r>
              <a:rPr>
                <a:solidFill>
                  <a:srgbClr val="4070A0"/>
                </a:solidFill>
                <a:latin typeface="Courier"/>
              </a:rPr>
              <a:t>::</a:t>
            </a:r>
            <a:r>
              <a:rPr>
                <a:solidFill>
                  <a:srgbClr val="06287E"/>
                </a:solidFill>
                <a:latin typeface="Courier"/>
              </a:rPr>
              <a:t>extract</a:t>
            </a:r>
            <a:r>
              <a:rPr>
                <a:latin typeface="Courier"/>
              </a:rPr>
              <a:t>(dem, watershed, </a:t>
            </a:r>
            <a:r>
              <a:rPr>
                <a:solidFill>
                  <a:srgbClr val="7D9029"/>
                </a:solidFill>
                <a:latin typeface="Courier"/>
              </a:rPr>
              <a:t>fun =</a:t>
            </a:r>
            <a:r>
              <a:rPr>
                <a:latin typeface="Courier"/>
              </a:rPr>
              <a:t> mean, </a:t>
            </a:r>
            <a:r>
              <a:rPr>
                <a:solidFill>
                  <a:srgbClr val="7D9029"/>
                </a:solidFill>
                <a:latin typeface="Courier"/>
              </a:rPr>
              <a:t>na.rm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880000"/>
                </a:solidFill>
                <a:latin typeface="Courier"/>
              </a:rPr>
              <a:t>TRUE</a:t>
            </a:r>
            <a:r>
              <a:rPr>
                <a:latin typeface="Courier"/>
              </a:rPr>
              <a:t>)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Zonal stats (example)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 indent="0">
              <a:buNone/>
            </a:pPr>
            <a:r>
              <a:rPr>
                <a:latin typeface="Courier"/>
              </a:rPr>
              <a:t>zonal_stats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terra</a:t>
            </a:r>
            <a:r>
              <a:rPr>
                <a:solidFill>
                  <a:srgbClr val="4070A0"/>
                </a:solidFill>
                <a:latin typeface="Courier"/>
              </a:rPr>
              <a:t>::</a:t>
            </a:r>
            <a:r>
              <a:rPr>
                <a:solidFill>
                  <a:srgbClr val="06287E"/>
                </a:solidFill>
                <a:latin typeface="Courier"/>
              </a:rPr>
              <a:t>extract</a:t>
            </a:r>
            <a:r>
              <a:rPr>
                <a:latin typeface="Courier"/>
              </a:rPr>
              <a:t>(dem, watershed, </a:t>
            </a:r>
            <a:r>
              <a:rPr>
                <a:solidFill>
                  <a:srgbClr val="7D9029"/>
                </a:solidFill>
                <a:latin typeface="Courier"/>
              </a:rPr>
              <a:t>fun =</a:t>
            </a:r>
            <a:r>
              <a:rPr>
                <a:latin typeface="Courier"/>
              </a:rPr>
              <a:t> mean, </a:t>
            </a:r>
            <a:r>
              <a:rPr>
                <a:solidFill>
                  <a:srgbClr val="7D9029"/>
                </a:solidFill>
                <a:latin typeface="Courier"/>
              </a:rPr>
              <a:t>na.rm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880000"/>
                </a:solidFill>
                <a:latin typeface="Courier"/>
              </a:rPr>
              <a:t>TRUE</a:t>
            </a:r>
            <a:r>
              <a:rPr>
                <a:latin typeface="Courier"/>
              </a:rPr>
              <a:t>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head</a:t>
            </a:r>
            <a:r>
              <a:rPr>
                <a:latin typeface="Courier"/>
              </a:rPr>
              <a:t>(zonal_stats)</a:t>
            </a:r>
          </a:p>
          <a:p>
            <a:pPr lvl="0" indent="0">
              <a:buNone/>
            </a:pPr>
            <a:r>
              <a:rPr>
                <a:latin typeface="Courier"/>
              </a:rPr>
              <a:t>##   ID      dem
## 1  1 201.4263
## 2  2 257.2389
## 3  3 144.3227
## 4  4 152.8894
## 5  5 124.1636
## 6  6 146.2609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Zonal stats (example)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lvl="0" indent="0">
              <a:buNone/>
            </a:pPr>
            <a:r>
              <a:rPr sz="8000" dirty="0" err="1">
                <a:solidFill>
                  <a:srgbClr val="0070C0"/>
                </a:solidFill>
                <a:latin typeface="Courier"/>
              </a:rPr>
              <a:t>watershed_dem</a:t>
            </a:r>
            <a:r>
              <a:rPr sz="8000" dirty="0">
                <a:solidFill>
                  <a:srgbClr val="0070C0"/>
                </a:solidFill>
                <a:latin typeface="Courier"/>
              </a:rPr>
              <a:t> &lt;- </a:t>
            </a:r>
            <a:r>
              <a:rPr sz="8000" dirty="0" err="1">
                <a:solidFill>
                  <a:srgbClr val="0070C0"/>
                </a:solidFill>
                <a:latin typeface="Courier"/>
              </a:rPr>
              <a:t>cbind</a:t>
            </a:r>
            <a:r>
              <a:rPr sz="8000" dirty="0">
                <a:solidFill>
                  <a:srgbClr val="0070C0"/>
                </a:solidFill>
                <a:latin typeface="Courier"/>
              </a:rPr>
              <a:t>(watershed, </a:t>
            </a:r>
            <a:r>
              <a:rPr sz="8000" dirty="0" err="1">
                <a:solidFill>
                  <a:srgbClr val="0070C0"/>
                </a:solidFill>
                <a:latin typeface="Courier"/>
              </a:rPr>
              <a:t>zonal_stats</a:t>
            </a:r>
            <a:r>
              <a:rPr sz="8000" dirty="0">
                <a:solidFill>
                  <a:srgbClr val="0070C0"/>
                </a:solidFill>
                <a:latin typeface="Courier"/>
              </a:rPr>
              <a:t>)</a:t>
            </a:r>
            <a:br>
              <a:rPr sz="8000" dirty="0">
                <a:solidFill>
                  <a:srgbClr val="0070C0"/>
                </a:solidFill>
              </a:rPr>
            </a:br>
            <a:r>
              <a:rPr sz="8000" dirty="0">
                <a:solidFill>
                  <a:srgbClr val="0070C0"/>
                </a:solidFill>
                <a:latin typeface="Courier"/>
              </a:rPr>
              <a:t>head(</a:t>
            </a:r>
            <a:r>
              <a:rPr sz="8000" dirty="0" err="1">
                <a:solidFill>
                  <a:srgbClr val="0070C0"/>
                </a:solidFill>
                <a:latin typeface="Courier"/>
              </a:rPr>
              <a:t>watershed_dem</a:t>
            </a:r>
            <a:r>
              <a:rPr sz="8000" dirty="0">
                <a:solidFill>
                  <a:srgbClr val="0070C0"/>
                </a:solidFill>
                <a:latin typeface="Courier"/>
              </a:rPr>
              <a:t>)</a:t>
            </a:r>
          </a:p>
          <a:p>
            <a:pPr lvl="0" indent="0">
              <a:buNone/>
            </a:pPr>
            <a:r>
              <a:rPr dirty="0">
                <a:latin typeface="Courier"/>
              </a:rPr>
              <a:t>## Simple feature collection with 6 features and 22 fields
## Geometry type: MULTIPOLYGON
## Dimension:     XY
## Bounding box:  </a:t>
            </a:r>
            <a:r>
              <a:rPr dirty="0" err="1">
                <a:latin typeface="Courier"/>
              </a:rPr>
              <a:t>xmin</a:t>
            </a:r>
            <a:r>
              <a:rPr dirty="0">
                <a:latin typeface="Courier"/>
              </a:rPr>
              <a:t>: 1547058 </a:t>
            </a:r>
            <a:r>
              <a:rPr dirty="0" err="1">
                <a:latin typeface="Courier"/>
              </a:rPr>
              <a:t>ymin</a:t>
            </a:r>
            <a:r>
              <a:rPr dirty="0">
                <a:latin typeface="Courier"/>
              </a:rPr>
              <a:t>: 1932284 </a:t>
            </a:r>
            <a:r>
              <a:rPr dirty="0" err="1">
                <a:latin typeface="Courier"/>
              </a:rPr>
              <a:t>xmax</a:t>
            </a:r>
            <a:r>
              <a:rPr dirty="0">
                <a:latin typeface="Courier"/>
              </a:rPr>
              <a:t>: 1564038 </a:t>
            </a:r>
            <a:r>
              <a:rPr dirty="0" err="1">
                <a:latin typeface="Courier"/>
              </a:rPr>
              <a:t>ymax</a:t>
            </a:r>
            <a:r>
              <a:rPr dirty="0">
                <a:latin typeface="Courier"/>
              </a:rPr>
              <a:t>: 1942124
## Projected CRS: NAD_1983_Albers
##   OBJECTID GRIDCODE Subbasin    Area      Slo1      Len1      </a:t>
            </a:r>
            <a:r>
              <a:rPr dirty="0" err="1">
                <a:latin typeface="Courier"/>
              </a:rPr>
              <a:t>Sll</a:t>
            </a:r>
            <a:r>
              <a:rPr dirty="0">
                <a:latin typeface="Courier"/>
              </a:rPr>
              <a:t>       </a:t>
            </a:r>
            <a:r>
              <a:rPr dirty="0" err="1">
                <a:latin typeface="Courier"/>
              </a:rPr>
              <a:t>Csl</a:t>
            </a:r>
            <a:r>
              <a:rPr dirty="0">
                <a:latin typeface="Courier"/>
              </a:rPr>
              <a:t>
## 1        1        1        1  846.63  7.159707  7479.260 60.95703 2.8819298
## 2        2        2        2 1275.48 11.582822  9096.427 60.95703 3.6230700
## 3        3        3        3 1689.84  6.194226  6712.752 60.95703 1.0154209
## 4        4        4        4  954.27  8.749758  6970.326 60.95703 1.7553535
## 5        5        5        5  539.01  8.037927  4734.335 60.95703 1.1133784
## 6        6        6        6 4287.33  7.089381 17598.185 60.95703 0.8703648
##        Wid1      Dep1      Lat     Long_     </a:t>
            </a:r>
            <a:r>
              <a:rPr dirty="0" err="1">
                <a:latin typeface="Courier"/>
              </a:rPr>
              <a:t>Elev</a:t>
            </a:r>
            <a:r>
              <a:rPr dirty="0">
                <a:latin typeface="Courier"/>
              </a:rPr>
              <a:t> </a:t>
            </a:r>
            <a:r>
              <a:rPr dirty="0" err="1">
                <a:latin typeface="Courier"/>
              </a:rPr>
              <a:t>ElevMin</a:t>
            </a:r>
            <a:r>
              <a:rPr dirty="0">
                <a:latin typeface="Courier"/>
              </a:rPr>
              <a:t> </a:t>
            </a:r>
            <a:r>
              <a:rPr dirty="0" err="1">
                <a:latin typeface="Courier"/>
              </a:rPr>
              <a:t>ElevMax</a:t>
            </a:r>
            <a:r>
              <a:rPr dirty="0">
                <a:latin typeface="Courier"/>
              </a:rPr>
              <a:t> </a:t>
            </a:r>
            <a:r>
              <a:rPr dirty="0" err="1">
                <a:latin typeface="Courier"/>
              </a:rPr>
              <a:t>Bname</a:t>
            </a:r>
            <a:r>
              <a:rPr dirty="0">
                <a:latin typeface="Courier"/>
              </a:rPr>
              <a:t>
## 1  4.647356 0.3055068 39.14776 -77.77326 204.5456     148     365  &lt;NA&gt;
## 2  5.942838 0.3599257 39.13989 -77.79659 246.9485     148     503  &lt;NA&gt;
## 3  7.035534 0.4027927 39.12110 -77.68260 142.4591     100     177  &lt;NA&gt;
## 4  4.993355 0.3204881 39.11078 -77.64879 150.8887     104     235  &lt;NA&gt;
## 5  3.544441 0.2550246 39.09038 -77.68311 123.4939      90     168  &lt;NA&gt;
## 6 12.299908 0.5845452 39.10363 -77.73203 148.7355      92     249  &lt;NA&gt;
##   </a:t>
            </a:r>
            <a:r>
              <a:rPr dirty="0" err="1">
                <a:latin typeface="Courier"/>
              </a:rPr>
              <a:t>Shape_Leng</a:t>
            </a:r>
            <a:r>
              <a:rPr dirty="0">
                <a:latin typeface="Courier"/>
              </a:rPr>
              <a:t> </a:t>
            </a:r>
            <a:r>
              <a:rPr dirty="0" err="1">
                <a:latin typeface="Courier"/>
              </a:rPr>
              <a:t>Shape_Area</a:t>
            </a:r>
            <a:r>
              <a:rPr dirty="0">
                <a:latin typeface="Courier"/>
              </a:rPr>
              <a:t> </a:t>
            </a:r>
            <a:r>
              <a:rPr dirty="0" err="1">
                <a:latin typeface="Courier"/>
              </a:rPr>
              <a:t>HydroID</a:t>
            </a:r>
            <a:r>
              <a:rPr dirty="0">
                <a:latin typeface="Courier"/>
              </a:rPr>
              <a:t> </a:t>
            </a:r>
            <a:r>
              <a:rPr dirty="0" err="1">
                <a:latin typeface="Courier"/>
              </a:rPr>
              <a:t>OutletID</a:t>
            </a:r>
            <a:r>
              <a:rPr dirty="0">
                <a:latin typeface="Courier"/>
              </a:rPr>
              <a:t> ID      dem
## 1      17760    8466300  300001   100001  1 201.4263
## 2      23100   12754800  300002   100002  2 257.2389
## 3      24540   16898400  300003   100003  3 144.3227
## 4      19980    9542700  300004   100004  4 152.8894
## 5      14700    5390100  300005   100005  5 124.1636
## 6      45000   42873300  300006   100006  6 146.2609
##                         geometry
## 1 MULTIPOLYGON (((1552398 193...
## 2 MULTIPOLYGON (((1550358 193...
## 3 MULTIPOLYGON (((1558308 193...
## 4 MULTIPOLYGON (((1562448 193...
## 5 MULTIPOLYGON (((1558308 193...
## 6 MULTIPOLYGON (((1555818 193...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marL="0" lvl="0" indent="0">
              <a:buNone/>
            </a:pPr>
            <a:r>
              <a:t>Zonal stats (example)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plot</a:t>
            </a:r>
            <a:r>
              <a:rPr>
                <a:latin typeface="Courier"/>
              </a:rPr>
              <a:t>(watershed_dem[</a:t>
            </a:r>
            <a:r>
              <a:rPr>
                <a:solidFill>
                  <a:srgbClr val="4070A0"/>
                </a:solidFill>
                <a:latin typeface="Courier"/>
              </a:rPr>
              <a:t>'dem'</a:t>
            </a:r>
            <a:r>
              <a:rPr>
                <a:latin typeface="Courier"/>
              </a:rPr>
              <a:t>])</a:t>
            </a:r>
          </a:p>
        </p:txBody>
      </p:sp>
      <p:pic>
        <p:nvPicPr>
          <p:cNvPr id="3" name="Picture 1" descr="week3_files/figure-pptx/unnamed-chunk-12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55600"/>
            <a:ext cx="5105400" cy="408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Join tables (join csv table to shapefile)</a:t>
            </a:r>
          </a:p>
        </p:txBody>
      </p:sp>
      <p:pic>
        <p:nvPicPr>
          <p:cNvPr id="3" name="Picture 1" descr="jtable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333500" y="1193800"/>
            <a:ext cx="6477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Join tables (join csv table to shapefile)</a:t>
            </a:r>
          </a:p>
        </p:txBody>
      </p:sp>
      <p:pic>
        <p:nvPicPr>
          <p:cNvPr id="3" name="Picture 1" descr="jtable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57400" y="1193800"/>
            <a:ext cx="5041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marL="0" lvl="0" indent="0">
              <a:buNone/>
            </a:pPr>
            <a:r>
              <a:t>Joining CSV to Shapefile Using sf Library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5967453" cy="4282853"/>
          </a:xfrm>
        </p:spPr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 dirty="0"/>
              <a:t>Steps to Join CSV to Shapefile</a:t>
            </a:r>
          </a:p>
          <a:p>
            <a:pPr lvl="0" indent="0">
              <a:buNone/>
            </a:pPr>
            <a:r>
              <a:rPr dirty="0">
                <a:solidFill>
                  <a:srgbClr val="06287E"/>
                </a:solidFill>
                <a:latin typeface="Courier"/>
              </a:rPr>
              <a:t>library</a:t>
            </a:r>
            <a:r>
              <a:rPr dirty="0">
                <a:latin typeface="Courier"/>
              </a:rPr>
              <a:t>(sf)</a:t>
            </a:r>
            <a:br>
              <a:rPr dirty="0"/>
            </a:br>
            <a:r>
              <a:rPr dirty="0">
                <a:solidFill>
                  <a:srgbClr val="06287E"/>
                </a:solidFill>
                <a:latin typeface="Courier"/>
              </a:rPr>
              <a:t>library</a:t>
            </a:r>
            <a:r>
              <a:rPr dirty="0">
                <a:latin typeface="Courier"/>
              </a:rPr>
              <a:t>(</a:t>
            </a:r>
            <a:r>
              <a:rPr dirty="0" err="1">
                <a:latin typeface="Courier"/>
              </a:rPr>
              <a:t>dplyr</a:t>
            </a:r>
            <a:r>
              <a:rPr dirty="0">
                <a:latin typeface="Courier"/>
              </a:rPr>
              <a:t>)</a:t>
            </a:r>
            <a:br>
              <a:rPr dirty="0"/>
            </a:br>
            <a:br>
              <a:rPr dirty="0"/>
            </a:br>
            <a:r>
              <a:rPr i="1" dirty="0">
                <a:solidFill>
                  <a:srgbClr val="60A0B0"/>
                </a:solidFill>
                <a:latin typeface="Courier"/>
              </a:rPr>
              <a:t># Load the shapefile</a:t>
            </a:r>
            <a:br>
              <a:rPr dirty="0"/>
            </a:br>
            <a:r>
              <a:rPr dirty="0">
                <a:latin typeface="Courier"/>
              </a:rPr>
              <a:t>watershed </a:t>
            </a:r>
            <a:r>
              <a:rPr dirty="0">
                <a:solidFill>
                  <a:srgbClr val="007020"/>
                </a:solidFill>
                <a:latin typeface="Courier"/>
              </a:rPr>
              <a:t>&lt;-</a:t>
            </a:r>
            <a:r>
              <a:rPr dirty="0">
                <a:latin typeface="Courier"/>
              </a:rPr>
              <a:t> </a:t>
            </a:r>
            <a:r>
              <a:rPr dirty="0" err="1">
                <a:solidFill>
                  <a:srgbClr val="06287E"/>
                </a:solidFill>
                <a:latin typeface="Courier"/>
              </a:rPr>
              <a:t>st_read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4070A0"/>
                </a:solidFill>
                <a:latin typeface="Courier"/>
              </a:rPr>
              <a:t>"</a:t>
            </a:r>
            <a:r>
              <a:rPr dirty="0" err="1">
                <a:solidFill>
                  <a:srgbClr val="4070A0"/>
                </a:solidFill>
                <a:latin typeface="Courier"/>
              </a:rPr>
              <a:t>watershed.shp</a:t>
            </a:r>
            <a:r>
              <a:rPr dirty="0">
                <a:solidFill>
                  <a:srgbClr val="4070A0"/>
                </a:solidFill>
                <a:latin typeface="Courier"/>
              </a:rPr>
              <a:t>"</a:t>
            </a:r>
            <a:r>
              <a:rPr dirty="0">
                <a:latin typeface="Courier"/>
              </a:rPr>
              <a:t>)</a:t>
            </a:r>
            <a:br>
              <a:rPr dirty="0"/>
            </a:br>
            <a:br>
              <a:rPr dirty="0"/>
            </a:br>
            <a:r>
              <a:rPr i="1" dirty="0">
                <a:solidFill>
                  <a:srgbClr val="60A0B0"/>
                </a:solidFill>
                <a:latin typeface="Courier"/>
              </a:rPr>
              <a:t># Read the CSV file</a:t>
            </a:r>
            <a:br>
              <a:rPr dirty="0"/>
            </a:br>
            <a:r>
              <a:rPr dirty="0" err="1">
                <a:latin typeface="Courier"/>
              </a:rPr>
              <a:t>agstats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007020"/>
                </a:solidFill>
                <a:latin typeface="Courier"/>
              </a:rPr>
              <a:t>&lt;-</a:t>
            </a:r>
            <a:r>
              <a:rPr dirty="0">
                <a:latin typeface="Courier"/>
              </a:rPr>
              <a:t> </a:t>
            </a:r>
            <a:r>
              <a:rPr dirty="0" err="1">
                <a:solidFill>
                  <a:srgbClr val="06287E"/>
                </a:solidFill>
                <a:latin typeface="Courier"/>
              </a:rPr>
              <a:t>read.csv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4070A0"/>
                </a:solidFill>
                <a:latin typeface="Courier"/>
              </a:rPr>
              <a:t>"</a:t>
            </a:r>
            <a:r>
              <a:rPr dirty="0" err="1">
                <a:solidFill>
                  <a:srgbClr val="4070A0"/>
                </a:solidFill>
                <a:latin typeface="Courier"/>
              </a:rPr>
              <a:t>agstats.csv</a:t>
            </a:r>
            <a:r>
              <a:rPr dirty="0">
                <a:solidFill>
                  <a:srgbClr val="4070A0"/>
                </a:solidFill>
                <a:latin typeface="Courier"/>
              </a:rPr>
              <a:t>"</a:t>
            </a:r>
            <a:r>
              <a:rPr dirty="0">
                <a:latin typeface="Courier"/>
              </a:rPr>
              <a:t>)</a:t>
            </a:r>
          </a:p>
          <a:p>
            <a:pPr lvl="0" indent="0">
              <a:buNone/>
            </a:pPr>
            <a:r>
              <a:rPr i="1" dirty="0">
                <a:solidFill>
                  <a:srgbClr val="60A0B0"/>
                </a:solidFill>
                <a:latin typeface="Courier"/>
              </a:rPr>
              <a:t># Assuming both data frames have a common key named "Subbasin"</a:t>
            </a:r>
            <a:br>
              <a:rPr dirty="0"/>
            </a:br>
            <a:r>
              <a:rPr dirty="0" err="1">
                <a:latin typeface="Courier"/>
              </a:rPr>
              <a:t>joined_data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007020"/>
                </a:solidFill>
                <a:latin typeface="Courier"/>
              </a:rPr>
              <a:t>&lt;-</a:t>
            </a:r>
            <a:r>
              <a:rPr dirty="0">
                <a:latin typeface="Courier"/>
              </a:rPr>
              <a:t> </a:t>
            </a:r>
            <a:r>
              <a:rPr dirty="0" err="1">
                <a:solidFill>
                  <a:srgbClr val="06287E"/>
                </a:solidFill>
                <a:latin typeface="Courier"/>
              </a:rPr>
              <a:t>left_join</a:t>
            </a:r>
            <a:r>
              <a:rPr dirty="0">
                <a:latin typeface="Courier"/>
              </a:rPr>
              <a:t>(</a:t>
            </a:r>
            <a:r>
              <a:rPr dirty="0" err="1">
                <a:latin typeface="Courier"/>
              </a:rPr>
              <a:t>watershed,agstats,</a:t>
            </a:r>
            <a:r>
              <a:rPr dirty="0" err="1">
                <a:solidFill>
                  <a:srgbClr val="7D9029"/>
                </a:solidFill>
                <a:latin typeface="Courier"/>
              </a:rPr>
              <a:t>by</a:t>
            </a:r>
            <a:r>
              <a:rPr dirty="0">
                <a:solidFill>
                  <a:srgbClr val="7D9029"/>
                </a:solidFill>
                <a:latin typeface="Courier"/>
              </a:rPr>
              <a:t>=</a:t>
            </a:r>
            <a:r>
              <a:rPr dirty="0">
                <a:solidFill>
                  <a:srgbClr val="4070A0"/>
                </a:solidFill>
                <a:latin typeface="Courier"/>
              </a:rPr>
              <a:t>'Subbasin'</a:t>
            </a:r>
            <a:r>
              <a:rPr dirty="0">
                <a:latin typeface="Courier"/>
              </a:rPr>
              <a:t>)</a:t>
            </a:r>
            <a:br>
              <a:rPr dirty="0"/>
            </a:br>
            <a:br>
              <a:rPr dirty="0"/>
            </a:br>
            <a:r>
              <a:rPr i="1" dirty="0">
                <a:solidFill>
                  <a:srgbClr val="60A0B0"/>
                </a:solidFill>
                <a:latin typeface="Courier"/>
              </a:rPr>
              <a:t># Display the first few rows of the joined data</a:t>
            </a:r>
            <a:br>
              <a:rPr dirty="0"/>
            </a:br>
            <a:r>
              <a:rPr dirty="0">
                <a:solidFill>
                  <a:srgbClr val="06287E"/>
                </a:solidFill>
                <a:latin typeface="Courier"/>
              </a:rPr>
              <a:t>names</a:t>
            </a:r>
            <a:r>
              <a:rPr dirty="0">
                <a:latin typeface="Courier"/>
              </a:rPr>
              <a:t>(</a:t>
            </a:r>
            <a:r>
              <a:rPr dirty="0" err="1">
                <a:latin typeface="Courier"/>
              </a:rPr>
              <a:t>joined_data</a:t>
            </a:r>
            <a:r>
              <a:rPr dirty="0">
                <a:latin typeface="Courier"/>
              </a:rPr>
              <a:t>)</a:t>
            </a:r>
          </a:p>
          <a:p>
            <a:pPr lvl="0" indent="0">
              <a:buNone/>
            </a:pPr>
            <a:r>
              <a:rPr dirty="0">
                <a:latin typeface="Courier"/>
              </a:rPr>
              <a:t>##  [1] "</a:t>
            </a:r>
            <a:r>
              <a:rPr dirty="0" err="1">
                <a:latin typeface="Courier"/>
              </a:rPr>
              <a:t>OBJECTID.x</a:t>
            </a:r>
            <a:r>
              <a:rPr dirty="0">
                <a:latin typeface="Courier"/>
              </a:rPr>
              <a:t>" "GRIDCODE"   "Subbasin"   "Area"       "Slo1"      
##  [6] "Len1"       "</a:t>
            </a:r>
            <a:r>
              <a:rPr dirty="0" err="1">
                <a:latin typeface="Courier"/>
              </a:rPr>
              <a:t>Sll</a:t>
            </a:r>
            <a:r>
              <a:rPr dirty="0">
                <a:latin typeface="Courier"/>
              </a:rPr>
              <a:t>"        "</a:t>
            </a:r>
            <a:r>
              <a:rPr dirty="0" err="1">
                <a:latin typeface="Courier"/>
              </a:rPr>
              <a:t>Csl</a:t>
            </a:r>
            <a:r>
              <a:rPr dirty="0">
                <a:latin typeface="Courier"/>
              </a:rPr>
              <a:t>"        "Wid1"       "Dep1"      
## [11] "Lat"        "Long_"      "</a:t>
            </a:r>
            <a:r>
              <a:rPr dirty="0" err="1">
                <a:latin typeface="Courier"/>
              </a:rPr>
              <a:t>Elev</a:t>
            </a:r>
            <a:r>
              <a:rPr dirty="0">
                <a:latin typeface="Courier"/>
              </a:rPr>
              <a:t>"       "</a:t>
            </a:r>
            <a:r>
              <a:rPr dirty="0" err="1">
                <a:latin typeface="Courier"/>
              </a:rPr>
              <a:t>ElevMin</a:t>
            </a:r>
            <a:r>
              <a:rPr dirty="0">
                <a:latin typeface="Courier"/>
              </a:rPr>
              <a:t>"    "</a:t>
            </a:r>
            <a:r>
              <a:rPr dirty="0" err="1">
                <a:latin typeface="Courier"/>
              </a:rPr>
              <a:t>ElevMax</a:t>
            </a:r>
            <a:r>
              <a:rPr dirty="0">
                <a:latin typeface="Courier"/>
              </a:rPr>
              <a:t>"   
## [16] "</a:t>
            </a:r>
            <a:r>
              <a:rPr dirty="0" err="1">
                <a:latin typeface="Courier"/>
              </a:rPr>
              <a:t>Bname</a:t>
            </a:r>
            <a:r>
              <a:rPr dirty="0">
                <a:latin typeface="Courier"/>
              </a:rPr>
              <a:t>"      "</a:t>
            </a:r>
            <a:r>
              <a:rPr dirty="0" err="1">
                <a:latin typeface="Courier"/>
              </a:rPr>
              <a:t>Shape_Leng</a:t>
            </a:r>
            <a:r>
              <a:rPr dirty="0">
                <a:latin typeface="Courier"/>
              </a:rPr>
              <a:t>" "</a:t>
            </a:r>
            <a:r>
              <a:rPr dirty="0" err="1">
                <a:latin typeface="Courier"/>
              </a:rPr>
              <a:t>Shape_Area</a:t>
            </a:r>
            <a:r>
              <a:rPr dirty="0">
                <a:latin typeface="Courier"/>
              </a:rPr>
              <a:t>" "</a:t>
            </a:r>
            <a:r>
              <a:rPr dirty="0" err="1">
                <a:latin typeface="Courier"/>
              </a:rPr>
              <a:t>HydroID</a:t>
            </a:r>
            <a:r>
              <a:rPr dirty="0">
                <a:latin typeface="Courier"/>
              </a:rPr>
              <a:t>"    "</a:t>
            </a:r>
            <a:r>
              <a:rPr dirty="0" err="1">
                <a:latin typeface="Courier"/>
              </a:rPr>
              <a:t>OutletID</a:t>
            </a:r>
            <a:r>
              <a:rPr dirty="0">
                <a:latin typeface="Courier"/>
              </a:rPr>
              <a:t>"  
## [21] "</a:t>
            </a:r>
            <a:r>
              <a:rPr dirty="0" err="1">
                <a:latin typeface="Courier"/>
              </a:rPr>
              <a:t>OBJECTID.y</a:t>
            </a:r>
            <a:r>
              <a:rPr dirty="0">
                <a:latin typeface="Courier"/>
              </a:rPr>
              <a:t>" "MEAN"       "geometry"</a:t>
            </a:r>
          </a:p>
          <a:p>
            <a:pPr lvl="0" indent="0">
              <a:buNone/>
            </a:pPr>
            <a:r>
              <a:rPr i="1" dirty="0">
                <a:solidFill>
                  <a:srgbClr val="60A0B0"/>
                </a:solidFill>
                <a:latin typeface="Courier"/>
              </a:rPr>
              <a:t># Plot the joined data</a:t>
            </a:r>
            <a:br>
              <a:rPr dirty="0"/>
            </a:br>
            <a:r>
              <a:rPr dirty="0">
                <a:solidFill>
                  <a:srgbClr val="06287E"/>
                </a:solidFill>
                <a:latin typeface="Courier"/>
              </a:rPr>
              <a:t>plot</a:t>
            </a:r>
            <a:r>
              <a:rPr dirty="0">
                <a:latin typeface="Courier"/>
              </a:rPr>
              <a:t>(</a:t>
            </a:r>
            <a:r>
              <a:rPr dirty="0" err="1">
                <a:latin typeface="Courier"/>
              </a:rPr>
              <a:t>joined_data</a:t>
            </a:r>
            <a:r>
              <a:rPr dirty="0">
                <a:latin typeface="Courier"/>
              </a:rPr>
              <a:t>[</a:t>
            </a:r>
            <a:r>
              <a:rPr dirty="0">
                <a:solidFill>
                  <a:srgbClr val="4070A0"/>
                </a:solidFill>
                <a:latin typeface="Courier"/>
              </a:rPr>
              <a:t>"MEAN"</a:t>
            </a:r>
            <a:r>
              <a:rPr dirty="0">
                <a:latin typeface="Courier"/>
              </a:rPr>
              <a:t>])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 descr="week3_files/figure-pptx/unnamed-chunk-2-1.png">
            <a:extLst>
              <a:ext uri="{FF2B5EF4-FFF2-40B4-BE49-F238E27FC236}">
                <a16:creationId xmlns:a16="http://schemas.microsoft.com/office/drawing/2014/main" id="{A494F4A4-579C-EFC4-E241-1023F040A371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17904" y="418247"/>
            <a:ext cx="5696712" cy="4563038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14426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Handling spatial data in R</a:t>
            </a:r>
          </a:p>
          <a:p>
            <a:pPr lvl="0"/>
            <a:r>
              <a:rPr i="1"/>
              <a:t>Join tables (join table to shapefile)</a:t>
            </a:r>
          </a:p>
          <a:p>
            <a:pPr lvl="0"/>
            <a:r>
              <a:rPr i="1"/>
              <a:t>Select features (select by attribute)</a:t>
            </a:r>
          </a:p>
          <a:p>
            <a:pPr lvl="0"/>
            <a:r>
              <a:rPr i="1"/>
              <a:t>Buffer (shapefile), unionSpatialPolygons</a:t>
            </a:r>
          </a:p>
          <a:p>
            <a:pPr lvl="0"/>
            <a:r>
              <a:rPr i="1"/>
              <a:t>Zonal statistics as table (for Raster data)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marL="0" lvl="0" indent="0">
              <a:buNone/>
            </a:pPr>
            <a:r>
              <a:t>Example (select by attribute)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0" lvl="0" indent="0">
              <a:buNone/>
            </a:pPr>
            <a:r>
              <a:t>Each point has columns (i.e., ‘V’) indicating storm surge height</a:t>
            </a:r>
          </a:p>
          <a:p>
            <a:pPr lvl="0" indent="0">
              <a:buNone/>
            </a:pPr>
            <a:r>
              <a:rPr>
                <a:latin typeface="Courier"/>
              </a:rPr>
              <a:t>storm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st_read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'stormsub.shp'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## Reading layer `stormsub' from data source 
##   `/Users/yshao/work/Geog4254-5254G/week3/stormsub.shp' using driver `ESRI Shapefile'
## Simple feature collection with 203 features and 4 fields
## Geometry type: POINT
## Dimension:     XY
## Bounding box:  xmin: -76.222 ymin: 36.556 xmax: -75.88 ymax: 36.929
## Geodetic CRS:  GCS_unknown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plot</a:t>
            </a:r>
            <a:r>
              <a:rPr>
                <a:latin typeface="Courier"/>
              </a:rPr>
              <a:t>(storm[</a:t>
            </a:r>
            <a:r>
              <a:rPr>
                <a:solidFill>
                  <a:srgbClr val="4070A0"/>
                </a:solidFill>
                <a:latin typeface="Courier"/>
              </a:rPr>
              <a:t>'V'</a:t>
            </a:r>
            <a:r>
              <a:rPr>
                <a:latin typeface="Courier"/>
              </a:rPr>
              <a:t>])</a:t>
            </a:r>
          </a:p>
        </p:txBody>
      </p:sp>
      <p:pic>
        <p:nvPicPr>
          <p:cNvPr id="3" name="Picture 1" descr="week3_files/figure-pptx/unnamed-chunk-3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55600"/>
            <a:ext cx="5105400" cy="408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marL="0" lvl="0" indent="0">
              <a:buNone/>
            </a:pPr>
            <a:r>
              <a:t>Select points based on user-defined threshold value? (e.g, &gt;1.6m)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storm_new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storm[storm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V</a:t>
            </a:r>
            <a:r>
              <a:rPr>
                <a:solidFill>
                  <a:srgbClr val="4070A0"/>
                </a:solidFill>
                <a:latin typeface="Courier"/>
              </a:rPr>
              <a:t>&gt;</a:t>
            </a:r>
            <a:r>
              <a:rPr>
                <a:solidFill>
                  <a:srgbClr val="40A070"/>
                </a:solidFill>
                <a:latin typeface="Courier"/>
              </a:rPr>
              <a:t>1.6</a:t>
            </a:r>
            <a:r>
              <a:rPr>
                <a:latin typeface="Courier"/>
              </a:rPr>
              <a:t>,]</a:t>
            </a:r>
            <a:br/>
            <a:r>
              <a:rPr>
                <a:solidFill>
                  <a:srgbClr val="06287E"/>
                </a:solidFill>
                <a:latin typeface="Courier"/>
              </a:rPr>
              <a:t>plot</a:t>
            </a:r>
            <a:r>
              <a:rPr>
                <a:latin typeface="Courier"/>
              </a:rPr>
              <a:t>(storm_new[</a:t>
            </a:r>
            <a:r>
              <a:rPr>
                <a:solidFill>
                  <a:srgbClr val="4070A0"/>
                </a:solidFill>
                <a:latin typeface="Courier"/>
              </a:rPr>
              <a:t>'V'</a:t>
            </a:r>
            <a:r>
              <a:rPr>
                <a:latin typeface="Courier"/>
              </a:rPr>
              <a:t>])</a:t>
            </a:r>
          </a:p>
        </p:txBody>
      </p:sp>
      <p:pic>
        <p:nvPicPr>
          <p:cNvPr id="3" name="Picture 1" descr="week3_files/figure-pptx/unnamed-chunk-4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55600"/>
            <a:ext cx="5105400" cy="408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1454</Words>
  <Application>Microsoft Macintosh PowerPoint</Application>
  <PresentationFormat>On-screen Show (16:9)</PresentationFormat>
  <Paragraphs>77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Courier</vt:lpstr>
      <vt:lpstr>Office Theme</vt:lpstr>
      <vt:lpstr>R Programming for Geospatial Applications</vt:lpstr>
      <vt:lpstr>Outline</vt:lpstr>
      <vt:lpstr>Join tables (join csv table to shapefile)</vt:lpstr>
      <vt:lpstr>Join tables (join csv table to shapefile)</vt:lpstr>
      <vt:lpstr>Joining CSV to Shapefile Using sf Library</vt:lpstr>
      <vt:lpstr>PowerPoint Presentation</vt:lpstr>
      <vt:lpstr>Outline</vt:lpstr>
      <vt:lpstr>Example (select by attribute)</vt:lpstr>
      <vt:lpstr>Select points based on user-defined threshold value? (e.g, &gt;1.6m)</vt:lpstr>
      <vt:lpstr>Outline</vt:lpstr>
      <vt:lpstr>Buffer (shapefile)</vt:lpstr>
      <vt:lpstr>Add 90m buffer</vt:lpstr>
      <vt:lpstr>Vary buffer size based on stream attribute</vt:lpstr>
      <vt:lpstr>Outline</vt:lpstr>
      <vt:lpstr>st_union function</vt:lpstr>
      <vt:lpstr>PowerPoint Presentation</vt:lpstr>
      <vt:lpstr>Outline</vt:lpstr>
      <vt:lpstr>Zonal stats as table</vt:lpstr>
      <vt:lpstr>Example</vt:lpstr>
      <vt:lpstr>PowerPoint Presentation</vt:lpstr>
      <vt:lpstr>Zonal stats (example)</vt:lpstr>
      <vt:lpstr>Zonal stats (example)</vt:lpstr>
      <vt:lpstr>Zonal stats (example)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Programming for Geospatial Applications</dc:title>
  <dc:creator/>
  <cp:keywords/>
  <cp:lastModifiedBy>Shao, Yang</cp:lastModifiedBy>
  <cp:revision>1</cp:revision>
  <dcterms:created xsi:type="dcterms:W3CDTF">2024-07-14T15:25:48Z</dcterms:created>
  <dcterms:modified xsi:type="dcterms:W3CDTF">2024-07-21T13:08:23Z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2024-07-15</vt:lpwstr>
  </property>
  <property fmtid="{D5CDD505-2E9C-101B-9397-08002B2CF9AE}" pid="3" name="output">
    <vt:lpwstr/>
  </property>
</Properties>
</file>