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 autoAdjust="0"/>
    <p:restoredTop sz="94719" autoAdjust="0"/>
  </p:normalViewPr>
  <p:slideViewPr>
    <p:cSldViewPr snapToGrid="0" snapToObjects="1">
      <p:cViewPr varScale="1">
        <p:scale>
          <a:sx n="157" d="100"/>
          <a:sy n="157" d="100"/>
        </p:scale>
        <p:origin x="168" y="8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r-tmap.github.io/tmap-book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r-tmap.github.io/tmap-book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week4_files/figure-pptx/unnamed-chunk-3-1.png">
            <a:extLst>
              <a:ext uri="{FF2B5EF4-FFF2-40B4-BE49-F238E27FC236}">
                <a16:creationId xmlns:a16="http://schemas.microsoft.com/office/drawing/2014/main" id="{9581DD71-9921-894D-936E-942D62EF1EE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t="20788" b="21431"/>
          <a:stretch/>
        </p:blipFill>
        <p:spPr bwMode="auto">
          <a:xfrm>
            <a:off x="544766" y="763180"/>
            <a:ext cx="7815453" cy="36171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36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tm_symbols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'Income for VA'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4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Mapping values (e.g., population) into user-defined groups (Natural breaks or Jenks)</a:t>
            </a:r>
          </a:p>
        </p:txBody>
      </p:sp>
      <p:pic>
        <p:nvPicPr>
          <p:cNvPr id="3" name="Picture 1" descr="break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</a:t>
            </a:r>
            <a:r>
              <a:rPr dirty="0" err="1"/>
              <a:t>uisng</a:t>
            </a:r>
            <a:r>
              <a:rPr dirty="0"/>
              <a:t> 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tm_polygons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"jenks"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 with Natural Breaks"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4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Mapping with raster data (continuous variable)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410792" cy="3518297"/>
          </a:xfrm>
        </p:spPr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(terra)</a:t>
            </a:r>
            <a:br>
              <a:rPr dirty="0"/>
            </a:br>
            <a:endParaRPr lang="en-US" dirty="0"/>
          </a:p>
          <a:p>
            <a:pPr lvl="0" indent="0">
              <a:buNone/>
            </a:pPr>
            <a:r>
              <a:rPr dirty="0">
                <a:latin typeface="Courier"/>
              </a:rPr>
              <a:t>dem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 err="1">
                <a:solidFill>
                  <a:srgbClr val="06287E"/>
                </a:solidFill>
                <a:latin typeface="Courier"/>
              </a:rPr>
              <a:t>rast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dem.tif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en-US" dirty="0"/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tm_shape</a:t>
            </a:r>
            <a:r>
              <a:rPr dirty="0">
                <a:latin typeface="Courier"/>
              </a:rPr>
              <a:t>(dem)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tm_raster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style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cont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palette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"-</a:t>
            </a:r>
            <a:r>
              <a:rPr dirty="0" err="1">
                <a:solidFill>
                  <a:srgbClr val="4070A0"/>
                </a:solidFill>
                <a:latin typeface="Courier"/>
              </a:rPr>
              <a:t>RdYlGn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</a:p>
        </p:txBody>
      </p:sp>
      <p:pic>
        <p:nvPicPr>
          <p:cNvPr id="3" name="Picture 1" descr="week4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Mapping with raster data (categorical variable)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nlcd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'nlcd.tif'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Define the palette and labels</a:t>
            </a:r>
            <a:br/>
            <a:r>
              <a:rPr>
                <a:latin typeface="Courier"/>
              </a:rPr>
              <a:t>pal4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"yellow"</a:t>
            </a:r>
            <a:r>
              <a:rPr>
                <a:latin typeface="Courier"/>
              </a:rPr>
              <a:t>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Example colors, adjust as needed</a:t>
            </a:r>
            <a:br/>
            <a:r>
              <a:rPr>
                <a:latin typeface="Courier"/>
              </a:rPr>
              <a:t>labels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'water'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'urban'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'forest'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the map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(nlcd)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tm_raster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pal4,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labels)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id="3" name="Picture 1" descr="week4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Three layers (usgs site, streams, and dem)</a:t>
            </a:r>
          </a:p>
        </p:txBody>
      </p:sp>
      <p:pic>
        <p:nvPicPr>
          <p:cNvPr id="3" name="Picture 1" descr="thre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5E9B-1BB5-5656-2F23-E9B8B416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12" y="874514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tm_shape(</a:t>
            </a:r>
            <a:r>
              <a:rPr lang="en-US" dirty="0" err="1"/>
              <a:t>raster_layer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tm_raster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	      tm_shape(</a:t>
            </a:r>
            <a:r>
              <a:rPr lang="en-US" dirty="0" err="1"/>
              <a:t>vector_layer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  		  tm_layout(title = "Raster with Vector Overlay")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maps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 dirty="0"/>
              <a:t>tmap (tmap is an R package for visualization spatial data)</a:t>
            </a:r>
            <a:br>
              <a:rPr dirty="0"/>
            </a:br>
            <a:r>
              <a:rPr dirty="0">
                <a:hlinkClick r:id="rId2"/>
              </a:rPr>
              <a:t>https://r-tmap.github.io/tmap-book/index.html</a:t>
            </a: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lvl="0"/>
            <a:r>
              <a:rPr i="1" dirty="0"/>
              <a:t>ggplot2 library (data visualization; one of the most popular packages in R)</a:t>
            </a:r>
            <a:br>
              <a:rPr dirty="0"/>
            </a:br>
            <a:r>
              <a:rPr dirty="0">
                <a:hlinkClick r:id="rId3"/>
              </a:rPr>
              <a:t>https://r4ds.had.co.nz/data-visualisation.html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Using ggplot2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Basic map using ggplot2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income_va)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geom_sf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 data of Virginia"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4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maps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FBB586-C90B-C1D8-2E5A-4914F2FD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54264"/>
              </p:ext>
            </p:extLst>
          </p:nvPr>
        </p:nvGraphicFramePr>
        <p:xfrm>
          <a:off x="390059" y="1119021"/>
          <a:ext cx="8296740" cy="350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6479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27">
                <a:tc>
                  <a:txBody>
                    <a:bodyPr/>
                    <a:lstStyle/>
                    <a:p>
                      <a:r>
                        <a:t>R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Flexibility and Customization</a:t>
                      </a:r>
                    </a:p>
                    <a:p>
                      <a:r>
                        <a:t>- Reproducibility</a:t>
                      </a:r>
                    </a:p>
                    <a:p>
                      <a:r>
                        <a:t>- Cost-effective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Steeper learning curve</a:t>
                      </a:r>
                    </a:p>
                    <a:p>
                      <a:r>
                        <a:t>- Performance with large datasets</a:t>
                      </a:r>
                    </a:p>
                    <a:p>
                      <a:r>
                        <a:t>- Lack of intuitive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827">
                <a:tc>
                  <a:txBody>
                    <a:bodyPr/>
                    <a:lstStyle/>
                    <a:p>
                      <a:r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User-friendly interface</a:t>
                      </a:r>
                    </a:p>
                    <a:p>
                      <a:r>
                        <a:rPr dirty="0"/>
                        <a:t>- Comprehensive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 High cost</a:t>
                      </a:r>
                    </a:p>
                    <a:p>
                      <a:r>
                        <a:rPr dirty="0"/>
                        <a:t>- Reproducibility challenges</a:t>
                      </a:r>
                    </a:p>
                    <a:p>
                      <a:r>
                        <a:rPr dirty="0"/>
                        <a:t>- Dependency on proprietary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## ggplot2- Custom Styling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Basic map using ggplot2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geom_sf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income))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"plasma"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"Map of VA by Income"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week4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433" y="87530"/>
            <a:ext cx="6122642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north arrow and scale bar using the </a:t>
            </a:r>
            <a:r>
              <a:rPr dirty="0" err="1"/>
              <a:t>ggspatial</a:t>
            </a:r>
            <a:r>
              <a:rPr dirty="0"/>
              <a:t>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288" y="1050749"/>
            <a:ext cx="7171325" cy="351829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(ggplot2)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ggspatial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Define margins to make space for the scale bar</a:t>
            </a:r>
            <a:br>
              <a:rPr dirty="0"/>
            </a:br>
            <a:r>
              <a:rPr dirty="0" err="1">
                <a:latin typeface="Courier"/>
              </a:rPr>
              <a:t>plot_margin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plot.margin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"cm"</a:t>
            </a:r>
            <a:r>
              <a:rPr dirty="0">
                <a:latin typeface="Courier"/>
              </a:rPr>
              <a:t>))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Basic map with north arrow and scale bar placed outside the plotting area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income_va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geom_sf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income))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scale_fill_viridis_c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option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"plasma"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annotation_scale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location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"bl"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width_hint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pad_x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"in"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7D9029"/>
                </a:solidFill>
                <a:latin typeface="Courier"/>
              </a:rPr>
              <a:t>pad_y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"in"</a:t>
            </a:r>
            <a:r>
              <a:rPr dirty="0">
                <a:latin typeface="Courier"/>
              </a:rPr>
              <a:t>), </a:t>
            </a:r>
            <a:br>
              <a:rPr dirty="0"/>
            </a:br>
            <a:r>
              <a:rPr dirty="0">
                <a:latin typeface="Courier"/>
              </a:rPr>
              <a:t>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height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"cm"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annotation_north_arrow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location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tl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which_north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"true"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     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pad_x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"in"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7D9029"/>
                </a:solidFill>
                <a:latin typeface="Courier"/>
              </a:rPr>
              <a:t>pad_y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unit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"in"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style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north_arrow_fancy_orienteering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"Map of Income distribution, VA"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plot_margin</a:t>
            </a: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week4_files/figure-pptx/unnamed-chunk-10-1.png">
            <a:extLst>
              <a:ext uri="{FF2B5EF4-FFF2-40B4-BE49-F238E27FC236}">
                <a16:creationId xmlns:a16="http://schemas.microsoft.com/office/drawing/2014/main" id="{76C5684A-9CAE-D5FF-6096-11204D18E92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6843" y="583694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12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Create maps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 dirty="0"/>
              <a:t>tmap (tmap is an R package for visualization spatial data)</a:t>
            </a:r>
            <a:br>
              <a:rPr dirty="0"/>
            </a:br>
            <a:r>
              <a:rPr dirty="0">
                <a:hlinkClick r:id="rId2"/>
              </a:rPr>
              <a:t>https://r-tmap.github.io/tmap-book/index.html</a:t>
            </a: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marL="0" lvl="0" indent="0">
              <a:buNone/>
            </a:pPr>
            <a:endParaRPr dirty="0">
              <a:hlinkClick r:id="rId2"/>
            </a:endParaRPr>
          </a:p>
          <a:p>
            <a:pPr lvl="0"/>
            <a:r>
              <a:rPr i="1" dirty="0"/>
              <a:t>ggplot2 library (data visualization; one of the most popular packages in R)</a:t>
            </a:r>
            <a:br>
              <a:rPr dirty="0"/>
            </a:br>
            <a:r>
              <a:rPr dirty="0">
                <a:hlinkClick r:id="rId3"/>
              </a:rPr>
              <a:t>https://r4ds.had.co.nz/data-visualisation.html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Tennekes</a:t>
            </a:r>
            <a:r>
              <a:rPr dirty="0"/>
              <a:t> M (2018). “tmap: Thematic Maps in R.” Journal of Statistical Software,84(6), 1–39.doi:10.18637/jss.v084.i06.</a:t>
            </a:r>
          </a:p>
        </p:txBody>
      </p:sp>
      <p:pic>
        <p:nvPicPr>
          <p:cNvPr id="3" name="Picture 1" descr="tma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tmap works well with vector data (sf library) and raster data (terra library)</a:t>
            </a:r>
          </a:p>
          <a:p>
            <a:pPr marL="0" lvl="0" indent="0">
              <a:buNone/>
            </a:pPr>
            <a:endParaRPr dirty="0"/>
          </a:p>
          <a:p>
            <a:pPr lvl="0"/>
            <a:r>
              <a:rPr dirty="0"/>
              <a:t>The spatial data can be used to create simple, quick maps (qtm) and more complex and expandable maps.</a:t>
            </a:r>
          </a:p>
          <a:p>
            <a:pPr marL="0" lvl="0" indent="0">
              <a:buNone/>
            </a:pPr>
            <a:endParaRPr dirty="0"/>
          </a:p>
          <a:p>
            <a:pPr lvl="0"/>
            <a:r>
              <a:rPr dirty="0"/>
              <a:t>These maps can be presented in two modes as a static map and an interactive one:</a:t>
            </a:r>
          </a:p>
          <a:p>
            <a:pPr marL="342900" lvl="1" indent="0">
              <a:buNone/>
            </a:pPr>
            <a:r>
              <a:rPr i="1" dirty="0" err="1"/>
              <a:t>tmap_mode</a:t>
            </a:r>
            <a:r>
              <a:rPr i="1" dirty="0"/>
              <a:t>(‘plot’)</a:t>
            </a:r>
            <a:r>
              <a:rPr dirty="0"/>
              <a:t> or </a:t>
            </a:r>
            <a:r>
              <a:rPr i="1" dirty="0" err="1"/>
              <a:t>tmap_mode</a:t>
            </a:r>
            <a:r>
              <a:rPr i="1" dirty="0"/>
              <a:t>(‘view’)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tmap - quick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58516" cy="1059971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400" dirty="0">
                <a:latin typeface="Courier"/>
              </a:rPr>
              <a:t>(sf)</a:t>
            </a:r>
            <a:br>
              <a:rPr sz="1400" dirty="0"/>
            </a:br>
            <a:r>
              <a:rPr sz="14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400" dirty="0">
                <a:latin typeface="Courier"/>
              </a:rPr>
              <a:t>(tmap)</a:t>
            </a:r>
            <a:br>
              <a:rPr sz="1400" dirty="0"/>
            </a:br>
            <a:r>
              <a:rPr sz="1400" dirty="0">
                <a:latin typeface="Courier"/>
              </a:rPr>
              <a:t>income_va </a:t>
            </a:r>
            <a:r>
              <a:rPr sz="1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st_read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"income.shp"</a:t>
            </a:r>
            <a:r>
              <a:rPr sz="1400" dirty="0">
                <a:latin typeface="Courier"/>
              </a:rPr>
              <a:t>)</a:t>
            </a:r>
            <a:endParaRPr lang="en-US" sz="14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1400" dirty="0">
                <a:solidFill>
                  <a:srgbClr val="06287E"/>
                </a:solidFill>
                <a:latin typeface="Courier"/>
              </a:rPr>
              <a:t>qtm</a:t>
            </a:r>
            <a:r>
              <a:rPr sz="1400" dirty="0">
                <a:latin typeface="Courier"/>
              </a:rPr>
              <a:t>(income_va,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fill=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'income'</a:t>
            </a:r>
            <a:r>
              <a:rPr sz="1400" dirty="0">
                <a:latin typeface="Courier"/>
              </a:rPr>
              <a:t>)</a:t>
            </a:r>
          </a:p>
        </p:txBody>
      </p:sp>
      <p:pic>
        <p:nvPicPr>
          <p:cNvPr id="3" name="Picture 1" descr="week4_files/figure-pptx/unnamed-chunk-1-1.png"/>
          <p:cNvPicPr>
            <a:picLocks noGrp="1" noChangeAspect="1"/>
          </p:cNvPicPr>
          <p:nvPr/>
        </p:nvPicPr>
        <p:blipFill rotWithShape="1">
          <a:blip r:embed="rId2"/>
          <a:srcRect t="21680" b="22517"/>
          <a:stretch/>
        </p:blipFill>
        <p:spPr bwMode="auto">
          <a:xfrm>
            <a:off x="457201" y="2136297"/>
            <a:ext cx="5105400" cy="22819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1EB05-2AB4-17F8-5168-234BF7396C73}"/>
              </a:ext>
            </a:extLst>
          </p:cNvPr>
          <p:cNvSpPr txBox="1"/>
          <p:nvPr/>
        </p:nvSpPr>
        <p:spPr>
          <a:xfrm>
            <a:off x="792796" y="45693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US" sz="1800" i="1" dirty="0">
                <a:solidFill>
                  <a:srgbClr val="60A0B0"/>
                </a:solidFill>
                <a:latin typeface="Courier"/>
              </a:rPr>
              <a:t>qtm is good for data exploration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66113"/>
            <a:ext cx="7662619" cy="134907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06287E"/>
                </a:solidFill>
                <a:latin typeface="Courier"/>
              </a:rPr>
              <a:t>tm_shape</a:t>
            </a:r>
            <a:r>
              <a:rPr sz="1600" dirty="0">
                <a:latin typeface="Courier"/>
              </a:rPr>
              <a:t>(income_va)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tm_polygons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"income"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7D9029"/>
                </a:solidFill>
                <a:latin typeface="Courier"/>
              </a:rPr>
              <a:t>palette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"yellow"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"darkgreen"</a:t>
            </a:r>
            <a:r>
              <a:rPr sz="1600" dirty="0">
                <a:latin typeface="Courier"/>
              </a:rPr>
              <a:t>))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lang="en-US" sz="1600" dirty="0">
                <a:latin typeface="Courier"/>
              </a:rPr>
              <a:t>	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tm_layout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title=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'Income for VA'</a:t>
            </a:r>
            <a:r>
              <a:rPr sz="1600" dirty="0">
                <a:latin typeface="Courier"/>
              </a:rPr>
              <a:t>,</a:t>
            </a:r>
            <a:r>
              <a:rPr lang="en-US" sz="1600" dirty="0">
                <a:latin typeface="Courier"/>
              </a:rPr>
              <a:t>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legend.text.size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600" dirty="0">
                <a:latin typeface="Courier"/>
              </a:rPr>
              <a:t>)</a:t>
            </a:r>
          </a:p>
        </p:txBody>
      </p:sp>
      <p:pic>
        <p:nvPicPr>
          <p:cNvPr id="3" name="Picture 1" descr="week4_files/figure-pptx/unnamed-chunk-2-1.png"/>
          <p:cNvPicPr>
            <a:picLocks noGrp="1" noChangeAspect="1"/>
          </p:cNvPicPr>
          <p:nvPr/>
        </p:nvPicPr>
        <p:blipFill rotWithShape="1">
          <a:blip r:embed="rId2"/>
          <a:srcRect t="21876" b="22398"/>
          <a:stretch/>
        </p:blipFill>
        <p:spPr bwMode="auto">
          <a:xfrm>
            <a:off x="1126202" y="2180955"/>
            <a:ext cx="4024581" cy="17964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BF6DD-8D7B-DA22-0554-4326F7D686AB}"/>
              </a:ext>
            </a:extLst>
          </p:cNvPr>
          <p:cNvSpPr txBox="1"/>
          <p:nvPr/>
        </p:nvSpPr>
        <p:spPr>
          <a:xfrm>
            <a:off x="457201" y="4292382"/>
            <a:ext cx="7893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/>
              <a:t>“</a:t>
            </a:r>
            <a:r>
              <a:rPr lang="en-US" sz="1400" dirty="0"/>
              <a:t>The first element always is </a:t>
            </a:r>
            <a:r>
              <a:rPr lang="en-US" sz="1400" dirty="0" err="1"/>
              <a:t>tm_shape</a:t>
            </a:r>
            <a:r>
              <a:rPr lang="en-US" sz="1400" dirty="0"/>
              <a:t>(), which specified the input shape object. Next, map layers, additional map elements, and overall layout can be customized.”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Select color for your map</a:t>
            </a:r>
          </a:p>
        </p:txBody>
      </p:sp>
      <p:pic>
        <p:nvPicPr>
          <p:cNvPr id="3" name="Picture 1" descr="colo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73600" y="203200"/>
            <a:ext cx="2895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Map title, scale bar, and north arrow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597787" cy="351829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06287E"/>
                </a:solidFill>
                <a:latin typeface="Courier"/>
              </a:rPr>
              <a:t>tm_shape</a:t>
            </a:r>
            <a:r>
              <a:rPr sz="1600" dirty="0">
                <a:latin typeface="Courier"/>
              </a:rPr>
              <a:t>(income_va)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tm_polygons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"income"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7D9029"/>
                </a:solidFill>
                <a:latin typeface="Courier"/>
              </a:rPr>
              <a:t>palette=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yellow'</a:t>
            </a:r>
            <a:r>
              <a:rPr sz="1600" dirty="0" err="1">
                <a:latin typeface="Courier"/>
              </a:rPr>
              <a:t>,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'darkgreen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</a:t>
            </a:r>
            <a:r>
              <a:rPr sz="1600" dirty="0">
                <a:latin typeface="Courier"/>
              </a:rPr>
              <a:t>))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tm_layout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title=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'Income for VA'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 err="1">
                <a:solidFill>
                  <a:srgbClr val="7D9029"/>
                </a:solidFill>
                <a:latin typeface="Courier"/>
              </a:rPr>
              <a:t>title.position</a:t>
            </a:r>
            <a:r>
              <a:rPr sz="1600" dirty="0">
                <a:solidFill>
                  <a:srgbClr val="7D9029"/>
                </a:solidFill>
                <a:latin typeface="Courier"/>
              </a:rPr>
              <a:t>=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center"</a:t>
            </a:r>
            <a:r>
              <a:rPr sz="1600" dirty="0" err="1">
                <a:latin typeface="Courier"/>
              </a:rPr>
              <a:t>,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"top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),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legend.text.size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600" dirty="0">
                <a:latin typeface="Courier"/>
              </a:rPr>
              <a:t>,</a:t>
            </a:r>
            <a:br>
              <a:rPr sz="1600" dirty="0"/>
            </a:br>
            <a:r>
              <a:rPr sz="1600" dirty="0">
                <a:latin typeface="Courier"/>
              </a:rPr>
              <a:t>            </a:t>
            </a:r>
            <a:r>
              <a:rPr sz="1600" dirty="0" err="1">
                <a:solidFill>
                  <a:srgbClr val="7D9029"/>
                </a:solidFill>
                <a:latin typeface="Courier"/>
              </a:rPr>
              <a:t>legend.position</a:t>
            </a:r>
            <a:r>
              <a:rPr sz="1600" dirty="0">
                <a:solidFill>
                  <a:srgbClr val="7D9029"/>
                </a:solidFill>
                <a:latin typeface="Courier"/>
              </a:rPr>
              <a:t>=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left"</a:t>
            </a:r>
            <a:r>
              <a:rPr sz="1600" dirty="0" err="1">
                <a:latin typeface="Courier"/>
              </a:rPr>
              <a:t>,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"top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</a:t>
            </a:r>
            <a:r>
              <a:rPr sz="1600" dirty="0">
                <a:latin typeface="Courier"/>
              </a:rPr>
              <a:t>))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tm_scale_bar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breaks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600" dirty="0">
                <a:latin typeface="Courier"/>
              </a:rPr>
              <a:t>), </a:t>
            </a:r>
            <a:r>
              <a:rPr sz="1600" dirty="0" err="1">
                <a:solidFill>
                  <a:srgbClr val="7D9029"/>
                </a:solidFill>
                <a:latin typeface="Courier"/>
              </a:rPr>
              <a:t>text.size</a:t>
            </a:r>
            <a:r>
              <a:rPr sz="1600" dirty="0">
                <a:solidFill>
                  <a:srgbClr val="7D9029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0.5</a:t>
            </a:r>
            <a:r>
              <a:rPr sz="1600" dirty="0">
                <a:latin typeface="Courier"/>
              </a:rPr>
              <a:t>, </a:t>
            </a:r>
            <a:r>
              <a:rPr lang="en-US" sz="1600" dirty="0">
                <a:latin typeface="Courier"/>
              </a:rPr>
              <a:t>							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position=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"right"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"bottom"</a:t>
            </a:r>
            <a:r>
              <a:rPr sz="1600" dirty="0">
                <a:latin typeface="Courier"/>
              </a:rPr>
              <a:t>))</a:t>
            </a:r>
            <a:r>
              <a:rPr sz="16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tm_compass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7D9029"/>
                </a:solidFill>
                <a:latin typeface="Courier"/>
              </a:rPr>
              <a:t>type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"4star"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size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7D9029"/>
                </a:solidFill>
                <a:latin typeface="Courier"/>
              </a:rPr>
              <a:t>position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"right"</a:t>
            </a:r>
            <a:r>
              <a:rPr sz="1600" dirty="0">
                <a:latin typeface="Courier"/>
              </a:rPr>
              <a:t>, </a:t>
            </a:r>
            <a:r>
              <a:rPr lang="en-US" sz="1600" dirty="0">
                <a:latin typeface="Courier"/>
              </a:rPr>
              <a:t>								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"top"</a:t>
            </a:r>
            <a:r>
              <a:rPr sz="1600" dirty="0"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1243</Words>
  <Application>Microsoft Macintosh PowerPoint</Application>
  <PresentationFormat>On-screen Show (16:9)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</vt:lpstr>
      <vt:lpstr>Office Theme</vt:lpstr>
      <vt:lpstr>R Programming for Geospatial Applications</vt:lpstr>
      <vt:lpstr>Create maps</vt:lpstr>
      <vt:lpstr>Create maps in R</vt:lpstr>
      <vt:lpstr>tmap</vt:lpstr>
      <vt:lpstr>tmap</vt:lpstr>
      <vt:lpstr>tmap - quick maps</vt:lpstr>
      <vt:lpstr>tmap – regular maps</vt:lpstr>
      <vt:lpstr>tmap – regular maps</vt:lpstr>
      <vt:lpstr>Map title, scale bar, and north arrow</vt:lpstr>
      <vt:lpstr>PowerPoint Presentation</vt:lpstr>
      <vt:lpstr>tmap – regular maps</vt:lpstr>
      <vt:lpstr>Mapping values (e.g., population) into user-defined groups (Natural breaks or Jenks)</vt:lpstr>
      <vt:lpstr>Example uisng tmap</vt:lpstr>
      <vt:lpstr>Mapping with raster data (continuous variable)</vt:lpstr>
      <vt:lpstr>Mapping with raster data (categorical variable)</vt:lpstr>
      <vt:lpstr>Three layers (usgs site, streams, and dem)</vt:lpstr>
      <vt:lpstr>PowerPoint Presentation</vt:lpstr>
      <vt:lpstr>Create maps in R</vt:lpstr>
      <vt:lpstr>Using ggplot2</vt:lpstr>
      <vt:lpstr>PowerPoint Presentation</vt:lpstr>
      <vt:lpstr>north arrow and scale bar using the ggspatial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cp:lastModifiedBy>Shao, Yang</cp:lastModifiedBy>
  <cp:revision>9</cp:revision>
  <dcterms:created xsi:type="dcterms:W3CDTF">2024-07-14T18:50:05Z</dcterms:created>
  <dcterms:modified xsi:type="dcterms:W3CDTF">2024-07-20T13:23:44Z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2024-07-15</vt:lpwstr>
  </property>
  <property fmtid="{D5CDD505-2E9C-101B-9397-08002B2CF9AE}" pid="3" name="output">
    <vt:lpwstr/>
  </property>
</Properties>
</file>