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90" y="-2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3333CC"/>
                </a:solidFill>
              </a:rPr>
              <a:t>Operating Systems</a:t>
            </a:r>
            <a:endParaRPr lang="en-US" dirty="0">
              <a:solidFill>
                <a:srgbClr val="3333C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CC"/>
                </a:solidFill>
              </a:rPr>
              <a:t>Fall, 2010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1571B-8BC0-4F19-852A-C20BDE08304C}" type="slidenum">
              <a:rPr lang="en-US">
                <a:solidFill>
                  <a:srgbClr val="3333C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37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3333CC"/>
                </a:solidFill>
              </a:rPr>
              <a:t>Operating Systems</a:t>
            </a:r>
            <a:endParaRPr lang="en-US" dirty="0">
              <a:solidFill>
                <a:srgbClr val="3333C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CC"/>
                </a:solidFill>
              </a:rPr>
              <a:t>Fall, 2010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D5EA54-0CFE-49E2-B5D9-C65E80B7E1A3}" type="slidenum">
              <a:rPr lang="en-US">
                <a:solidFill>
                  <a:srgbClr val="3333C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517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3333CC"/>
                </a:solidFill>
              </a:rPr>
              <a:t>Operating Systems</a:t>
            </a:r>
            <a:endParaRPr lang="en-US" dirty="0">
              <a:solidFill>
                <a:srgbClr val="3333C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CC"/>
                </a:solidFill>
              </a:rPr>
              <a:t>Fall, 2010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E85A09-8345-4F7E-B0CB-EFCC25FC9CA1}" type="slidenum">
              <a:rPr lang="en-US">
                <a:solidFill>
                  <a:srgbClr val="3333C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906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3333CC"/>
                </a:solidFill>
              </a:rPr>
              <a:t>Operating Systems</a:t>
            </a:r>
            <a:endParaRPr lang="en-US" dirty="0">
              <a:solidFill>
                <a:srgbClr val="3333CC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CC"/>
                </a:solidFill>
              </a:rPr>
              <a:t>Fall, 2010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59283D-B6E3-47F3-9DD4-7615357FD4AF}" type="slidenum">
              <a:rPr lang="en-US">
                <a:solidFill>
                  <a:srgbClr val="3333C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893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495800"/>
          </a:xfrm>
        </p:spPr>
        <p:txBody>
          <a:bodyPr/>
          <a:lstStyle>
            <a:lvl1pPr>
              <a:buClr>
                <a:schemeClr val="accent2"/>
              </a:buClr>
              <a:defRPr/>
            </a:lvl1pPr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3333CC"/>
                </a:solidFill>
              </a:rPr>
              <a:t>Operating Systems</a:t>
            </a:r>
            <a:endParaRPr lang="en-US" dirty="0">
              <a:solidFill>
                <a:srgbClr val="3333C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CC"/>
                </a:solidFill>
              </a:rPr>
              <a:t>Fall, 2010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239020-8185-497F-B890-55BFCF1864BD}" type="slidenum">
              <a:rPr lang="en-US">
                <a:solidFill>
                  <a:srgbClr val="3333C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879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3333CC"/>
                </a:solidFill>
              </a:rPr>
              <a:t>Operating Systems</a:t>
            </a:r>
            <a:endParaRPr lang="en-US" dirty="0">
              <a:solidFill>
                <a:srgbClr val="3333C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CC"/>
                </a:solidFill>
              </a:rPr>
              <a:t>Fall, 2010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917EF0-1F4A-4880-8E25-93F92EBC6426}" type="slidenum">
              <a:rPr lang="en-US">
                <a:solidFill>
                  <a:srgbClr val="3333C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33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3333CC"/>
                </a:solidFill>
              </a:rPr>
              <a:t>Operating Systems</a:t>
            </a:r>
            <a:endParaRPr lang="en-US" dirty="0">
              <a:solidFill>
                <a:srgbClr val="3333CC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CC"/>
                </a:solidFill>
              </a:rPr>
              <a:t>Fall, 2010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5712B9-077B-47E5-96FD-3AAE54B0A459}" type="slidenum">
              <a:rPr lang="en-US">
                <a:solidFill>
                  <a:srgbClr val="3333C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221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3333CC"/>
                </a:solidFill>
              </a:rPr>
              <a:t>Operating Systems</a:t>
            </a:r>
            <a:endParaRPr lang="en-US" dirty="0">
              <a:solidFill>
                <a:srgbClr val="3333CC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CC"/>
                </a:solidFill>
              </a:rPr>
              <a:t>Fall, 2010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0F22F6-8EB6-435A-9AA8-CEF78E16E93E}" type="slidenum">
              <a:rPr lang="en-US">
                <a:solidFill>
                  <a:srgbClr val="3333C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860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3333CC"/>
                </a:solidFill>
              </a:rPr>
              <a:t>Operating Systems</a:t>
            </a:r>
            <a:endParaRPr lang="en-US" dirty="0">
              <a:solidFill>
                <a:srgbClr val="3333CC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CC"/>
                </a:solidFill>
              </a:rPr>
              <a:t>Fall, 2010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3369B-6E12-4C4F-8E7E-DFB1A0C469E5}" type="slidenum">
              <a:rPr lang="en-US">
                <a:solidFill>
                  <a:srgbClr val="3333C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497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3333CC"/>
                </a:solidFill>
              </a:rPr>
              <a:t>Operating Systems</a:t>
            </a:r>
            <a:endParaRPr lang="en-US" dirty="0">
              <a:solidFill>
                <a:srgbClr val="3333CC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CC"/>
                </a:solidFill>
              </a:rPr>
              <a:t>Fall, 2010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80AC8B-4D25-4B95-9606-3064E5255078}" type="slidenum">
              <a:rPr lang="en-US">
                <a:solidFill>
                  <a:srgbClr val="3333C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805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3333CC"/>
                </a:solidFill>
              </a:rPr>
              <a:t>Operating Systems</a:t>
            </a:r>
            <a:endParaRPr lang="en-US" dirty="0">
              <a:solidFill>
                <a:srgbClr val="3333CC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CC"/>
                </a:solidFill>
              </a:rPr>
              <a:t>Fall, 2010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EC0BA3-57C6-4ED0-8C41-9B79E180A522}" type="slidenum">
              <a:rPr lang="en-US">
                <a:solidFill>
                  <a:srgbClr val="3333C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448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3333CC"/>
                </a:solidFill>
              </a:rPr>
              <a:t>Operating Systems</a:t>
            </a:r>
            <a:endParaRPr lang="en-US" dirty="0">
              <a:solidFill>
                <a:srgbClr val="3333CC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CC"/>
                </a:solidFill>
              </a:rPr>
              <a:t>Fall, 2010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8DD487-487A-45FF-A9DB-E65A0027C757}" type="slidenum">
              <a:rPr lang="en-US">
                <a:solidFill>
                  <a:srgbClr val="3333C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014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accent2"/>
                </a:solidFill>
                <a:latin typeface="+mn-lt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3333CC"/>
                </a:solidFill>
              </a:rPr>
              <a:t>Operating Systems</a:t>
            </a:r>
            <a:endParaRPr lang="en-US" dirty="0">
              <a:solidFill>
                <a:srgbClr val="3333CC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solidFill>
                  <a:schemeClr val="accent2"/>
                </a:solidFill>
                <a:latin typeface="+mn-lt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3333CC"/>
                </a:solidFill>
              </a:rPr>
              <a:t>Fall, 2010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2"/>
                </a:solidFill>
                <a:latin typeface="+mn-lt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1FB594C0-B367-47A0-A50F-0A654AD118D0}" type="slidenum">
              <a:rPr lang="en-US">
                <a:solidFill>
                  <a:srgbClr val="3333CC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844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1486FC1-4A23-4D91-9099-AE80E98EB686}" type="slidenum">
              <a:rPr lang="en-US" sz="1400">
                <a:solidFill>
                  <a:srgbClr val="000000"/>
                </a:solidFill>
              </a:rPr>
              <a:pPr eaLnBrk="1" hangingPunct="1"/>
              <a:t>1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198884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Project: </a:t>
            </a:r>
            <a:br>
              <a:rPr lang="en-US" dirty="0" smtClean="0"/>
            </a:br>
            <a:r>
              <a:rPr lang="en-US" dirty="0" smtClean="0"/>
              <a:t>Page Replacement Algorithms</a:t>
            </a:r>
            <a:endParaRPr lang="en-US" sz="3600" dirty="0" smtClean="0"/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05200"/>
            <a:ext cx="6400800" cy="2133600"/>
          </a:xfrm>
        </p:spPr>
        <p:txBody>
          <a:bodyPr/>
          <a:lstStyle/>
          <a:p>
            <a:pPr eaLnBrk="1" hangingPunct="1"/>
            <a:r>
              <a:rPr lang="en-US" dirty="0" err="1" smtClean="0"/>
              <a:t>Lubomir</a:t>
            </a:r>
            <a:r>
              <a:rPr lang="en-US" dirty="0" smtClean="0"/>
              <a:t> </a:t>
            </a:r>
            <a:r>
              <a:rPr lang="en-US" dirty="0" err="1" smtClean="0"/>
              <a:t>Bic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6635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FDB66B8-A004-4E97-8EE8-F3A7C16A4012}" type="slidenum">
              <a:rPr lang="en-US" sz="1400">
                <a:solidFill>
                  <a:srgbClr val="000000"/>
                </a:solidFill>
              </a:rPr>
              <a:pPr eaLnBrk="1" hangingPunct="1"/>
              <a:t>2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Project Description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412776"/>
            <a:ext cx="7704856" cy="4752528"/>
          </a:xfrm>
        </p:spPr>
        <p:txBody>
          <a:bodyPr/>
          <a:lstStyle/>
          <a:p>
            <a:pPr eaLnBrk="1" hangingPunct="1"/>
            <a:r>
              <a:rPr lang="en-US" sz="2400" dirty="0" smtClean="0">
                <a:ea typeface="Times New Roman"/>
              </a:rPr>
              <a:t>Objective: compare performance of different page </a:t>
            </a:r>
            <a:r>
              <a:rPr lang="en-US" sz="2400" dirty="0">
                <a:ea typeface="Times New Roman"/>
              </a:rPr>
              <a:t>replacement </a:t>
            </a:r>
            <a:r>
              <a:rPr lang="en-US" sz="2400" dirty="0" smtClean="0">
                <a:ea typeface="Times New Roman"/>
              </a:rPr>
              <a:t>algorithms</a:t>
            </a:r>
          </a:p>
          <a:p>
            <a:pPr eaLnBrk="1" hangingPunct="1"/>
            <a:r>
              <a:rPr lang="en-US" sz="2400" dirty="0" smtClean="0"/>
              <a:t>A page replacement algorithm:</a:t>
            </a:r>
          </a:p>
          <a:p>
            <a:pPr lvl="1" eaLnBrk="1" hangingPunct="1"/>
            <a:r>
              <a:rPr lang="en-US" sz="2400" dirty="0" smtClean="0">
                <a:ea typeface="Times New Roman"/>
              </a:rPr>
              <a:t>At page fault, determines which </a:t>
            </a:r>
            <a:r>
              <a:rPr lang="en-US" sz="2400" dirty="0">
                <a:ea typeface="Times New Roman"/>
              </a:rPr>
              <a:t>currently resident </a:t>
            </a:r>
            <a:r>
              <a:rPr lang="en-US" sz="2400" dirty="0" smtClean="0">
                <a:ea typeface="Times New Roman"/>
              </a:rPr>
              <a:t>page </a:t>
            </a:r>
            <a:r>
              <a:rPr lang="en-US" sz="2400" dirty="0" smtClean="0">
                <a:ea typeface="Times New Roman"/>
              </a:rPr>
              <a:t>must </a:t>
            </a:r>
            <a:r>
              <a:rPr lang="en-US" sz="2400" dirty="0">
                <a:ea typeface="Times New Roman"/>
              </a:rPr>
              <a:t>be evicted and replaced by a new page </a:t>
            </a:r>
            <a:endParaRPr lang="en-US" sz="2400" dirty="0" smtClean="0">
              <a:ea typeface="Times New Roman"/>
            </a:endParaRPr>
          </a:p>
          <a:p>
            <a:pPr lvl="1" eaLnBrk="1" hangingPunct="1"/>
            <a:r>
              <a:rPr lang="en-US" sz="2400" dirty="0" smtClean="0">
                <a:ea typeface="Times New Roman"/>
              </a:rPr>
              <a:t>Main goal: </a:t>
            </a:r>
            <a:r>
              <a:rPr lang="en-US" sz="2400" dirty="0">
                <a:ea typeface="Times New Roman"/>
              </a:rPr>
              <a:t>minimize </a:t>
            </a:r>
            <a:r>
              <a:rPr lang="en-US" sz="2400" dirty="0" smtClean="0">
                <a:ea typeface="Times New Roman"/>
              </a:rPr>
              <a:t>number </a:t>
            </a:r>
            <a:r>
              <a:rPr lang="en-US" sz="2400" dirty="0">
                <a:ea typeface="Times New Roman"/>
              </a:rPr>
              <a:t>of page faults over a </a:t>
            </a:r>
            <a:r>
              <a:rPr lang="en-US" sz="2400" dirty="0" smtClean="0">
                <a:ea typeface="Times New Roman"/>
              </a:rPr>
              <a:t>period </a:t>
            </a:r>
            <a:r>
              <a:rPr lang="en-US" sz="2400" dirty="0">
                <a:ea typeface="Times New Roman"/>
              </a:rPr>
              <a:t>of </a:t>
            </a:r>
            <a:r>
              <a:rPr lang="en-US" sz="2400" dirty="0" smtClean="0">
                <a:ea typeface="Times New Roman"/>
              </a:rPr>
              <a:t>time</a:t>
            </a:r>
          </a:p>
          <a:p>
            <a:pPr eaLnBrk="1" hangingPunct="1"/>
            <a:r>
              <a:rPr lang="en-US" sz="2400" dirty="0" smtClean="0"/>
              <a:t>Global page replacement:</a:t>
            </a:r>
          </a:p>
          <a:p>
            <a:pPr lvl="1" eaLnBrk="1" hangingPunct="1"/>
            <a:r>
              <a:rPr lang="en-US" sz="2400" dirty="0" smtClean="0"/>
              <a:t>All resident pages are considered, regardless of who </a:t>
            </a:r>
            <a:r>
              <a:rPr lang="en-US" sz="2400" dirty="0" smtClean="0"/>
              <a:t>caused </a:t>
            </a:r>
            <a:r>
              <a:rPr lang="en-US" sz="2400" dirty="0" smtClean="0"/>
              <a:t>the page fault</a:t>
            </a:r>
          </a:p>
        </p:txBody>
      </p:sp>
    </p:spTree>
    <p:extLst>
      <p:ext uri="{BB962C8B-B14F-4D97-AF65-F5344CB8AC3E}">
        <p14:creationId xmlns:p14="http://schemas.microsoft.com/office/powerpoint/2010/main" val="1782878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a typeface="Times New Roman"/>
              </a:rPr>
              <a:t>To compare </a:t>
            </a:r>
            <a:r>
              <a:rPr lang="en-US" sz="2400" dirty="0" smtClean="0">
                <a:ea typeface="Times New Roman"/>
              </a:rPr>
              <a:t>performance </a:t>
            </a:r>
            <a:r>
              <a:rPr lang="en-US" sz="2400" dirty="0">
                <a:ea typeface="Times New Roman"/>
              </a:rPr>
              <a:t>of different algorithms, we </a:t>
            </a:r>
            <a:r>
              <a:rPr lang="en-US" sz="2400" dirty="0" smtClean="0">
                <a:ea typeface="Times New Roman"/>
              </a:rPr>
              <a:t>use </a:t>
            </a:r>
            <a:r>
              <a:rPr lang="en-US" sz="2400" dirty="0">
                <a:ea typeface="Times New Roman"/>
              </a:rPr>
              <a:t>reference string, </a:t>
            </a:r>
            <a:r>
              <a:rPr lang="en-US" sz="2400" dirty="0" smtClean="0">
                <a:ea typeface="Times New Roman"/>
              </a:rPr>
              <a:t>RS: </a:t>
            </a:r>
            <a:endParaRPr lang="en-US" sz="2400" dirty="0" smtClean="0">
              <a:ea typeface="Times New Roman"/>
            </a:endParaRPr>
          </a:p>
          <a:p>
            <a:endParaRPr lang="en-US" sz="2400" dirty="0" smtClean="0">
              <a:ea typeface="Times New Roman"/>
            </a:endParaRPr>
          </a:p>
          <a:p>
            <a:pPr marL="457200" lvl="1" indent="0">
              <a:buNone/>
            </a:pPr>
            <a:r>
              <a:rPr lang="en-US" sz="2400" dirty="0" smtClean="0">
                <a:ea typeface="Times New Roman"/>
              </a:rPr>
              <a:t>			r</a:t>
            </a:r>
            <a:r>
              <a:rPr lang="en-US" sz="2400" baseline="-25000" dirty="0">
                <a:ea typeface="Times New Roman"/>
              </a:rPr>
              <a:t>1</a:t>
            </a:r>
            <a:r>
              <a:rPr lang="en-US" sz="2400" dirty="0" smtClean="0">
                <a:ea typeface="Times New Roman"/>
              </a:rPr>
              <a:t> r</a:t>
            </a:r>
            <a:r>
              <a:rPr lang="en-US" sz="2400" baseline="-25000" dirty="0">
                <a:ea typeface="Times New Roman"/>
              </a:rPr>
              <a:t>2</a:t>
            </a:r>
            <a:r>
              <a:rPr lang="en-US" sz="2400" dirty="0" smtClean="0">
                <a:ea typeface="Times New Roman"/>
              </a:rPr>
              <a:t> </a:t>
            </a:r>
            <a:r>
              <a:rPr lang="en-US" sz="2400" dirty="0">
                <a:ea typeface="Times New Roman"/>
              </a:rPr>
              <a:t>… </a:t>
            </a:r>
            <a:r>
              <a:rPr lang="en-US" sz="2400" dirty="0" err="1" smtClean="0">
                <a:ea typeface="Times New Roman"/>
              </a:rPr>
              <a:t>r</a:t>
            </a:r>
            <a:r>
              <a:rPr lang="en-US" sz="2400" baseline="-25000" dirty="0" err="1" smtClean="0">
                <a:ea typeface="Times New Roman"/>
              </a:rPr>
              <a:t>T</a:t>
            </a:r>
            <a:r>
              <a:rPr lang="en-US" sz="2400" dirty="0" smtClean="0">
                <a:ea typeface="Times New Roman"/>
              </a:rPr>
              <a:t> </a:t>
            </a:r>
          </a:p>
          <a:p>
            <a:pPr lvl="1"/>
            <a:endParaRPr lang="en-US" sz="2400" dirty="0" smtClean="0">
              <a:ea typeface="Times New Roman"/>
            </a:endParaRPr>
          </a:p>
          <a:p>
            <a:pPr lvl="1"/>
            <a:r>
              <a:rPr lang="en-US" sz="2400" dirty="0" smtClean="0">
                <a:ea typeface="Times New Roman"/>
              </a:rPr>
              <a:t>each </a:t>
            </a:r>
            <a:r>
              <a:rPr lang="en-US" sz="2400" dirty="0" err="1">
                <a:ea typeface="Times New Roman"/>
              </a:rPr>
              <a:t>r</a:t>
            </a:r>
            <a:r>
              <a:rPr lang="en-US" sz="2400" baseline="-25000" dirty="0" err="1">
                <a:ea typeface="Times New Roman"/>
              </a:rPr>
              <a:t>i</a:t>
            </a:r>
            <a:r>
              <a:rPr lang="en-US" sz="2400" dirty="0">
                <a:ea typeface="Times New Roman"/>
              </a:rPr>
              <a:t> </a:t>
            </a:r>
            <a:r>
              <a:rPr lang="en-US" sz="2400" dirty="0" smtClean="0">
                <a:ea typeface="Times New Roman"/>
              </a:rPr>
              <a:t>is an integer </a:t>
            </a:r>
          </a:p>
          <a:p>
            <a:pPr lvl="1"/>
            <a:r>
              <a:rPr lang="en-US" sz="2400" dirty="0" smtClean="0">
                <a:ea typeface="Times New Roman"/>
              </a:rPr>
              <a:t>it represents the page </a:t>
            </a:r>
            <a:r>
              <a:rPr lang="en-US" sz="2400" dirty="0">
                <a:ea typeface="Times New Roman"/>
              </a:rPr>
              <a:t>accessed at time </a:t>
            </a:r>
            <a:r>
              <a:rPr lang="en-US" sz="2400" dirty="0" err="1" smtClean="0">
                <a:ea typeface="Times New Roman"/>
              </a:rPr>
              <a:t>i</a:t>
            </a:r>
            <a:endParaRPr lang="en-SG" sz="2400" dirty="0">
              <a:ea typeface="Times New Roman"/>
            </a:endParaRPr>
          </a:p>
          <a:p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3333CC"/>
                </a:solidFill>
              </a:rPr>
              <a:t>Operating Systems</a:t>
            </a:r>
            <a:endParaRPr lang="en-US" dirty="0">
              <a:solidFill>
                <a:srgbClr val="3333C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239020-8185-497F-B890-55BFCF1864BD}" type="slidenum">
              <a:rPr lang="en-US" smtClean="0">
                <a:solidFill>
                  <a:srgbClr val="3333CC"/>
                </a:solidFill>
              </a:rPr>
              <a:pPr>
                <a:defRPr/>
              </a:pPr>
              <a:t>3</a:t>
            </a:fld>
            <a:endParaRPr lang="en-US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020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ea typeface="Times New Roman"/>
              </a:rPr>
              <a:t>Assignment: implement and compare</a:t>
            </a:r>
          </a:p>
          <a:p>
            <a:pPr lvl="1"/>
            <a:r>
              <a:rPr lang="en-US" sz="2400" dirty="0" smtClean="0">
                <a:ea typeface="Times New Roman"/>
              </a:rPr>
              <a:t>FIFO, LRU, Second Chance Algorithm</a:t>
            </a:r>
          </a:p>
          <a:p>
            <a:r>
              <a:rPr lang="en-US" sz="2400" dirty="0">
                <a:ea typeface="Times New Roman"/>
              </a:rPr>
              <a:t>You will be given a RS in the form of a </a:t>
            </a:r>
            <a:r>
              <a:rPr lang="en-US" sz="2400" dirty="0" smtClean="0">
                <a:ea typeface="Times New Roman"/>
              </a:rPr>
              <a:t>file</a:t>
            </a:r>
          </a:p>
          <a:p>
            <a:r>
              <a:rPr lang="en-US" sz="2400" dirty="0" smtClean="0">
                <a:ea typeface="Times New Roman"/>
              </a:rPr>
              <a:t>Your </a:t>
            </a:r>
            <a:r>
              <a:rPr lang="en-US" sz="2400" dirty="0">
                <a:ea typeface="Times New Roman"/>
              </a:rPr>
              <a:t>program </a:t>
            </a:r>
            <a:r>
              <a:rPr lang="en-US" sz="2400" dirty="0" smtClean="0">
                <a:ea typeface="Times New Roman"/>
              </a:rPr>
              <a:t>must determine (for each algorithm):</a:t>
            </a:r>
          </a:p>
          <a:p>
            <a:pPr lvl="1"/>
            <a:r>
              <a:rPr lang="en-US" sz="2400" dirty="0" smtClean="0">
                <a:ea typeface="Times New Roman"/>
              </a:rPr>
              <a:t>number </a:t>
            </a:r>
            <a:r>
              <a:rPr lang="en-US" sz="2400" dirty="0">
                <a:ea typeface="Times New Roman"/>
              </a:rPr>
              <a:t>of page </a:t>
            </a:r>
            <a:r>
              <a:rPr lang="en-US" sz="2400" dirty="0" smtClean="0">
                <a:ea typeface="Times New Roman"/>
              </a:rPr>
              <a:t>faults</a:t>
            </a:r>
          </a:p>
          <a:p>
            <a:pPr lvl="1"/>
            <a:r>
              <a:rPr lang="en-US" sz="2400" dirty="0" smtClean="0">
                <a:ea typeface="Times New Roman"/>
              </a:rPr>
              <a:t>the </a:t>
            </a:r>
            <a:r>
              <a:rPr lang="en-US" sz="2400" dirty="0">
                <a:ea typeface="Times New Roman"/>
              </a:rPr>
              <a:t>times of </a:t>
            </a:r>
            <a:r>
              <a:rPr lang="en-US" sz="2400" dirty="0" smtClean="0">
                <a:ea typeface="Times New Roman"/>
              </a:rPr>
              <a:t>their </a:t>
            </a:r>
            <a:r>
              <a:rPr lang="en-US" sz="2400" dirty="0">
                <a:ea typeface="Times New Roman"/>
              </a:rPr>
              <a:t>occurrence </a:t>
            </a:r>
            <a:endParaRPr lang="en-US" sz="2400" dirty="0" smtClean="0">
              <a:ea typeface="Times New Roman"/>
            </a:endParaRPr>
          </a:p>
          <a:p>
            <a:r>
              <a:rPr lang="en-US" sz="2400" dirty="0" smtClean="0"/>
              <a:t>Output format: N </a:t>
            </a:r>
            <a:r>
              <a:rPr lang="en-US" sz="2400" dirty="0"/>
              <a:t>t</a:t>
            </a:r>
            <a:r>
              <a:rPr lang="en-US" sz="2400" baseline="-25000" dirty="0"/>
              <a:t>1</a:t>
            </a:r>
            <a:r>
              <a:rPr lang="en-US" sz="2400" dirty="0"/>
              <a:t> t</a:t>
            </a:r>
            <a:r>
              <a:rPr lang="en-US" sz="2400" baseline="-25000" dirty="0"/>
              <a:t>2</a:t>
            </a:r>
            <a:r>
              <a:rPr lang="en-US" sz="2400" dirty="0"/>
              <a:t> … </a:t>
            </a:r>
            <a:r>
              <a:rPr lang="en-US" sz="2400" dirty="0" err="1"/>
              <a:t>t</a:t>
            </a:r>
            <a:r>
              <a:rPr lang="en-US" sz="2400" baseline="-25000" dirty="0" err="1"/>
              <a:t>N</a:t>
            </a:r>
            <a:endParaRPr lang="en-SG" sz="2400" dirty="0"/>
          </a:p>
          <a:p>
            <a:pPr lvl="1" indent="-342900"/>
            <a:r>
              <a:rPr lang="en-US" sz="2400" dirty="0" smtClean="0"/>
              <a:t>N: </a:t>
            </a:r>
            <a:r>
              <a:rPr lang="en-US" sz="2400" dirty="0"/>
              <a:t>total number of page faults for the given </a:t>
            </a:r>
            <a:r>
              <a:rPr lang="en-US" sz="2400" dirty="0" smtClean="0"/>
              <a:t>RS</a:t>
            </a:r>
          </a:p>
          <a:p>
            <a:pPr lvl="1" indent="-342900"/>
            <a:r>
              <a:rPr lang="en-US" sz="2400" dirty="0" smtClean="0"/>
              <a:t>each </a:t>
            </a:r>
            <a:r>
              <a:rPr lang="en-US" sz="2400" dirty="0"/>
              <a:t>t</a:t>
            </a:r>
            <a:r>
              <a:rPr lang="en-US" sz="2400" baseline="-25000" dirty="0"/>
              <a:t>i</a:t>
            </a:r>
            <a:r>
              <a:rPr lang="en-US" sz="2400" dirty="0"/>
              <a:t> represents the time of a page </a:t>
            </a:r>
            <a:r>
              <a:rPr lang="en-US" sz="2400" dirty="0" smtClean="0"/>
              <a:t>fault</a:t>
            </a:r>
            <a:endParaRPr lang="en-US" dirty="0" smtClean="0">
              <a:ea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3333CC"/>
                </a:solidFill>
              </a:rPr>
              <a:t>Operating Systems</a:t>
            </a:r>
            <a:endParaRPr lang="en-US" dirty="0">
              <a:solidFill>
                <a:srgbClr val="3333C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239020-8185-497F-B890-55BFCF1864BD}" type="slidenum">
              <a:rPr lang="en-US" smtClean="0">
                <a:solidFill>
                  <a:srgbClr val="3333CC"/>
                </a:solidFill>
              </a:rPr>
              <a:pPr>
                <a:defRPr/>
              </a:pPr>
              <a:t>4</a:t>
            </a:fld>
            <a:endParaRPr lang="en-US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620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for Testing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84784"/>
            <a:ext cx="7772400" cy="4611216"/>
          </a:xfrm>
        </p:spPr>
        <p:txBody>
          <a:bodyPr/>
          <a:lstStyle/>
          <a:p>
            <a:pPr lvl="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US" sz="2400" dirty="0" smtClean="0">
                <a:latin typeface="+mj-lt"/>
                <a:ea typeface="Calibri"/>
                <a:cs typeface="Times New Roman"/>
              </a:rPr>
              <a:t>See lab </a:t>
            </a:r>
            <a:r>
              <a:rPr lang="en-US" sz="2400" dirty="0">
                <a:latin typeface="+mj-lt"/>
                <a:ea typeface="Calibri"/>
                <a:cs typeface="Times New Roman"/>
              </a:rPr>
              <a:t>assistant </a:t>
            </a:r>
            <a:r>
              <a:rPr lang="en-US" sz="2400" dirty="0" smtClean="0">
                <a:latin typeface="+mj-lt"/>
                <a:ea typeface="Calibri"/>
                <a:cs typeface="Times New Roman"/>
              </a:rPr>
              <a:t>due date</a:t>
            </a:r>
            <a:endParaRPr lang="en-US" sz="2400" dirty="0">
              <a:latin typeface="+mj-lt"/>
              <a:ea typeface="Calibri"/>
              <a:cs typeface="Times New Roman"/>
            </a:endParaRPr>
          </a:p>
          <a:p>
            <a:pPr lvl="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US" sz="2400" dirty="0" smtClean="0">
                <a:latin typeface="+mj-lt"/>
                <a:ea typeface="Calibri"/>
                <a:cs typeface="Times New Roman"/>
              </a:rPr>
              <a:t>Bring your </a:t>
            </a:r>
            <a:r>
              <a:rPr lang="en-US" sz="2400" dirty="0">
                <a:latin typeface="+mj-lt"/>
                <a:ea typeface="Calibri"/>
                <a:cs typeface="Times New Roman"/>
              </a:rPr>
              <a:t>own laptop </a:t>
            </a:r>
            <a:r>
              <a:rPr lang="en-US" sz="2400" dirty="0" smtClean="0">
                <a:latin typeface="+mj-lt"/>
                <a:ea typeface="Calibri"/>
                <a:cs typeface="Times New Roman"/>
              </a:rPr>
              <a:t>(or use a </a:t>
            </a:r>
            <a:r>
              <a:rPr lang="en-US" sz="2400" dirty="0">
                <a:latin typeface="+mj-lt"/>
                <a:ea typeface="Calibri"/>
                <a:cs typeface="Times New Roman"/>
              </a:rPr>
              <a:t>lab </a:t>
            </a:r>
            <a:r>
              <a:rPr lang="en-US" sz="2400" dirty="0" smtClean="0">
                <a:latin typeface="+mj-lt"/>
                <a:ea typeface="Calibri"/>
                <a:cs typeface="Times New Roman"/>
              </a:rPr>
              <a:t>computer)</a:t>
            </a:r>
            <a:endParaRPr lang="en-SG" sz="2400" dirty="0">
              <a:latin typeface="+mj-lt"/>
              <a:ea typeface="Calibri"/>
              <a:cs typeface="Times New Roman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  <a:buFont typeface="Symbol"/>
              <a:buChar char=""/>
            </a:pPr>
            <a:r>
              <a:rPr lang="en-US" sz="2400" dirty="0">
                <a:latin typeface="+mj-lt"/>
                <a:ea typeface="Calibri"/>
                <a:cs typeface="Times New Roman"/>
              </a:rPr>
              <a:t>Your program must be able to </a:t>
            </a:r>
            <a:endParaRPr lang="en-US" sz="2400" dirty="0" smtClean="0">
              <a:latin typeface="+mj-lt"/>
              <a:ea typeface="Calibri"/>
              <a:cs typeface="Times New Roman"/>
            </a:endParaRP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r>
              <a:rPr lang="en-US" sz="2400" dirty="0" smtClean="0">
                <a:latin typeface="+mj-lt"/>
                <a:ea typeface="Calibri"/>
                <a:cs typeface="Times New Roman"/>
              </a:rPr>
              <a:t>read </a:t>
            </a:r>
            <a:r>
              <a:rPr lang="en-US" sz="2400" dirty="0">
                <a:latin typeface="+mj-lt"/>
                <a:ea typeface="Calibri"/>
                <a:cs typeface="Times New Roman"/>
              </a:rPr>
              <a:t>text files (.txt </a:t>
            </a:r>
            <a:r>
              <a:rPr lang="en-US" sz="2400" dirty="0" smtClean="0">
                <a:latin typeface="+mj-lt"/>
                <a:ea typeface="Calibri"/>
                <a:cs typeface="Times New Roman"/>
              </a:rPr>
              <a:t>extension) </a:t>
            </a:r>
            <a:r>
              <a:rPr lang="en-US" sz="2400" dirty="0">
                <a:latin typeface="+mj-lt"/>
                <a:ea typeface="Calibri"/>
                <a:cs typeface="Times New Roman"/>
              </a:rPr>
              <a:t>from a USB </a:t>
            </a:r>
            <a:r>
              <a:rPr lang="en-US" sz="2400" dirty="0" smtClean="0">
                <a:latin typeface="+mj-lt"/>
                <a:ea typeface="Calibri"/>
                <a:cs typeface="Times New Roman"/>
              </a:rPr>
              <a:t>memory</a:t>
            </a: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r>
              <a:rPr lang="en-US" sz="2400" dirty="0" smtClean="0">
                <a:latin typeface="+mj-lt"/>
                <a:ea typeface="Calibri"/>
                <a:cs typeface="Times New Roman"/>
              </a:rPr>
              <a:t>write </a:t>
            </a:r>
            <a:r>
              <a:rPr lang="en-US" sz="2400" dirty="0">
                <a:latin typeface="+mj-lt"/>
                <a:ea typeface="Calibri"/>
                <a:cs typeface="Times New Roman"/>
              </a:rPr>
              <a:t>text </a:t>
            </a:r>
            <a:r>
              <a:rPr lang="en-US" sz="2400" dirty="0" smtClean="0">
                <a:latin typeface="+mj-lt"/>
                <a:ea typeface="Calibri"/>
                <a:cs typeface="Times New Roman"/>
              </a:rPr>
              <a:t>files </a:t>
            </a:r>
            <a:r>
              <a:rPr lang="en-US" sz="2400" dirty="0">
                <a:latin typeface="+mj-lt"/>
                <a:ea typeface="Calibri"/>
                <a:cs typeface="Times New Roman"/>
              </a:rPr>
              <a:t>to the same memory </a:t>
            </a:r>
            <a:r>
              <a:rPr lang="en-US" sz="2400" dirty="0" smtClean="0">
                <a:latin typeface="+mj-lt"/>
                <a:ea typeface="Calibri"/>
                <a:cs typeface="Times New Roman"/>
              </a:rPr>
              <a:t>stick</a:t>
            </a:r>
            <a:endParaRPr lang="en-SG" sz="2400" dirty="0">
              <a:latin typeface="+mj-lt"/>
              <a:ea typeface="Calibri"/>
              <a:cs typeface="Times New Roman"/>
            </a:endParaRPr>
          </a:p>
          <a:p>
            <a:endParaRPr lang="en-US" sz="3200" dirty="0" smtClean="0">
              <a:ea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3333CC"/>
                </a:solidFill>
              </a:rPr>
              <a:t>Operating Systems</a:t>
            </a:r>
            <a:endParaRPr lang="en-US" dirty="0">
              <a:solidFill>
                <a:srgbClr val="3333C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239020-8185-497F-B890-55BFCF1864BD}" type="slidenum">
              <a:rPr lang="en-US" smtClean="0">
                <a:solidFill>
                  <a:srgbClr val="3333CC"/>
                </a:solidFill>
              </a:rPr>
              <a:pPr>
                <a:defRPr/>
              </a:pPr>
              <a:t>5</a:t>
            </a:fld>
            <a:endParaRPr lang="en-US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208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for Testing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84784"/>
            <a:ext cx="7772400" cy="4611216"/>
          </a:xfrm>
        </p:spPr>
        <p:txBody>
          <a:bodyPr/>
          <a:lstStyle/>
          <a:p>
            <a:pPr lvl="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US" sz="2400" dirty="0" smtClean="0">
                <a:latin typeface="+mj-lt"/>
                <a:ea typeface="Calibri"/>
                <a:cs typeface="Times New Roman"/>
              </a:rPr>
              <a:t>During test:</a:t>
            </a:r>
          </a:p>
          <a:p>
            <a:pPr lvl="1">
              <a:lnSpc>
                <a:spcPct val="115000"/>
              </a:lnSpc>
              <a:spcAft>
                <a:spcPts val="0"/>
              </a:spcAft>
            </a:pPr>
            <a:r>
              <a:rPr lang="en-US" sz="2400" dirty="0" smtClean="0">
                <a:latin typeface="+mj-lt"/>
                <a:ea typeface="Calibri"/>
                <a:cs typeface="Times New Roman"/>
              </a:rPr>
              <a:t>create </a:t>
            </a:r>
            <a:r>
              <a:rPr lang="en-US" sz="2400" dirty="0">
                <a:latin typeface="+mj-lt"/>
                <a:ea typeface="Calibri"/>
                <a:cs typeface="Times New Roman"/>
              </a:rPr>
              <a:t>a PM consisting of 16 page </a:t>
            </a:r>
            <a:r>
              <a:rPr lang="en-US" sz="2400" dirty="0" smtClean="0">
                <a:latin typeface="+mj-lt"/>
                <a:ea typeface="Calibri"/>
                <a:cs typeface="Times New Roman"/>
              </a:rPr>
              <a:t>frames</a:t>
            </a:r>
          </a:p>
          <a:p>
            <a:pPr lvl="1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latin typeface="+mj-lt"/>
                <a:ea typeface="Calibri"/>
                <a:cs typeface="Times New Roman"/>
              </a:rPr>
              <a:t>i</a:t>
            </a:r>
            <a:r>
              <a:rPr lang="en-US" sz="2400" dirty="0" smtClean="0">
                <a:latin typeface="+mj-lt"/>
                <a:ea typeface="Calibri"/>
                <a:cs typeface="Times New Roman"/>
              </a:rPr>
              <a:t>nitialize </a:t>
            </a:r>
            <a:r>
              <a:rPr lang="en-US" sz="2400" dirty="0" smtClean="0">
                <a:latin typeface="+mj-lt"/>
                <a:ea typeface="Calibri"/>
                <a:cs typeface="Times New Roman"/>
              </a:rPr>
              <a:t>PM</a:t>
            </a:r>
            <a:r>
              <a:rPr lang="en-US" sz="2400" dirty="0" smtClean="0">
                <a:latin typeface="+mj-lt"/>
                <a:ea typeface="Calibri"/>
                <a:cs typeface="Times New Roman"/>
              </a:rPr>
              <a:t> </a:t>
            </a:r>
            <a:r>
              <a:rPr lang="en-US" sz="2400" dirty="0" smtClean="0">
                <a:latin typeface="+mj-lt"/>
                <a:ea typeface="Calibri"/>
                <a:cs typeface="Times New Roman"/>
              </a:rPr>
              <a:t>such </a:t>
            </a:r>
            <a:r>
              <a:rPr lang="en-US" sz="2400" dirty="0">
                <a:latin typeface="+mj-lt"/>
                <a:ea typeface="Calibri"/>
                <a:cs typeface="Times New Roman"/>
              </a:rPr>
              <a:t>that </a:t>
            </a:r>
            <a:r>
              <a:rPr lang="en-US" sz="2400" dirty="0" smtClean="0">
                <a:latin typeface="+mj-lt"/>
                <a:ea typeface="Calibri"/>
                <a:cs typeface="Times New Roman"/>
              </a:rPr>
              <a:t>frame </a:t>
            </a:r>
            <a:r>
              <a:rPr lang="en-US" sz="2400" dirty="0" err="1">
                <a:latin typeface="+mj-lt"/>
                <a:ea typeface="Calibri"/>
                <a:cs typeface="Times New Roman"/>
              </a:rPr>
              <a:t>i</a:t>
            </a:r>
            <a:r>
              <a:rPr lang="en-US" sz="2400" dirty="0">
                <a:latin typeface="+mj-lt"/>
                <a:ea typeface="Calibri"/>
                <a:cs typeface="Times New Roman"/>
              </a:rPr>
              <a:t> contains the page </a:t>
            </a:r>
            <a:r>
              <a:rPr lang="en-US" sz="2400" dirty="0" err="1" smtClean="0">
                <a:latin typeface="+mj-lt"/>
                <a:ea typeface="Calibri"/>
                <a:cs typeface="Times New Roman"/>
              </a:rPr>
              <a:t>i</a:t>
            </a:r>
            <a:endParaRPr lang="en-SG" sz="2400" dirty="0">
              <a:latin typeface="+mj-lt"/>
              <a:ea typeface="Calibri"/>
              <a:cs typeface="Times New Roman"/>
            </a:endParaRPr>
          </a:p>
          <a:p>
            <a:pPr lvl="1">
              <a:lnSpc>
                <a:spcPct val="115000"/>
              </a:lnSpc>
              <a:spcAft>
                <a:spcPts val="0"/>
              </a:spcAft>
            </a:pPr>
            <a:r>
              <a:rPr lang="en-US" sz="2400" dirty="0" smtClean="0">
                <a:latin typeface="+mj-lt"/>
                <a:ea typeface="Calibri"/>
                <a:cs typeface="Times New Roman"/>
              </a:rPr>
              <a:t>for each algorithm: </a:t>
            </a:r>
          </a:p>
          <a:p>
            <a:pPr lvl="2"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latin typeface="+mj-lt"/>
                <a:ea typeface="Calibri"/>
                <a:cs typeface="Times New Roman"/>
              </a:rPr>
              <a:t>read RS from file </a:t>
            </a:r>
            <a:r>
              <a:rPr lang="en-US" dirty="0">
                <a:latin typeface="+mj-lt"/>
                <a:ea typeface="Calibri"/>
                <a:cs typeface="Times New Roman"/>
              </a:rPr>
              <a:t>input.txt </a:t>
            </a:r>
            <a:r>
              <a:rPr lang="en-US" dirty="0" smtClean="0">
                <a:latin typeface="+mj-lt"/>
                <a:ea typeface="Calibri"/>
                <a:cs typeface="Times New Roman"/>
              </a:rPr>
              <a:t>on </a:t>
            </a:r>
            <a:r>
              <a:rPr lang="en-US" dirty="0">
                <a:latin typeface="+mj-lt"/>
                <a:ea typeface="Calibri"/>
                <a:cs typeface="Times New Roman"/>
              </a:rPr>
              <a:t>memory </a:t>
            </a:r>
            <a:r>
              <a:rPr lang="en-US" dirty="0" smtClean="0">
                <a:latin typeface="+mj-lt"/>
                <a:ea typeface="Calibri"/>
                <a:cs typeface="Times New Roman"/>
              </a:rPr>
              <a:t>stick</a:t>
            </a:r>
          </a:p>
          <a:p>
            <a:pPr lvl="2"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latin typeface="+mj-lt"/>
                <a:ea typeface="Calibri"/>
                <a:cs typeface="Times New Roman"/>
              </a:rPr>
              <a:t>output results into </a:t>
            </a:r>
            <a:r>
              <a:rPr lang="en-US" dirty="0">
                <a:latin typeface="+mj-lt"/>
                <a:ea typeface="Calibri"/>
                <a:cs typeface="Times New Roman"/>
              </a:rPr>
              <a:t>a file nnn.txt, where </a:t>
            </a:r>
            <a:r>
              <a:rPr lang="en-US" dirty="0" err="1">
                <a:latin typeface="+mj-lt"/>
                <a:ea typeface="Calibri"/>
                <a:cs typeface="Times New Roman"/>
              </a:rPr>
              <a:t>nnn</a:t>
            </a:r>
            <a:r>
              <a:rPr lang="en-US" dirty="0">
                <a:latin typeface="+mj-lt"/>
                <a:ea typeface="Calibri"/>
                <a:cs typeface="Times New Roman"/>
              </a:rPr>
              <a:t> is your matriculation </a:t>
            </a:r>
            <a:r>
              <a:rPr lang="en-US" dirty="0" smtClean="0">
                <a:latin typeface="+mj-lt"/>
                <a:ea typeface="Calibri"/>
                <a:cs typeface="Times New Roman"/>
              </a:rPr>
              <a:t>number, to the same memory stick</a:t>
            </a:r>
            <a:endParaRPr lang="en-SG" dirty="0">
              <a:latin typeface="+mj-lt"/>
              <a:ea typeface="Calibri"/>
              <a:cs typeface="Times New Roman"/>
            </a:endParaRPr>
          </a:p>
          <a:p>
            <a:pPr lvl="1">
              <a:lnSpc>
                <a:spcPct val="115000"/>
              </a:lnSpc>
              <a:spcAft>
                <a:spcPts val="0"/>
              </a:spcAft>
            </a:pPr>
            <a:r>
              <a:rPr lang="en-US" sz="2400" dirty="0" smtClean="0">
                <a:latin typeface="+mj-lt"/>
                <a:ea typeface="Calibri"/>
                <a:cs typeface="Times New Roman"/>
              </a:rPr>
              <a:t>output </a:t>
            </a:r>
            <a:r>
              <a:rPr lang="en-US" sz="2400" dirty="0">
                <a:latin typeface="+mj-lt"/>
                <a:ea typeface="Calibri"/>
                <a:cs typeface="Times New Roman"/>
              </a:rPr>
              <a:t>file should contain </a:t>
            </a:r>
            <a:r>
              <a:rPr lang="en-US" sz="2400" dirty="0" smtClean="0">
                <a:latin typeface="+mj-lt"/>
                <a:ea typeface="Calibri"/>
                <a:cs typeface="Times New Roman"/>
              </a:rPr>
              <a:t>3 separate lines of the </a:t>
            </a:r>
            <a:r>
              <a:rPr lang="en-US" sz="2400" dirty="0">
                <a:latin typeface="+mj-lt"/>
                <a:ea typeface="Calibri"/>
                <a:cs typeface="Times New Roman"/>
              </a:rPr>
              <a:t>form</a:t>
            </a:r>
            <a:endParaRPr lang="en-SG" sz="2400" dirty="0">
              <a:latin typeface="+mj-lt"/>
              <a:ea typeface="Calibri"/>
              <a:cs typeface="Times New Roman"/>
            </a:endParaRPr>
          </a:p>
          <a:p>
            <a:pPr marL="571500" indent="0" algn="ctr">
              <a:buNone/>
            </a:pPr>
            <a:r>
              <a:rPr lang="en-US" sz="2400" dirty="0">
                <a:latin typeface="+mj-lt"/>
              </a:rPr>
              <a:t>N t</a:t>
            </a:r>
            <a:r>
              <a:rPr lang="en-US" sz="2400" baseline="-25000" dirty="0">
                <a:latin typeface="+mj-lt"/>
              </a:rPr>
              <a:t>1</a:t>
            </a:r>
            <a:r>
              <a:rPr lang="en-US" sz="2400" dirty="0">
                <a:latin typeface="+mj-lt"/>
              </a:rPr>
              <a:t> t</a:t>
            </a:r>
            <a:r>
              <a:rPr lang="en-US" sz="2400" baseline="-25000" dirty="0">
                <a:latin typeface="+mj-lt"/>
              </a:rPr>
              <a:t>2</a:t>
            </a:r>
            <a:r>
              <a:rPr lang="en-US" sz="2400" dirty="0">
                <a:latin typeface="+mj-lt"/>
              </a:rPr>
              <a:t> … </a:t>
            </a:r>
            <a:r>
              <a:rPr lang="en-US" sz="2400" dirty="0" err="1">
                <a:latin typeface="+mj-lt"/>
              </a:rPr>
              <a:t>t</a:t>
            </a:r>
            <a:r>
              <a:rPr lang="en-US" sz="2400" baseline="-25000" dirty="0" err="1">
                <a:latin typeface="+mj-lt"/>
              </a:rPr>
              <a:t>N</a:t>
            </a:r>
            <a:endParaRPr lang="en-SG" sz="2400" dirty="0">
              <a:latin typeface="+mj-lt"/>
            </a:endParaRPr>
          </a:p>
          <a:p>
            <a:pPr lvl="1">
              <a:lnSpc>
                <a:spcPct val="115000"/>
              </a:lnSpc>
              <a:spcAft>
                <a:spcPts val="1000"/>
              </a:spcAft>
              <a:buFont typeface="Courier New"/>
              <a:buChar char="o"/>
            </a:pPr>
            <a:endParaRPr lang="en-SG" sz="2400" dirty="0">
              <a:latin typeface="+mj-lt"/>
              <a:ea typeface="Calibri"/>
              <a:cs typeface="Times New Roman"/>
            </a:endParaRPr>
          </a:p>
          <a:p>
            <a:pPr lvl="1">
              <a:lnSpc>
                <a:spcPct val="115000"/>
              </a:lnSpc>
              <a:spcAft>
                <a:spcPts val="0"/>
              </a:spcAft>
            </a:pPr>
            <a:r>
              <a:rPr lang="en-US" sz="2400" dirty="0" smtClean="0">
                <a:latin typeface="+mj-lt"/>
                <a:ea typeface="Calibri"/>
                <a:cs typeface="Times New Roman"/>
              </a:rPr>
              <a:t> </a:t>
            </a:r>
            <a:endParaRPr lang="en-SG" sz="2400" dirty="0">
              <a:latin typeface="+mj-lt"/>
              <a:ea typeface="Calibri"/>
              <a:cs typeface="Times New Roman"/>
            </a:endParaRPr>
          </a:p>
          <a:p>
            <a:endParaRPr lang="en-US" sz="2400" dirty="0" smtClean="0">
              <a:latin typeface="+mj-lt"/>
              <a:ea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3333CC"/>
                </a:solidFill>
              </a:rPr>
              <a:t>Operating Systems</a:t>
            </a:r>
            <a:endParaRPr lang="en-US" dirty="0">
              <a:solidFill>
                <a:srgbClr val="3333C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239020-8185-497F-B890-55BFCF1864BD}" type="slidenum">
              <a:rPr lang="en-US" smtClean="0">
                <a:solidFill>
                  <a:srgbClr val="3333CC"/>
                </a:solidFill>
              </a:rPr>
              <a:pPr>
                <a:defRPr/>
              </a:pPr>
              <a:t>6</a:t>
            </a:fld>
            <a:endParaRPr lang="en-US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928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84784"/>
            <a:ext cx="7772400" cy="4611216"/>
          </a:xfrm>
        </p:spPr>
        <p:txBody>
          <a:bodyPr/>
          <a:lstStyle/>
          <a:p>
            <a:r>
              <a:rPr lang="en-US" sz="2400" dirty="0" smtClean="0">
                <a:ea typeface="Times New Roman"/>
              </a:rPr>
              <a:t>Input file: 3 </a:t>
            </a:r>
            <a:r>
              <a:rPr lang="en-US" sz="2400" dirty="0" smtClean="0">
                <a:ea typeface="Times New Roman"/>
              </a:rPr>
              <a:t>0 1 </a:t>
            </a:r>
            <a:r>
              <a:rPr lang="en-US" sz="2400" dirty="0" smtClean="0">
                <a:ea typeface="Times New Roman"/>
              </a:rPr>
              <a:t>20 1 0 1 …</a:t>
            </a:r>
          </a:p>
          <a:p>
            <a:r>
              <a:rPr lang="en-US" sz="2400" dirty="0" smtClean="0">
                <a:ea typeface="Times New Roman"/>
              </a:rPr>
              <a:t>Output file: </a:t>
            </a:r>
          </a:p>
          <a:p>
            <a:pPr marL="400050" lvl="1" indent="0">
              <a:buNone/>
            </a:pPr>
            <a:r>
              <a:rPr lang="en-US" sz="2400" dirty="0" smtClean="0">
                <a:ea typeface="Times New Roman"/>
              </a:rPr>
              <a:t>3 </a:t>
            </a:r>
            <a:r>
              <a:rPr lang="en-US" sz="2400" dirty="0" smtClean="0">
                <a:ea typeface="Times New Roman"/>
              </a:rPr>
              <a:t>4 6 7 </a:t>
            </a:r>
            <a:r>
              <a:rPr lang="en-US" sz="2400" dirty="0" smtClean="0">
                <a:ea typeface="Times New Roman"/>
              </a:rPr>
              <a:t>…</a:t>
            </a:r>
          </a:p>
          <a:p>
            <a:pPr marL="400050" lvl="1" indent="0">
              <a:buNone/>
            </a:pPr>
            <a:r>
              <a:rPr lang="en-US" sz="2400" dirty="0" smtClean="0">
                <a:ea typeface="Times New Roman"/>
              </a:rPr>
              <a:t>1 </a:t>
            </a:r>
            <a:r>
              <a:rPr lang="en-US" sz="2400" dirty="0" smtClean="0">
                <a:ea typeface="Times New Roman"/>
              </a:rPr>
              <a:t>4 </a:t>
            </a:r>
            <a:r>
              <a:rPr lang="en-US" sz="2400" dirty="0" smtClean="0">
                <a:ea typeface="Times New Roman"/>
              </a:rPr>
              <a:t>…</a:t>
            </a:r>
          </a:p>
          <a:p>
            <a:pPr marL="400050" lvl="1" indent="0">
              <a:buNone/>
            </a:pPr>
            <a:r>
              <a:rPr lang="en-US" sz="2400" dirty="0" smtClean="0">
                <a:ea typeface="Times New Roman"/>
              </a:rPr>
              <a:t>2 </a:t>
            </a:r>
            <a:r>
              <a:rPr lang="en-US" sz="2400" dirty="0" smtClean="0">
                <a:ea typeface="Times New Roman"/>
              </a:rPr>
              <a:t>4 </a:t>
            </a:r>
            <a:r>
              <a:rPr lang="en-US" sz="2400" dirty="0" smtClean="0">
                <a:ea typeface="Times New Roman"/>
              </a:rPr>
              <a:t>6 …</a:t>
            </a:r>
            <a:endParaRPr lang="en-US" sz="3200" dirty="0" smtClean="0">
              <a:ea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3333CC"/>
                </a:solidFill>
              </a:rPr>
              <a:t>Operating Systems</a:t>
            </a:r>
            <a:endParaRPr lang="en-US" dirty="0">
              <a:solidFill>
                <a:srgbClr val="3333C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239020-8185-497F-B890-55BFCF1864BD}" type="slidenum">
              <a:rPr lang="en-US" smtClean="0">
                <a:solidFill>
                  <a:srgbClr val="3333CC"/>
                </a:solidFill>
              </a:rPr>
              <a:pPr>
                <a:defRPr/>
              </a:pPr>
              <a:t>7</a:t>
            </a:fld>
            <a:endParaRPr lang="en-US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338779"/>
      </p:ext>
    </p:extLst>
  </p:cSld>
  <p:clrMapOvr>
    <a:masterClrMapping/>
  </p:clrMapOvr>
</p:sld>
</file>

<file path=ppt/theme/theme1.xml><?xml version="1.0" encoding="utf-8"?>
<a:theme xmlns:a="http://schemas.openxmlformats.org/drawingml/2006/main" name="OS lecture">
  <a:themeElements>
    <a:clrScheme name="OS lecture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S lecture.po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1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1" pitchFamily="34" charset="0"/>
          </a:defRPr>
        </a:defPPr>
      </a:lstStyle>
    </a:lnDef>
  </a:objectDefaults>
  <a:extraClrSchemeLst>
    <a:extraClrScheme>
      <a:clrScheme name="OS lecture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 lecture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 lecture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 lecture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 lecture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 lecture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 lecture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315</Words>
  <Application>Microsoft Office PowerPoint</Application>
  <PresentationFormat>On-screen Show (4:3)</PresentationFormat>
  <Paragraphs>61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OS lecture</vt:lpstr>
      <vt:lpstr>Project:  Page Replacement Algorithms</vt:lpstr>
      <vt:lpstr>Project Description</vt:lpstr>
      <vt:lpstr>Project Description</vt:lpstr>
      <vt:lpstr>Project Description</vt:lpstr>
      <vt:lpstr>Protocol for Testing</vt:lpstr>
      <vt:lpstr>Protocol for Testing</vt:lpstr>
      <vt:lpstr>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File System </dc:title>
  <dc:creator>Lubomir Bic</dc:creator>
  <cp:lastModifiedBy>Lubomir Bic</cp:lastModifiedBy>
  <cp:revision>8</cp:revision>
  <dcterms:created xsi:type="dcterms:W3CDTF">2014-12-17T04:32:50Z</dcterms:created>
  <dcterms:modified xsi:type="dcterms:W3CDTF">2014-12-17T07:33:24Z</dcterms:modified>
</cp:coreProperties>
</file>