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8" r:id="rId5"/>
    <p:sldId id="261" r:id="rId6"/>
    <p:sldId id="262" r:id="rId7"/>
    <p:sldId id="263" r:id="rId8"/>
    <p:sldId id="264" r:id="rId9"/>
    <p:sldId id="265" r:id="rId10"/>
    <p:sldId id="273" r:id="rId11"/>
    <p:sldId id="267" r:id="rId12"/>
    <p:sldId id="268" r:id="rId13"/>
    <p:sldId id="269" r:id="rId14"/>
    <p:sldId id="270" r:id="rId15"/>
    <p:sldId id="271" r:id="rId16"/>
    <p:sldId id="274" r:id="rId17"/>
    <p:sldId id="275" r:id="rId18"/>
    <p:sldId id="276" r:id="rId19"/>
    <p:sldId id="277" r:id="rId20"/>
    <p:sldId id="27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5600"/>
              <a:t>Title Text</a:t>
            </a:r>
          </a:p>
        </p:txBody>
      </p:sp>
      <p:sp>
        <p:nvSpPr>
          <p:cNvPr id="19" name="Shape 19"/>
          <p:cNvSpPr>
            <a:spLocks noGrp="1"/>
          </p:cNvSpPr>
          <p:nvPr>
            <p:ph type="body" idx="1"/>
          </p:nvPr>
        </p:nvSpPr>
        <p:spPr>
          <a:prstGeom prst="rect">
            <a:avLst/>
          </a:prstGeom>
        </p:spPr>
        <p:txBody>
          <a:bodyPr/>
          <a:lstStyle/>
          <a:p>
            <a:pPr lvl="0">
              <a:defRPr sz="1800"/>
            </a:pPr>
            <a:r>
              <a:rPr sz="2500"/>
              <a:t>Body Level One</a:t>
            </a:r>
          </a:p>
          <a:p>
            <a:pPr lvl="1">
              <a:defRPr sz="1800"/>
            </a:pPr>
            <a:r>
              <a:rPr sz="25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2943226110"/>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4/19/15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4/19/15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4/19/15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4/19/15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zardofodds.com/games/texas-hold-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0" y="423334"/>
            <a:ext cx="6498158" cy="3293362"/>
          </a:xfrm>
        </p:spPr>
        <p:txBody>
          <a:bodyPr/>
          <a:lstStyle/>
          <a:p>
            <a:r>
              <a:rPr lang="en-US" dirty="0" smtClean="0"/>
              <a:t>Rule-based System for Playing Texas Hold’em Poker</a:t>
            </a:r>
            <a:endParaRPr lang="en-US" dirty="0"/>
          </a:p>
        </p:txBody>
      </p:sp>
      <p:sp>
        <p:nvSpPr>
          <p:cNvPr id="3" name="Subtitle 2"/>
          <p:cNvSpPr>
            <a:spLocks noGrp="1"/>
          </p:cNvSpPr>
          <p:nvPr>
            <p:ph type="subTitle" idx="1"/>
          </p:nvPr>
        </p:nvSpPr>
        <p:spPr>
          <a:xfrm>
            <a:off x="1322920" y="4826001"/>
            <a:ext cx="6498159" cy="1315424"/>
          </a:xfrm>
        </p:spPr>
        <p:txBody>
          <a:bodyPr>
            <a:normAutofit/>
          </a:bodyPr>
          <a:lstStyle/>
          <a:p>
            <a:r>
              <a:rPr lang="en-US" sz="2000" dirty="0" smtClean="0"/>
              <a:t>By;Sisong Yang</a:t>
            </a:r>
          </a:p>
          <a:p>
            <a:r>
              <a:rPr lang="en-US" sz="2000" dirty="0" smtClean="0"/>
              <a:t>Siyu Chen</a:t>
            </a:r>
          </a:p>
          <a:p>
            <a:r>
              <a:rPr lang="en-US" sz="2000" dirty="0" smtClean="0"/>
              <a:t>Yuhang Zhou</a:t>
            </a:r>
            <a:endParaRPr lang="en-US" sz="2000" dirty="0"/>
          </a:p>
        </p:txBody>
      </p:sp>
    </p:spTree>
    <p:extLst>
      <p:ext uri="{BB962C8B-B14F-4D97-AF65-F5344CB8AC3E}">
        <p14:creationId xmlns:p14="http://schemas.microsoft.com/office/powerpoint/2010/main" val="31068307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a:pPr>
            <a:r>
              <a:rPr lang="en-US" sz="3600" dirty="0" smtClean="0"/>
              <a:t>How to determine what cards we have</a:t>
            </a:r>
            <a:endParaRPr sz="3600" dirty="0"/>
          </a:p>
        </p:txBody>
      </p:sp>
      <p:sp>
        <p:nvSpPr>
          <p:cNvPr id="51" name="Shape 51"/>
          <p:cNvSpPr>
            <a:spLocks noGrp="1"/>
          </p:cNvSpPr>
          <p:nvPr>
            <p:ph type="body" idx="1"/>
          </p:nvPr>
        </p:nvSpPr>
        <p:spPr>
          <a:prstGeom prst="rect">
            <a:avLst/>
          </a:prstGeom>
        </p:spPr>
        <p:txBody>
          <a:bodyPr anchor="t"/>
          <a:lstStyle/>
          <a:p>
            <a:pPr marL="625056" indent="-625056">
              <a:defRPr sz="1800"/>
            </a:pPr>
            <a:r>
              <a:rPr sz="2500" dirty="0"/>
              <a:t>Try all possible 5 cards and record the most favorable cards. For example, we find straight flush in our cards. We add “straight” and “flush” into our knowledge base.</a:t>
            </a:r>
          </a:p>
          <a:p>
            <a:pPr marL="625056" indent="-625056">
              <a:defRPr sz="1800"/>
            </a:pPr>
            <a:r>
              <a:rPr sz="2500" dirty="0"/>
              <a:t>Try all possible 4 cards and record all possible four to a flush, four to an outside straight, four to an inside straight. For example, we find four to an outside straight, then we add “ 4 straight outside” into knowledge base.</a:t>
            </a:r>
          </a:p>
        </p:txBody>
      </p:sp>
    </p:spTree>
    <p:extLst>
      <p:ext uri="{BB962C8B-B14F-4D97-AF65-F5344CB8AC3E}">
        <p14:creationId xmlns:p14="http://schemas.microsoft.com/office/powerpoint/2010/main" val="31203519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lvl1pPr>
              <a:defRPr sz="4000"/>
            </a:lvl1pPr>
          </a:lstStyle>
          <a:p>
            <a:pPr lvl="0">
              <a:defRPr sz="1800"/>
            </a:pPr>
            <a:r>
              <a:rPr sz="2800"/>
              <a:t>Case 1: have some competitive pokers</a:t>
            </a:r>
          </a:p>
        </p:txBody>
      </p:sp>
      <p:sp>
        <p:nvSpPr>
          <p:cNvPr id="54" name="Shape 54"/>
          <p:cNvSpPr>
            <a:spLocks noGrp="1"/>
          </p:cNvSpPr>
          <p:nvPr>
            <p:ph type="body" idx="1"/>
          </p:nvPr>
        </p:nvSpPr>
        <p:spPr>
          <a:prstGeom prst="rect">
            <a:avLst/>
          </a:prstGeom>
        </p:spPr>
        <p:txBody>
          <a:bodyPr anchor="t"/>
          <a:lstStyle/>
          <a:p>
            <a:pPr marL="0" indent="0" defTabSz="642915">
              <a:lnSpc>
                <a:spcPct val="115000"/>
              </a:lnSpc>
              <a:spcBef>
                <a:spcPts val="0"/>
              </a:spcBef>
              <a:buSzTx/>
              <a:buNone/>
              <a:defRPr sz="1800"/>
            </a:pPr>
            <a:r>
              <a:rPr sz="1400" dirty="0">
                <a:latin typeface="Arial"/>
                <a:ea typeface="Arial"/>
                <a:cs typeface="Arial"/>
                <a:sym typeface="Arial"/>
              </a:rPr>
              <a:t>1.If the combination of our cards and community cards are equal to or bigger than Flush ,B = double the bet.</a:t>
            </a:r>
          </a:p>
          <a:p>
            <a:pPr marL="0" indent="0" defTabSz="642915">
              <a:lnSpc>
                <a:spcPct val="115000"/>
              </a:lnSpc>
              <a:spcBef>
                <a:spcPts val="0"/>
              </a:spcBef>
              <a:buSzTx/>
              <a:buNone/>
              <a:defRPr sz="1800"/>
            </a:pPr>
            <a:endParaRPr sz="1400" dirty="0">
              <a:latin typeface="Arial"/>
              <a:ea typeface="Arial"/>
              <a:cs typeface="Arial"/>
              <a:sym typeface="Arial"/>
            </a:endParaRPr>
          </a:p>
          <a:p>
            <a:pPr marL="0" indent="0" defTabSz="642915">
              <a:lnSpc>
                <a:spcPct val="115000"/>
              </a:lnSpc>
              <a:spcBef>
                <a:spcPts val="0"/>
              </a:spcBef>
              <a:buSzTx/>
              <a:buNone/>
              <a:defRPr sz="1800"/>
            </a:pPr>
            <a:r>
              <a:rPr sz="1400" dirty="0">
                <a:latin typeface="Arial"/>
                <a:ea typeface="Arial"/>
                <a:cs typeface="Arial"/>
                <a:sym typeface="Arial"/>
              </a:rPr>
              <a:t>2.If straight -&gt; if someone raise more than double and we are the largest possible straight and the community card is not the same kind, we double the bet; else if no one double the bet, we double the bet; else we call bet.</a:t>
            </a:r>
          </a:p>
          <a:p>
            <a:pPr marL="0" indent="0" defTabSz="642915">
              <a:lnSpc>
                <a:spcPct val="115000"/>
              </a:lnSpc>
              <a:spcBef>
                <a:spcPts val="0"/>
              </a:spcBef>
              <a:buSzTx/>
              <a:buNone/>
              <a:defRPr sz="1800"/>
            </a:pPr>
            <a:endParaRPr sz="1400" dirty="0">
              <a:latin typeface="Arial"/>
              <a:ea typeface="Arial"/>
              <a:cs typeface="Arial"/>
              <a:sym typeface="Arial"/>
            </a:endParaRPr>
          </a:p>
          <a:p>
            <a:pPr marL="0" indent="0" defTabSz="642915">
              <a:lnSpc>
                <a:spcPct val="115000"/>
              </a:lnSpc>
              <a:spcBef>
                <a:spcPts val="0"/>
              </a:spcBef>
              <a:buSzTx/>
              <a:buNone/>
              <a:defRPr sz="1800"/>
            </a:pPr>
            <a:r>
              <a:rPr sz="1400" dirty="0">
                <a:latin typeface="Arial"/>
                <a:ea typeface="Arial"/>
                <a:cs typeface="Arial"/>
                <a:sym typeface="Arial"/>
              </a:rPr>
              <a:t>3.If three of a kind -&gt; if the community card is a set and someone raise more than double, we fold; else if the community card is a set and no one raise more than double  we call the bet; else if the community card is pair, we call the bet; else we double the bet.</a:t>
            </a:r>
          </a:p>
          <a:p>
            <a:pPr marL="0" indent="0" defTabSz="642915">
              <a:lnSpc>
                <a:spcPct val="115000"/>
              </a:lnSpc>
              <a:spcBef>
                <a:spcPts val="0"/>
              </a:spcBef>
              <a:buSzTx/>
              <a:buNone/>
              <a:defRPr sz="1800"/>
            </a:pPr>
            <a:endParaRPr sz="1400" dirty="0">
              <a:latin typeface="Arial"/>
              <a:ea typeface="Arial"/>
              <a:cs typeface="Arial"/>
              <a:sym typeface="Arial"/>
            </a:endParaRPr>
          </a:p>
          <a:p>
            <a:pPr marL="0" indent="0" defTabSz="642915">
              <a:lnSpc>
                <a:spcPct val="115000"/>
              </a:lnSpc>
              <a:spcBef>
                <a:spcPts val="0"/>
              </a:spcBef>
              <a:buSzTx/>
              <a:buNone/>
              <a:defRPr sz="1800"/>
            </a:pPr>
            <a:r>
              <a:rPr sz="1400" dirty="0">
                <a:latin typeface="Arial"/>
                <a:ea typeface="Arial"/>
                <a:cs typeface="Arial"/>
                <a:sym typeface="Arial"/>
              </a:rPr>
              <a:t>4.If two pair -&gt; if we are the largest two pair in current cards, we double the bet; else we call the bet.</a:t>
            </a:r>
          </a:p>
          <a:p>
            <a:pPr marL="0" indent="0" defTabSz="642915">
              <a:lnSpc>
                <a:spcPct val="115000"/>
              </a:lnSpc>
              <a:spcBef>
                <a:spcPts val="0"/>
              </a:spcBef>
              <a:buSzTx/>
              <a:buNone/>
              <a:defRPr sz="1800"/>
            </a:pPr>
            <a:endParaRPr sz="1400" dirty="0">
              <a:latin typeface="Arial"/>
              <a:ea typeface="Arial"/>
              <a:cs typeface="Arial"/>
              <a:sym typeface="Arial"/>
            </a:endParaRPr>
          </a:p>
          <a:p>
            <a:pPr marL="0" indent="0" defTabSz="642915">
              <a:lnSpc>
                <a:spcPct val="115000"/>
              </a:lnSpc>
              <a:spcBef>
                <a:spcPts val="0"/>
              </a:spcBef>
              <a:buSzTx/>
              <a:buNone/>
              <a:defRPr sz="1800"/>
            </a:pPr>
            <a:r>
              <a:rPr sz="1400" dirty="0">
                <a:latin typeface="Arial"/>
                <a:ea typeface="Arial"/>
                <a:cs typeface="Arial"/>
                <a:sym typeface="Arial"/>
              </a:rPr>
              <a:t>5.If one pair -&gt; If someone raise more than double and we have the largest pair, we call the bet. else if  someone raise less than 1/4 bet, we call the bet; else we check or fold.</a:t>
            </a:r>
          </a:p>
        </p:txBody>
      </p:sp>
      <p:sp>
        <p:nvSpPr>
          <p:cNvPr id="55" name="Shape 55"/>
          <p:cNvSpPr/>
          <p:nvPr/>
        </p:nvSpPr>
        <p:spPr>
          <a:xfrm>
            <a:off x="227420" y="128762"/>
            <a:ext cx="72132" cy="45685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p>
            <a:pPr lvl="0">
              <a:defRPr sz="1800"/>
            </a:pPr>
            <a:endParaRPr sz="2500" dirty="0"/>
          </a:p>
        </p:txBody>
      </p:sp>
    </p:spTree>
    <p:extLst>
      <p:ext uri="{BB962C8B-B14F-4D97-AF65-F5344CB8AC3E}">
        <p14:creationId xmlns:p14="http://schemas.microsoft.com/office/powerpoint/2010/main" val="21932050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title"/>
          </p:nvPr>
        </p:nvSpPr>
        <p:spPr>
          <a:xfrm>
            <a:off x="133945" y="110132"/>
            <a:ext cx="7804547" cy="658892"/>
          </a:xfrm>
          <a:prstGeom prst="rect">
            <a:avLst/>
          </a:prstGeom>
        </p:spPr>
        <p:txBody>
          <a:bodyPr/>
          <a:lstStyle>
            <a:lvl1pPr algn="l" defTabSz="914400">
              <a:lnSpc>
                <a:spcPct val="115000"/>
              </a:lnSpc>
              <a:defRPr sz="2500">
                <a:latin typeface="Cambria"/>
                <a:ea typeface="Cambria"/>
                <a:cs typeface="Cambria"/>
                <a:sym typeface="Cambria"/>
              </a:defRPr>
            </a:lvl1pPr>
          </a:lstStyle>
          <a:p>
            <a:pPr lvl="0">
              <a:defRPr sz="1800"/>
            </a:pPr>
            <a:r>
              <a:rPr sz="1800" dirty="0"/>
              <a:t>Case 2: When we have four to a flush, four to an outside straight, four to an inside straight.</a:t>
            </a:r>
          </a:p>
        </p:txBody>
      </p:sp>
      <p:sp>
        <p:nvSpPr>
          <p:cNvPr id="58" name="Shape 58"/>
          <p:cNvSpPr>
            <a:spLocks noGrp="1"/>
          </p:cNvSpPr>
          <p:nvPr>
            <p:ph type="body" idx="1"/>
          </p:nvPr>
        </p:nvSpPr>
        <p:spPr>
          <a:xfrm>
            <a:off x="371838" y="4611985"/>
            <a:ext cx="8400325" cy="1739290"/>
          </a:xfrm>
          <a:prstGeom prst="rect">
            <a:avLst/>
          </a:prstGeom>
        </p:spPr>
        <p:txBody>
          <a:bodyPr anchor="t">
            <a:normAutofit/>
          </a:bodyPr>
          <a:lstStyle/>
          <a:p>
            <a:pPr marL="0" indent="0">
              <a:spcBef>
                <a:spcPts val="0"/>
              </a:spcBef>
              <a:buSzTx/>
              <a:buNone/>
              <a:defRPr sz="1800"/>
            </a:pPr>
            <a:r>
              <a:rPr sz="1700" dirty="0"/>
              <a:t>==========================================================</a:t>
            </a:r>
          </a:p>
          <a:p>
            <a:pPr marL="0" indent="0">
              <a:spcBef>
                <a:spcPts val="0"/>
              </a:spcBef>
              <a:buSzTx/>
              <a:buNone/>
              <a:defRPr sz="1800"/>
            </a:pPr>
            <a:r>
              <a:rPr sz="1700" dirty="0"/>
              <a:t>if d &lt;= 0 : check or fold</a:t>
            </a:r>
          </a:p>
          <a:p>
            <a:pPr marL="0" indent="0">
              <a:spcBef>
                <a:spcPts val="0"/>
              </a:spcBef>
              <a:buSzTx/>
              <a:buNone/>
              <a:defRPr sz="1800"/>
            </a:pPr>
            <a:r>
              <a:rPr sz="1700" dirty="0"/>
              <a:t>else: </a:t>
            </a:r>
            <a:endParaRPr lang="en-US" sz="1700" dirty="0" smtClean="0"/>
          </a:p>
          <a:p>
            <a:pPr marL="0" indent="0">
              <a:spcBef>
                <a:spcPts val="0"/>
              </a:spcBef>
              <a:buSzTx/>
              <a:buNone/>
              <a:defRPr sz="1800"/>
            </a:pPr>
            <a:r>
              <a:rPr lang="en-US" sz="1700" dirty="0" smtClean="0"/>
              <a:t>We call the bet</a:t>
            </a:r>
            <a:endParaRPr sz="1700" dirty="0"/>
          </a:p>
        </p:txBody>
      </p:sp>
      <p:sp>
        <p:nvSpPr>
          <p:cNvPr id="60" name="Shape 60"/>
          <p:cNvSpPr/>
          <p:nvPr/>
        </p:nvSpPr>
        <p:spPr>
          <a:xfrm>
            <a:off x="466787" y="979422"/>
            <a:ext cx="4842868" cy="3041164"/>
          </a:xfrm>
          <a:prstGeom prst="rect">
            <a:avLst/>
          </a:prstGeom>
          <a:ln w="12700">
            <a:solidFill>
              <a:srgbClr val="85888D"/>
            </a:solidFill>
            <a:miter lim="400000"/>
          </a:ln>
          <a:extLst>
            <a:ext uri="{C572A759-6A51-4108-AA02-DFA0A04FC94B}">
              <ma14:wrappingTextBoxFlag xmlns:ma14="http://schemas.microsoft.com/office/mac/drawingml/2011/main" val="1"/>
            </a:ext>
          </a:extLst>
        </p:spPr>
        <p:txBody>
          <a:bodyPr lIns="0" tIns="0" rIns="0" bIns="0">
            <a:normAutofit/>
          </a:bodyPr>
          <a:lstStyle/>
          <a:p>
            <a:pPr defTabSz="377890">
              <a:defRPr sz="1800"/>
            </a:pPr>
            <a:r>
              <a:rPr sz="1500" dirty="0">
                <a:latin typeface="メイリオ"/>
                <a:ea typeface="メイリオ"/>
                <a:cs typeface="メイリオ"/>
                <a:sym typeface="メイリオ"/>
              </a:rPr>
              <a:t>Problem 1: how to determine the maximum bet we can give?</a:t>
            </a:r>
          </a:p>
          <a:p>
            <a:pPr defTabSz="377890">
              <a:defRPr sz="1800"/>
            </a:pPr>
            <a:r>
              <a:rPr sz="1500" dirty="0">
                <a:latin typeface="メイリオ"/>
                <a:ea typeface="メイリオ"/>
                <a:cs typeface="メイリオ"/>
                <a:sym typeface="メイリオ"/>
              </a:rPr>
              <a:t>Number of possible drawing: N</a:t>
            </a:r>
          </a:p>
          <a:p>
            <a:pPr defTabSz="377890">
              <a:defRPr sz="1800"/>
            </a:pPr>
            <a:r>
              <a:rPr sz="1500" dirty="0">
                <a:latin typeface="メイリオ"/>
                <a:ea typeface="メイリオ"/>
                <a:cs typeface="メイリオ"/>
                <a:sym typeface="メイリオ"/>
              </a:rPr>
              <a:t>For a possible draw,</a:t>
            </a:r>
          </a:p>
          <a:p>
            <a:pPr lvl="1" indent="147870" defTabSz="377890">
              <a:defRPr sz="1800"/>
            </a:pPr>
            <a:r>
              <a:rPr sz="1500" dirty="0">
                <a:latin typeface="メイリオ"/>
                <a:ea typeface="メイリオ"/>
                <a:cs typeface="メイリオ"/>
                <a:sym typeface="メイリオ"/>
              </a:rPr>
              <a:t>p(pot) = pot odds</a:t>
            </a:r>
          </a:p>
          <a:p>
            <a:pPr lvl="1" indent="147870" defTabSz="377890">
              <a:defRPr sz="1800"/>
            </a:pPr>
            <a:r>
              <a:rPr sz="1500" dirty="0">
                <a:latin typeface="メイリオ"/>
                <a:ea typeface="メイリオ"/>
                <a:cs typeface="メイリオ"/>
                <a:sym typeface="メイリオ"/>
              </a:rPr>
              <a:t>p(draw) = odds of drawing a card that wins the game.</a:t>
            </a:r>
          </a:p>
          <a:p>
            <a:pPr lvl="1" indent="147870" defTabSz="377890">
              <a:defRPr sz="1800"/>
            </a:pPr>
            <a:r>
              <a:rPr sz="1500" dirty="0">
                <a:latin typeface="メイリオ"/>
                <a:ea typeface="メイリオ"/>
                <a:cs typeface="メイリオ"/>
                <a:sym typeface="メイリオ"/>
              </a:rPr>
              <a:t>d = p(draw) - p(pod)</a:t>
            </a:r>
          </a:p>
          <a:p>
            <a:pPr lvl="1" indent="147870" defTabSz="377890">
              <a:defRPr sz="1800"/>
            </a:pPr>
            <a:endParaRPr sz="1500" dirty="0">
              <a:latin typeface="メイリオ"/>
              <a:ea typeface="メイリオ"/>
              <a:cs typeface="メイリオ"/>
              <a:sym typeface="メイリオ"/>
            </a:endParaRPr>
          </a:p>
          <a:p>
            <a:pPr lvl="1" indent="147870" defTabSz="377890">
              <a:defRPr sz="1800"/>
            </a:pPr>
            <a:r>
              <a:rPr sz="1500" dirty="0">
                <a:latin typeface="メイリオ"/>
                <a:ea typeface="メイリオ"/>
                <a:cs typeface="メイリオ"/>
                <a:sym typeface="メイリオ"/>
              </a:rPr>
              <a:t>if d &gt; 0, the call has a positive expectation.</a:t>
            </a:r>
          </a:p>
        </p:txBody>
      </p:sp>
      <p:sp>
        <p:nvSpPr>
          <p:cNvPr id="2" name="TextBox 1"/>
          <p:cNvSpPr txBox="1"/>
          <p:nvPr/>
        </p:nvSpPr>
        <p:spPr>
          <a:xfrm>
            <a:off x="371838" y="4211086"/>
            <a:ext cx="3455095" cy="677108"/>
          </a:xfrm>
          <a:prstGeom prst="rect">
            <a:avLst/>
          </a:prstGeom>
          <a:noFill/>
        </p:spPr>
        <p:txBody>
          <a:bodyPr wrap="square" rtlCol="0">
            <a:spAutoFit/>
          </a:bodyPr>
          <a:lstStyle/>
          <a:p>
            <a:pPr marL="0" lvl="4"/>
            <a:r>
              <a:rPr lang="en-US" sz="1000" dirty="0">
                <a:solidFill>
                  <a:srgbClr val="53585F"/>
                </a:solidFill>
                <a:latin typeface="Arial"/>
                <a:ea typeface="Arial"/>
                <a:cs typeface="Arial"/>
                <a:sym typeface="Arial"/>
              </a:rPr>
              <a:t>pot odds are the ratio of the current size of the pot to the cost of a contemplated call.</a:t>
            </a:r>
          </a:p>
          <a:p>
            <a:endParaRPr lang="en-US" dirty="0"/>
          </a:p>
        </p:txBody>
      </p:sp>
    </p:spTree>
    <p:extLst>
      <p:ext uri="{BB962C8B-B14F-4D97-AF65-F5344CB8AC3E}">
        <p14:creationId xmlns:p14="http://schemas.microsoft.com/office/powerpoint/2010/main" val="36943117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133945" y="110132"/>
            <a:ext cx="7804547" cy="658892"/>
          </a:xfrm>
          <a:prstGeom prst="rect">
            <a:avLst/>
          </a:prstGeom>
        </p:spPr>
        <p:txBody>
          <a:bodyPr/>
          <a:lstStyle>
            <a:lvl1pPr algn="l" defTabSz="914400">
              <a:lnSpc>
                <a:spcPct val="115000"/>
              </a:lnSpc>
              <a:defRPr sz="2500">
                <a:latin typeface="Cambria"/>
                <a:ea typeface="Cambria"/>
                <a:cs typeface="Cambria"/>
                <a:sym typeface="Cambria"/>
              </a:defRPr>
            </a:lvl1pPr>
          </a:lstStyle>
          <a:p>
            <a:pPr lvl="0">
              <a:defRPr sz="1800"/>
            </a:pPr>
            <a:r>
              <a:rPr sz="1800" dirty="0"/>
              <a:t>Case 2: When we have four to a flush, four to an outside straight, four to an inside straight.</a:t>
            </a:r>
          </a:p>
        </p:txBody>
      </p:sp>
      <p:sp>
        <p:nvSpPr>
          <p:cNvPr id="64" name="Shape 64"/>
          <p:cNvSpPr>
            <a:spLocks noGrp="1"/>
          </p:cNvSpPr>
          <p:nvPr>
            <p:ph type="body" idx="1"/>
          </p:nvPr>
        </p:nvSpPr>
        <p:spPr>
          <a:xfrm>
            <a:off x="161478" y="821844"/>
            <a:ext cx="8610686" cy="5529431"/>
          </a:xfrm>
          <a:prstGeom prst="rect">
            <a:avLst/>
          </a:prstGeom>
        </p:spPr>
        <p:txBody>
          <a:bodyPr anchor="t"/>
          <a:lstStyle/>
          <a:p>
            <a:pPr marL="0" indent="0">
              <a:spcBef>
                <a:spcPts val="0"/>
              </a:spcBef>
              <a:buSzTx/>
              <a:buNone/>
              <a:defRPr sz="1800"/>
            </a:pPr>
            <a:endParaRPr lang="en-US" sz="1700" dirty="0" smtClean="0"/>
          </a:p>
          <a:p>
            <a:pPr marL="0" indent="0">
              <a:spcBef>
                <a:spcPts val="0"/>
              </a:spcBef>
              <a:buSzTx/>
              <a:buNone/>
              <a:defRPr sz="1800"/>
            </a:pPr>
            <a:endParaRPr lang="en-US" sz="1700" dirty="0"/>
          </a:p>
          <a:p>
            <a:pPr marL="0" indent="0">
              <a:spcBef>
                <a:spcPts val="0"/>
              </a:spcBef>
              <a:buSzTx/>
              <a:buNone/>
              <a:defRPr sz="1800"/>
            </a:pPr>
            <a:endParaRPr lang="en-US" sz="1700" dirty="0" smtClean="0"/>
          </a:p>
          <a:p>
            <a:pPr marL="0" indent="0">
              <a:spcBef>
                <a:spcPts val="0"/>
              </a:spcBef>
              <a:buSzTx/>
              <a:buNone/>
              <a:defRPr sz="1800"/>
            </a:pPr>
            <a:endParaRPr lang="en-US" sz="1700" dirty="0"/>
          </a:p>
          <a:p>
            <a:pPr marL="0" indent="0">
              <a:spcBef>
                <a:spcPts val="0"/>
              </a:spcBef>
              <a:buSzTx/>
              <a:buNone/>
              <a:defRPr sz="1800"/>
            </a:pPr>
            <a:r>
              <a:rPr sz="1700" dirty="0" smtClean="0"/>
              <a:t>Problem </a:t>
            </a:r>
            <a:r>
              <a:rPr sz="1700" dirty="0"/>
              <a:t>2: if the decision in the case conflicts with the one in case 1, what should we do?</a:t>
            </a:r>
          </a:p>
          <a:p>
            <a:pPr marL="0" indent="0">
              <a:spcBef>
                <a:spcPts val="0"/>
              </a:spcBef>
              <a:buSzTx/>
              <a:buNone/>
              <a:defRPr sz="1800"/>
            </a:pPr>
            <a:endParaRPr sz="1700" dirty="0"/>
          </a:p>
          <a:p>
            <a:pPr marL="0" indent="0">
              <a:spcBef>
                <a:spcPts val="0"/>
              </a:spcBef>
              <a:buSzTx/>
              <a:buNone/>
              <a:defRPr sz="1800"/>
            </a:pPr>
            <a:r>
              <a:rPr sz="1700" dirty="0"/>
              <a:t>We prefer following the decision in case 1</a:t>
            </a:r>
            <a:r>
              <a:rPr sz="1700" dirty="0" smtClean="0"/>
              <a:t>.</a:t>
            </a:r>
            <a:r>
              <a:rPr lang="en-US" sz="1700" dirty="0" smtClean="0"/>
              <a:t> But</a:t>
            </a:r>
            <a:r>
              <a:rPr lang="en-US" altLang="zh-CN" sz="1700" dirty="0" smtClean="0"/>
              <a:t> We</a:t>
            </a:r>
            <a:r>
              <a:rPr lang="zh-CN" altLang="en-US" sz="1700" dirty="0" smtClean="0"/>
              <a:t> </a:t>
            </a:r>
            <a:r>
              <a:rPr lang="en-US" altLang="zh-CN" sz="1700" dirty="0" smtClean="0"/>
              <a:t>increase the </a:t>
            </a:r>
            <a:r>
              <a:rPr sz="1700" dirty="0" smtClean="0"/>
              <a:t> </a:t>
            </a:r>
            <a:r>
              <a:rPr sz="1700" dirty="0"/>
              <a:t>maximum </a:t>
            </a:r>
            <a:r>
              <a:rPr lang="en-US" sz="1700" dirty="0" smtClean="0"/>
              <a:t>call we can </a:t>
            </a:r>
            <a:r>
              <a:rPr lang="en-US" sz="1700" dirty="0" err="1" smtClean="0"/>
              <a:t>acceipt</a:t>
            </a:r>
            <a:r>
              <a:rPr sz="1700" dirty="0" smtClean="0"/>
              <a:t> </a:t>
            </a:r>
            <a:r>
              <a:rPr lang="en-US" sz="1700" dirty="0" smtClean="0"/>
              <a:t>to</a:t>
            </a:r>
            <a:r>
              <a:rPr sz="1700" dirty="0" smtClean="0"/>
              <a:t> </a:t>
            </a:r>
            <a:r>
              <a:rPr sz="1700" dirty="0"/>
              <a:t>1.1* (bet in case 1 ).</a:t>
            </a:r>
          </a:p>
        </p:txBody>
      </p:sp>
    </p:spTree>
    <p:extLst>
      <p:ext uri="{BB962C8B-B14F-4D97-AF65-F5344CB8AC3E}">
        <p14:creationId xmlns:p14="http://schemas.microsoft.com/office/powerpoint/2010/main" val="188788363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494410" y="231864"/>
            <a:ext cx="8042276" cy="817999"/>
          </a:xfrm>
          <a:prstGeom prst="rect">
            <a:avLst/>
          </a:prstGeom>
        </p:spPr>
        <p:txBody>
          <a:bodyPr/>
          <a:lstStyle/>
          <a:p>
            <a:pPr lvl="0">
              <a:defRPr sz="1800"/>
            </a:pPr>
            <a:r>
              <a:rPr sz="5600" dirty="0"/>
              <a:t>After Turn</a:t>
            </a:r>
          </a:p>
        </p:txBody>
      </p:sp>
      <p:sp>
        <p:nvSpPr>
          <p:cNvPr id="67" name="Shape 67"/>
          <p:cNvSpPr>
            <a:spLocks noGrp="1"/>
          </p:cNvSpPr>
          <p:nvPr>
            <p:ph type="body" idx="1"/>
          </p:nvPr>
        </p:nvSpPr>
        <p:spPr>
          <a:xfrm>
            <a:off x="308143" y="1049863"/>
            <a:ext cx="8527714" cy="5405789"/>
          </a:xfrm>
          <a:prstGeom prst="rect">
            <a:avLst/>
          </a:prstGeom>
        </p:spPr>
        <p:txBody>
          <a:bodyPr anchor="t"/>
          <a:lstStyle/>
          <a:p>
            <a:pPr marL="0" indent="0">
              <a:spcBef>
                <a:spcPts val="0"/>
              </a:spcBef>
              <a:buSzTx/>
              <a:buNone/>
              <a:defRPr sz="1800"/>
            </a:pPr>
            <a:r>
              <a:rPr sz="1700" dirty="0"/>
              <a:t>It’s almost same as the After Flop step. </a:t>
            </a:r>
            <a:r>
              <a:rPr lang="en-US" altLang="zh-CN" sz="1700" dirty="0" smtClean="0"/>
              <a:t>Except</a:t>
            </a:r>
            <a:r>
              <a:rPr lang="zh-CN" altLang="en-US" sz="1700" dirty="0" smtClean="0"/>
              <a:t> </a:t>
            </a:r>
            <a:r>
              <a:rPr lang="en-US" altLang="zh-CN" sz="1700" dirty="0" smtClean="0"/>
              <a:t>we</a:t>
            </a:r>
            <a:r>
              <a:rPr lang="zh-CN" altLang="en-US" sz="1700" dirty="0" smtClean="0"/>
              <a:t> </a:t>
            </a:r>
            <a:r>
              <a:rPr lang="en-US" altLang="zh-CN" sz="1700" dirty="0" smtClean="0"/>
              <a:t>change the basic rules in case 1.</a:t>
            </a:r>
            <a:endParaRPr sz="1700" dirty="0"/>
          </a:p>
          <a:p>
            <a:pPr marL="0" indent="0">
              <a:spcBef>
                <a:spcPts val="0"/>
              </a:spcBef>
              <a:buSzTx/>
              <a:buNone/>
              <a:defRPr sz="1800"/>
            </a:pPr>
            <a:r>
              <a:rPr sz="1700" dirty="0"/>
              <a:t>case 1: we have already had some competitive cards.</a:t>
            </a:r>
          </a:p>
          <a:p>
            <a:pPr marL="0" indent="0" defTabSz="642915">
              <a:spcBef>
                <a:spcPts val="0"/>
              </a:spcBef>
              <a:buSzTx/>
              <a:buNone/>
              <a:defRPr sz="1800"/>
            </a:pPr>
            <a:r>
              <a:rPr sz="1400" dirty="0">
                <a:latin typeface="Arial"/>
                <a:ea typeface="Arial"/>
                <a:cs typeface="Arial"/>
                <a:sym typeface="Arial"/>
              </a:rPr>
              <a:t>1.If the combination of our cards and community cards are equal to or bigger than Flush -&gt; double the bet.</a:t>
            </a:r>
          </a:p>
          <a:p>
            <a:pPr marL="0" indent="0" defTabSz="642915">
              <a:spcBef>
                <a:spcPts val="0"/>
              </a:spcBef>
              <a:buSzTx/>
              <a:buNone/>
              <a:defRPr sz="1800"/>
            </a:pPr>
            <a:r>
              <a:rPr sz="1400" dirty="0">
                <a:latin typeface="Arial"/>
                <a:ea typeface="Arial"/>
                <a:cs typeface="Arial"/>
                <a:sym typeface="Arial"/>
              </a:rPr>
              <a:t>2.If straight -&gt; if no one double the bet, we double the bet; else if someone raises more than double and there is no possible flush and larger straight, we double the bet; else if someone raise less than double, we call the bet; else we fold.</a:t>
            </a:r>
          </a:p>
          <a:p>
            <a:pPr marL="0" indent="0" defTabSz="642915">
              <a:spcBef>
                <a:spcPts val="0"/>
              </a:spcBef>
              <a:buSzTx/>
              <a:buNone/>
              <a:defRPr sz="1800"/>
            </a:pPr>
            <a:r>
              <a:rPr sz="1400" dirty="0">
                <a:latin typeface="Arial"/>
                <a:ea typeface="Arial"/>
                <a:cs typeface="Arial"/>
                <a:sym typeface="Arial"/>
              </a:rPr>
              <a:t>3.if three of kind -&gt; if someone raise more than double and we have 0 or 1 of the set, we fold; else if no one raise and we have 2 of the set we double bet. else if we have 0 of the set, we check or fold. else we call the bet.</a:t>
            </a:r>
          </a:p>
          <a:p>
            <a:pPr marL="0" indent="0" defTabSz="642915">
              <a:spcBef>
                <a:spcPts val="0"/>
              </a:spcBef>
              <a:buSzTx/>
              <a:buNone/>
              <a:defRPr sz="1800"/>
            </a:pPr>
            <a:r>
              <a:rPr sz="1400" dirty="0">
                <a:latin typeface="Arial"/>
                <a:ea typeface="Arial"/>
                <a:cs typeface="Arial"/>
                <a:sym typeface="Arial"/>
              </a:rPr>
              <a:t>4.if two pair -&gt; if someone raise more than double we fold; else we call.</a:t>
            </a:r>
          </a:p>
          <a:p>
            <a:pPr marL="0" indent="0" defTabSz="642915">
              <a:spcBef>
                <a:spcPts val="0"/>
              </a:spcBef>
              <a:buSzTx/>
              <a:buNone/>
              <a:defRPr sz="1800"/>
            </a:pPr>
            <a:r>
              <a:rPr sz="1400" dirty="0">
                <a:latin typeface="Arial"/>
                <a:ea typeface="Arial"/>
                <a:cs typeface="Arial"/>
                <a:sym typeface="Arial"/>
              </a:rPr>
              <a:t>5.if one pair -&gt; if someone raise more than double we fold; else if we our pair is AA,KK,QQ we call the bet, else we fold.</a:t>
            </a:r>
          </a:p>
          <a:p>
            <a:pPr marL="0" indent="0" defTabSz="642915">
              <a:spcBef>
                <a:spcPts val="0"/>
              </a:spcBef>
              <a:buSzTx/>
              <a:buNone/>
              <a:defRPr sz="1800"/>
            </a:pPr>
            <a:r>
              <a:rPr sz="1400" dirty="0">
                <a:latin typeface="Arial"/>
                <a:ea typeface="Arial"/>
                <a:cs typeface="Arial"/>
                <a:sym typeface="Arial"/>
              </a:rPr>
              <a:t>6.other situation check or fold</a:t>
            </a:r>
            <a:r>
              <a:rPr sz="1400" dirty="0" smtClean="0">
                <a:latin typeface="Arial"/>
                <a:ea typeface="Arial"/>
                <a:cs typeface="Arial"/>
                <a:sym typeface="Arial"/>
              </a:rPr>
              <a:t>.</a:t>
            </a:r>
            <a:endParaRPr lang="en-US" sz="1700" dirty="0" smtClean="0"/>
          </a:p>
        </p:txBody>
      </p:sp>
    </p:spTree>
    <p:extLst>
      <p:ext uri="{BB962C8B-B14F-4D97-AF65-F5344CB8AC3E}">
        <p14:creationId xmlns:p14="http://schemas.microsoft.com/office/powerpoint/2010/main" val="14654206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pPr lvl="0">
              <a:defRPr sz="1800"/>
            </a:pPr>
            <a:r>
              <a:rPr sz="5600"/>
              <a:t>After River</a:t>
            </a:r>
          </a:p>
        </p:txBody>
      </p:sp>
      <p:sp>
        <p:nvSpPr>
          <p:cNvPr id="71" name="Shape 71"/>
          <p:cNvSpPr>
            <a:spLocks noGrp="1"/>
          </p:cNvSpPr>
          <p:nvPr>
            <p:ph type="body" idx="1"/>
          </p:nvPr>
        </p:nvSpPr>
        <p:spPr>
          <a:xfrm>
            <a:off x="549275" y="1600200"/>
            <a:ext cx="8042276" cy="5020733"/>
          </a:xfrm>
          <a:prstGeom prst="rect">
            <a:avLst/>
          </a:prstGeom>
        </p:spPr>
        <p:txBody>
          <a:bodyPr>
            <a:normAutofit fontScale="92500" lnSpcReduction="20000"/>
          </a:bodyPr>
          <a:lstStyle/>
          <a:p>
            <a:pPr marL="473652" indent="-473652" defTabSz="361459">
              <a:spcBef>
                <a:spcPts val="2531"/>
              </a:spcBef>
              <a:defRPr sz="1800"/>
            </a:pPr>
            <a:r>
              <a:rPr sz="2200" dirty="0"/>
              <a:t>We are much more liberal in this position!!</a:t>
            </a:r>
            <a:r>
              <a:rPr sz="2200" dirty="0" smtClean="0"/>
              <a:t>!</a:t>
            </a:r>
            <a:r>
              <a:rPr lang="en-US" sz="2200" dirty="0" smtClean="0"/>
              <a:t> Thus we just apply basic rules on the final round.</a:t>
            </a:r>
            <a:endParaRPr sz="2200" dirty="0"/>
          </a:p>
          <a:p>
            <a:pPr marL="275024" indent="-275024" defTabSz="361459">
              <a:spcBef>
                <a:spcPts val="2531"/>
              </a:spcBef>
              <a:defRPr sz="1800"/>
            </a:pPr>
            <a:endParaRPr sz="2200" dirty="0"/>
          </a:p>
          <a:p>
            <a:pPr marL="0" indent="0" defTabSz="565765">
              <a:spcBef>
                <a:spcPts val="600"/>
              </a:spcBef>
              <a:spcAft>
                <a:spcPts val="600"/>
              </a:spcAft>
              <a:buSzTx/>
              <a:buNone/>
              <a:defRPr sz="1800"/>
            </a:pPr>
            <a:r>
              <a:rPr sz="1500" dirty="0">
                <a:latin typeface="+mj-lt"/>
                <a:ea typeface="+mj-ea"/>
                <a:cs typeface="+mj-cs"/>
                <a:sym typeface="Helvetica"/>
              </a:rPr>
              <a:t>1.If the combination of our cards and community cards are equal to or bigger than Full house -&gt; double the bet.</a:t>
            </a:r>
          </a:p>
          <a:p>
            <a:pPr marL="0" indent="0" defTabSz="565765">
              <a:spcBef>
                <a:spcPts val="600"/>
              </a:spcBef>
              <a:spcAft>
                <a:spcPts val="600"/>
              </a:spcAft>
              <a:buSzTx/>
              <a:buNone/>
              <a:defRPr sz="1800"/>
            </a:pPr>
            <a:r>
              <a:rPr sz="1500" dirty="0">
                <a:latin typeface="+mj-lt"/>
                <a:ea typeface="+mj-ea"/>
                <a:cs typeface="+mj-cs"/>
                <a:sym typeface="Helvetica"/>
              </a:rPr>
              <a:t>2.If Flush -&gt; if we have two same kind of cards of the flush, we double the bet. else if someone raise more than double, we fold. else we call the bet.</a:t>
            </a:r>
          </a:p>
          <a:p>
            <a:pPr marL="0" indent="0" defTabSz="565765">
              <a:spcBef>
                <a:spcPts val="600"/>
              </a:spcBef>
              <a:spcAft>
                <a:spcPts val="600"/>
              </a:spcAft>
              <a:buSzTx/>
              <a:buNone/>
              <a:defRPr sz="1800"/>
            </a:pPr>
            <a:r>
              <a:rPr sz="1500" dirty="0">
                <a:latin typeface="+mj-lt"/>
                <a:ea typeface="+mj-ea"/>
                <a:cs typeface="+mj-cs"/>
                <a:sym typeface="Helvetica"/>
              </a:rPr>
              <a:t>3.if straight -&gt; if we have two of the straight and no other possible larger combination, we double the bet; else if we have two cards of the straight, we call the  bet, else we check or fold.</a:t>
            </a:r>
          </a:p>
          <a:p>
            <a:pPr marL="0" indent="0" defTabSz="565765">
              <a:spcBef>
                <a:spcPts val="600"/>
              </a:spcBef>
              <a:spcAft>
                <a:spcPts val="600"/>
              </a:spcAft>
              <a:buSzTx/>
              <a:buNone/>
              <a:defRPr sz="1800"/>
            </a:pPr>
            <a:r>
              <a:rPr sz="1500" dirty="0">
                <a:latin typeface="+mj-lt"/>
                <a:ea typeface="+mj-ea"/>
                <a:cs typeface="+mj-cs"/>
                <a:sym typeface="Helvetica"/>
              </a:rPr>
              <a:t>3.If three of kind -&gt; if we have two cards of the set and no one raise more than double, we double the bet; else if someone raise more than double and we have two cards of the set, we call the bet; else if we have 1 card of the set and no one raise more than double, we call the bet. else we check or fold.</a:t>
            </a:r>
          </a:p>
          <a:p>
            <a:pPr marL="0" indent="0" defTabSz="565765">
              <a:spcBef>
                <a:spcPts val="600"/>
              </a:spcBef>
              <a:spcAft>
                <a:spcPts val="600"/>
              </a:spcAft>
              <a:buSzTx/>
              <a:buNone/>
              <a:defRPr sz="1800"/>
            </a:pPr>
            <a:r>
              <a:rPr sz="1500" dirty="0">
                <a:latin typeface="+mj-lt"/>
                <a:ea typeface="+mj-ea"/>
                <a:cs typeface="+mj-cs"/>
                <a:sym typeface="Helvetica"/>
              </a:rPr>
              <a:t>4.If two pair -&gt; if someone raise more than double, we fold. else we call the bet.</a:t>
            </a:r>
          </a:p>
          <a:p>
            <a:pPr marL="0" indent="0" defTabSz="565765">
              <a:spcBef>
                <a:spcPts val="600"/>
              </a:spcBef>
              <a:spcAft>
                <a:spcPts val="600"/>
              </a:spcAft>
              <a:buSzTx/>
              <a:buNone/>
              <a:defRPr sz="1800"/>
            </a:pPr>
            <a:r>
              <a:rPr sz="1500" dirty="0">
                <a:latin typeface="+mj-lt"/>
                <a:ea typeface="+mj-ea"/>
                <a:cs typeface="+mj-cs"/>
                <a:sym typeface="Helvetica"/>
              </a:rPr>
              <a:t>5.If one pair -&gt; If we have AA,KK,QQ and no one raise more than ¼, we call the bet. else we check or fold.</a:t>
            </a:r>
          </a:p>
          <a:p>
            <a:pPr marL="0" indent="0" defTabSz="565765">
              <a:spcBef>
                <a:spcPts val="600"/>
              </a:spcBef>
              <a:spcAft>
                <a:spcPts val="600"/>
              </a:spcAft>
              <a:buSzTx/>
              <a:buNone/>
              <a:defRPr sz="1800"/>
            </a:pPr>
            <a:r>
              <a:rPr sz="1500" dirty="0">
                <a:latin typeface="+mj-lt"/>
                <a:ea typeface="+mj-ea"/>
                <a:cs typeface="+mj-cs"/>
                <a:sym typeface="Helvetica"/>
              </a:rPr>
              <a:t>6.if other situation, check or fold.</a:t>
            </a:r>
          </a:p>
        </p:txBody>
      </p:sp>
    </p:spTree>
    <p:extLst>
      <p:ext uri="{BB962C8B-B14F-4D97-AF65-F5344CB8AC3E}">
        <p14:creationId xmlns:p14="http://schemas.microsoft.com/office/powerpoint/2010/main" val="150329038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Improvement &amp; limitations</a:t>
            </a:r>
            <a:endParaRPr lang="en-US" dirty="0"/>
          </a:p>
        </p:txBody>
      </p:sp>
      <p:sp>
        <p:nvSpPr>
          <p:cNvPr id="3" name="副标题 2"/>
          <p:cNvSpPr>
            <a:spLocks noGrp="1"/>
          </p:cNvSpPr>
          <p:nvPr>
            <p:ph type="subTitle" idx="1"/>
          </p:nvPr>
        </p:nvSpPr>
        <p:spPr/>
        <p:txBody>
          <a:bodyPr>
            <a:normAutofit fontScale="77500" lnSpcReduction="20000"/>
          </a:bodyPr>
          <a:lstStyle/>
          <a:p>
            <a:pPr algn="l"/>
            <a:r>
              <a:rPr lang="en-US" dirty="0" smtClean="0">
                <a:solidFill>
                  <a:schemeClr val="tx2">
                    <a:lumMod val="75000"/>
                  </a:schemeClr>
                </a:solidFill>
              </a:rPr>
              <a:t>1.Advanced Rule-based system</a:t>
            </a:r>
          </a:p>
          <a:p>
            <a:pPr algn="l"/>
            <a:r>
              <a:rPr lang="en-US" dirty="0" smtClean="0">
                <a:solidFill>
                  <a:schemeClr val="tx2">
                    <a:lumMod val="75000"/>
                  </a:schemeClr>
                </a:solidFill>
              </a:rPr>
              <a:t>2.Case-based reasoning</a:t>
            </a:r>
          </a:p>
          <a:p>
            <a:pPr algn="l"/>
            <a:endParaRPr lang="en-US" dirty="0" smtClean="0">
              <a:solidFill>
                <a:schemeClr val="tx2">
                  <a:lumMod val="75000"/>
                </a:schemeClr>
              </a:solidFill>
            </a:endParaRPr>
          </a:p>
          <a:p>
            <a:pPr algn="l"/>
            <a:r>
              <a:rPr lang="en-US" dirty="0" smtClean="0">
                <a:solidFill>
                  <a:schemeClr val="tx2">
                    <a:lumMod val="75000"/>
                  </a:schemeClr>
                </a:solidFill>
              </a:rPr>
              <a:t>Adjusting the strategy when necessary</a:t>
            </a:r>
            <a:endParaRPr lang="en-US" dirty="0">
              <a:solidFill>
                <a:schemeClr val="tx2">
                  <a:lumMod val="75000"/>
                </a:schemeClr>
              </a:solidFill>
            </a:endParaRPr>
          </a:p>
        </p:txBody>
      </p:sp>
      <p:sp>
        <p:nvSpPr>
          <p:cNvPr id="4" name="下箭头 3"/>
          <p:cNvSpPr/>
          <p:nvPr/>
        </p:nvSpPr>
        <p:spPr>
          <a:xfrm>
            <a:off x="3491880" y="4725144"/>
            <a:ext cx="64807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889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321734"/>
            <a:ext cx="8042276" cy="885732"/>
          </a:xfrm>
        </p:spPr>
        <p:txBody>
          <a:bodyPr>
            <a:normAutofit/>
          </a:bodyPr>
          <a:lstStyle/>
          <a:p>
            <a:r>
              <a:rPr lang="en-US" dirty="0" smtClean="0"/>
              <a:t>Pre Flop</a:t>
            </a:r>
            <a:endParaRPr lang="en-US" dirty="0"/>
          </a:p>
        </p:txBody>
      </p:sp>
      <p:sp>
        <p:nvSpPr>
          <p:cNvPr id="3" name="内容占位符 2"/>
          <p:cNvSpPr>
            <a:spLocks noGrp="1"/>
          </p:cNvSpPr>
          <p:nvPr>
            <p:ph idx="1"/>
          </p:nvPr>
        </p:nvSpPr>
        <p:spPr>
          <a:xfrm>
            <a:off x="549275" y="1464735"/>
            <a:ext cx="8042276" cy="2692895"/>
          </a:xfrm>
        </p:spPr>
        <p:txBody>
          <a:bodyPr>
            <a:normAutofit fontScale="92500" lnSpcReduction="20000"/>
          </a:bodyPr>
          <a:lstStyle/>
          <a:p>
            <a:r>
              <a:rPr lang="en-US" sz="2800" dirty="0" smtClean="0"/>
              <a:t>What is my starting hand?</a:t>
            </a:r>
          </a:p>
          <a:p>
            <a:r>
              <a:rPr lang="en-US" sz="2800" dirty="0" smtClean="0"/>
              <a:t>What position am I in (early, middle or late)?</a:t>
            </a:r>
          </a:p>
          <a:p>
            <a:r>
              <a:rPr lang="en-US" sz="2800" dirty="0" smtClean="0"/>
              <a:t>How many players are in the hand?</a:t>
            </a:r>
          </a:p>
          <a:p>
            <a:r>
              <a:rPr lang="en-US" sz="2800" dirty="0" smtClean="0"/>
              <a:t>Are they loose or tight players? </a:t>
            </a:r>
          </a:p>
          <a:p>
            <a:r>
              <a:rPr lang="en-US" sz="2800" dirty="0" smtClean="0"/>
              <a:t>How have they entered (raising or just calling)?</a:t>
            </a:r>
          </a:p>
          <a:p>
            <a:endParaRPr lang="en-US" dirty="0"/>
          </a:p>
        </p:txBody>
      </p:sp>
      <p:pic>
        <p:nvPicPr>
          <p:cNvPr id="4" name="Picture 1" descr="C:\Users\Alex Zhou\AppData\Roaming\Tencent\Users\825983463\QQ\WinTemp\RichOle\3%SZ6T4VX5EG)0F71PHQ6A3.png"/>
          <p:cNvPicPr>
            <a:picLocks noChangeAspect="1" noChangeArrowheads="1"/>
          </p:cNvPicPr>
          <p:nvPr/>
        </p:nvPicPr>
        <p:blipFill>
          <a:blip r:embed="rId2" cstate="print"/>
          <a:srcRect/>
          <a:stretch>
            <a:fillRect/>
          </a:stretch>
        </p:blipFill>
        <p:spPr bwMode="auto">
          <a:xfrm>
            <a:off x="1865454" y="4293096"/>
            <a:ext cx="4413523" cy="2326734"/>
          </a:xfrm>
          <a:prstGeom prst="rect">
            <a:avLst/>
          </a:prstGeom>
          <a:noFill/>
        </p:spPr>
      </p:pic>
    </p:spTree>
    <p:extLst>
      <p:ext uri="{BB962C8B-B14F-4D97-AF65-F5344CB8AC3E}">
        <p14:creationId xmlns:p14="http://schemas.microsoft.com/office/powerpoint/2010/main" val="23193462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Post Flop, Turn and River</a:t>
            </a:r>
            <a:endParaRPr lang="en-US" dirty="0"/>
          </a:p>
        </p:txBody>
      </p:sp>
      <p:sp>
        <p:nvSpPr>
          <p:cNvPr id="3" name="内容占位符 2"/>
          <p:cNvSpPr>
            <a:spLocks noGrp="1"/>
          </p:cNvSpPr>
          <p:nvPr>
            <p:ph idx="1"/>
          </p:nvPr>
        </p:nvSpPr>
        <p:spPr/>
        <p:txBody>
          <a:bodyPr>
            <a:normAutofit lnSpcReduction="10000"/>
          </a:bodyPr>
          <a:lstStyle/>
          <a:p>
            <a:r>
              <a:rPr lang="en-US" dirty="0" smtClean="0"/>
              <a:t>Has my hand improved? </a:t>
            </a:r>
          </a:p>
          <a:p>
            <a:r>
              <a:rPr lang="en-US" dirty="0" smtClean="0"/>
              <a:t>Do I likely have the best hand?</a:t>
            </a:r>
          </a:p>
          <a:p>
            <a:r>
              <a:rPr lang="en-US" dirty="0" smtClean="0"/>
              <a:t>Does my hand now have strong drawing potential to a flush or straight? </a:t>
            </a:r>
          </a:p>
          <a:p>
            <a:r>
              <a:rPr lang="en-US" dirty="0" smtClean="0"/>
              <a:t>How many players are still in the hand? </a:t>
            </a:r>
          </a:p>
          <a:p>
            <a:r>
              <a:rPr lang="en-US" dirty="0" smtClean="0"/>
              <a:t>Who are they? </a:t>
            </a:r>
          </a:p>
          <a:p>
            <a:r>
              <a:rPr lang="en-US" dirty="0" smtClean="0"/>
              <a:t>Who if anyone raised </a:t>
            </a:r>
            <a:r>
              <a:rPr lang="en-US" dirty="0" err="1" smtClean="0"/>
              <a:t>preflop</a:t>
            </a:r>
            <a:r>
              <a:rPr lang="en-US" dirty="0" smtClean="0"/>
              <a:t>? </a:t>
            </a:r>
          </a:p>
          <a:p>
            <a:r>
              <a:rPr lang="en-US" dirty="0" smtClean="0"/>
              <a:t>How big is the pot?</a:t>
            </a:r>
          </a:p>
          <a:p>
            <a:endParaRPr lang="en-US" dirty="0"/>
          </a:p>
        </p:txBody>
      </p:sp>
    </p:spTree>
    <p:extLst>
      <p:ext uri="{BB962C8B-B14F-4D97-AF65-F5344CB8AC3E}">
        <p14:creationId xmlns:p14="http://schemas.microsoft.com/office/powerpoint/2010/main" val="346544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356839"/>
            <a:ext cx="8042276" cy="1336956"/>
          </a:xfrm>
        </p:spPr>
        <p:txBody>
          <a:bodyPr/>
          <a:lstStyle/>
          <a:p>
            <a:r>
              <a:rPr lang="en-US" dirty="0" smtClean="0">
                <a:solidFill>
                  <a:schemeClr val="tx2">
                    <a:lumMod val="75000"/>
                  </a:schemeClr>
                </a:solidFill>
              </a:rPr>
              <a:t>Advanced Rule-based system</a:t>
            </a:r>
            <a:endParaRPr lang="en-US" dirty="0"/>
          </a:p>
        </p:txBody>
      </p:sp>
      <p:sp>
        <p:nvSpPr>
          <p:cNvPr id="3" name="内容占位符 2"/>
          <p:cNvSpPr>
            <a:spLocks noGrp="1"/>
          </p:cNvSpPr>
          <p:nvPr>
            <p:ph idx="1"/>
          </p:nvPr>
        </p:nvSpPr>
        <p:spPr>
          <a:xfrm>
            <a:off x="769408" y="2599268"/>
            <a:ext cx="8042276" cy="3767665"/>
          </a:xfrm>
        </p:spPr>
        <p:txBody>
          <a:bodyPr/>
          <a:lstStyle/>
          <a:p>
            <a:r>
              <a:rPr lang="en-US" dirty="0" smtClean="0"/>
              <a:t>Original: what hand do you have?</a:t>
            </a:r>
          </a:p>
          <a:p>
            <a:r>
              <a:rPr lang="en-US" dirty="0" smtClean="0"/>
              <a:t>Added: </a:t>
            </a:r>
            <a:br>
              <a:rPr lang="en-US" dirty="0" smtClean="0"/>
            </a:br>
            <a:r>
              <a:rPr lang="en-US" dirty="0" smtClean="0"/>
              <a:t>Your Position(for example, late position, strong hand, no one raise)</a:t>
            </a:r>
          </a:p>
          <a:p>
            <a:r>
              <a:rPr lang="en-US" dirty="0" smtClean="0"/>
              <a:t>Number of Players left</a:t>
            </a:r>
          </a:p>
          <a:p>
            <a:pPr marL="0" indent="0">
              <a:buNone/>
            </a:pPr>
            <a:endParaRPr lang="en-US" dirty="0" smtClean="0"/>
          </a:p>
          <a:p>
            <a:endParaRPr lang="en-US" dirty="0"/>
          </a:p>
        </p:txBody>
      </p:sp>
      <p:sp>
        <p:nvSpPr>
          <p:cNvPr id="4" name="TextBox 3"/>
          <p:cNvSpPr txBox="1"/>
          <p:nvPr/>
        </p:nvSpPr>
        <p:spPr>
          <a:xfrm>
            <a:off x="3059832" y="1889418"/>
            <a:ext cx="2451377" cy="369332"/>
          </a:xfrm>
          <a:prstGeom prst="rect">
            <a:avLst/>
          </a:prstGeom>
          <a:noFill/>
        </p:spPr>
        <p:txBody>
          <a:bodyPr wrap="none" rtlCol="0">
            <a:spAutoFit/>
          </a:bodyPr>
          <a:lstStyle/>
          <a:p>
            <a:r>
              <a:rPr lang="en-US" dirty="0" smtClean="0">
                <a:solidFill>
                  <a:srgbClr val="FF0000"/>
                </a:solidFill>
              </a:rPr>
              <a:t>hardness ★ ★ ☆ ☆ ☆</a:t>
            </a:r>
            <a:endParaRPr lang="en-US" dirty="0">
              <a:solidFill>
                <a:srgbClr val="FF0000"/>
              </a:solidFill>
            </a:endParaRPr>
          </a:p>
        </p:txBody>
      </p:sp>
    </p:spTree>
    <p:extLst>
      <p:ext uri="{BB962C8B-B14F-4D97-AF65-F5344CB8AC3E}">
        <p14:creationId xmlns:p14="http://schemas.microsoft.com/office/powerpoint/2010/main" val="29248693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90533"/>
            <a:ext cx="8042276" cy="902665"/>
          </a:xfrm>
        </p:spPr>
        <p:txBody>
          <a:bodyPr/>
          <a:lstStyle/>
          <a:p>
            <a:r>
              <a:rPr lang="en-US" dirty="0" smtClean="0"/>
              <a:t>Introduction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49094861"/>
              </p:ext>
            </p:extLst>
          </p:nvPr>
        </p:nvGraphicFramePr>
        <p:xfrm>
          <a:off x="762000" y="1427600"/>
          <a:ext cx="7467600" cy="5080732"/>
        </p:xfrm>
        <a:graphic>
          <a:graphicData uri="http://schemas.openxmlformats.org/drawingml/2006/table">
            <a:tbl>
              <a:tblPr firstRow="1" bandRow="1">
                <a:tableStyleId>{2D5ABB26-0587-4C30-8999-92F81FD0307C}</a:tableStyleId>
              </a:tblPr>
              <a:tblGrid>
                <a:gridCol w="3733800"/>
                <a:gridCol w="3733800"/>
              </a:tblGrid>
              <a:tr h="70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effectLst/>
                          <a:latin typeface="+mn-lt"/>
                          <a:ea typeface="+mn-ea"/>
                          <a:cs typeface="+mn-cs"/>
                        </a:rPr>
                        <a:t>General Application Problem </a:t>
                      </a:r>
                      <a:endParaRPr lang="en-US"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effectLst/>
                          <a:latin typeface="+mn-lt"/>
                          <a:ea typeface="+mn-ea"/>
                          <a:cs typeface="+mn-cs"/>
                        </a:rPr>
                        <a:t>Problem Realization in Poker </a:t>
                      </a:r>
                      <a:endParaRPr lang="en-US" dirty="0" smtClean="0"/>
                    </a:p>
                    <a:p>
                      <a:endParaRPr lang="en-US" dirty="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488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imperfect knowledge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opponents' hands are hidden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488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multiple competing agents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many competing players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70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risk management </a:t>
                      </a:r>
                      <a:endParaRPr lang="en-US" sz="2000" dirty="0" smtClean="0"/>
                    </a:p>
                    <a:p>
                      <a:endParaRPr lang="en-US" sz="2000" dirty="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betting strategies and their consequences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10116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agent modeling </a:t>
                      </a:r>
                      <a:endParaRPr lang="en-US" sz="2000" dirty="0" smtClean="0"/>
                    </a:p>
                    <a:p>
                      <a:endParaRPr lang="en-US" sz="2000" dirty="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identifying patterns in opponent's play and exploiting them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488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deception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bluffing and varying style of play </a:t>
                      </a:r>
                      <a:endParaRPr lang="en-US" sz="2000" dirty="0" smtClean="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r h="70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unreliable information </a:t>
                      </a:r>
                      <a:endParaRPr lang="en-US" sz="2000" dirty="0" smtClean="0"/>
                    </a:p>
                    <a:p>
                      <a:endParaRPr lang="en-US" sz="2000" dirty="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taking into account your opponents' deceptive plays </a:t>
                      </a:r>
                      <a:endParaRPr lang="en-US" sz="2000" dirty="0" smtClean="0"/>
                    </a:p>
                    <a:p>
                      <a:endParaRPr lang="en-US" sz="2000" dirty="0"/>
                    </a:p>
                  </a:txBody>
                  <a:tcPr>
                    <a:gradFill flip="none" rotWithShape="1">
                      <a:gsLst>
                        <a:gs pos="1500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0" scaled="1"/>
                      <a:tileRect/>
                    </a:gradFill>
                  </a:tcPr>
                </a:tc>
              </a:tr>
            </a:tbl>
          </a:graphicData>
        </a:graphic>
      </p:graphicFrame>
    </p:spTree>
    <p:extLst>
      <p:ext uri="{BB962C8B-B14F-4D97-AF65-F5344CB8AC3E}">
        <p14:creationId xmlns:p14="http://schemas.microsoft.com/office/powerpoint/2010/main" val="11209062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319133"/>
            <a:ext cx="8042276" cy="750265"/>
          </a:xfrm>
        </p:spPr>
        <p:txBody>
          <a:bodyPr/>
          <a:lstStyle/>
          <a:p>
            <a:r>
              <a:rPr lang="en-US" dirty="0" smtClean="0">
                <a:solidFill>
                  <a:schemeClr val="tx2">
                    <a:lumMod val="75000"/>
                  </a:schemeClr>
                </a:solidFill>
              </a:rPr>
              <a:t>Case-based reasoning</a:t>
            </a:r>
            <a:endParaRPr lang="en-US" dirty="0"/>
          </a:p>
        </p:txBody>
      </p:sp>
      <p:sp>
        <p:nvSpPr>
          <p:cNvPr id="3" name="内容占位符 2"/>
          <p:cNvSpPr>
            <a:spLocks noGrp="1"/>
          </p:cNvSpPr>
          <p:nvPr>
            <p:ph idx="1"/>
          </p:nvPr>
        </p:nvSpPr>
        <p:spPr/>
        <p:txBody>
          <a:bodyPr>
            <a:normAutofit/>
          </a:bodyPr>
          <a:lstStyle/>
          <a:p>
            <a:r>
              <a:rPr lang="en-US" dirty="0" smtClean="0"/>
              <a:t>Estimate the opponents’ style: Lose/Tight, Passive/Aggressive</a:t>
            </a:r>
          </a:p>
          <a:p>
            <a:r>
              <a:rPr lang="en-US" dirty="0" smtClean="0"/>
              <a:t>For example:</a:t>
            </a:r>
            <a:r>
              <a:rPr lang="en-US" b="1" dirty="0" smtClean="0"/>
              <a:t> </a:t>
            </a:r>
            <a:br>
              <a:rPr lang="en-US" b="1" dirty="0" smtClean="0"/>
            </a:br>
            <a:r>
              <a:rPr lang="en-US" sz="2800" dirty="0" smtClean="0">
                <a:solidFill>
                  <a:schemeClr val="tx2"/>
                </a:solidFill>
              </a:rPr>
              <a:t>Assuming you've been playing with a few people for several hands, and you noticed some jackass is raising every hand preflop, you'll want to play tighter. Let the guy win the blinds (big deal) and win him when you have a solid hand in the pocket </a:t>
            </a:r>
            <a:r>
              <a:rPr lang="en-US" sz="2800" dirty="0" err="1" smtClean="0">
                <a:solidFill>
                  <a:schemeClr val="tx2"/>
                </a:solidFill>
              </a:rPr>
              <a:t>preflop</a:t>
            </a:r>
            <a:r>
              <a:rPr lang="en-US" sz="2800" dirty="0" smtClean="0">
                <a:solidFill>
                  <a:schemeClr val="tx2"/>
                </a:solidFill>
              </a:rPr>
              <a:t>.</a:t>
            </a:r>
            <a:endParaRPr lang="en-US" dirty="0" smtClean="0">
              <a:solidFill>
                <a:schemeClr val="tx2"/>
              </a:solidFill>
            </a:endParaRPr>
          </a:p>
          <a:p>
            <a:endParaRPr lang="en-US" dirty="0" smtClean="0"/>
          </a:p>
          <a:p>
            <a:pPr>
              <a:buNone/>
            </a:pPr>
            <a:endParaRPr lang="en-US" dirty="0"/>
          </a:p>
        </p:txBody>
      </p:sp>
      <p:sp>
        <p:nvSpPr>
          <p:cNvPr id="4" name="TextBox 3"/>
          <p:cNvSpPr txBox="1"/>
          <p:nvPr/>
        </p:nvSpPr>
        <p:spPr>
          <a:xfrm>
            <a:off x="3059832" y="1196752"/>
            <a:ext cx="2504275" cy="369332"/>
          </a:xfrm>
          <a:prstGeom prst="rect">
            <a:avLst/>
          </a:prstGeom>
          <a:noFill/>
        </p:spPr>
        <p:txBody>
          <a:bodyPr wrap="none" rtlCol="0">
            <a:spAutoFit/>
          </a:bodyPr>
          <a:lstStyle/>
          <a:p>
            <a:r>
              <a:rPr lang="en-US" dirty="0" smtClean="0">
                <a:solidFill>
                  <a:srgbClr val="FF0000"/>
                </a:solidFill>
              </a:rPr>
              <a:t>hardness ★ ★ ★ ★ ☆ </a:t>
            </a:r>
            <a:endParaRPr lang="en-US" dirty="0">
              <a:solidFill>
                <a:srgbClr val="FF0000"/>
              </a:solidFill>
            </a:endParaRPr>
          </a:p>
        </p:txBody>
      </p:sp>
    </p:spTree>
    <p:extLst>
      <p:ext uri="{BB962C8B-B14F-4D97-AF65-F5344CB8AC3E}">
        <p14:creationId xmlns:p14="http://schemas.microsoft.com/office/powerpoint/2010/main" val="21696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5600"/>
              <a:t>Citation</a:t>
            </a:r>
          </a:p>
        </p:txBody>
      </p:sp>
      <p:sp>
        <p:nvSpPr>
          <p:cNvPr id="74" name="Shape 74"/>
          <p:cNvSpPr>
            <a:spLocks noGrp="1"/>
          </p:cNvSpPr>
          <p:nvPr>
            <p:ph type="body" idx="1"/>
          </p:nvPr>
        </p:nvSpPr>
        <p:spPr>
          <a:prstGeom prst="rect">
            <a:avLst/>
          </a:prstGeom>
        </p:spPr>
        <p:txBody>
          <a:bodyPr/>
          <a:lstStyle>
            <a:lvl1pPr marL="889000" indent="-889000">
              <a:defRPr>
                <a:hlinkClick r:id=""/>
              </a:defRPr>
            </a:lvl1pPr>
          </a:lstStyle>
          <a:p>
            <a:pPr lvl="0">
              <a:defRPr sz="1800"/>
            </a:pPr>
            <a:r>
              <a:rPr sz="2500" dirty="0"/>
              <a:t>http://wizardofodds.com/games/texas-hold-em/</a:t>
            </a:r>
          </a:p>
        </p:txBody>
      </p:sp>
    </p:spTree>
    <p:extLst>
      <p:ext uri="{BB962C8B-B14F-4D97-AF65-F5344CB8AC3E}">
        <p14:creationId xmlns:p14="http://schemas.microsoft.com/office/powerpoint/2010/main" val="17162731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04800"/>
            <a:ext cx="8042276" cy="1088932"/>
          </a:xfrm>
        </p:spPr>
        <p:txBody>
          <a:bodyPr/>
          <a:lstStyle/>
          <a:p>
            <a:r>
              <a:rPr lang="en-US" dirty="0" smtClean="0"/>
              <a:t>Key for the game</a:t>
            </a:r>
            <a:endParaRPr lang="en-US" dirty="0"/>
          </a:p>
        </p:txBody>
      </p:sp>
      <p:sp>
        <p:nvSpPr>
          <p:cNvPr id="7" name="Right Arrow 6"/>
          <p:cNvSpPr/>
          <p:nvPr/>
        </p:nvSpPr>
        <p:spPr>
          <a:xfrm>
            <a:off x="4030133" y="2929467"/>
            <a:ext cx="1439334" cy="9313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079067" y="2607733"/>
            <a:ext cx="1919818" cy="15409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decision</a:t>
            </a:r>
            <a:endParaRPr lang="en-US" sz="2800" dirty="0"/>
          </a:p>
        </p:txBody>
      </p:sp>
      <p:sp>
        <p:nvSpPr>
          <p:cNvPr id="9" name="Rounded Rectangle 8"/>
          <p:cNvSpPr/>
          <p:nvPr/>
        </p:nvSpPr>
        <p:spPr>
          <a:xfrm>
            <a:off x="931332" y="1693333"/>
            <a:ext cx="2540001" cy="1473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Probability reasoning</a:t>
            </a:r>
          </a:p>
          <a:p>
            <a:pPr algn="ctr"/>
            <a:endParaRPr lang="en-US" dirty="0"/>
          </a:p>
        </p:txBody>
      </p:sp>
      <p:sp>
        <p:nvSpPr>
          <p:cNvPr id="10" name="Rounded Rectangle 9"/>
          <p:cNvSpPr/>
          <p:nvPr/>
        </p:nvSpPr>
        <p:spPr>
          <a:xfrm>
            <a:off x="931332" y="3962400"/>
            <a:ext cx="2540001" cy="14054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Gambling Theory </a:t>
            </a:r>
          </a:p>
          <a:p>
            <a:pPr algn="ctr"/>
            <a:endParaRPr lang="en-US" dirty="0"/>
          </a:p>
        </p:txBody>
      </p:sp>
    </p:spTree>
    <p:extLst>
      <p:ext uri="{BB962C8B-B14F-4D97-AF65-F5344CB8AC3E}">
        <p14:creationId xmlns:p14="http://schemas.microsoft.com/office/powerpoint/2010/main" val="12869708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8694" y="1536163"/>
            <a:ext cx="2438400" cy="965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 function(main steps of the games)</a:t>
            </a:r>
            <a:endParaRPr lang="en-US" dirty="0"/>
          </a:p>
        </p:txBody>
      </p:sp>
      <p:sp>
        <p:nvSpPr>
          <p:cNvPr id="5" name="Rectangle 4"/>
          <p:cNvSpPr/>
          <p:nvPr/>
        </p:nvSpPr>
        <p:spPr>
          <a:xfrm>
            <a:off x="0" y="2370446"/>
            <a:ext cx="2438400" cy="965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Player part</a:t>
            </a:r>
            <a:endParaRPr lang="en-US" dirty="0"/>
          </a:p>
        </p:txBody>
      </p:sp>
      <p:sp>
        <p:nvSpPr>
          <p:cNvPr id="6" name="Rectangle 5"/>
          <p:cNvSpPr/>
          <p:nvPr/>
        </p:nvSpPr>
        <p:spPr>
          <a:xfrm>
            <a:off x="6180666" y="2674203"/>
            <a:ext cx="2438400" cy="965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rule part</a:t>
            </a:r>
            <a:endParaRPr lang="en-US" dirty="0"/>
          </a:p>
        </p:txBody>
      </p:sp>
      <p:sp>
        <p:nvSpPr>
          <p:cNvPr id="7" name="Rectangle 6"/>
          <p:cNvSpPr/>
          <p:nvPr/>
        </p:nvSpPr>
        <p:spPr>
          <a:xfrm>
            <a:off x="3302001" y="4285798"/>
            <a:ext cx="2438400" cy="7347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Utility calculation</a:t>
            </a:r>
            <a:endParaRPr lang="en-US" dirty="0"/>
          </a:p>
        </p:txBody>
      </p:sp>
      <p:sp>
        <p:nvSpPr>
          <p:cNvPr id="8" name="Rectangle 7"/>
          <p:cNvSpPr/>
          <p:nvPr/>
        </p:nvSpPr>
        <p:spPr>
          <a:xfrm>
            <a:off x="5667094" y="5393268"/>
            <a:ext cx="2438400" cy="9652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Case-based Reasoning</a:t>
            </a:r>
            <a:endParaRPr lang="en-US" dirty="0"/>
          </a:p>
        </p:txBody>
      </p:sp>
      <p:sp>
        <p:nvSpPr>
          <p:cNvPr id="9" name="Rectangle 8"/>
          <p:cNvSpPr/>
          <p:nvPr/>
        </p:nvSpPr>
        <p:spPr>
          <a:xfrm>
            <a:off x="355601" y="5393268"/>
            <a:ext cx="2946400" cy="965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Probabilistic reasoning(Rule-based Reasoning)</a:t>
            </a:r>
            <a:endParaRPr lang="en-US" dirty="0"/>
          </a:p>
        </p:txBody>
      </p:sp>
      <p:cxnSp>
        <p:nvCxnSpPr>
          <p:cNvPr id="11" name="Straight Arrow Connector 10"/>
          <p:cNvCxnSpPr/>
          <p:nvPr/>
        </p:nvCxnSpPr>
        <p:spPr>
          <a:xfrm flipV="1">
            <a:off x="2650068" y="4775199"/>
            <a:ext cx="651933" cy="618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740401" y="4775199"/>
            <a:ext cx="846667" cy="6180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9" idx="1"/>
          </p:cNvCxnSpPr>
          <p:nvPr/>
        </p:nvCxnSpPr>
        <p:spPr>
          <a:xfrm>
            <a:off x="2438400" y="3168701"/>
            <a:ext cx="1159930" cy="33112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598330" y="3168701"/>
            <a:ext cx="2068764" cy="6622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r>
              <a:rPr lang="en-US" dirty="0" smtClean="0"/>
              <a:t>et</a:t>
            </a:r>
            <a:endParaRPr lang="en-US" dirty="0"/>
          </a:p>
        </p:txBody>
      </p:sp>
      <p:cxnSp>
        <p:nvCxnSpPr>
          <p:cNvPr id="24" name="Straight Arrow Connector 23"/>
          <p:cNvCxnSpPr>
            <a:stCxn id="7" idx="0"/>
          </p:cNvCxnSpPr>
          <p:nvPr/>
        </p:nvCxnSpPr>
        <p:spPr>
          <a:xfrm flipV="1">
            <a:off x="4521201" y="3830947"/>
            <a:ext cx="0" cy="4548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4" idx="1"/>
          </p:cNvCxnSpPr>
          <p:nvPr/>
        </p:nvCxnSpPr>
        <p:spPr>
          <a:xfrm flipV="1">
            <a:off x="2438400" y="2018763"/>
            <a:ext cx="790294" cy="5461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667094" y="2256293"/>
            <a:ext cx="846667" cy="3640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549275" y="311876"/>
            <a:ext cx="8042276" cy="755103"/>
          </a:xfrm>
        </p:spPr>
        <p:txBody>
          <a:bodyPr/>
          <a:lstStyle/>
          <a:p>
            <a:r>
              <a:rPr lang="en-US" dirty="0"/>
              <a:t>M</a:t>
            </a:r>
            <a:r>
              <a:rPr lang="en-US" dirty="0" smtClean="0"/>
              <a:t>odel</a:t>
            </a:r>
            <a:endParaRPr lang="en-US" dirty="0"/>
          </a:p>
        </p:txBody>
      </p:sp>
    </p:spTree>
    <p:extLst>
      <p:ext uri="{BB962C8B-B14F-4D97-AF65-F5344CB8AC3E}">
        <p14:creationId xmlns:p14="http://schemas.microsoft.com/office/powerpoint/2010/main" val="850373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32" y="1836410"/>
            <a:ext cx="8042276" cy="1336956"/>
          </a:xfrm>
        </p:spPr>
        <p:txBody>
          <a:bodyPr/>
          <a:lstStyle/>
          <a:p>
            <a:pPr lvl="0">
              <a:defRPr sz="1800"/>
            </a:pPr>
            <a:r>
              <a:rPr lang="en-US" sz="4800" dirty="0"/>
              <a:t>Texas Hold’em</a:t>
            </a:r>
            <a:br>
              <a:rPr lang="en-US" sz="4800" dirty="0"/>
            </a:br>
            <a:r>
              <a:rPr lang="en-US" sz="4800" dirty="0"/>
              <a:t> Rule-based System</a:t>
            </a:r>
            <a:endParaRPr lang="en-US" dirty="0"/>
          </a:p>
        </p:txBody>
      </p:sp>
      <p:sp>
        <p:nvSpPr>
          <p:cNvPr id="3" name="Content Placeholder 2"/>
          <p:cNvSpPr>
            <a:spLocks noGrp="1"/>
          </p:cNvSpPr>
          <p:nvPr>
            <p:ph idx="1"/>
          </p:nvPr>
        </p:nvSpPr>
        <p:spPr>
          <a:xfrm>
            <a:off x="549275" y="4057465"/>
            <a:ext cx="8042276" cy="1886135"/>
          </a:xfrm>
        </p:spPr>
        <p:txBody>
          <a:bodyPr/>
          <a:lstStyle/>
          <a:p>
            <a:pPr lvl="0" algn="ctr">
              <a:defRPr sz="1800"/>
            </a:pPr>
            <a:r>
              <a:rPr lang="en-US" sz="2000" dirty="0"/>
              <a:t>Combining the probabilities and expected </a:t>
            </a:r>
            <a:r>
              <a:rPr lang="en-US" sz="2000" dirty="0" smtClean="0"/>
              <a:t>values</a:t>
            </a:r>
            <a:endParaRPr lang="en-US" sz="2000" dirty="0"/>
          </a:p>
        </p:txBody>
      </p:sp>
    </p:spTree>
    <p:extLst>
      <p:ext uri="{BB962C8B-B14F-4D97-AF65-F5344CB8AC3E}">
        <p14:creationId xmlns:p14="http://schemas.microsoft.com/office/powerpoint/2010/main" val="13875192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Aim</a:t>
            </a:r>
            <a:endParaRPr lang="en-US" dirty="0"/>
          </a:p>
        </p:txBody>
      </p:sp>
      <p:sp>
        <p:nvSpPr>
          <p:cNvPr id="3" name="Content Placeholder 2"/>
          <p:cNvSpPr>
            <a:spLocks noGrp="1"/>
          </p:cNvSpPr>
          <p:nvPr>
            <p:ph idx="1"/>
          </p:nvPr>
        </p:nvSpPr>
        <p:spPr/>
        <p:txBody>
          <a:bodyPr>
            <a:normAutofit/>
          </a:bodyPr>
          <a:lstStyle/>
          <a:p>
            <a:pPr marL="889000" lvl="0" indent="-889000">
              <a:defRPr sz="1800"/>
            </a:pPr>
            <a:r>
              <a:rPr lang="en-US" sz="2800" dirty="0"/>
              <a:t>Get high benefits with low cost. In the worst case, we still should minimize the loss. </a:t>
            </a:r>
          </a:p>
          <a:p>
            <a:pPr marL="889000" lvl="0" indent="-889000">
              <a:defRPr sz="1800"/>
            </a:pPr>
            <a:r>
              <a:rPr lang="en-US" sz="2800" dirty="0"/>
              <a:t>Using rule-based system to determine how much bet should be given in </a:t>
            </a:r>
            <a:r>
              <a:rPr lang="en-US" altLang="zh-CN" sz="2800" dirty="0" smtClean="0"/>
              <a:t>each</a:t>
            </a:r>
            <a:r>
              <a:rPr lang="zh-CN" altLang="en-US" sz="2800" dirty="0" smtClean="0"/>
              <a:t> </a:t>
            </a:r>
            <a:r>
              <a:rPr lang="en-US" sz="2800" dirty="0" smtClean="0"/>
              <a:t>turn</a:t>
            </a:r>
            <a:r>
              <a:rPr lang="en-US" sz="2800" dirty="0"/>
              <a:t>.</a:t>
            </a:r>
          </a:p>
          <a:p>
            <a:pPr marL="889000" lvl="0" indent="-889000">
              <a:defRPr sz="1800"/>
            </a:pPr>
            <a:r>
              <a:rPr lang="en-US" sz="2800" dirty="0"/>
              <a:t>We will choose a conservative strategy here</a:t>
            </a:r>
          </a:p>
        </p:txBody>
      </p:sp>
    </p:spTree>
    <p:extLst>
      <p:ext uri="{BB962C8B-B14F-4D97-AF65-F5344CB8AC3E}">
        <p14:creationId xmlns:p14="http://schemas.microsoft.com/office/powerpoint/2010/main" val="16299162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2" y="122689"/>
            <a:ext cx="8042276" cy="703603"/>
          </a:xfrm>
        </p:spPr>
        <p:txBody>
          <a:bodyPr/>
          <a:lstStyle/>
          <a:p>
            <a:r>
              <a:rPr lang="en-US" sz="4800" dirty="0"/>
              <a:t>Pre-Flop</a:t>
            </a:r>
            <a:endParaRPr lang="en-US" dirty="0"/>
          </a:p>
        </p:txBody>
      </p:sp>
      <p:graphicFrame>
        <p:nvGraphicFramePr>
          <p:cNvPr id="4" name="Table 40"/>
          <p:cNvGraphicFramePr/>
          <p:nvPr>
            <p:extLst>
              <p:ext uri="{D42A27DB-BD31-4B8C-83A1-F6EECF244321}">
                <p14:modId xmlns:p14="http://schemas.microsoft.com/office/powerpoint/2010/main" val="1953287470"/>
              </p:ext>
            </p:extLst>
          </p:nvPr>
        </p:nvGraphicFramePr>
        <p:xfrm>
          <a:off x="484436" y="858732"/>
          <a:ext cx="4890760" cy="5577840"/>
        </p:xfrm>
        <a:graphic>
          <a:graphicData uri="http://schemas.openxmlformats.org/drawingml/2006/table">
            <a:tbl>
              <a:tblPr bandRow="1"/>
              <a:tblGrid>
                <a:gridCol w="1649682"/>
                <a:gridCol w="3241078"/>
              </a:tblGrid>
              <a:tr h="232310">
                <a:tc gridSpan="2">
                  <a:txBody>
                    <a:bodyPr/>
                    <a:lstStyle/>
                    <a:p>
                      <a:pPr lvl="0" algn="l" defTabSz="457200">
                        <a:defRPr sz="1800" b="0" i="0"/>
                      </a:pPr>
                      <a:r>
                        <a:rPr sz="1000" dirty="0">
                          <a:latin typeface="Helvetica Light"/>
                          <a:ea typeface="Helvetica Light"/>
                          <a:cs typeface="Helvetica Light"/>
                        </a:rPr>
                        <a:t>Initial Hold’em Hands for 8 Players Game</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hMerge="1">
                  <a:txBody>
                    <a:bodyPr/>
                    <a:lstStyle/>
                    <a:p>
                      <a:endParaRPr lang="en-US"/>
                    </a:p>
                  </a:txBody>
                  <a:tcPr/>
                </a:tc>
              </a:tr>
              <a:tr h="232310">
                <a:tc>
                  <a:txBody>
                    <a:bodyPr/>
                    <a:lstStyle/>
                    <a:p>
                      <a:pPr lvl="0" algn="l" defTabSz="457200">
                        <a:defRPr sz="1800" b="0" i="0"/>
                      </a:pPr>
                      <a:r>
                        <a:rPr sz="1000">
                          <a:latin typeface="Helvetica Light"/>
                          <a:ea typeface="Helvetica Light"/>
                          <a:cs typeface="Helvetica Light"/>
                        </a:rPr>
                        <a:t>Cards</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6350">
                      <a:solidFill>
                        <a:srgbClr val="000000"/>
                      </a:solidFill>
                      <a:miter lim="400000"/>
                    </a:lnB>
                    <a:solidFill>
                      <a:srgbClr val="BEC0BF"/>
                    </a:solidFill>
                  </a:tcPr>
                </a:tc>
                <a:tc>
                  <a:txBody>
                    <a:bodyPr/>
                    <a:lstStyle/>
                    <a:p>
                      <a:pPr lvl="0" algn="l" defTabSz="457200">
                        <a:defRPr sz="1800" b="0" i="0"/>
                      </a:pPr>
                      <a:r>
                        <a:rPr sz="1000" b="1">
                          <a:sym typeface="Helvetica"/>
                        </a:rPr>
                        <a:t>Expected Value (unit)</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6350">
                      <a:solidFill>
                        <a:srgbClr val="000000"/>
                      </a:solidFill>
                      <a:miter lim="400000"/>
                    </a:lnB>
                    <a:solidFill>
                      <a:srgbClr val="BEC0BF"/>
                    </a:solidFill>
                  </a:tcPr>
                </a:tc>
              </a:tr>
              <a:tr h="343819">
                <a:tc>
                  <a:txBody>
                    <a:bodyPr/>
                    <a:lstStyle/>
                    <a:p>
                      <a:pPr lvl="0" algn="l" defTabSz="457200">
                        <a:defRPr sz="1800" b="0" i="0"/>
                      </a:pPr>
                      <a:r>
                        <a:rPr sz="1000">
                          <a:latin typeface="Helvetica Light"/>
                          <a:ea typeface="Helvetica Light"/>
                          <a:cs typeface="Helvetica Light"/>
                        </a:rPr>
                        <a:t>Pair</a:t>
                      </a:r>
                    </a:p>
                  </a:txBody>
                  <a:tcPr marL="50800" marR="50800" marT="50800" marB="5080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E3E4E4"/>
                    </a:solidFill>
                  </a:tcPr>
                </a:tc>
                <a:tc>
                  <a:txBody>
                    <a:bodyPr/>
                    <a:lstStyle/>
                    <a:p>
                      <a:pPr lvl="0" algn="l" defTabSz="457200">
                        <a:defRPr sz="1800" b="0" i="0"/>
                      </a:pPr>
                      <a:endParaRPr/>
                    </a:p>
                  </a:txBody>
                  <a:tcPr marL="50800" marR="50800" marT="50800" marB="50800" horzOverflow="overflow">
                    <a:lnL w="6350">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Pair A’s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2.10</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Pair K’s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1.63</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Pair Q’s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1.26</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Pair J’s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0.97</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Pair 10’s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dirty="0">
                          <a:sym typeface="Helvetica"/>
                        </a:rPr>
                        <a:t>0.74</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Pair 9’s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0.55</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Pair 8’s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0.42</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Pair 7’s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0.309</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Pair 6’s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0.23</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Pair 5’s</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0.15</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343819">
                <a:tc>
                  <a:txBody>
                    <a:bodyPr/>
                    <a:lstStyle/>
                    <a:p>
                      <a:pPr lvl="0" algn="l" defTabSz="457200">
                        <a:defRPr sz="1800" b="0" i="0"/>
                      </a:pPr>
                      <a:r>
                        <a:rPr sz="1000">
                          <a:latin typeface="Helvetica Light"/>
                          <a:ea typeface="Helvetica Light"/>
                          <a:cs typeface="Helvetica Light"/>
                        </a:rPr>
                        <a:t>Suited card</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algn="l" defTabSz="457200">
                        <a:defRPr sz="1800" b="0" i="0"/>
                      </a:pPr>
                      <a:endParaRP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7/6</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0.15</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8/7</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0.20</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9/7</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dirty="0">
                          <a:sym typeface="Helvetica"/>
                        </a:rPr>
                        <a:t>0.19</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9/8</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0.28</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a:latin typeface="Helvetica Light"/>
                          <a:ea typeface="Helvetica Light"/>
                          <a:cs typeface="Helvetica Light"/>
                        </a:rPr>
                        <a:t>10/7</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0.18</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r h="232310">
                <a:tc>
                  <a:txBody>
                    <a:bodyPr/>
                    <a:lstStyle/>
                    <a:p>
                      <a:pPr lvl="0" algn="l" defTabSz="457200">
                        <a:defRPr sz="1800" b="0" i="0"/>
                      </a:pPr>
                      <a:r>
                        <a:rPr sz="1000">
                          <a:latin typeface="Helvetica Light"/>
                          <a:ea typeface="Helvetica Light"/>
                          <a:cs typeface="Helvetica Light"/>
                        </a:rPr>
                        <a:t>10/8</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defTabSz="457200">
                        <a:defRPr sz="1800" b="0" i="0"/>
                      </a:pPr>
                      <a:r>
                        <a:rPr sz="1000">
                          <a:sym typeface="Helvetica"/>
                        </a:rPr>
                        <a:t>0.30</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32310">
                <a:tc>
                  <a:txBody>
                    <a:bodyPr/>
                    <a:lstStyle/>
                    <a:p>
                      <a:pPr lvl="0" algn="l" defTabSz="457200">
                        <a:defRPr sz="1800" b="0" i="0"/>
                      </a:pPr>
                      <a:r>
                        <a:rPr sz="1000" dirty="0">
                          <a:latin typeface="Helvetica Light"/>
                          <a:ea typeface="Helvetica Light"/>
                          <a:cs typeface="Helvetica Light"/>
                        </a:rPr>
                        <a:t>….</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lvl="0" algn="l" defTabSz="457200">
                        <a:defRPr sz="1800" b="0" i="0"/>
                      </a:pPr>
                      <a:r>
                        <a:rPr sz="1000" dirty="0">
                          <a:sym typeface="Helvetica"/>
                        </a:rPr>
                        <a:t>….</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tcPr>
                </a:tc>
              </a:tr>
            </a:tbl>
          </a:graphicData>
        </a:graphic>
      </p:graphicFrame>
      <p:sp>
        <p:nvSpPr>
          <p:cNvPr id="5" name="Shape 39"/>
          <p:cNvSpPr txBox="1">
            <a:spLocks/>
          </p:cNvSpPr>
          <p:nvPr/>
        </p:nvSpPr>
        <p:spPr>
          <a:xfrm>
            <a:off x="5902049" y="751179"/>
            <a:ext cx="2883539" cy="5923941"/>
          </a:xfrm>
          <a:prstGeom prst="rect">
            <a:avLst/>
          </a:prstGeom>
        </p:spPr>
        <p:txBody>
          <a:bodyPr vert="horz" lIns="91440" tIns="45720" rIns="91440" bIns="45720" rtlCol="0" anchor="t">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480060" indent="-480060" defTabSz="473201">
              <a:spcBef>
                <a:spcPts val="3400"/>
              </a:spcBef>
              <a:defRPr sz="1800"/>
            </a:pPr>
            <a:r>
              <a:rPr lang="en-US" dirty="0" smtClean="0">
                <a:solidFill>
                  <a:schemeClr val="tx1"/>
                </a:solidFill>
              </a:rPr>
              <a:t>Knowledge base:</a:t>
            </a:r>
          </a:p>
          <a:p>
            <a:pPr marL="320040" indent="-320040" defTabSz="473201">
              <a:spcBef>
                <a:spcPts val="3400"/>
              </a:spcBef>
              <a:defRPr sz="1800"/>
            </a:pPr>
            <a:r>
              <a:rPr lang="en-US" sz="1600" dirty="0" smtClean="0">
                <a:solidFill>
                  <a:schemeClr val="tx1"/>
                </a:solidFill>
              </a:rPr>
              <a:t>my initial cards:[Card1,Card2]</a:t>
            </a:r>
          </a:p>
          <a:p>
            <a:pPr marL="320040" indent="-320040" defTabSz="473201">
              <a:spcBef>
                <a:spcPts val="3400"/>
              </a:spcBef>
              <a:defRPr sz="1800"/>
            </a:pPr>
            <a:r>
              <a:rPr lang="en-US" sz="1600" dirty="0" smtClean="0">
                <a:solidFill>
                  <a:schemeClr val="tx1"/>
                </a:solidFill>
              </a:rPr>
              <a:t>my bank roll: R</a:t>
            </a:r>
          </a:p>
          <a:p>
            <a:pPr marL="320040" indent="-320040" defTabSz="473201">
              <a:spcBef>
                <a:spcPts val="3400"/>
              </a:spcBef>
              <a:defRPr sz="1800"/>
            </a:pPr>
            <a:r>
              <a:rPr lang="en-US" sz="1600" dirty="0" smtClean="0">
                <a:solidFill>
                  <a:schemeClr val="tx1"/>
                </a:solidFill>
              </a:rPr>
              <a:t>big blind(small blind is the half of the big blind): </a:t>
            </a:r>
            <a:r>
              <a:rPr lang="en-US" sz="1600" dirty="0" smtClean="0">
                <a:solidFill>
                  <a:schemeClr val="tx1"/>
                </a:solidFill>
              </a:rPr>
              <a:t>B</a:t>
            </a:r>
            <a:endParaRPr lang="en-US" sz="1600" dirty="0" smtClean="0">
              <a:solidFill>
                <a:schemeClr val="tx1"/>
              </a:solidFill>
            </a:endParaRPr>
          </a:p>
          <a:p>
            <a:pPr marL="320040" indent="-320040" defTabSz="473201">
              <a:spcBef>
                <a:spcPts val="3400"/>
              </a:spcBef>
              <a:defRPr sz="1800"/>
            </a:pPr>
            <a:r>
              <a:rPr lang="en-US" sz="1600" dirty="0" smtClean="0">
                <a:solidFill>
                  <a:schemeClr val="tx1"/>
                </a:solidFill>
              </a:rPr>
              <a:t>limit :L</a:t>
            </a:r>
          </a:p>
          <a:p>
            <a:pPr marL="320040" indent="-320040" defTabSz="473201">
              <a:spcBef>
                <a:spcPts val="3400"/>
              </a:spcBef>
              <a:buClr>
                <a:srgbClr val="A6AAA9"/>
              </a:buClr>
              <a:defRPr sz="1800"/>
            </a:pPr>
            <a:r>
              <a:rPr lang="en-US" sz="1600" dirty="0" smtClean="0">
                <a:solidFill>
                  <a:schemeClr val="tx1"/>
                </a:solidFill>
              </a:rPr>
              <a:t>Expected value E: This is how many units the player can expected to win (positive) or lose (negative) with this hand. For example if the player had a pair of aces and contributed $1 to the pot then the player could expect to have a net win of $</a:t>
            </a:r>
            <a:r>
              <a:rPr lang="en-US" sz="1600" dirty="0" smtClean="0">
                <a:solidFill>
                  <a:schemeClr val="tx1"/>
                </a:solidFill>
              </a:rPr>
              <a:t>2.10.</a:t>
            </a:r>
            <a:endParaRPr lang="en-US" sz="1600" dirty="0">
              <a:solidFill>
                <a:schemeClr val="tx1"/>
              </a:solidFill>
            </a:endParaRPr>
          </a:p>
        </p:txBody>
      </p:sp>
      <p:sp>
        <p:nvSpPr>
          <p:cNvPr id="6" name="Shape 41"/>
          <p:cNvSpPr/>
          <p:nvPr/>
        </p:nvSpPr>
        <p:spPr>
          <a:xfrm>
            <a:off x="166936" y="6550177"/>
            <a:ext cx="5940431" cy="249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tabLst>
                <a:tab pos="5727700" algn="r"/>
              </a:tabLst>
              <a:defRPr sz="1800"/>
            </a:pPr>
            <a:r>
              <a:rPr sz="1200">
                <a:latin typeface="Heiti SC Light"/>
                <a:ea typeface="Heiti SC Light"/>
                <a:cs typeface="Heiti SC Light"/>
                <a:sym typeface="Heiti SC Light"/>
              </a:rPr>
              <a:t>All data is collected from </a:t>
            </a:r>
            <a:r>
              <a:rPr sz="1200">
                <a:latin typeface="Heiti SC Light"/>
                <a:ea typeface="Heiti SC Light"/>
                <a:cs typeface="Heiti SC Light"/>
                <a:sym typeface="Heiti SC Light"/>
                <a:hlinkClick r:id="rId2"/>
              </a:rPr>
              <a:t>wizardofodds.com/games/texas-hold-em</a:t>
            </a:r>
          </a:p>
        </p:txBody>
      </p:sp>
    </p:spTree>
    <p:extLst>
      <p:ext uri="{BB962C8B-B14F-4D97-AF65-F5344CB8AC3E}">
        <p14:creationId xmlns:p14="http://schemas.microsoft.com/office/powerpoint/2010/main" val="3930107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97" y="264318"/>
            <a:ext cx="8678752" cy="563564"/>
          </a:xfrm>
        </p:spPr>
        <p:txBody>
          <a:bodyPr/>
          <a:lstStyle/>
          <a:p>
            <a:pPr algn="just" defTabSz="584200">
              <a:defRPr sz="1800"/>
            </a:pPr>
            <a:r>
              <a:rPr lang="en-US" sz="2800" dirty="0">
                <a:latin typeface="Helvetica Light"/>
                <a:ea typeface="Helvetica Light"/>
                <a:cs typeface="Helvetica Light"/>
              </a:rPr>
              <a:t>pre-flop rules : </a:t>
            </a:r>
            <a:r>
              <a:rPr lang="en-US" sz="1800" dirty="0">
                <a:latin typeface="Helvetica Light"/>
                <a:ea typeface="Helvetica Light"/>
                <a:cs typeface="Helvetica Light"/>
              </a:rPr>
              <a:t>bank roll R, big blind B, cap C, limit L, expected </a:t>
            </a:r>
            <a:r>
              <a:rPr lang="en-US" sz="1800" dirty="0">
                <a:latin typeface="Helvetica Light"/>
                <a:ea typeface="Helvetica Light"/>
                <a:cs typeface="Helvetica Light"/>
                <a:sym typeface="Helvetica Light"/>
              </a:rPr>
              <a:t>value E</a:t>
            </a:r>
          </a:p>
        </p:txBody>
      </p:sp>
      <p:graphicFrame>
        <p:nvGraphicFramePr>
          <p:cNvPr id="4" name="Table 45"/>
          <p:cNvGraphicFramePr/>
          <p:nvPr>
            <p:extLst>
              <p:ext uri="{D42A27DB-BD31-4B8C-83A1-F6EECF244321}">
                <p14:modId xmlns:p14="http://schemas.microsoft.com/office/powerpoint/2010/main" val="268119739"/>
              </p:ext>
            </p:extLst>
          </p:nvPr>
        </p:nvGraphicFramePr>
        <p:xfrm>
          <a:off x="717619" y="1138698"/>
          <a:ext cx="7842181" cy="5338302"/>
        </p:xfrm>
        <a:graphic>
          <a:graphicData uri="http://schemas.openxmlformats.org/drawingml/2006/table">
            <a:tbl>
              <a:tblPr/>
              <a:tblGrid>
                <a:gridCol w="4267973"/>
                <a:gridCol w="3574208"/>
              </a:tblGrid>
              <a:tr h="2379202">
                <a:tc>
                  <a:txBody>
                    <a:bodyPr/>
                    <a:lstStyle/>
                    <a:p>
                      <a:pPr lvl="0" algn="l" defTabSz="457200">
                        <a:defRPr sz="1800" b="0" i="0"/>
                      </a:pPr>
                      <a:r>
                        <a:rPr sz="2000" dirty="0">
                          <a:sym typeface="Helvetica"/>
                        </a:rPr>
                        <a:t>Rule 1:</a:t>
                      </a:r>
                    </a:p>
                    <a:p>
                      <a:pPr lvl="0" algn="l" defTabSz="457200">
                        <a:defRPr sz="1800" b="0" i="0"/>
                      </a:pPr>
                      <a:r>
                        <a:rPr sz="1400" dirty="0">
                          <a:sym typeface="Helvetica"/>
                        </a:rPr>
                        <a:t>If ( initial two cards can be found in the table in the last slides):</a:t>
                      </a:r>
                    </a:p>
                    <a:p>
                      <a:pPr lvl="0" algn="l" defTabSz="457200">
                        <a:defRPr sz="1800" b="0" i="0"/>
                      </a:pPr>
                      <a:r>
                        <a:rPr sz="1400" dirty="0">
                          <a:sym typeface="Helvetica"/>
                        </a:rPr>
                        <a:t>expected value E = expected value in the table</a:t>
                      </a:r>
                    </a:p>
                    <a:p>
                      <a:pPr lvl="0" algn="l" defTabSz="457200">
                        <a:defRPr sz="1800" b="0" i="0"/>
                      </a:pPr>
                      <a:r>
                        <a:rPr sz="1400" dirty="0">
                          <a:sym typeface="Helvetica"/>
                        </a:rPr>
                        <a:t>else:</a:t>
                      </a:r>
                    </a:p>
                    <a:p>
                      <a:pPr lvl="0" algn="l" defTabSz="457200">
                        <a:defRPr sz="1800" b="0" i="0"/>
                      </a:pPr>
                      <a:r>
                        <a:rPr sz="1400" dirty="0">
                          <a:sym typeface="Helvetica"/>
                        </a:rPr>
                        <a:t>expected value  E = 0</a:t>
                      </a:r>
                    </a:p>
                    <a:p>
                      <a:pPr lvl="0" algn="l" defTabSz="457200">
                        <a:defRPr sz="1800" b="0" i="0"/>
                      </a:pPr>
                      <a:r>
                        <a:rPr sz="1400" dirty="0">
                          <a:sym typeface="Helvetica"/>
                        </a:rPr>
                        <a:t>end</a:t>
                      </a:r>
                    </a:p>
                    <a:p>
                      <a:pPr lvl="0" algn="l" defTabSz="457200">
                        <a:defRPr sz="1800" b="0" i="0"/>
                      </a:pPr>
                      <a:endParaRPr sz="1400" dirty="0">
                        <a:sym typeface="Helvetica"/>
                      </a:endParaRPr>
                    </a:p>
                    <a:p>
                      <a:pPr lvl="0" algn="l" defTabSz="457200">
                        <a:defRPr sz="1800" b="0" i="0"/>
                      </a:pPr>
                      <a:r>
                        <a:rPr sz="1400" dirty="0">
                          <a:solidFill>
                            <a:srgbClr val="53585F"/>
                          </a:solidFill>
                          <a:sym typeface="Helvetica"/>
                        </a:rPr>
                        <a:t>After rule1, we can add a new knowledge &lt;expected value: E&gt; to kb.</a:t>
                      </a:r>
                    </a:p>
                  </a:txBody>
                  <a:tcPr marL="50800" marR="50800" marT="50800" marB="50800" horzOverflow="overflow">
                    <a:lnL w="12700">
                      <a:solidFill>
                        <a:srgbClr val="606060"/>
                      </a:solidFill>
                      <a:miter lim="400000"/>
                    </a:lnL>
                    <a:lnR w="12700">
                      <a:solidFill>
                        <a:srgbClr val="B8B8B8"/>
                      </a:solidFill>
                      <a:miter lim="400000"/>
                    </a:lnR>
                    <a:lnT w="12700">
                      <a:solidFill>
                        <a:srgbClr val="606060"/>
                      </a:solidFill>
                      <a:miter lim="400000"/>
                    </a:lnT>
                    <a:lnB w="12700">
                      <a:solidFill>
                        <a:srgbClr val="B8B8B8"/>
                      </a:solidFill>
                      <a:miter lim="400000"/>
                    </a:lnB>
                    <a:solidFill>
                      <a:srgbClr val="FFFFFF"/>
                    </a:solidFill>
                  </a:tcPr>
                </a:tc>
                <a:tc>
                  <a:txBody>
                    <a:bodyPr/>
                    <a:lstStyle/>
                    <a:p>
                      <a:pPr lvl="0" algn="l" defTabSz="457200">
                        <a:defRPr sz="1800" b="0" i="0"/>
                      </a:pPr>
                      <a:r>
                        <a:rPr sz="2000" dirty="0">
                          <a:sym typeface="Helvetica"/>
                        </a:rPr>
                        <a:t>Rule </a:t>
                      </a:r>
                      <a:r>
                        <a:rPr sz="2000" dirty="0" smtClean="0">
                          <a:sym typeface="Helvetica"/>
                        </a:rPr>
                        <a:t>3</a:t>
                      </a:r>
                      <a:endParaRPr lang="en-US" sz="2000" dirty="0" smtClean="0">
                        <a:sym typeface="Helvetica"/>
                      </a:endParaRPr>
                    </a:p>
                    <a:p>
                      <a:pPr lvl="0" algn="l" defTabSz="457200">
                        <a:defRPr sz="1800" b="0" i="0"/>
                      </a:pPr>
                      <a:r>
                        <a:rPr sz="1400" dirty="0" smtClean="0">
                          <a:sym typeface="Helvetica"/>
                        </a:rPr>
                        <a:t>if  </a:t>
                      </a:r>
                      <a:r>
                        <a:rPr sz="1400" dirty="0">
                          <a:sym typeface="Helvetica"/>
                        </a:rPr>
                        <a:t>0.5 &lt;= E &lt; 1:</a:t>
                      </a:r>
                    </a:p>
                    <a:p>
                      <a:pPr lvl="0" algn="l" defTabSz="457200">
                        <a:defRPr sz="1800" b="0" i="0"/>
                      </a:pPr>
                      <a:r>
                        <a:rPr sz="1400" dirty="0">
                          <a:sym typeface="Helvetica"/>
                        </a:rPr>
                        <a:t>if no one raise or (someone raise to a value v &lt; 3B and R &gt;&gt; v):</a:t>
                      </a:r>
                    </a:p>
                    <a:p>
                      <a:pPr lvl="0" algn="l" defTabSz="457200">
                        <a:defRPr sz="1800" b="0" i="0"/>
                      </a:pPr>
                      <a:r>
                        <a:rPr sz="1400" dirty="0">
                          <a:sym typeface="Helvetica"/>
                        </a:rPr>
                        <a:t>		call</a:t>
                      </a:r>
                    </a:p>
                    <a:p>
                      <a:pPr lvl="0" algn="l" defTabSz="457200">
                        <a:defRPr sz="1800" b="0" i="0"/>
                      </a:pPr>
                      <a:r>
                        <a:rPr sz="1400" dirty="0">
                          <a:sym typeface="Helvetica"/>
                        </a:rPr>
                        <a:t>else:</a:t>
                      </a:r>
                    </a:p>
                    <a:p>
                      <a:pPr lvl="0" algn="l" defTabSz="457200">
                        <a:defRPr sz="1800" b="0" i="0"/>
                      </a:pPr>
                      <a:r>
                        <a:rPr sz="1400" dirty="0">
                          <a:sym typeface="Helvetica"/>
                        </a:rPr>
                        <a:t>		fold</a:t>
                      </a:r>
                    </a:p>
                  </a:txBody>
                  <a:tcPr marL="50800" marR="50800" marT="50800" marB="50800" horzOverflow="overflow">
                    <a:lnL w="12700">
                      <a:solidFill>
                        <a:srgbClr val="B8B8B8"/>
                      </a:solidFill>
                      <a:miter lim="400000"/>
                    </a:lnL>
                    <a:lnR w="12700">
                      <a:solidFill>
                        <a:srgbClr val="606060"/>
                      </a:solidFill>
                      <a:miter lim="400000"/>
                    </a:lnR>
                    <a:lnT w="12700">
                      <a:solidFill>
                        <a:srgbClr val="606060"/>
                      </a:solidFill>
                      <a:miter lim="400000"/>
                    </a:lnT>
                    <a:lnB w="12700">
                      <a:solidFill>
                        <a:srgbClr val="B8B8B8"/>
                      </a:solidFill>
                      <a:miter lim="400000"/>
                    </a:lnB>
                    <a:solidFill>
                      <a:srgbClr val="FFFFFF"/>
                    </a:solidFill>
                  </a:tcPr>
                </a:tc>
              </a:tr>
              <a:tr h="2959100">
                <a:tc>
                  <a:txBody>
                    <a:bodyPr/>
                    <a:lstStyle/>
                    <a:p>
                      <a:pPr lvl="0" algn="l" defTabSz="457200">
                        <a:defRPr sz="1800" b="0" i="0"/>
                      </a:pPr>
                      <a:r>
                        <a:rPr sz="1400" dirty="0">
                          <a:sym typeface="Helvetica"/>
                        </a:rPr>
                        <a:t>Rule 2   </a:t>
                      </a:r>
                      <a:endParaRPr lang="en-US" sz="1400" dirty="0" smtClean="0">
                        <a:sym typeface="Helvetica"/>
                      </a:endParaRPr>
                    </a:p>
                    <a:p>
                      <a:pPr lvl="0" algn="l" defTabSz="457200">
                        <a:defRPr sz="1800" b="0" i="0"/>
                      </a:pPr>
                      <a:r>
                        <a:rPr sz="1400" dirty="0" smtClean="0">
                          <a:sym typeface="Helvetica"/>
                        </a:rPr>
                        <a:t>—</a:t>
                      </a:r>
                      <a:r>
                        <a:rPr sz="1400" dirty="0">
                          <a:sym typeface="Helvetica"/>
                        </a:rPr>
                        <a:t>- if E &gt;=1:</a:t>
                      </a:r>
                    </a:p>
                    <a:p>
                      <a:pPr lvl="0" algn="l" defTabSz="457200">
                        <a:defRPr sz="1800" b="0" i="0"/>
                      </a:pPr>
                      <a:r>
                        <a:rPr sz="1400" dirty="0">
                          <a:sym typeface="Helvetica"/>
                        </a:rPr>
                        <a:t>if R &gt;&gt; L </a:t>
                      </a:r>
                      <a:r>
                        <a:rPr sz="1400" dirty="0" smtClean="0">
                          <a:sym typeface="Helvetica"/>
                        </a:rPr>
                        <a:t> </a:t>
                      </a:r>
                      <a:r>
                        <a:rPr sz="1400" dirty="0">
                          <a:sym typeface="Helvetica"/>
                        </a:rPr>
                        <a:t>and no one </a:t>
                      </a:r>
                      <a:r>
                        <a:rPr lang="en-US" altLang="zh-CN" sz="1400" dirty="0" smtClean="0">
                          <a:sym typeface="Helvetica"/>
                        </a:rPr>
                        <a:t>has</a:t>
                      </a:r>
                      <a:r>
                        <a:rPr lang="zh-CN" altLang="en-US" sz="1400" dirty="0" smtClean="0">
                          <a:sym typeface="Helvetica"/>
                        </a:rPr>
                        <a:t> </a:t>
                      </a:r>
                      <a:r>
                        <a:rPr sz="1400" dirty="0" smtClean="0">
                          <a:sym typeface="Helvetica"/>
                        </a:rPr>
                        <a:t>raise</a:t>
                      </a:r>
                      <a:r>
                        <a:rPr lang="en-US" altLang="zh-CN" sz="1400" dirty="0" smtClean="0">
                          <a:sym typeface="Helvetica"/>
                        </a:rPr>
                        <a:t>d</a:t>
                      </a:r>
                      <a:r>
                        <a:rPr sz="1400" dirty="0" smtClean="0">
                          <a:sym typeface="Helvetica"/>
                        </a:rPr>
                        <a:t> </a:t>
                      </a:r>
                      <a:r>
                        <a:rPr sz="1400" dirty="0">
                          <a:sym typeface="Helvetica"/>
                        </a:rPr>
                        <a:t>to 0.5*</a:t>
                      </a:r>
                      <a:r>
                        <a:rPr sz="1400" dirty="0" smtClean="0">
                          <a:sym typeface="Helvetica"/>
                        </a:rPr>
                        <a:t>L:</a:t>
                      </a:r>
                      <a:endParaRPr sz="1400" dirty="0">
                        <a:sym typeface="Helvetica"/>
                      </a:endParaRPr>
                    </a:p>
                    <a:p>
                      <a:pPr lvl="0" algn="l" defTabSz="457200">
                        <a:defRPr sz="1800" b="0" i="0"/>
                      </a:pPr>
                      <a:r>
                        <a:rPr sz="1400" dirty="0">
                          <a:sym typeface="Helvetica"/>
                        </a:rPr>
                        <a:t>      raise to the half limitation.</a:t>
                      </a:r>
                    </a:p>
                    <a:p>
                      <a:pPr lvl="0" algn="l" defTabSz="457200">
                        <a:defRPr sz="1800" b="0" i="0"/>
                      </a:pPr>
                      <a:r>
                        <a:rPr sz="1400" dirty="0">
                          <a:sym typeface="Helvetica"/>
                        </a:rPr>
                        <a:t>else if R &gt;&gt; </a:t>
                      </a:r>
                      <a:r>
                        <a:rPr sz="1400" dirty="0" smtClean="0">
                          <a:sym typeface="Helvetica"/>
                        </a:rPr>
                        <a:t>L </a:t>
                      </a:r>
                      <a:r>
                        <a:rPr sz="1400" dirty="0">
                          <a:sym typeface="Helvetica"/>
                        </a:rPr>
                        <a:t>and someone raise to a value larger than 0.5*L:</a:t>
                      </a:r>
                    </a:p>
                    <a:p>
                      <a:pPr lvl="0" algn="l" defTabSz="457200">
                        <a:defRPr sz="1800" b="0" i="0"/>
                      </a:pPr>
                      <a:r>
                        <a:rPr sz="1400" dirty="0">
                          <a:sym typeface="Helvetica"/>
                        </a:rPr>
                        <a:t>      call</a:t>
                      </a:r>
                    </a:p>
                    <a:p>
                      <a:pPr lvl="0" algn="l" defTabSz="457200">
                        <a:defRPr sz="1800" b="0" i="0"/>
                      </a:pPr>
                      <a:r>
                        <a:rPr sz="1400" dirty="0">
                          <a:sym typeface="Helvetica"/>
                        </a:rPr>
                        <a:t>else if R&gt;&gt;B:</a:t>
                      </a:r>
                    </a:p>
                    <a:p>
                      <a:pPr lvl="0" algn="l" defTabSz="457200">
                        <a:defRPr sz="1800" b="0" i="0"/>
                      </a:pPr>
                      <a:r>
                        <a:rPr sz="1400" dirty="0">
                          <a:sym typeface="Helvetica"/>
                        </a:rPr>
                        <a:t>	raise to 2*B</a:t>
                      </a:r>
                    </a:p>
                    <a:p>
                      <a:pPr lvl="0" algn="l" defTabSz="457200">
                        <a:defRPr sz="1800" b="0" i="0"/>
                      </a:pPr>
                      <a:r>
                        <a:rPr sz="1400" dirty="0">
                          <a:sym typeface="Helvetica"/>
                        </a:rPr>
                        <a:t>else if R &lt; B:</a:t>
                      </a:r>
                    </a:p>
                    <a:p>
                      <a:pPr lvl="0" algn="l" defTabSz="457200">
                        <a:defRPr sz="1800" b="0" i="0"/>
                      </a:pPr>
                      <a:r>
                        <a:rPr sz="1400" dirty="0">
                          <a:sym typeface="Helvetica"/>
                        </a:rPr>
                        <a:t>	all in</a:t>
                      </a:r>
                    </a:p>
                    <a:p>
                      <a:pPr lvl="0" algn="l" defTabSz="457200">
                        <a:defRPr sz="1800" b="0" i="0"/>
                      </a:pPr>
                      <a:r>
                        <a:rPr sz="1400" dirty="0">
                          <a:sym typeface="Helvetica"/>
                        </a:rPr>
                        <a:t>else:</a:t>
                      </a:r>
                    </a:p>
                    <a:p>
                      <a:pPr lvl="0" algn="l" defTabSz="457200">
                        <a:defRPr sz="1800" b="0" i="0"/>
                      </a:pPr>
                      <a:r>
                        <a:rPr sz="1400" dirty="0">
                          <a:sym typeface="Helvetica"/>
                        </a:rPr>
                        <a:t>	call</a:t>
                      </a:r>
                    </a:p>
                  </a:txBody>
                  <a:tcPr marL="50800" marR="50800" marT="50800" marB="50800" horzOverflow="overflow">
                    <a:lnL w="12700">
                      <a:solidFill>
                        <a:srgbClr val="606060"/>
                      </a:solidFill>
                      <a:miter lim="400000"/>
                    </a:lnL>
                    <a:lnR w="12700">
                      <a:solidFill>
                        <a:srgbClr val="B8B8B8"/>
                      </a:solidFill>
                      <a:miter lim="400000"/>
                    </a:lnR>
                    <a:lnT w="12700">
                      <a:solidFill>
                        <a:srgbClr val="B8B8B8"/>
                      </a:solidFill>
                      <a:miter lim="400000"/>
                    </a:lnT>
                    <a:lnB w="12700">
                      <a:solidFill>
                        <a:srgbClr val="606060"/>
                      </a:solidFill>
                      <a:miter lim="400000"/>
                    </a:lnB>
                    <a:solidFill>
                      <a:srgbClr val="FFFFFF"/>
                    </a:solidFill>
                  </a:tcPr>
                </a:tc>
                <a:tc>
                  <a:txBody>
                    <a:bodyPr/>
                    <a:lstStyle/>
                    <a:p>
                      <a:pPr lvl="0" algn="l" defTabSz="457200">
                        <a:defRPr sz="1800" b="0" i="0"/>
                      </a:pPr>
                      <a:r>
                        <a:rPr sz="2000" dirty="0">
                          <a:sym typeface="Helvetica"/>
                        </a:rPr>
                        <a:t>Rule 4 </a:t>
                      </a:r>
                      <a:endParaRPr lang="en-US" sz="2000" dirty="0" smtClean="0">
                        <a:sym typeface="Helvetica"/>
                      </a:endParaRPr>
                    </a:p>
                    <a:p>
                      <a:pPr lvl="0" algn="l" defTabSz="457200">
                        <a:defRPr sz="1800" b="0" i="0"/>
                      </a:pPr>
                      <a:r>
                        <a:rPr sz="1400" dirty="0" smtClean="0">
                          <a:sym typeface="Helvetica"/>
                        </a:rPr>
                        <a:t>if  </a:t>
                      </a:r>
                      <a:r>
                        <a:rPr sz="1400" dirty="0">
                          <a:sym typeface="Helvetica"/>
                        </a:rPr>
                        <a:t>E &lt; 0.5 :</a:t>
                      </a:r>
                    </a:p>
                    <a:p>
                      <a:pPr lvl="0" algn="l" defTabSz="457200">
                        <a:defRPr sz="1800" b="0" i="0"/>
                      </a:pPr>
                      <a:r>
                        <a:rPr sz="1400" dirty="0">
                          <a:sym typeface="Helvetica"/>
                        </a:rPr>
                        <a:t>if no one raise or (someone raise to a value v &lt; 2B and R&gt;&gt; v):</a:t>
                      </a:r>
                    </a:p>
                    <a:p>
                      <a:pPr lvl="0" algn="l" defTabSz="457200">
                        <a:defRPr sz="1800" b="0" i="0"/>
                      </a:pPr>
                      <a:r>
                        <a:rPr sz="1400" dirty="0">
                          <a:sym typeface="Helvetica"/>
                        </a:rPr>
                        <a:t>		call</a:t>
                      </a:r>
                    </a:p>
                    <a:p>
                      <a:pPr lvl="0" algn="l" defTabSz="457200">
                        <a:defRPr sz="1800" b="0" i="0"/>
                      </a:pPr>
                      <a:r>
                        <a:rPr sz="1400" dirty="0">
                          <a:sym typeface="Helvetica"/>
                        </a:rPr>
                        <a:t>else:</a:t>
                      </a:r>
                    </a:p>
                    <a:p>
                      <a:pPr lvl="0" algn="l" defTabSz="457200">
                        <a:defRPr sz="1800" b="0" i="0"/>
                      </a:pPr>
                      <a:r>
                        <a:rPr sz="1400" dirty="0">
                          <a:sym typeface="Helvetica"/>
                        </a:rPr>
                        <a:t>		fold</a:t>
                      </a:r>
                    </a:p>
                  </a:txBody>
                  <a:tcPr marL="50800" marR="50800" marT="50800" marB="50800" horzOverflow="overflow">
                    <a:lnL w="12700">
                      <a:solidFill>
                        <a:srgbClr val="B8B8B8"/>
                      </a:solidFill>
                      <a:miter lim="400000"/>
                    </a:lnL>
                    <a:lnR w="12700">
                      <a:solidFill>
                        <a:srgbClr val="606060"/>
                      </a:solidFill>
                      <a:miter lim="400000"/>
                    </a:lnR>
                    <a:lnT w="12700">
                      <a:solidFill>
                        <a:srgbClr val="B8B8B8"/>
                      </a:solidFill>
                      <a:miter lim="400000"/>
                    </a:lnT>
                    <a:lnB w="12700">
                      <a:solidFill>
                        <a:srgbClr val="606060"/>
                      </a:solidFill>
                      <a:miter lim="400000"/>
                    </a:lnB>
                    <a:solidFill>
                      <a:srgbClr val="FFFFFF"/>
                    </a:solidFill>
                  </a:tcPr>
                </a:tc>
              </a:tr>
            </a:tbl>
          </a:graphicData>
        </a:graphic>
      </p:graphicFrame>
    </p:spTree>
    <p:extLst>
      <p:ext uri="{BB962C8B-B14F-4D97-AF65-F5344CB8AC3E}">
        <p14:creationId xmlns:p14="http://schemas.microsoft.com/office/powerpoint/2010/main" val="20175815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42900"/>
            <a:ext cx="8042276" cy="834932"/>
          </a:xfrm>
        </p:spPr>
        <p:txBody>
          <a:bodyPr/>
          <a:lstStyle/>
          <a:p>
            <a:r>
              <a:rPr lang="en-US" sz="4800" dirty="0"/>
              <a:t>After Flop</a:t>
            </a:r>
            <a:endParaRPr lang="en-US" dirty="0"/>
          </a:p>
        </p:txBody>
      </p:sp>
      <p:sp>
        <p:nvSpPr>
          <p:cNvPr id="3" name="Content Placeholder 2"/>
          <p:cNvSpPr>
            <a:spLocks noGrp="1"/>
          </p:cNvSpPr>
          <p:nvPr>
            <p:ph idx="1"/>
          </p:nvPr>
        </p:nvSpPr>
        <p:spPr/>
        <p:txBody>
          <a:bodyPr>
            <a:normAutofit fontScale="77500" lnSpcReduction="20000"/>
          </a:bodyPr>
          <a:lstStyle/>
          <a:p>
            <a:pPr marL="0" lvl="0" indent="0">
              <a:lnSpc>
                <a:spcPct val="115000"/>
              </a:lnSpc>
              <a:spcBef>
                <a:spcPts val="0"/>
              </a:spcBef>
              <a:buSzTx/>
              <a:buNone/>
              <a:defRPr sz="1800"/>
            </a:pPr>
            <a:r>
              <a:rPr lang="en-US" sz="2500" dirty="0" smtClean="0">
                <a:latin typeface="Arial"/>
                <a:ea typeface="Arial"/>
                <a:cs typeface="Arial"/>
                <a:sym typeface="Arial"/>
              </a:rPr>
              <a:t>First</a:t>
            </a:r>
            <a:r>
              <a:rPr lang="en-US" sz="2500" dirty="0" smtClean="0">
                <a:latin typeface="Arial"/>
                <a:ea typeface="Arial"/>
                <a:cs typeface="Arial"/>
                <a:sym typeface="Arial"/>
              </a:rPr>
              <a:t> </a:t>
            </a:r>
            <a:r>
              <a:rPr lang="en-US" sz="2500" dirty="0">
                <a:latin typeface="Arial"/>
                <a:ea typeface="Arial"/>
                <a:cs typeface="Arial"/>
                <a:sym typeface="Arial"/>
              </a:rPr>
              <a:t>We should determine what cards we have(including drawing) before the decision.</a:t>
            </a:r>
          </a:p>
          <a:p>
            <a:pPr marL="0" lvl="0" indent="0">
              <a:lnSpc>
                <a:spcPct val="115000"/>
              </a:lnSpc>
              <a:spcBef>
                <a:spcPts val="0"/>
              </a:spcBef>
              <a:buSzTx/>
              <a:buNone/>
              <a:defRPr sz="1800"/>
            </a:pPr>
            <a:r>
              <a:rPr lang="en-US" sz="2500" dirty="0">
                <a:latin typeface="Arial"/>
                <a:ea typeface="Arial"/>
                <a:cs typeface="Arial"/>
                <a:sym typeface="Arial"/>
              </a:rPr>
              <a:t>=============================================</a:t>
            </a:r>
          </a:p>
          <a:p>
            <a:pPr marL="0" lvl="0" indent="0">
              <a:lnSpc>
                <a:spcPct val="115000"/>
              </a:lnSpc>
              <a:spcBef>
                <a:spcPts val="0"/>
              </a:spcBef>
              <a:buSzTx/>
              <a:buNone/>
              <a:defRPr sz="1800"/>
            </a:pPr>
            <a:r>
              <a:rPr lang="en-US" sz="2500" dirty="0" smtClean="0">
                <a:latin typeface="Arial"/>
                <a:ea typeface="Arial"/>
                <a:cs typeface="Arial"/>
                <a:sym typeface="Arial"/>
              </a:rPr>
              <a:t>Then</a:t>
            </a:r>
            <a:r>
              <a:rPr lang="en-US" sz="2500" dirty="0" smtClean="0">
                <a:latin typeface="Arial"/>
                <a:ea typeface="Arial"/>
                <a:cs typeface="Arial"/>
                <a:sym typeface="Arial"/>
              </a:rPr>
              <a:t> we </a:t>
            </a:r>
            <a:r>
              <a:rPr lang="en-US" sz="2500" dirty="0">
                <a:latin typeface="Arial"/>
                <a:ea typeface="Arial"/>
                <a:cs typeface="Arial"/>
                <a:sym typeface="Arial"/>
              </a:rPr>
              <a:t>have the following three different </a:t>
            </a:r>
            <a:r>
              <a:rPr lang="en-US" sz="2500" dirty="0" smtClean="0">
                <a:latin typeface="Arial"/>
                <a:ea typeface="Arial"/>
                <a:cs typeface="Arial"/>
                <a:sym typeface="Arial"/>
              </a:rPr>
              <a:t>situations.</a:t>
            </a:r>
            <a:endParaRPr lang="en-US" sz="2500" dirty="0">
              <a:latin typeface="Arial"/>
              <a:ea typeface="Arial"/>
              <a:cs typeface="Arial"/>
              <a:sym typeface="Arial"/>
            </a:endParaRPr>
          </a:p>
          <a:p>
            <a:pPr marL="0" lvl="0" indent="0">
              <a:lnSpc>
                <a:spcPct val="115000"/>
              </a:lnSpc>
              <a:spcBef>
                <a:spcPts val="0"/>
              </a:spcBef>
              <a:buSzTx/>
              <a:buNone/>
              <a:defRPr sz="1800"/>
            </a:pPr>
            <a:r>
              <a:rPr lang="en-US" sz="2300" dirty="0">
                <a:latin typeface="Avenir Book"/>
                <a:ea typeface="Avenir Book"/>
                <a:cs typeface="Avenir Book"/>
                <a:sym typeface="Avenir Book"/>
              </a:rPr>
              <a:t>Case 1: we have already had some competitive cards.</a:t>
            </a:r>
          </a:p>
          <a:p>
            <a:pPr marL="0" lvl="0" indent="0">
              <a:lnSpc>
                <a:spcPct val="115000"/>
              </a:lnSpc>
              <a:spcBef>
                <a:spcPts val="0"/>
              </a:spcBef>
              <a:buSzTx/>
              <a:buNone/>
              <a:defRPr sz="1800"/>
            </a:pPr>
            <a:r>
              <a:rPr lang="en-US" sz="2300" dirty="0">
                <a:latin typeface="Avenir Book"/>
                <a:ea typeface="Avenir Book"/>
                <a:cs typeface="Avenir Book"/>
                <a:sym typeface="Avenir Book"/>
              </a:rPr>
              <a:t>Case 2: When we have four to a flush, four to an outside straight, four to an inside straight.</a:t>
            </a:r>
          </a:p>
          <a:p>
            <a:pPr marL="0" lvl="0" indent="0">
              <a:lnSpc>
                <a:spcPct val="115000"/>
              </a:lnSpc>
              <a:spcBef>
                <a:spcPts val="0"/>
              </a:spcBef>
              <a:buSzTx/>
              <a:buNone/>
              <a:defRPr sz="1800"/>
            </a:pPr>
            <a:r>
              <a:rPr lang="en-US" sz="2300" dirty="0" smtClean="0">
                <a:latin typeface="Avenir Book"/>
                <a:ea typeface="Avenir Book"/>
                <a:cs typeface="Avenir Book"/>
                <a:sym typeface="Avenir Book"/>
              </a:rPr>
              <a:t>Case </a:t>
            </a:r>
            <a:r>
              <a:rPr lang="en-US" sz="2300" dirty="0">
                <a:latin typeface="Avenir Book"/>
                <a:ea typeface="Avenir Book"/>
                <a:cs typeface="Avenir Book"/>
                <a:sym typeface="Avenir Book"/>
              </a:rPr>
              <a:t>3: we cannot see any good matches. </a:t>
            </a:r>
          </a:p>
          <a:p>
            <a:pPr marL="0" lvl="1" indent="0">
              <a:lnSpc>
                <a:spcPct val="115000"/>
              </a:lnSpc>
              <a:spcBef>
                <a:spcPts val="0"/>
              </a:spcBef>
              <a:buSzTx/>
              <a:buNone/>
              <a:defRPr sz="1800"/>
            </a:pPr>
            <a:r>
              <a:rPr lang="en-US" sz="2300" dirty="0">
                <a:latin typeface="Avenir Book"/>
                <a:ea typeface="Avenir Book"/>
                <a:cs typeface="Avenir Book"/>
                <a:sym typeface="Avenir Book"/>
              </a:rPr>
              <a:t>         we either check or fold for this situation</a:t>
            </a:r>
          </a:p>
          <a:p>
            <a:pPr marL="0" lvl="0" indent="0">
              <a:lnSpc>
                <a:spcPct val="115000"/>
              </a:lnSpc>
              <a:spcBef>
                <a:spcPts val="0"/>
              </a:spcBef>
              <a:buSzTx/>
              <a:buNone/>
              <a:defRPr sz="1800"/>
            </a:pPr>
            <a:r>
              <a:rPr lang="en-US" sz="2500" dirty="0">
                <a:latin typeface="Arial"/>
                <a:ea typeface="Arial"/>
                <a:cs typeface="Arial"/>
                <a:sym typeface="Arial"/>
              </a:rPr>
              <a:t>=============================================</a:t>
            </a:r>
          </a:p>
          <a:p>
            <a:pPr marL="0" lvl="0" indent="0">
              <a:lnSpc>
                <a:spcPct val="115000"/>
              </a:lnSpc>
              <a:spcBef>
                <a:spcPts val="0"/>
              </a:spcBef>
              <a:buSzTx/>
              <a:buNone/>
              <a:defRPr sz="1800"/>
            </a:pPr>
            <a:endParaRPr lang="en-US" sz="2500" dirty="0">
              <a:latin typeface="Arial"/>
              <a:ea typeface="Arial"/>
              <a:cs typeface="Arial"/>
              <a:sym typeface="Arial"/>
            </a:endParaRPr>
          </a:p>
          <a:p>
            <a:pPr marL="0" lvl="0" indent="0">
              <a:lnSpc>
                <a:spcPct val="115000"/>
              </a:lnSpc>
              <a:spcBef>
                <a:spcPts val="0"/>
              </a:spcBef>
              <a:buSzTx/>
              <a:buNone/>
              <a:defRPr sz="1800"/>
            </a:pPr>
            <a:r>
              <a:rPr lang="en-US" sz="2500" dirty="0">
                <a:latin typeface="Arial"/>
                <a:ea typeface="Arial"/>
                <a:cs typeface="Arial"/>
                <a:sym typeface="Arial"/>
              </a:rPr>
              <a:t>Initial Knowledge: Card set C, including community and hand cards;</a:t>
            </a:r>
          </a:p>
          <a:p>
            <a:pPr marL="0" lvl="1" indent="0">
              <a:lnSpc>
                <a:spcPct val="115000"/>
              </a:lnSpc>
              <a:spcBef>
                <a:spcPts val="0"/>
              </a:spcBef>
              <a:buSzTx/>
              <a:buNone/>
              <a:defRPr sz="1800"/>
            </a:pPr>
            <a:r>
              <a:rPr lang="en-US" sz="2500" dirty="0">
                <a:latin typeface="Arial"/>
                <a:ea typeface="Arial"/>
                <a:cs typeface="Arial"/>
                <a:sym typeface="Arial"/>
              </a:rPr>
              <a:t>                             Bank roll  R.</a:t>
            </a:r>
          </a:p>
          <a:p>
            <a:pPr marL="0" lvl="1" indent="0">
              <a:lnSpc>
                <a:spcPct val="115000"/>
              </a:lnSpc>
              <a:spcBef>
                <a:spcPts val="0"/>
              </a:spcBef>
              <a:buSzTx/>
              <a:buNone/>
              <a:defRPr sz="1800"/>
            </a:pPr>
            <a:r>
              <a:rPr lang="en-US" sz="2500" dirty="0">
                <a:latin typeface="Arial"/>
                <a:ea typeface="Arial"/>
                <a:cs typeface="Arial"/>
                <a:sym typeface="Arial"/>
              </a:rPr>
              <a:t>we want to get bet B.</a:t>
            </a:r>
          </a:p>
          <a:p>
            <a:endParaRPr lang="en-US" dirty="0"/>
          </a:p>
        </p:txBody>
      </p:sp>
    </p:spTree>
    <p:extLst>
      <p:ext uri="{BB962C8B-B14F-4D97-AF65-F5344CB8AC3E}">
        <p14:creationId xmlns:p14="http://schemas.microsoft.com/office/powerpoint/2010/main" val="31648102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753</TotalTime>
  <Words>1970</Words>
  <Application>Microsoft Macintosh PowerPoint</Application>
  <PresentationFormat>On-screen Show (4:3)</PresentationFormat>
  <Paragraphs>214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Breeze</vt:lpstr>
      <vt:lpstr>Rule-based System for Playing Texas Hold’em Poker</vt:lpstr>
      <vt:lpstr>Introduction</vt:lpstr>
      <vt:lpstr>Key for the game</vt:lpstr>
      <vt:lpstr>Model</vt:lpstr>
      <vt:lpstr>Texas Hold’em  Rule-based System</vt:lpstr>
      <vt:lpstr>Aim</vt:lpstr>
      <vt:lpstr>Pre-Flop</vt:lpstr>
      <vt:lpstr>pre-flop rules : bank roll R, big blind B, cap C, limit L, expected value E</vt:lpstr>
      <vt:lpstr>After Flop</vt:lpstr>
      <vt:lpstr>How to determine what cards we have</vt:lpstr>
      <vt:lpstr>Case 1: have some competitive pokers</vt:lpstr>
      <vt:lpstr>Case 2: When we have four to a flush, four to an outside straight, four to an inside straight.</vt:lpstr>
      <vt:lpstr>Case 2: When we have four to a flush, four to an outside straight, four to an inside straight.</vt:lpstr>
      <vt:lpstr>After Turn</vt:lpstr>
      <vt:lpstr>After River</vt:lpstr>
      <vt:lpstr>Improvement &amp; limitations</vt:lpstr>
      <vt:lpstr>Pre Flop</vt:lpstr>
      <vt:lpstr>Post Flop, Turn and River</vt:lpstr>
      <vt:lpstr>Advanced Rule-based system</vt:lpstr>
      <vt:lpstr>Case-based reasoning</vt:lpstr>
      <vt:lpstr>Citation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System for Playing Texas Hold’em Poker</dc:title>
  <dc:creator>Zhijian Shi</dc:creator>
  <cp:lastModifiedBy>Wen</cp:lastModifiedBy>
  <cp:revision>20</cp:revision>
  <dcterms:created xsi:type="dcterms:W3CDTF">2015-04-18T16:10:35Z</dcterms:created>
  <dcterms:modified xsi:type="dcterms:W3CDTF">2015-04-20T03:04:56Z</dcterms:modified>
</cp:coreProperties>
</file>