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7" r:id="rId3"/>
    <p:sldId id="258" r:id="rId5"/>
    <p:sldId id="259" r:id="rId6"/>
    <p:sldId id="282" r:id="rId7"/>
    <p:sldId id="279" r:id="rId8"/>
    <p:sldId id="280" r:id="rId9"/>
    <p:sldId id="299" r:id="rId10"/>
    <p:sldId id="300" r:id="rId11"/>
    <p:sldId id="301" r:id="rId12"/>
    <p:sldId id="302" r:id="rId13"/>
    <p:sldId id="303" r:id="rId14"/>
    <p:sldId id="304" r:id="rId15"/>
    <p:sldId id="260" r:id="rId16"/>
    <p:sldId id="305" r:id="rId17"/>
    <p:sldId id="326" r:id="rId18"/>
    <p:sldId id="327" r:id="rId19"/>
    <p:sldId id="328" r:id="rId20"/>
    <p:sldId id="277" r:id="rId21"/>
    <p:sldId id="324" r:id="rId22"/>
    <p:sldId id="325" r:id="rId23"/>
    <p:sldId id="330" r:id="rId24"/>
    <p:sldId id="323" r:id="rId25"/>
    <p:sldId id="307" r:id="rId26"/>
    <p:sldId id="329" r:id="rId27"/>
    <p:sldId id="261" r:id="rId28"/>
    <p:sldId id="283" r:id="rId29"/>
    <p:sldId id="278" r:id="rId30"/>
    <p:sldId id="331" r:id="rId31"/>
    <p:sldId id="332" r:id="rId32"/>
    <p:sldId id="333" r:id="rId33"/>
    <p:sldId id="262" r:id="rId34"/>
    <p:sldId id="334" r:id="rId35"/>
    <p:sldId id="335" r:id="rId36"/>
    <p:sldId id="281" r:id="rId37"/>
    <p:sldId id="272" r:id="rId38"/>
    <p:sldId id="26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67A0"/>
    <a:srgbClr val="1D4B75"/>
    <a:srgbClr val="102940"/>
    <a:srgbClr val="304864"/>
    <a:srgbClr val="183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6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E788C-1B22-4FCF-AAA4-B2AC3410378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PPT</a:t>
            </a:r>
            <a:r>
              <a:rPr lang="zh-CN" altLang="en-US"/>
              <a:t>素材网，</a:t>
            </a:r>
            <a:r>
              <a:rPr lang="en-US" altLang="zh-CN"/>
              <a:t>www.pptsucai.com</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82581-CE1F-4D78-8250-872ACA0AAC2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82581-CE1F-4D78-8250-872ACA0AAC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PPT</a:t>
            </a:r>
            <a:r>
              <a:rPr lang="zh-CN" altLang="en-US"/>
              <a:t>素材网，</a:t>
            </a:r>
            <a:r>
              <a:rPr lang="en-US" altLang="zh-CN"/>
              <a:t>www.pptsucai.com</a:t>
            </a:r>
            <a:endParaRPr lang="zh-CN" altLang="en-US"/>
          </a:p>
        </p:txBody>
      </p:sp>
      <p:sp>
        <p:nvSpPr>
          <p:cNvPr id="6" name="灯片编号占位符 5"/>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21B820D-4F9D-4B92-9278-4E7B5C8107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841B4-2564-4690-ACAD-DCE84E43C3AB}" type="slidenum">
              <a:rPr lang="zh-CN" altLang="en-US" smtClean="0"/>
            </a:fld>
            <a:endParaRPr lang="zh-CN" altLang="en-US"/>
          </a:p>
        </p:txBody>
      </p:sp>
    </p:spTree>
  </p:cSld>
  <p:clrMapOvr>
    <a:masterClrMapping/>
  </p:clrMapOvr>
  <p:transition spd="slow" advTm="1000">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B820D-4F9D-4B92-9278-4E7B5C81077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PPT</a:t>
            </a:r>
            <a:r>
              <a:rPr lang="zh-CN" altLang="en-US"/>
              <a:t>素材网，</a:t>
            </a:r>
            <a:r>
              <a:rPr lang="en-US" altLang="zh-CN"/>
              <a:t>www.pptsucai.com</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841B4-2564-4690-ACAD-DCE84E43C3A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1000">
    <p:random/>
  </p:transition>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hyperlink" Target="https://www.elastic.co/guide/en/elasticsearch/reference/6.4/analysis-analyzers.html" TargetMode="External"/><Relationship Id="rId1" Type="http://schemas.openxmlformats.org/officeDocument/2006/relationships/hyperlink" Target="https://www.elastic.co/guide/en/elasticsearch/reference/6.4/analysis.html" TargetMode="External"/></Relationships>
</file>

<file path=ppt/slides/_rels/slide16.xml.rels><?xml version="1.0" encoding="UTF-8" standalone="yes"?>
<Relationships xmlns="http://schemas.openxmlformats.org/package/2006/relationships"><Relationship Id="rId9" Type="http://schemas.openxmlformats.org/officeDocument/2006/relationships/hyperlink" Target="https://github.com/NLPchina/elasticsearch-analysis-ansj" TargetMode="External"/><Relationship Id="rId8" Type="http://schemas.openxmlformats.org/officeDocument/2006/relationships/hyperlink" Target="https://www.elastic.co/guide/en/elasticsearch/reference/6.4/analysis-fingerprint-analyzer.html" TargetMode="External"/><Relationship Id="rId7" Type="http://schemas.openxmlformats.org/officeDocument/2006/relationships/hyperlink" Target="https://www.elastic.co/guide/en/elasticsearch/reference/6.4/analysis-custom-analyzer.html" TargetMode="External"/><Relationship Id="rId6" Type="http://schemas.openxmlformats.org/officeDocument/2006/relationships/hyperlink" Target="https://www.elastic.co/guide/en/elasticsearch/reference/6.4/analysis-lang-analyzer.html" TargetMode="External"/><Relationship Id="rId5" Type="http://schemas.openxmlformats.org/officeDocument/2006/relationships/hyperlink" Target="https://www.elastic.co/guide/en/elasticsearch/reference/6.4/analysis-pattern-analyzer.html" TargetMode="External"/><Relationship Id="rId4" Type="http://schemas.openxmlformats.org/officeDocument/2006/relationships/hyperlink" Target="https://www.elastic.co/guide/en/elasticsearch/reference/6.4/analysis-keyword-analyzer.html" TargetMode="External"/><Relationship Id="rId3" Type="http://schemas.openxmlformats.org/officeDocument/2006/relationships/hyperlink" Target="https://www.elastic.co/guide/en/elasticsearch/reference/6.4/analysis-whitespace-analyzer.html" TargetMode="External"/><Relationship Id="rId2" Type="http://schemas.openxmlformats.org/officeDocument/2006/relationships/hyperlink" Target="https://www.elastic.co/guide/en/elasticsearch/reference/6.4/analysis-simple-analyzer.html" TargetMode="External"/><Relationship Id="rId15" Type="http://schemas.openxmlformats.org/officeDocument/2006/relationships/notesSlide" Target="../notesSlides/notesSlide16.xml"/><Relationship Id="rId14" Type="http://schemas.openxmlformats.org/officeDocument/2006/relationships/slideLayout" Target="../slideLayouts/slideLayout2.xml"/><Relationship Id="rId13" Type="http://schemas.openxmlformats.org/officeDocument/2006/relationships/hyperlink" Target="https://github.com/sing1ee/elasticsearch-jieba-plugin" TargetMode="External"/><Relationship Id="rId12" Type="http://schemas.openxmlformats.org/officeDocument/2006/relationships/hyperlink" Target="https://github.com/fxsjy/jieba" TargetMode="External"/><Relationship Id="rId11" Type="http://schemas.openxmlformats.org/officeDocument/2006/relationships/hyperlink" Target="https://github.com/medcl/elasticsearch-analysis-pinyin/releases" TargetMode="External"/><Relationship Id="rId10" Type="http://schemas.openxmlformats.org/officeDocument/2006/relationships/hyperlink" Target="https://github.com/medcl/elasticsearch-analysis-ik" TargetMode="External"/><Relationship Id="rId1" Type="http://schemas.openxmlformats.org/officeDocument/2006/relationships/hyperlink" Target="https://www.elastic.co/guide/en/elasticsearch/reference/6.4/analysis-standard-analyzer.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hyperlink" Target="https://mp.weixin.qq.com/s/fhsXXqxgpLOiLPcSgdIm2Q" TargetMode="Externa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hyperlink" Target="https://www.elastic.co/guide/cn/elasticsearch/guide/current/distributed-search.html" TargetMode="Externa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0" y="0"/>
            <a:ext cx="12192000" cy="3846666"/>
          </a:xfrm>
          <a:prstGeom prst="rect">
            <a:avLst/>
          </a:prstGeom>
          <a:solidFill>
            <a:srgbClr val="10294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4695825" y="2694421"/>
            <a:ext cx="6724015" cy="737235"/>
          </a:xfrm>
          <a:prstGeom prst="rect">
            <a:avLst/>
          </a:prstGeom>
          <a:noFill/>
          <a:effectLst/>
        </p:spPr>
        <p:txBody>
          <a:bodyPr wrap="none" rtlCol="0">
            <a:spAutoFit/>
          </a:bodyPr>
          <a:lstStyle/>
          <a:p>
            <a:pPr marL="12700" marR="5080" algn="l">
              <a:lnSpc>
                <a:spcPts val="5040"/>
              </a:lnSpc>
              <a:spcBef>
                <a:spcPts val="340"/>
              </a:spcBef>
            </a:pPr>
            <a:r>
              <a:rPr sz="5400" b="1" spc="-260" dirty="0">
                <a:solidFill>
                  <a:srgbClr val="FFFFFF"/>
                </a:solidFill>
                <a:latin typeface="宋体"/>
                <a:cs typeface="宋体"/>
                <a:sym typeface="+mn-ea"/>
              </a:rPr>
              <a:t>走</a:t>
            </a:r>
            <a:r>
              <a:rPr sz="5400" b="1" dirty="0">
                <a:solidFill>
                  <a:srgbClr val="FFFFFF"/>
                </a:solidFill>
                <a:latin typeface="宋体"/>
                <a:cs typeface="宋体"/>
                <a:sym typeface="+mn-ea"/>
              </a:rPr>
              <a:t>近  </a:t>
            </a:r>
            <a:r>
              <a:rPr sz="5400" spc="-229" dirty="0">
                <a:solidFill>
                  <a:srgbClr val="FFFFFF"/>
                </a:solidFill>
                <a:latin typeface="Arial Black" panose="020B0A04020102020204"/>
                <a:cs typeface="Arial Black" panose="020B0A04020102020204"/>
                <a:sym typeface="+mn-ea"/>
              </a:rPr>
              <a:t>El</a:t>
            </a:r>
            <a:r>
              <a:rPr sz="5400" u="heavy" spc="-229" dirty="0">
                <a:solidFill>
                  <a:srgbClr val="FFFFFF"/>
                </a:solidFill>
                <a:uFill>
                  <a:solidFill>
                    <a:srgbClr val="00BFB3"/>
                  </a:solidFill>
                </a:uFill>
                <a:latin typeface="Arial Black" panose="020B0A04020102020204"/>
                <a:cs typeface="Arial Black" panose="020B0A04020102020204"/>
                <a:sym typeface="+mn-ea"/>
              </a:rPr>
              <a:t>as</a:t>
            </a:r>
            <a:r>
              <a:rPr sz="5400" spc="-229" dirty="0">
                <a:solidFill>
                  <a:srgbClr val="FFFFFF"/>
                </a:solidFill>
                <a:latin typeface="Arial Black" panose="020B0A04020102020204"/>
                <a:cs typeface="Arial Black" panose="020B0A04020102020204"/>
                <a:sym typeface="+mn-ea"/>
              </a:rPr>
              <a:t>ticSearch</a:t>
            </a:r>
            <a:endParaRPr lang="zh-CN" altLang="en-US" sz="5400" dirty="0">
              <a:solidFill>
                <a:schemeClr val="bg1"/>
              </a:solidFill>
              <a:latin typeface="方正大黑_GBK" panose="03000509000000000000" pitchFamily="65" charset="-122"/>
              <a:ea typeface="方正大黑_GBK" panose="03000509000000000000" pitchFamily="65" charset="-122"/>
            </a:endParaRPr>
          </a:p>
        </p:txBody>
      </p:sp>
      <p:sp>
        <p:nvSpPr>
          <p:cNvPr id="7" name="椭圆 6"/>
          <p:cNvSpPr/>
          <p:nvPr/>
        </p:nvSpPr>
        <p:spPr>
          <a:xfrm>
            <a:off x="1616432" y="2873057"/>
            <a:ext cx="1943100" cy="19431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文本框 8"/>
          <p:cNvSpPr txBox="1"/>
          <p:nvPr/>
        </p:nvSpPr>
        <p:spPr>
          <a:xfrm>
            <a:off x="4739367" y="4081149"/>
            <a:ext cx="3833495" cy="645160"/>
          </a:xfrm>
          <a:prstGeom prst="rect">
            <a:avLst/>
          </a:prstGeom>
          <a:noFill/>
        </p:spPr>
        <p:txBody>
          <a:bodyPr wrap="none" rtlCol="0">
            <a:spAutoFit/>
          </a:bodyPr>
          <a:lstStyle/>
          <a:p>
            <a:pPr algn="l">
              <a:lnSpc>
                <a:spcPct val="150000"/>
              </a:lnSpc>
            </a:pPr>
            <a:r>
              <a:rPr lang="zh-CN" sz="2400" spc="-200" dirty="0">
                <a:solidFill>
                  <a:schemeClr val="tx1"/>
                </a:solidFill>
                <a:latin typeface="宋体"/>
                <a:cs typeface="宋体"/>
                <a:sym typeface="+mn-ea"/>
              </a:rPr>
              <a:t>基础服务中台  — </a:t>
            </a:r>
            <a:r>
              <a:rPr sz="2400" spc="35" dirty="0">
                <a:solidFill>
                  <a:schemeClr val="tx1"/>
                </a:solidFill>
                <a:latin typeface="宋体"/>
                <a:cs typeface="宋体"/>
                <a:sym typeface="+mn-ea"/>
              </a:rPr>
              <a:t>基础架构部</a:t>
            </a:r>
            <a:endParaRPr lang="en-US" altLang="zh-CN" sz="2400" spc="35" dirty="0">
              <a:solidFill>
                <a:schemeClr val="tx1"/>
              </a:solidFill>
              <a:latin typeface="宋体"/>
              <a:ea typeface="方正大黑_GBK" panose="03000509000000000000" pitchFamily="65" charset="-122"/>
              <a:cs typeface="宋体"/>
              <a:sym typeface="+mn-ea"/>
            </a:endParaRPr>
          </a:p>
        </p:txBody>
      </p:sp>
      <p:sp>
        <p:nvSpPr>
          <p:cNvPr id="14" name="文本框 13"/>
          <p:cNvSpPr txBox="1"/>
          <p:nvPr/>
        </p:nvSpPr>
        <p:spPr>
          <a:xfrm>
            <a:off x="10285405" y="6165192"/>
            <a:ext cx="1309370" cy="368300"/>
          </a:xfrm>
          <a:prstGeom prst="rect">
            <a:avLst/>
          </a:prstGeom>
          <a:noFill/>
        </p:spPr>
        <p:txBody>
          <a:bodyPr wrap="none" rtlCol="0">
            <a:spAutoFit/>
          </a:bodyPr>
          <a:lstStyle/>
          <a:p>
            <a:r>
              <a:rPr lang="en-US" altLang="zh-CN" dirty="0">
                <a:solidFill>
                  <a:srgbClr val="102940"/>
                </a:solidFill>
                <a:latin typeface="方正大黑_GBK" panose="03000509000000000000" pitchFamily="65" charset="-122"/>
                <a:ea typeface="方正大黑_GBK" panose="03000509000000000000" pitchFamily="65" charset="-122"/>
              </a:rPr>
              <a:t>2021.05.31</a:t>
            </a:r>
            <a:endParaRPr lang="zh-CN" altLang="en-US" dirty="0">
              <a:solidFill>
                <a:srgbClr val="102940"/>
              </a:solidFill>
              <a:latin typeface="方正大黑_GBK" panose="03000509000000000000" pitchFamily="65" charset="-122"/>
              <a:ea typeface="方正大黑_GBK" panose="03000509000000000000" pitchFamily="65" charset="-122"/>
            </a:endParaRPr>
          </a:p>
        </p:txBody>
      </p:sp>
      <p:grpSp>
        <p:nvGrpSpPr>
          <p:cNvPr id="3" name="组合 2"/>
          <p:cNvGrpSpPr/>
          <p:nvPr/>
        </p:nvGrpSpPr>
        <p:grpSpPr>
          <a:xfrm>
            <a:off x="4906698" y="4934048"/>
            <a:ext cx="2115677" cy="368300"/>
            <a:chOff x="4863156" y="5203556"/>
            <a:chExt cx="2115677" cy="368300"/>
          </a:xfrm>
        </p:grpSpPr>
        <p:sp>
          <p:nvSpPr>
            <p:cNvPr id="16" name="等腰三角形 15"/>
            <p:cNvSpPr/>
            <p:nvPr/>
          </p:nvSpPr>
          <p:spPr>
            <a:xfrm rot="16200000" flipV="1">
              <a:off x="4848883" y="5299019"/>
              <a:ext cx="206954" cy="178408"/>
            </a:xfrm>
            <a:prstGeom prst="triangle">
              <a:avLst/>
            </a:prstGeom>
            <a:solidFill>
              <a:srgbClr val="10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195753" y="5203556"/>
              <a:ext cx="1783080" cy="368300"/>
            </a:xfrm>
            <a:prstGeom prst="rect">
              <a:avLst/>
            </a:prstGeom>
            <a:noFill/>
          </p:spPr>
          <p:txBody>
            <a:bodyPr wrap="none" rtlCol="0">
              <a:spAutoFit/>
            </a:bodyPr>
            <a:lstStyle/>
            <a:p>
              <a:pPr algn="l"/>
              <a:r>
                <a:rPr lang="zh-CN" altLang="en-US">
                  <a:solidFill>
                    <a:srgbClr val="102940"/>
                  </a:solidFill>
                  <a:latin typeface="方正大黑_GBK" panose="03000509000000000000" pitchFamily="65" charset="-122"/>
                  <a:ea typeface="方正大黑_GBK" panose="03000509000000000000" pitchFamily="65" charset="-122"/>
                </a:rPr>
                <a:t>主讲人：杨松柏</a:t>
              </a:r>
              <a:endParaRPr lang="zh-CN" altLang="en-US">
                <a:solidFill>
                  <a:srgbClr val="102940"/>
                </a:solidFill>
                <a:latin typeface="方正大黑_GBK" panose="03000509000000000000" pitchFamily="65" charset="-122"/>
                <a:ea typeface="方正大黑_GBK" panose="03000509000000000000" pitchFamily="65" charset="-122"/>
              </a:endParaRPr>
            </a:p>
          </p:txBody>
        </p:sp>
      </p:grpSp>
      <p:pic>
        <p:nvPicPr>
          <p:cNvPr id="15" name="图片 14"/>
          <p:cNvPicPr>
            <a:picLocks noChangeAspect="1"/>
          </p:cNvPicPr>
          <p:nvPr/>
        </p:nvPicPr>
        <p:blipFill>
          <a:blip r:embed="rId1">
            <a:clrChange>
              <a:clrFrom>
                <a:srgbClr val="272636"/>
              </a:clrFrom>
              <a:clrTo>
                <a:srgbClr val="272636">
                  <a:alpha val="0"/>
                </a:srgbClr>
              </a:clrTo>
            </a:clrChange>
          </a:blip>
          <a:stretch>
            <a:fillRect/>
          </a:stretch>
        </p:blipFill>
        <p:spPr>
          <a:xfrm>
            <a:off x="2079650" y="3280003"/>
            <a:ext cx="1129208" cy="1129208"/>
          </a:xfrm>
          <a:prstGeom prst="rect">
            <a:avLst/>
          </a:prstGeom>
          <a:solidFill>
            <a:srgbClr val="102940"/>
          </a:solidFill>
        </p:spPr>
      </p:pic>
      <p:pic>
        <p:nvPicPr>
          <p:cNvPr id="8" name="object 4"/>
          <p:cNvPicPr/>
          <p:nvPr/>
        </p:nvPicPr>
        <p:blipFill>
          <a:blip r:embed="rId2" cstate="print"/>
          <a:stretch>
            <a:fillRect/>
          </a:stretch>
        </p:blipFill>
        <p:spPr>
          <a:xfrm>
            <a:off x="712088" y="523494"/>
            <a:ext cx="1764792" cy="609599"/>
          </a:xfrm>
          <a:prstGeom prst="rect">
            <a:avLst/>
          </a:prstGeom>
        </p:spPr>
      </p:pic>
    </p:spTree>
  </p:cSld>
  <p:clrMapOvr>
    <a:masterClrMapping/>
  </p:clrMapOvr>
  <p:transition spd="slow" advClick="0" advTm="1000">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01</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960880" cy="521970"/>
          </a:xfrm>
          <a:prstGeom prst="rect">
            <a:avLst/>
          </a:prstGeom>
          <a:noFill/>
        </p:spPr>
        <p:txBody>
          <a:bodyPr wrap="none" rtlCol="0">
            <a:spAutoFit/>
          </a:bodyPr>
          <a:lstStyle/>
          <a:p>
            <a:pPr algn="l"/>
            <a:r>
              <a:rPr kumimoji="1" lang="zh-CN" altLang="en-US" sz="28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5" name="文本框 4"/>
          <p:cNvSpPr txBox="1"/>
          <p:nvPr/>
        </p:nvSpPr>
        <p:spPr>
          <a:xfrm>
            <a:off x="58420" y="1713865"/>
            <a:ext cx="1784350" cy="306705"/>
          </a:xfrm>
          <a:prstGeom prst="rect">
            <a:avLst/>
          </a:prstGeom>
          <a:noFill/>
        </p:spPr>
        <p:txBody>
          <a:bodyPr wrap="square" rtlCol="0" anchor="t">
            <a:spAutoFit/>
          </a:bodyPr>
          <a:p>
            <a:r>
              <a:rPr lang="zh-CN" altLang="en-US" sz="1400"/>
              <a:t>倒排索引的创建过程</a:t>
            </a:r>
            <a:endParaRPr lang="zh-CN" altLang="en-US" sz="1400"/>
          </a:p>
        </p:txBody>
      </p:sp>
      <p:sp>
        <p:nvSpPr>
          <p:cNvPr id="2" name="文本框 1"/>
          <p:cNvSpPr txBox="1"/>
          <p:nvPr/>
        </p:nvSpPr>
        <p:spPr>
          <a:xfrm>
            <a:off x="58420" y="2186305"/>
            <a:ext cx="6969125" cy="2461260"/>
          </a:xfrm>
          <a:prstGeom prst="rect">
            <a:avLst/>
          </a:prstGeom>
          <a:noFill/>
        </p:spPr>
        <p:txBody>
          <a:bodyPr wrap="square" rtlCol="0" anchor="t">
            <a:spAutoFit/>
          </a:bodyPr>
          <a:p>
            <a:pPr marL="342900" indent="-342900">
              <a:buAutoNum type="arabicPeriod"/>
            </a:pPr>
            <a:r>
              <a:rPr lang="zh-CN" altLang="en-US" sz="1400">
                <a:latin typeface="微软雅黑" charset="0"/>
                <a:ea typeface="微软雅黑" charset="0"/>
                <a:cs typeface="微软雅黑" charset="0"/>
                <a:sym typeface="+mn-ea"/>
              </a:rPr>
              <a:t>给每个文档编号，作为其唯一的标识，并且排好序，然后开始遍历文档（为什么要先排序，然后再遍历文档呢？）。</a:t>
            </a:r>
            <a:endParaRPr lang="zh-CN" altLang="en-US" sz="1400">
              <a:latin typeface="微软雅黑" charset="0"/>
              <a:ea typeface="微软雅黑" charset="0"/>
              <a:cs typeface="微软雅黑" charset="0"/>
            </a:endParaRPr>
          </a:p>
          <a:p>
            <a:pPr marL="342900" indent="-342900">
              <a:buAutoNum type="arabicPeriod"/>
            </a:pPr>
            <a:r>
              <a:rPr lang="zh-CN" altLang="en-US" sz="1400">
                <a:latin typeface="微软雅黑" charset="0"/>
                <a:ea typeface="微软雅黑" charset="0"/>
                <a:cs typeface="微软雅黑" charset="0"/>
                <a:sym typeface="+mn-ea"/>
              </a:rPr>
              <a:t>解析当前文档中的每个关键字，生成 </a:t>
            </a:r>
            <a:r>
              <a:rPr lang="zh-CN" altLang="en-US" sz="1400" b="1">
                <a:latin typeface="微软雅黑" charset="0"/>
                <a:ea typeface="微软雅黑" charset="0"/>
                <a:cs typeface="微软雅黑" charset="0"/>
                <a:sym typeface="+mn-ea"/>
              </a:rPr>
              <a:t>&lt; 关键字，文档 ID，关键字位置 &gt; </a:t>
            </a:r>
            <a:r>
              <a:rPr lang="zh-CN" altLang="en-US" sz="1400">
                <a:latin typeface="微软雅黑" charset="0"/>
                <a:ea typeface="微软雅黑" charset="0"/>
                <a:cs typeface="微软雅黑" charset="0"/>
                <a:sym typeface="+mn-ea"/>
              </a:rPr>
              <a:t>这样的数据对。为什么要记录关键字位置这个信息呢？因为在许多检索场景中，都需要显示关键字前后的内容，比如，在组合查询时，我们要判断多个关键字之间是否足够近。所以我们需要记录位置信息，以方便提取相应关键字的位置。</a:t>
            </a:r>
            <a:endParaRPr lang="zh-CN" altLang="en-US" sz="1400">
              <a:latin typeface="微软雅黑" charset="0"/>
              <a:ea typeface="微软雅黑" charset="0"/>
              <a:cs typeface="微软雅黑" charset="0"/>
            </a:endParaRPr>
          </a:p>
          <a:p>
            <a:pPr marL="342900" indent="-342900">
              <a:buAutoNum type="arabicPeriod"/>
            </a:pPr>
            <a:r>
              <a:rPr lang="zh-CN" altLang="en-US" sz="1400">
                <a:latin typeface="微软雅黑" charset="0"/>
                <a:ea typeface="微软雅黑" charset="0"/>
                <a:cs typeface="微软雅黑" charset="0"/>
                <a:sym typeface="+mn-ea"/>
              </a:rPr>
              <a:t>将关键字作为 key 插入哈希表。如果哈希表中已经有这个 key 了，我们就在对应的 posting list 后面追加节点，记录该文档 ID（关键字的位置信息如果需要，也可以一并记录在节点中）；如果哈希表中还没有这个 key，我们就直接插入该 key，并创建 posting list 和对应节点。</a:t>
            </a:r>
            <a:endParaRPr lang="zh-CN" altLang="en-US" sz="1400">
              <a:latin typeface="微软雅黑" charset="0"/>
              <a:ea typeface="微软雅黑" charset="0"/>
              <a:cs typeface="微软雅黑" charset="0"/>
            </a:endParaRPr>
          </a:p>
          <a:p>
            <a:pPr marL="342900" indent="-342900">
              <a:buAutoNum type="arabicPeriod"/>
            </a:pPr>
            <a:r>
              <a:rPr lang="zh-CN" altLang="en-US" sz="1400">
                <a:latin typeface="微软雅黑" charset="0"/>
                <a:ea typeface="微软雅黑" charset="0"/>
                <a:cs typeface="微软雅黑" charset="0"/>
                <a:sym typeface="+mn-ea"/>
              </a:rPr>
              <a:t>重复第 2 步和第 3 步，处理完所有文档，完成倒排索引的创建。</a:t>
            </a:r>
            <a:endParaRPr lang="zh-CN" altLang="en-US" sz="1400"/>
          </a:p>
        </p:txBody>
      </p:sp>
      <p:pic>
        <p:nvPicPr>
          <p:cNvPr id="11" name="图片 10" descr="倒排索引的创建"/>
          <p:cNvPicPr>
            <a:picLocks noChangeAspect="1"/>
          </p:cNvPicPr>
          <p:nvPr/>
        </p:nvPicPr>
        <p:blipFill>
          <a:blip r:embed="rId1"/>
          <a:stretch>
            <a:fillRect/>
          </a:stretch>
        </p:blipFill>
        <p:spPr>
          <a:xfrm>
            <a:off x="6464300" y="4704080"/>
            <a:ext cx="5681345" cy="1555115"/>
          </a:xfrm>
          <a:prstGeom prst="rect">
            <a:avLst/>
          </a:prstGeom>
        </p:spPr>
      </p:pic>
    </p:spTree>
  </p:cSld>
  <p:clrMapOvr>
    <a:masterClrMapping/>
  </p:clrMapOvr>
  <p:transition spd="slow" advTm="1000">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01</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960880" cy="521970"/>
          </a:xfrm>
          <a:prstGeom prst="rect">
            <a:avLst/>
          </a:prstGeom>
          <a:noFill/>
        </p:spPr>
        <p:txBody>
          <a:bodyPr wrap="none" rtlCol="0">
            <a:spAutoFit/>
          </a:bodyPr>
          <a:lstStyle/>
          <a:p>
            <a:pPr algn="l"/>
            <a:r>
              <a:rPr kumimoji="1" lang="zh-CN" altLang="en-US" sz="28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2" name="文本框 1"/>
          <p:cNvSpPr txBox="1"/>
          <p:nvPr/>
        </p:nvSpPr>
        <p:spPr>
          <a:xfrm>
            <a:off x="85725" y="1217295"/>
            <a:ext cx="5800090" cy="306705"/>
          </a:xfrm>
          <a:prstGeom prst="rect">
            <a:avLst/>
          </a:prstGeom>
          <a:noFill/>
        </p:spPr>
        <p:txBody>
          <a:bodyPr wrap="none" rtlCol="0" anchor="t">
            <a:spAutoFit/>
          </a:bodyPr>
          <a:p>
            <a:r>
              <a:rPr lang="zh-CN" altLang="en-US" sz="1400">
                <a:latin typeface="微软雅黑" charset="0"/>
                <a:ea typeface="微软雅黑" charset="0"/>
                <a:cs typeface="微软雅黑" charset="0"/>
                <a:sym typeface="+mn-ea"/>
              </a:rPr>
              <a:t>如何查询同时含有“坦克”字和“辅助”词两个 key 的文档？O(m + n)</a:t>
            </a:r>
            <a:endParaRPr lang="zh-CN" altLang="en-US" sz="1400">
              <a:latin typeface="微软雅黑" charset="0"/>
              <a:ea typeface="微软雅黑" charset="0"/>
              <a:cs typeface="微软雅黑" charset="0"/>
              <a:sym typeface="+mn-ea"/>
            </a:endParaRPr>
          </a:p>
        </p:txBody>
      </p:sp>
      <p:pic>
        <p:nvPicPr>
          <p:cNvPr id="3" name="图片 2" descr="倒排索引查找"/>
          <p:cNvPicPr>
            <a:picLocks noChangeAspect="1"/>
          </p:cNvPicPr>
          <p:nvPr/>
        </p:nvPicPr>
        <p:blipFill>
          <a:blip r:embed="rId1"/>
          <a:stretch>
            <a:fillRect/>
          </a:stretch>
        </p:blipFill>
        <p:spPr>
          <a:xfrm>
            <a:off x="141605" y="1524000"/>
            <a:ext cx="5842635" cy="4660265"/>
          </a:xfrm>
          <a:prstGeom prst="rect">
            <a:avLst/>
          </a:prstGeom>
        </p:spPr>
      </p:pic>
      <p:pic>
        <p:nvPicPr>
          <p:cNvPr id="4" name="图片 3" descr="倒排索引多路归并"/>
          <p:cNvPicPr>
            <a:picLocks noChangeAspect="1"/>
          </p:cNvPicPr>
          <p:nvPr/>
        </p:nvPicPr>
        <p:blipFill>
          <a:blip r:embed="rId2"/>
          <a:stretch>
            <a:fillRect/>
          </a:stretch>
        </p:blipFill>
        <p:spPr>
          <a:xfrm>
            <a:off x="6659880" y="1682750"/>
            <a:ext cx="5358765" cy="2051050"/>
          </a:xfrm>
          <a:prstGeom prst="rect">
            <a:avLst/>
          </a:prstGeom>
        </p:spPr>
      </p:pic>
      <p:sp>
        <p:nvSpPr>
          <p:cNvPr id="10" name="文本框 9"/>
          <p:cNvSpPr txBox="1"/>
          <p:nvPr/>
        </p:nvSpPr>
        <p:spPr>
          <a:xfrm>
            <a:off x="8776335" y="3685540"/>
            <a:ext cx="1960880" cy="306705"/>
          </a:xfrm>
          <a:prstGeom prst="rect">
            <a:avLst/>
          </a:prstGeom>
          <a:noFill/>
        </p:spPr>
        <p:txBody>
          <a:bodyPr wrap="none" rtlCol="0">
            <a:spAutoFit/>
          </a:bodyPr>
          <a:p>
            <a:r>
              <a:rPr lang="zh-CN" altLang="en-US" sz="1400">
                <a:latin typeface="微软雅黑" charset="0"/>
                <a:ea typeface="微软雅黑" charset="0"/>
              </a:rPr>
              <a:t>查找同时包含多个属性</a:t>
            </a:r>
            <a:endParaRPr lang="zh-CN" altLang="en-US" sz="1400">
              <a:latin typeface="微软雅黑" charset="0"/>
              <a:ea typeface="微软雅黑" charset="0"/>
            </a:endParaRPr>
          </a:p>
        </p:txBody>
      </p:sp>
      <p:sp>
        <p:nvSpPr>
          <p:cNvPr id="12" name="文本框 11"/>
          <p:cNvSpPr txBox="1"/>
          <p:nvPr/>
        </p:nvSpPr>
        <p:spPr>
          <a:xfrm>
            <a:off x="7150735" y="4699000"/>
            <a:ext cx="4526280" cy="521970"/>
          </a:xfrm>
          <a:prstGeom prst="rect">
            <a:avLst/>
          </a:prstGeom>
          <a:noFill/>
        </p:spPr>
        <p:txBody>
          <a:bodyPr wrap="square" rtlCol="0">
            <a:spAutoFit/>
          </a:bodyPr>
          <a:p>
            <a:pPr algn="l"/>
            <a:r>
              <a:rPr lang="zh-CN" altLang="en-US" sz="1400">
                <a:latin typeface="微软雅黑" charset="0"/>
                <a:ea typeface="微软雅黑" charset="0"/>
              </a:rPr>
              <a:t>工业界加速倒排索引的查找方法：</a:t>
            </a:r>
            <a:endParaRPr lang="zh-CN" altLang="en-US" sz="1400">
              <a:latin typeface="微软雅黑" charset="0"/>
              <a:ea typeface="微软雅黑" charset="0"/>
            </a:endParaRPr>
          </a:p>
          <a:p>
            <a:pPr algn="l"/>
            <a:r>
              <a:rPr lang="zh-CN" altLang="en-US" sz="1400">
                <a:latin typeface="微软雅黑" charset="0"/>
                <a:ea typeface="微软雅黑" charset="0"/>
              </a:rPr>
              <a:t>跳表、哈希表、位图、Roaring Bitmap等等</a:t>
            </a:r>
            <a:endParaRPr lang="zh-CN" altLang="en-US" sz="1400"/>
          </a:p>
        </p:txBody>
      </p:sp>
    </p:spTree>
  </p:cSld>
  <p:clrMapOvr>
    <a:masterClrMapping/>
  </p:clrMapOvr>
  <p:transition spd="slow" advTm="1000">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01</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960880" cy="521970"/>
          </a:xfrm>
          <a:prstGeom prst="rect">
            <a:avLst/>
          </a:prstGeom>
          <a:noFill/>
        </p:spPr>
        <p:txBody>
          <a:bodyPr wrap="none" rtlCol="0">
            <a:spAutoFit/>
          </a:bodyPr>
          <a:lstStyle/>
          <a:p>
            <a:pPr algn="l"/>
            <a:r>
              <a:rPr kumimoji="1" lang="zh-CN" altLang="en-US" sz="28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pic>
        <p:nvPicPr>
          <p:cNvPr id="9" name="图片 8" descr="截屏2021-05-17 09.10.57"/>
          <p:cNvPicPr>
            <a:picLocks noChangeAspect="1"/>
          </p:cNvPicPr>
          <p:nvPr>
            <p:custDataLst>
              <p:tags r:id="rId1"/>
            </p:custDataLst>
          </p:nvPr>
        </p:nvPicPr>
        <p:blipFill>
          <a:blip r:embed="rId2"/>
          <a:stretch>
            <a:fillRect/>
          </a:stretch>
        </p:blipFill>
        <p:spPr>
          <a:xfrm>
            <a:off x="405765" y="1580515"/>
            <a:ext cx="4572635" cy="2207260"/>
          </a:xfrm>
          <a:prstGeom prst="rect">
            <a:avLst/>
          </a:prstGeom>
        </p:spPr>
      </p:pic>
      <p:sp>
        <p:nvSpPr>
          <p:cNvPr id="10" name="文本框 9"/>
          <p:cNvSpPr txBox="1"/>
          <p:nvPr/>
        </p:nvSpPr>
        <p:spPr>
          <a:xfrm>
            <a:off x="5569585" y="2254250"/>
            <a:ext cx="6228715" cy="737235"/>
          </a:xfrm>
          <a:prstGeom prst="rect">
            <a:avLst/>
          </a:prstGeom>
          <a:noFill/>
        </p:spPr>
        <p:txBody>
          <a:bodyPr wrap="square" rtlCol="0" anchor="t">
            <a:spAutoFit/>
          </a:bodyPr>
          <a:p>
            <a:r>
              <a:rPr lang="zh-CN" altLang="en-US" sz="1400">
                <a:latin typeface="微软雅黑" charset="0"/>
                <a:ea typeface="微软雅黑" charset="0"/>
                <a:cs typeface="微软雅黑" charset="0"/>
                <a:sym typeface="+mn-ea"/>
              </a:rPr>
              <a:t>将磁盘里的东西尽量搬进内存，减少磁盘随机读取次数(同时也利用磁盘顺序读特性)，</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结合各种奇技淫巧的压缩算法，用及其苛刻的态度使用内存。</a:t>
            </a:r>
            <a:endParaRPr lang="en-US" altLang="zh-CN" sz="1400">
              <a:latin typeface="微软雅黑" charset="0"/>
              <a:ea typeface="微软雅黑" charset="0"/>
              <a:cs typeface="微软雅黑" charset="0"/>
              <a:sym typeface="+mn-ea"/>
            </a:endParaRPr>
          </a:p>
        </p:txBody>
      </p:sp>
    </p:spTree>
  </p:cSld>
  <p:clrMapOvr>
    <a:masterClrMapping/>
  </p:clrMapOvr>
  <p:transition spd="slow" advTm="1000">
    <p:random/>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0" y="0"/>
            <a:ext cx="4370522" cy="6858000"/>
          </a:xfrm>
          <a:prstGeom prst="rect">
            <a:avLst/>
          </a:prstGeom>
          <a:solidFill>
            <a:srgbClr val="10294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192240" y="3215352"/>
            <a:ext cx="6685280" cy="583565"/>
          </a:xfrm>
          <a:prstGeom prst="rect">
            <a:avLst/>
          </a:prstGeom>
          <a:noFill/>
        </p:spPr>
        <p:txBody>
          <a:bodyPr wrap="none" rtlCol="0">
            <a:spAutoFit/>
          </a:bodyPr>
          <a:lstStyle/>
          <a:p>
            <a:pPr algn="l"/>
            <a:r>
              <a:rPr lang="zh-CN" altLang="en-US" sz="32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en-US" altLang="zh-CN" sz="3200" dirty="0">
              <a:solidFill>
                <a:srgbClr val="1D4B75"/>
              </a:solidFill>
              <a:latin typeface="方正大黑_GBK" panose="03000509000000000000" pitchFamily="65" charset="-122"/>
              <a:ea typeface="方正大黑_GBK" panose="03000509000000000000" pitchFamily="65" charset="-122"/>
            </a:endParaRPr>
          </a:p>
        </p:txBody>
      </p:sp>
      <p:sp>
        <p:nvSpPr>
          <p:cNvPr id="4" name="文本框 3"/>
          <p:cNvSpPr txBox="1"/>
          <p:nvPr/>
        </p:nvSpPr>
        <p:spPr>
          <a:xfrm>
            <a:off x="6863424" y="2242608"/>
            <a:ext cx="1821332" cy="584775"/>
          </a:xfrm>
          <a:prstGeom prst="rect">
            <a:avLst/>
          </a:prstGeom>
          <a:noFill/>
        </p:spPr>
        <p:txBody>
          <a:bodyPr wrap="none" rtlCol="0">
            <a:spAutoFit/>
          </a:bodyPr>
          <a:lstStyle/>
          <a:p>
            <a:r>
              <a:rPr lang="en-US" altLang="zh-CN" sz="3200" dirty="0">
                <a:solidFill>
                  <a:srgbClr val="1D4B75"/>
                </a:solidFill>
                <a:latin typeface="方正大黑_GBK" panose="03000509000000000000" pitchFamily="65" charset="-122"/>
                <a:ea typeface="方正大黑_GBK" panose="03000509000000000000" pitchFamily="65" charset="-122"/>
              </a:rPr>
              <a:t>PART 02</a:t>
            </a:r>
            <a:endParaRPr lang="zh-CN" altLang="en-US" sz="3200" dirty="0">
              <a:solidFill>
                <a:srgbClr val="1D4B75"/>
              </a:solidFill>
              <a:latin typeface="方正大黑_GBK" panose="03000509000000000000" pitchFamily="65" charset="-122"/>
              <a:ea typeface="方正大黑_GBK" panose="03000509000000000000" pitchFamily="65" charset="-122"/>
            </a:endParaRPr>
          </a:p>
        </p:txBody>
      </p:sp>
      <p:grpSp>
        <p:nvGrpSpPr>
          <p:cNvPr id="14" name="组合 13"/>
          <p:cNvGrpSpPr/>
          <p:nvPr/>
        </p:nvGrpSpPr>
        <p:grpSpPr>
          <a:xfrm>
            <a:off x="1213711" y="1855833"/>
            <a:ext cx="1943100" cy="1943100"/>
            <a:chOff x="1213711" y="3163978"/>
            <a:chExt cx="1943100" cy="1943100"/>
          </a:xfrm>
        </p:grpSpPr>
        <p:sp>
          <p:nvSpPr>
            <p:cNvPr id="15" name="椭圆 14"/>
            <p:cNvSpPr/>
            <p:nvPr/>
          </p:nvSpPr>
          <p:spPr>
            <a:xfrm>
              <a:off x="1213711" y="3163978"/>
              <a:ext cx="1943100" cy="19431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6" name="图片 15"/>
            <p:cNvPicPr>
              <a:picLocks noChangeAspect="1"/>
            </p:cNvPicPr>
            <p:nvPr/>
          </p:nvPicPr>
          <p:blipFill>
            <a:blip r:embed="rId1">
              <a:clrChange>
                <a:clrFrom>
                  <a:srgbClr val="272636"/>
                </a:clrFrom>
                <a:clrTo>
                  <a:srgbClr val="272636">
                    <a:alpha val="0"/>
                  </a:srgbClr>
                </a:clrTo>
              </a:clrChange>
            </a:blip>
            <a:stretch>
              <a:fillRect/>
            </a:stretch>
          </p:blipFill>
          <p:spPr>
            <a:xfrm>
              <a:off x="1677807" y="3570924"/>
              <a:ext cx="1129208" cy="1129208"/>
            </a:xfrm>
            <a:prstGeom prst="rect">
              <a:avLst/>
            </a:prstGeom>
            <a:solidFill>
              <a:srgbClr val="102940"/>
            </a:solidFill>
          </p:spPr>
        </p:pic>
      </p:grpSp>
      <p:sp>
        <p:nvSpPr>
          <p:cNvPr id="19" name="等腰三角形 18"/>
          <p:cNvSpPr/>
          <p:nvPr/>
        </p:nvSpPr>
        <p:spPr>
          <a:xfrm rot="16200000" flipV="1">
            <a:off x="6458015" y="2417521"/>
            <a:ext cx="206954" cy="178408"/>
          </a:xfrm>
          <a:prstGeom prst="triangle">
            <a:avLst/>
          </a:prstGeom>
          <a:solidFill>
            <a:srgbClr val="1D4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1000">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48640" cy="46037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2" name="文本框 1"/>
          <p:cNvSpPr txBox="1"/>
          <p:nvPr/>
        </p:nvSpPr>
        <p:spPr>
          <a:xfrm>
            <a:off x="4076700" y="3244850"/>
            <a:ext cx="4613275" cy="368300"/>
          </a:xfrm>
          <a:prstGeom prst="rect">
            <a:avLst/>
          </a:prstGeom>
          <a:noFill/>
        </p:spPr>
        <p:txBody>
          <a:bodyPr wrap="none" rtlCol="0" anchor="t">
            <a:spAutoFit/>
          </a:bodyPr>
          <a:p>
            <a:r>
              <a:rPr lang="zh-CN" altLang="en-US">
                <a:sym typeface="+mn-ea"/>
              </a:rPr>
              <a:t>倒排索引在</a:t>
            </a:r>
            <a:r>
              <a:rPr lang="en-US" altLang="zh-CN">
                <a:sym typeface="+mn-ea"/>
              </a:rPr>
              <a:t>elasticsearch</a:t>
            </a:r>
            <a:r>
              <a:rPr lang="zh-CN" altLang="en-US">
                <a:sym typeface="+mn-ea"/>
              </a:rPr>
              <a:t>中的简单应用</a:t>
            </a:r>
            <a:r>
              <a:rPr lang="en-US" altLang="zh-CN">
                <a:sym typeface="+mn-ea"/>
              </a:rPr>
              <a:t>(</a:t>
            </a:r>
            <a:r>
              <a:rPr lang="zh-CN" altLang="en-US">
                <a:sym typeface="+mn-ea"/>
              </a:rPr>
              <a:t>实战</a:t>
            </a:r>
            <a:r>
              <a:rPr lang="en-US" altLang="zh-CN">
                <a:sym typeface="+mn-ea"/>
              </a:rPr>
              <a:t>)</a:t>
            </a:r>
            <a:endParaRPr lang="en-US" altLang="zh-CN">
              <a:sym typeface="+mn-ea"/>
            </a:endParaRPr>
          </a:p>
        </p:txBody>
      </p:sp>
    </p:spTree>
  </p:cSld>
  <p:clrMapOvr>
    <a:masterClrMapping/>
  </p:clrMapOvr>
  <p:transition spd="slow" advTm="1000">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48640" cy="46037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3" name="文本框 2"/>
          <p:cNvSpPr txBox="1"/>
          <p:nvPr/>
        </p:nvSpPr>
        <p:spPr>
          <a:xfrm>
            <a:off x="192405" y="1157605"/>
            <a:ext cx="967740" cy="368300"/>
          </a:xfrm>
          <a:prstGeom prst="rect">
            <a:avLst/>
          </a:prstGeom>
          <a:noFill/>
        </p:spPr>
        <p:txBody>
          <a:bodyPr wrap="none" rtlCol="0">
            <a:spAutoFit/>
          </a:bodyPr>
          <a:p>
            <a:pPr algn="l"/>
            <a:r>
              <a:rPr lang="zh-CN" altLang="en-US">
                <a:hlinkClick r:id="rId1" action="ppaction://hlinkfile"/>
              </a:rPr>
              <a:t>Analysis</a:t>
            </a:r>
            <a:endParaRPr lang="zh-CN" altLang="en-US"/>
          </a:p>
        </p:txBody>
      </p:sp>
      <p:sp>
        <p:nvSpPr>
          <p:cNvPr id="4" name="文本框 3"/>
          <p:cNvSpPr txBox="1"/>
          <p:nvPr/>
        </p:nvSpPr>
        <p:spPr>
          <a:xfrm>
            <a:off x="141605" y="1549400"/>
            <a:ext cx="11306810" cy="1168400"/>
          </a:xfrm>
          <a:prstGeom prst="rect">
            <a:avLst/>
          </a:prstGeom>
          <a:noFill/>
        </p:spPr>
        <p:txBody>
          <a:bodyPr wrap="none" rtlCol="0">
            <a:spAutoFit/>
          </a:bodyPr>
          <a:p>
            <a:pPr algn="l"/>
            <a:r>
              <a:rPr lang="zh-CN" altLang="en-US" sz="1400">
                <a:latin typeface="微软雅黑" charset="0"/>
                <a:ea typeface="微软雅黑" charset="0"/>
                <a:cs typeface="微软雅黑" charset="0"/>
              </a:rPr>
              <a:t>文本分析是把全文本转换一系列单词(term/token)的过程，也叫分词。Analysis是通过</a:t>
            </a:r>
            <a:r>
              <a:rPr lang="zh-CN" altLang="en-US" sz="1400" b="1">
                <a:latin typeface="微软雅黑" charset="0"/>
                <a:ea typeface="微软雅黑" charset="0"/>
                <a:cs typeface="微软雅黑" charset="0"/>
              </a:rPr>
              <a:t>Analyzer来实现</a:t>
            </a:r>
            <a:r>
              <a:rPr lang="zh-CN" altLang="en-US" sz="1400">
                <a:latin typeface="微软雅黑" charset="0"/>
                <a:ea typeface="微软雅黑" charset="0"/>
                <a:cs typeface="微软雅黑" charset="0"/>
              </a:rPr>
              <a:t>的。</a:t>
            </a:r>
            <a:endParaRPr lang="zh-CN" altLang="en-US" sz="1400">
              <a:latin typeface="微软雅黑" charset="0"/>
              <a:ea typeface="微软雅黑" charset="0"/>
              <a:cs typeface="微软雅黑" charset="0"/>
            </a:endParaRPr>
          </a:p>
          <a:p>
            <a:pPr algn="l"/>
            <a:r>
              <a:rPr lang="zh-CN" altLang="en-US" sz="1400">
                <a:latin typeface="微软雅黑" charset="0"/>
                <a:ea typeface="微软雅黑" charset="0"/>
                <a:cs typeface="微软雅黑" charset="0"/>
              </a:rPr>
              <a:t>当一个文档被索引时，每个Field都可能会创建一个倒排索引（Mapping可以设置不索引该Field）。</a:t>
            </a:r>
            <a:endParaRPr lang="zh-CN" altLang="en-US" sz="1400">
              <a:latin typeface="微软雅黑" charset="0"/>
              <a:ea typeface="微软雅黑" charset="0"/>
              <a:cs typeface="微软雅黑" charset="0"/>
            </a:endParaRPr>
          </a:p>
          <a:p>
            <a:pPr algn="l"/>
            <a:r>
              <a:rPr lang="zh-CN" altLang="en-US" sz="1400" b="1" i="1">
                <a:latin typeface="微软雅黑" charset="0"/>
                <a:ea typeface="微软雅黑" charset="0"/>
                <a:cs typeface="微软雅黑" charset="0"/>
              </a:rPr>
              <a:t>倒排索引的过程就是将文档通过Analyzer分成一个一个的Term,每一个Term都指向包含这个Term的文档集合。</a:t>
            </a:r>
            <a:endParaRPr lang="zh-CN" altLang="en-US" sz="1400">
              <a:latin typeface="微软雅黑" charset="0"/>
              <a:ea typeface="微软雅黑" charset="0"/>
              <a:cs typeface="微软雅黑" charset="0"/>
            </a:endParaRPr>
          </a:p>
          <a:p>
            <a:pPr algn="l"/>
            <a:endParaRPr lang="zh-CN" altLang="en-US" sz="1400">
              <a:latin typeface="微软雅黑" charset="0"/>
              <a:ea typeface="微软雅黑" charset="0"/>
              <a:cs typeface="微软雅黑" charset="0"/>
            </a:endParaRPr>
          </a:p>
          <a:p>
            <a:pPr algn="l"/>
            <a:r>
              <a:rPr lang="zh-CN" altLang="en-US" sz="1400">
                <a:latin typeface="微软雅黑" charset="0"/>
                <a:ea typeface="微软雅黑" charset="0"/>
                <a:cs typeface="微软雅黑" charset="0"/>
              </a:rPr>
              <a:t>当查询query时，Elasticsearch会根据搜索类型决定是否对query进行analyze，然后和倒排索引中的term进行相关性查询，匹配相应的文档。</a:t>
            </a:r>
            <a:endParaRPr lang="zh-CN" altLang="en-US" sz="1400">
              <a:latin typeface="微软雅黑" charset="0"/>
              <a:ea typeface="微软雅黑" charset="0"/>
              <a:cs typeface="微软雅黑" charset="0"/>
            </a:endParaRPr>
          </a:p>
        </p:txBody>
      </p:sp>
      <p:sp>
        <p:nvSpPr>
          <p:cNvPr id="5" name="文本框 4"/>
          <p:cNvSpPr txBox="1"/>
          <p:nvPr/>
        </p:nvSpPr>
        <p:spPr>
          <a:xfrm>
            <a:off x="141605" y="2750820"/>
            <a:ext cx="1007110" cy="306705"/>
          </a:xfrm>
          <a:prstGeom prst="rect">
            <a:avLst/>
          </a:prstGeom>
          <a:noFill/>
        </p:spPr>
        <p:txBody>
          <a:bodyPr wrap="none" rtlCol="0">
            <a:spAutoFit/>
          </a:bodyPr>
          <a:p>
            <a:pPr algn="l"/>
            <a:r>
              <a:rPr lang="zh-CN" altLang="en-US" sz="1400">
                <a:latin typeface="微软雅黑" charset="0"/>
                <a:ea typeface="微软雅黑" charset="0"/>
                <a:hlinkClick r:id="rId2" action="ppaction://hlinkfile"/>
              </a:rPr>
              <a:t>Analyzers</a:t>
            </a:r>
            <a:endParaRPr lang="zh-CN" altLang="en-US" sz="1400">
              <a:latin typeface="微软雅黑" charset="0"/>
              <a:ea typeface="微软雅黑" charset="0"/>
            </a:endParaRPr>
          </a:p>
        </p:txBody>
      </p:sp>
      <p:sp>
        <p:nvSpPr>
          <p:cNvPr id="6" name="文本框 5"/>
          <p:cNvSpPr txBox="1"/>
          <p:nvPr/>
        </p:nvSpPr>
        <p:spPr>
          <a:xfrm>
            <a:off x="141605" y="3147695"/>
            <a:ext cx="7013575" cy="306705"/>
          </a:xfrm>
          <a:prstGeom prst="rect">
            <a:avLst/>
          </a:prstGeom>
          <a:noFill/>
        </p:spPr>
        <p:txBody>
          <a:bodyPr wrap="none" rtlCol="0">
            <a:spAutoFit/>
          </a:bodyPr>
          <a:p>
            <a:pPr algn="l"/>
            <a:r>
              <a:rPr lang="zh-CN" altLang="en-US" sz="1400">
                <a:latin typeface="微软雅黑" charset="0"/>
                <a:ea typeface="微软雅黑" charset="0"/>
                <a:cs typeface="微软雅黑" charset="0"/>
              </a:rPr>
              <a:t>分析器（analyzer）都由三种构件块组成的：character filters</a:t>
            </a:r>
            <a:r>
              <a:rPr lang="en-US" altLang="zh-CN" sz="1400">
                <a:latin typeface="微软雅黑" charset="0"/>
                <a:ea typeface="微软雅黑" charset="0"/>
                <a:cs typeface="微软雅黑" charset="0"/>
              </a:rPr>
              <a:t>,</a:t>
            </a:r>
            <a:r>
              <a:rPr lang="zh-CN" altLang="en-US" sz="1400">
                <a:latin typeface="微软雅黑" charset="0"/>
                <a:ea typeface="微软雅黑" charset="0"/>
                <a:cs typeface="微软雅黑" charset="0"/>
              </a:rPr>
              <a:t>tokenizers</a:t>
            </a:r>
            <a:r>
              <a:rPr lang="en-US" altLang="zh-CN" sz="1400">
                <a:latin typeface="微软雅黑" charset="0"/>
                <a:ea typeface="微软雅黑" charset="0"/>
                <a:cs typeface="微软雅黑" charset="0"/>
              </a:rPr>
              <a:t>,</a:t>
            </a:r>
            <a:r>
              <a:rPr lang="zh-CN" altLang="en-US" sz="1400">
                <a:latin typeface="微软雅黑" charset="0"/>
                <a:ea typeface="微软雅黑" charset="0"/>
                <a:cs typeface="微软雅黑" charset="0"/>
              </a:rPr>
              <a:t>token filters</a:t>
            </a:r>
            <a:endParaRPr lang="zh-CN" altLang="en-US" sz="1400">
              <a:latin typeface="微软雅黑" charset="0"/>
              <a:ea typeface="微软雅黑" charset="0"/>
              <a:cs typeface="微软雅黑" charset="0"/>
            </a:endParaRPr>
          </a:p>
        </p:txBody>
      </p:sp>
      <p:sp>
        <p:nvSpPr>
          <p:cNvPr id="7" name="文本框 6"/>
          <p:cNvSpPr txBox="1"/>
          <p:nvPr/>
        </p:nvSpPr>
        <p:spPr>
          <a:xfrm>
            <a:off x="141605" y="3544570"/>
            <a:ext cx="3333115" cy="306705"/>
          </a:xfrm>
          <a:prstGeom prst="rect">
            <a:avLst/>
          </a:prstGeom>
          <a:noFill/>
        </p:spPr>
        <p:txBody>
          <a:bodyPr wrap="square" rtlCol="0">
            <a:spAutoFit/>
          </a:bodyPr>
          <a:p>
            <a:pPr marL="285750" indent="-285750" algn="l">
              <a:buFont typeface="Wingdings" panose="05000000000000000000" charset="0"/>
              <a:buChar char=""/>
            </a:pPr>
            <a:r>
              <a:rPr lang="zh-CN" altLang="en-US" sz="1400" b="1">
                <a:latin typeface="微软雅黑" charset="0"/>
                <a:ea typeface="微软雅黑" charset="0"/>
                <a:cs typeface="微软雅黑" charset="0"/>
              </a:rPr>
              <a:t>character filter 字符过滤器</a:t>
            </a:r>
            <a:endParaRPr lang="zh-CN" altLang="en-US" sz="1400" b="1">
              <a:latin typeface="微软雅黑" charset="0"/>
              <a:ea typeface="微软雅黑" charset="0"/>
              <a:cs typeface="微软雅黑" charset="0"/>
            </a:endParaRPr>
          </a:p>
        </p:txBody>
      </p:sp>
      <p:sp>
        <p:nvSpPr>
          <p:cNvPr id="8" name="文本框 7"/>
          <p:cNvSpPr txBox="1"/>
          <p:nvPr/>
        </p:nvSpPr>
        <p:spPr>
          <a:xfrm>
            <a:off x="250190" y="3851275"/>
            <a:ext cx="7412355" cy="521970"/>
          </a:xfrm>
          <a:prstGeom prst="rect">
            <a:avLst/>
          </a:prstGeom>
          <a:noFill/>
        </p:spPr>
        <p:txBody>
          <a:bodyPr wrap="none" rtlCol="0">
            <a:spAutoFit/>
          </a:bodyPr>
          <a:p>
            <a:pPr algn="l"/>
            <a:r>
              <a:rPr lang="zh-CN" altLang="en-US" sz="1400">
                <a:latin typeface="微软雅黑" charset="0"/>
                <a:ea typeface="微软雅黑" charset="0"/>
                <a:cs typeface="微软雅黑" charset="0"/>
              </a:rPr>
              <a:t>在一段文本进行分词之前，先进行预处理，比如说最常见的就是，</a:t>
            </a:r>
            <a:endParaRPr lang="zh-CN" altLang="en-US" sz="1400">
              <a:latin typeface="微软雅黑" charset="0"/>
              <a:ea typeface="微软雅黑" charset="0"/>
              <a:cs typeface="微软雅黑" charset="0"/>
            </a:endParaRPr>
          </a:p>
          <a:p>
            <a:pPr algn="l"/>
            <a:r>
              <a:rPr lang="zh-CN" altLang="en-US" sz="1400">
                <a:latin typeface="微软雅黑" charset="0"/>
                <a:ea typeface="微软雅黑" charset="0"/>
                <a:cs typeface="微软雅黑" charset="0"/>
              </a:rPr>
              <a:t>过滤html标签（&lt;span&gt;好未来&lt;span&gt; --&gt; </a:t>
            </a:r>
            <a:r>
              <a:rPr lang="zh-CN" altLang="en-US" sz="1400">
                <a:latin typeface="微软雅黑" charset="0"/>
                <a:ea typeface="微软雅黑" charset="0"/>
                <a:cs typeface="微软雅黑" charset="0"/>
                <a:sym typeface="+mn-ea"/>
              </a:rPr>
              <a:t>好未来</a:t>
            </a:r>
            <a:r>
              <a:rPr lang="zh-CN" altLang="en-US" sz="1400">
                <a:latin typeface="微软雅黑" charset="0"/>
                <a:ea typeface="微软雅黑" charset="0"/>
                <a:cs typeface="微软雅黑" charset="0"/>
              </a:rPr>
              <a:t>），&amp; --&gt; and（I&amp;you --&gt; I and you）</a:t>
            </a:r>
            <a:endParaRPr lang="zh-CN" altLang="en-US" sz="1400">
              <a:latin typeface="微软雅黑" charset="0"/>
              <a:ea typeface="微软雅黑" charset="0"/>
              <a:cs typeface="微软雅黑" charset="0"/>
            </a:endParaRPr>
          </a:p>
        </p:txBody>
      </p:sp>
      <p:sp>
        <p:nvSpPr>
          <p:cNvPr id="9" name="文本框 8"/>
          <p:cNvSpPr txBox="1"/>
          <p:nvPr/>
        </p:nvSpPr>
        <p:spPr>
          <a:xfrm>
            <a:off x="141605" y="4451985"/>
            <a:ext cx="2540000" cy="306705"/>
          </a:xfrm>
          <a:prstGeom prst="rect">
            <a:avLst/>
          </a:prstGeom>
          <a:noFill/>
        </p:spPr>
        <p:txBody>
          <a:bodyPr wrap="square" rtlCol="0" anchor="t">
            <a:spAutoFit/>
          </a:bodyPr>
          <a:p>
            <a:pPr marL="285750" indent="-285750">
              <a:buFont typeface="Wingdings" panose="05000000000000000000" charset="0"/>
              <a:buChar char=""/>
            </a:pPr>
            <a:r>
              <a:rPr lang="zh-CN" altLang="en-US" sz="1400" b="1">
                <a:latin typeface="微软雅黑" charset="0"/>
                <a:ea typeface="微软雅黑" charset="0"/>
                <a:cs typeface="微软雅黑" charset="0"/>
              </a:rPr>
              <a:t>tokenizers 分词器</a:t>
            </a:r>
            <a:endParaRPr lang="zh-CN" altLang="en-US" sz="1400" b="1">
              <a:latin typeface="微软雅黑" charset="0"/>
              <a:ea typeface="微软雅黑" charset="0"/>
              <a:cs typeface="微软雅黑" charset="0"/>
            </a:endParaRPr>
          </a:p>
        </p:txBody>
      </p:sp>
      <p:sp>
        <p:nvSpPr>
          <p:cNvPr id="11" name="文本框 10"/>
          <p:cNvSpPr txBox="1"/>
          <p:nvPr/>
        </p:nvSpPr>
        <p:spPr>
          <a:xfrm>
            <a:off x="220980" y="4837430"/>
            <a:ext cx="6854190" cy="306705"/>
          </a:xfrm>
          <a:prstGeom prst="rect">
            <a:avLst/>
          </a:prstGeom>
          <a:noFill/>
        </p:spPr>
        <p:txBody>
          <a:bodyPr wrap="none" rtlCol="0">
            <a:spAutoFit/>
          </a:bodyPr>
          <a:p>
            <a:pPr algn="l"/>
            <a:r>
              <a:rPr lang="zh-CN" altLang="en-US" sz="1400">
                <a:latin typeface="微软雅黑" charset="0"/>
                <a:ea typeface="微软雅黑" charset="0"/>
                <a:cs typeface="微软雅黑" charset="0"/>
                <a:sym typeface="+mn-ea"/>
              </a:rPr>
              <a:t>英文分词可以根据空格将单词分开,中文分词比较复杂,可以采用机器学习算法来分词。</a:t>
            </a:r>
            <a:endParaRPr lang="zh-CN" altLang="en-US" sz="1400">
              <a:latin typeface="微软雅黑" charset="0"/>
              <a:ea typeface="微软雅黑" charset="0"/>
              <a:cs typeface="微软雅黑" charset="0"/>
            </a:endParaRPr>
          </a:p>
        </p:txBody>
      </p:sp>
      <p:sp>
        <p:nvSpPr>
          <p:cNvPr id="12" name="文本框 11"/>
          <p:cNvSpPr txBox="1"/>
          <p:nvPr/>
        </p:nvSpPr>
        <p:spPr>
          <a:xfrm>
            <a:off x="141605" y="5222875"/>
            <a:ext cx="2989580" cy="306705"/>
          </a:xfrm>
          <a:prstGeom prst="rect">
            <a:avLst/>
          </a:prstGeom>
          <a:noFill/>
        </p:spPr>
        <p:txBody>
          <a:bodyPr wrap="square" rtlCol="0" anchor="t">
            <a:spAutoFit/>
          </a:bodyPr>
          <a:p>
            <a:pPr marL="285750" indent="-285750">
              <a:buFont typeface="Wingdings" panose="05000000000000000000" charset="0"/>
              <a:buChar char=""/>
            </a:pPr>
            <a:r>
              <a:rPr lang="zh-CN" altLang="en-US" sz="1400" b="1">
                <a:latin typeface="微软雅黑" charset="0"/>
                <a:ea typeface="微软雅黑" charset="0"/>
                <a:cs typeface="微软雅黑" charset="0"/>
              </a:rPr>
              <a:t>Token filters Token过滤器</a:t>
            </a:r>
            <a:endParaRPr lang="zh-CN" altLang="en-US" sz="1400" b="1">
              <a:latin typeface="微软雅黑" charset="0"/>
              <a:ea typeface="微软雅黑" charset="0"/>
              <a:cs typeface="微软雅黑" charset="0"/>
            </a:endParaRPr>
          </a:p>
        </p:txBody>
      </p:sp>
      <p:sp>
        <p:nvSpPr>
          <p:cNvPr id="15" name="文本框 14"/>
          <p:cNvSpPr txBox="1"/>
          <p:nvPr/>
        </p:nvSpPr>
        <p:spPr>
          <a:xfrm>
            <a:off x="250190" y="5805805"/>
            <a:ext cx="5833110" cy="306705"/>
          </a:xfrm>
          <a:prstGeom prst="rect">
            <a:avLst/>
          </a:prstGeom>
          <a:noFill/>
        </p:spPr>
        <p:txBody>
          <a:bodyPr wrap="square" rtlCol="0" anchor="t">
            <a:spAutoFit/>
          </a:bodyPr>
          <a:p>
            <a:r>
              <a:rPr lang="zh-CN" altLang="en-US" sz="1400">
                <a:latin typeface="微软雅黑" charset="0"/>
                <a:ea typeface="微软雅黑" charset="0"/>
                <a:cs typeface="微软雅黑" charset="0"/>
              </a:rPr>
              <a:t>三者顺序：Character Filters---&gt;Tokenizer---&gt;Token Filter</a:t>
            </a:r>
            <a:endParaRPr lang="zh-CN" altLang="en-US" sz="1400">
              <a:latin typeface="微软雅黑" charset="0"/>
              <a:ea typeface="微软雅黑" charset="0"/>
              <a:cs typeface="微软雅黑" charset="0"/>
            </a:endParaRPr>
          </a:p>
        </p:txBody>
      </p:sp>
      <p:sp>
        <p:nvSpPr>
          <p:cNvPr id="16" name="文本框 15"/>
          <p:cNvSpPr txBox="1"/>
          <p:nvPr/>
        </p:nvSpPr>
        <p:spPr>
          <a:xfrm>
            <a:off x="220980" y="6153150"/>
            <a:ext cx="8295640" cy="306705"/>
          </a:xfrm>
          <a:prstGeom prst="rect">
            <a:avLst/>
          </a:prstGeom>
          <a:noFill/>
        </p:spPr>
        <p:txBody>
          <a:bodyPr wrap="square" rtlCol="0" anchor="t">
            <a:spAutoFit/>
          </a:bodyPr>
          <a:p>
            <a:r>
              <a:rPr lang="zh-CN" altLang="en-US" sz="1400">
                <a:latin typeface="微软雅黑" charset="0"/>
                <a:ea typeface="微软雅黑" charset="0"/>
                <a:cs typeface="微软雅黑" charset="0"/>
              </a:rPr>
              <a:t>三者个数：analyzer = CharFilters（0个或多个） + Tokenizer(恰好一个) + TokenFilters(0个或多个)</a:t>
            </a:r>
            <a:endParaRPr lang="zh-CN" altLang="en-US" sz="1400">
              <a:latin typeface="微软雅黑" charset="0"/>
              <a:ea typeface="微软雅黑" charset="0"/>
              <a:cs typeface="微软雅黑" charset="0"/>
            </a:endParaRPr>
          </a:p>
        </p:txBody>
      </p:sp>
    </p:spTree>
  </p:cSld>
  <p:clrMapOvr>
    <a:masterClrMapping/>
  </p:clrMapOvr>
  <p:transition spd="slow" advTm="1000">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48640" cy="46037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2" name="文本框 1"/>
          <p:cNvSpPr txBox="1"/>
          <p:nvPr/>
        </p:nvSpPr>
        <p:spPr>
          <a:xfrm>
            <a:off x="216535" y="1501140"/>
            <a:ext cx="2484120" cy="368300"/>
          </a:xfrm>
          <a:prstGeom prst="rect">
            <a:avLst/>
          </a:prstGeom>
          <a:noFill/>
        </p:spPr>
        <p:txBody>
          <a:bodyPr wrap="none" rtlCol="0">
            <a:spAutoFit/>
          </a:bodyPr>
          <a:p>
            <a:pPr algn="l"/>
            <a:r>
              <a:rPr lang="en-US" altLang="zh-CN"/>
              <a:t>elasticsearch</a:t>
            </a:r>
            <a:r>
              <a:rPr lang="zh-CN" altLang="en-US"/>
              <a:t>内置分词器</a:t>
            </a:r>
            <a:endParaRPr lang="zh-CN" altLang="en-US"/>
          </a:p>
        </p:txBody>
      </p:sp>
      <p:sp>
        <p:nvSpPr>
          <p:cNvPr id="10" name="文本框 9"/>
          <p:cNvSpPr txBox="1"/>
          <p:nvPr/>
        </p:nvSpPr>
        <p:spPr>
          <a:xfrm>
            <a:off x="121920" y="1989455"/>
            <a:ext cx="5110480" cy="737235"/>
          </a:xfrm>
          <a:prstGeom prst="rect">
            <a:avLst/>
          </a:prstGeom>
          <a:noFill/>
        </p:spPr>
        <p:txBody>
          <a:bodyPr wrap="square" rtlCol="0" anchor="t">
            <a:spAutoFit/>
          </a:bodyPr>
          <a:p>
            <a:pPr marL="285750" indent="-285750">
              <a:buFont typeface="Wingdings" panose="05000000000000000000" charset="0"/>
              <a:buChar char=""/>
            </a:pPr>
            <a:r>
              <a:rPr lang="zh-CN" altLang="en-US" sz="1400">
                <a:latin typeface="微软雅黑" charset="0"/>
                <a:ea typeface="微软雅黑" charset="0"/>
                <a:cs typeface="微软雅黑" charset="0"/>
                <a:hlinkClick r:id="rId1" action="ppaction://hlinkfile"/>
              </a:rPr>
              <a:t>Standard Analyzer</a:t>
            </a:r>
            <a:r>
              <a:rPr lang="zh-CN" altLang="en-US" sz="1400">
                <a:latin typeface="微软雅黑" charset="0"/>
                <a:ea typeface="微软雅黑" charset="0"/>
                <a:cs typeface="微软雅黑" charset="0"/>
              </a:rPr>
              <a:t> - 默认分词器，按词切分，小写处理</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pPr marL="285750" indent="-285750">
              <a:buFont typeface="Wingdings" panose="05000000000000000000" charset="0"/>
              <a:buChar char=""/>
            </a:pPr>
            <a:endParaRPr lang="zh-CN" altLang="en-US" sz="1400">
              <a:latin typeface="微软雅黑" charset="0"/>
              <a:ea typeface="微软雅黑" charset="0"/>
              <a:cs typeface="微软雅黑" charset="0"/>
            </a:endParaRPr>
          </a:p>
        </p:txBody>
      </p:sp>
      <p:sp>
        <p:nvSpPr>
          <p:cNvPr id="13" name="文本框 12"/>
          <p:cNvSpPr txBox="1"/>
          <p:nvPr/>
        </p:nvSpPr>
        <p:spPr>
          <a:xfrm>
            <a:off x="121920" y="2419985"/>
            <a:ext cx="5443220" cy="306705"/>
          </a:xfrm>
          <a:prstGeom prst="rect">
            <a:avLst/>
          </a:prstGeom>
          <a:noFill/>
        </p:spPr>
        <p:txBody>
          <a:bodyPr wrap="square" rtlCol="0" anchor="t">
            <a:spAutoFit/>
          </a:bodyPr>
          <a:p>
            <a:pPr marL="285750" indent="-285750">
              <a:buFont typeface="Wingdings" panose="05000000000000000000" charset="0"/>
              <a:buChar char=""/>
            </a:pPr>
            <a:r>
              <a:rPr lang="zh-CN" altLang="en-US" sz="1400">
                <a:latin typeface="微软雅黑" charset="0"/>
                <a:ea typeface="微软雅黑" charset="0"/>
                <a:cs typeface="微软雅黑" charset="0"/>
                <a:sym typeface="+mn-ea"/>
                <a:hlinkClick r:id="rId2" action="ppaction://hlinkfile"/>
              </a:rPr>
              <a:t>Simple Analyzer</a:t>
            </a:r>
            <a:r>
              <a:rPr lang="zh-CN" altLang="en-US" sz="1400">
                <a:latin typeface="微软雅黑" charset="0"/>
                <a:ea typeface="微软雅黑" charset="0"/>
                <a:cs typeface="微软雅黑" charset="0"/>
                <a:sym typeface="+mn-ea"/>
              </a:rPr>
              <a:t> - 按照非字母切分(符号被过滤), 小写处理</a:t>
            </a:r>
            <a:endParaRPr lang="zh-CN" altLang="en-US"/>
          </a:p>
        </p:txBody>
      </p:sp>
      <p:sp>
        <p:nvSpPr>
          <p:cNvPr id="14" name="文本框 13"/>
          <p:cNvSpPr txBox="1"/>
          <p:nvPr/>
        </p:nvSpPr>
        <p:spPr>
          <a:xfrm>
            <a:off x="121920" y="2852420"/>
            <a:ext cx="5170170" cy="306705"/>
          </a:xfrm>
          <a:prstGeom prst="rect">
            <a:avLst/>
          </a:prstGeom>
          <a:noFill/>
        </p:spPr>
        <p:txBody>
          <a:bodyPr wrap="square" rtlCol="0" anchor="t">
            <a:spAutoFit/>
          </a:bodyPr>
          <a:p>
            <a:pPr marL="285750" indent="-285750">
              <a:buFont typeface="Wingdings" panose="05000000000000000000" charset="0"/>
              <a:buChar char=""/>
            </a:pPr>
            <a:r>
              <a:rPr lang="zh-CN" altLang="en-US" sz="1400">
                <a:latin typeface="微软雅黑" charset="0"/>
                <a:ea typeface="微软雅黑" charset="0"/>
                <a:cs typeface="微软雅黑" charset="0"/>
                <a:sym typeface="+mn-ea"/>
                <a:hlinkClick r:id="rId3" action="ppaction://hlinkfile"/>
              </a:rPr>
              <a:t>Stop Analyzer </a:t>
            </a:r>
            <a:r>
              <a:rPr lang="zh-CN" altLang="en-US" sz="1400">
                <a:latin typeface="微软雅黑" charset="0"/>
                <a:ea typeface="微软雅黑" charset="0"/>
                <a:cs typeface="微软雅黑" charset="0"/>
                <a:sym typeface="+mn-ea"/>
              </a:rPr>
              <a:t>- 小写处理，停用词过滤(the,a,is)</a:t>
            </a:r>
            <a:endParaRPr lang="zh-CN" altLang="en-US" sz="1400"/>
          </a:p>
        </p:txBody>
      </p:sp>
      <p:sp>
        <p:nvSpPr>
          <p:cNvPr id="17" name="文本框 16"/>
          <p:cNvSpPr txBox="1"/>
          <p:nvPr/>
        </p:nvSpPr>
        <p:spPr>
          <a:xfrm>
            <a:off x="121920" y="3693160"/>
            <a:ext cx="5104765" cy="306705"/>
          </a:xfrm>
          <a:prstGeom prst="rect">
            <a:avLst/>
          </a:prstGeom>
          <a:noFill/>
        </p:spPr>
        <p:txBody>
          <a:bodyPr wrap="square" rtlCol="0" anchor="t">
            <a:spAutoFit/>
          </a:bodyPr>
          <a:p>
            <a:pPr marL="285750" indent="-285750">
              <a:buFont typeface="Wingdings" panose="05000000000000000000" charset="0"/>
              <a:buChar char=""/>
            </a:pPr>
            <a:r>
              <a:rPr lang="zh-CN" altLang="en-US" sz="1400">
                <a:latin typeface="微软雅黑" charset="0"/>
                <a:ea typeface="微软雅黑" charset="0"/>
                <a:cs typeface="微软雅黑" charset="0"/>
                <a:sym typeface="+mn-ea"/>
                <a:hlinkClick r:id="rId3" action="ppaction://hlinkfile"/>
              </a:rPr>
              <a:t>Whitespace Analyzer </a:t>
            </a:r>
            <a:r>
              <a:rPr lang="zh-CN" altLang="en-US" sz="1400">
                <a:latin typeface="微软雅黑" charset="0"/>
                <a:ea typeface="微软雅黑" charset="0"/>
                <a:cs typeface="微软雅黑" charset="0"/>
                <a:sym typeface="+mn-ea"/>
              </a:rPr>
              <a:t>- 按照空格切分，不转小写</a:t>
            </a:r>
            <a:endParaRPr lang="zh-CN" altLang="en-US" sz="1400"/>
          </a:p>
        </p:txBody>
      </p:sp>
      <p:sp>
        <p:nvSpPr>
          <p:cNvPr id="18" name="文本框 17"/>
          <p:cNvSpPr txBox="1"/>
          <p:nvPr/>
        </p:nvSpPr>
        <p:spPr>
          <a:xfrm>
            <a:off x="121920" y="3272790"/>
            <a:ext cx="5158105" cy="306705"/>
          </a:xfrm>
          <a:prstGeom prst="rect">
            <a:avLst/>
          </a:prstGeom>
          <a:noFill/>
        </p:spPr>
        <p:txBody>
          <a:bodyPr wrap="square" rtlCol="0" anchor="t">
            <a:spAutoFit/>
          </a:bodyPr>
          <a:p>
            <a:pPr marL="285750" indent="-285750">
              <a:buFont typeface="Wingdings" panose="05000000000000000000" charset="0"/>
              <a:buChar char=""/>
            </a:pPr>
            <a:r>
              <a:rPr lang="zh-CN" altLang="en-US" sz="1400">
                <a:latin typeface="微软雅黑" charset="0"/>
                <a:ea typeface="微软雅黑" charset="0"/>
                <a:cs typeface="微软雅黑" charset="0"/>
                <a:sym typeface="+mn-ea"/>
                <a:hlinkClick r:id="rId4" action="ppaction://hlinkfile"/>
              </a:rPr>
              <a:t>Keyword Analyzer - 不分词，直接将输入当作输出</a:t>
            </a:r>
            <a:endParaRPr lang="zh-CN" altLang="en-US" sz="1400"/>
          </a:p>
        </p:txBody>
      </p:sp>
      <p:sp>
        <p:nvSpPr>
          <p:cNvPr id="19" name="文本框 18"/>
          <p:cNvSpPr txBox="1"/>
          <p:nvPr/>
        </p:nvSpPr>
        <p:spPr>
          <a:xfrm>
            <a:off x="121920" y="4533900"/>
            <a:ext cx="6750685" cy="337185"/>
          </a:xfrm>
          <a:prstGeom prst="rect">
            <a:avLst/>
          </a:prstGeom>
          <a:noFill/>
        </p:spPr>
        <p:txBody>
          <a:bodyPr wrap="square" rtlCol="0" anchor="t">
            <a:spAutoFit/>
          </a:bodyPr>
          <a:p>
            <a:pPr marL="285750" indent="-285750">
              <a:buFont typeface="Wingdings" panose="05000000000000000000" charset="0"/>
              <a:buChar char=""/>
            </a:pPr>
            <a:r>
              <a:rPr lang="zh-CN" altLang="en-US" sz="1400">
                <a:latin typeface="微软雅黑" charset="0"/>
                <a:ea typeface="微软雅黑" charset="0"/>
                <a:cs typeface="微软雅黑" charset="0"/>
                <a:sym typeface="+mn-ea"/>
                <a:hlinkClick r:id="rId5" action="ppaction://hlinkfile"/>
              </a:rPr>
              <a:t>Patter</a:t>
            </a:r>
            <a:r>
              <a:rPr lang="zh-CN" altLang="en-US" sz="1400">
                <a:latin typeface="微软雅黑" charset="0"/>
                <a:ea typeface="微软雅黑" charset="0"/>
                <a:cs typeface="微软雅黑" charset="0"/>
                <a:sym typeface="+mn-ea"/>
              </a:rPr>
              <a:t> Analyzer - 正则表达式，默认\W+(非字符分割</a:t>
            </a:r>
            <a:r>
              <a:rPr lang="zh-CN" altLang="en-US" sz="1600">
                <a:latin typeface="微软雅黑" charset="0"/>
                <a:ea typeface="微软雅黑" charset="0"/>
                <a:cs typeface="微软雅黑" charset="0"/>
                <a:sym typeface="+mn-ea"/>
              </a:rPr>
              <a:t>)</a:t>
            </a:r>
            <a:endParaRPr lang="zh-CN" altLang="en-US" sz="1600"/>
          </a:p>
        </p:txBody>
      </p:sp>
      <p:sp>
        <p:nvSpPr>
          <p:cNvPr id="20" name="文本框 19"/>
          <p:cNvSpPr txBox="1"/>
          <p:nvPr/>
        </p:nvSpPr>
        <p:spPr>
          <a:xfrm>
            <a:off x="121920" y="4107815"/>
            <a:ext cx="5184775" cy="306705"/>
          </a:xfrm>
          <a:prstGeom prst="rect">
            <a:avLst/>
          </a:prstGeom>
          <a:noFill/>
        </p:spPr>
        <p:txBody>
          <a:bodyPr wrap="square" rtlCol="0" anchor="t">
            <a:spAutoFit/>
          </a:bodyPr>
          <a:p>
            <a:pPr marL="285750" indent="-285750">
              <a:buFont typeface="Wingdings" panose="05000000000000000000" charset="0"/>
              <a:buChar char=""/>
            </a:pPr>
            <a:r>
              <a:rPr lang="zh-CN" altLang="en-US" sz="1400">
                <a:latin typeface="微软雅黑" charset="0"/>
                <a:ea typeface="微软雅黑" charset="0"/>
                <a:cs typeface="微软雅黑" charset="0"/>
                <a:sym typeface="+mn-ea"/>
                <a:hlinkClick r:id="rId6" action="ppaction://hlinkfile"/>
              </a:rPr>
              <a:t>Language </a:t>
            </a:r>
            <a:r>
              <a:rPr lang="en-US" altLang="zh-CN" sz="1400">
                <a:latin typeface="微软雅黑" charset="0"/>
                <a:ea typeface="微软雅黑" charset="0"/>
                <a:cs typeface="微软雅黑" charset="0"/>
                <a:sym typeface="+mn-ea"/>
                <a:hlinkClick r:id="rId6" action="ppaction://hlinkfile"/>
              </a:rPr>
              <a:t>Analyzer</a:t>
            </a:r>
            <a:r>
              <a:rPr lang="zh-CN" altLang="en-US" sz="1400">
                <a:latin typeface="微软雅黑" charset="0"/>
                <a:ea typeface="微软雅黑" charset="0"/>
                <a:cs typeface="微软雅黑" charset="0"/>
                <a:sym typeface="+mn-ea"/>
                <a:hlinkClick r:id="rId6" action="ppaction://hlinkfile"/>
              </a:rPr>
              <a:t> </a:t>
            </a:r>
            <a:r>
              <a:rPr lang="zh-CN" altLang="en-US" sz="1400">
                <a:latin typeface="微软雅黑" charset="0"/>
                <a:ea typeface="微软雅黑" charset="0"/>
                <a:cs typeface="微软雅黑" charset="0"/>
                <a:sym typeface="+mn-ea"/>
              </a:rPr>
              <a:t>- 提供了30多种常见语言的分词器</a:t>
            </a:r>
            <a:endParaRPr lang="zh-CN" altLang="en-US" sz="1400"/>
          </a:p>
        </p:txBody>
      </p:sp>
      <p:sp>
        <p:nvSpPr>
          <p:cNvPr id="21" name="文本框 20"/>
          <p:cNvSpPr txBox="1"/>
          <p:nvPr/>
        </p:nvSpPr>
        <p:spPr>
          <a:xfrm>
            <a:off x="121920" y="5795645"/>
            <a:ext cx="3205480" cy="306705"/>
          </a:xfrm>
          <a:prstGeom prst="rect">
            <a:avLst/>
          </a:prstGeom>
          <a:noFill/>
        </p:spPr>
        <p:txBody>
          <a:bodyPr wrap="none" rtlCol="0" anchor="t">
            <a:spAutoFit/>
          </a:bodyPr>
          <a:p>
            <a:pPr marL="285750" indent="-285750">
              <a:buFont typeface="Wingdings" panose="05000000000000000000" charset="0"/>
              <a:buChar char=""/>
            </a:pPr>
            <a:r>
              <a:rPr lang="zh-CN" altLang="en-US" sz="1400">
                <a:latin typeface="微软雅黑" charset="0"/>
                <a:ea typeface="微软雅黑" charset="0"/>
                <a:cs typeface="微软雅黑" charset="0"/>
                <a:sym typeface="+mn-ea"/>
                <a:hlinkClick r:id="rId7" action="ppaction://hlinkfile"/>
              </a:rPr>
              <a:t>Customer</a:t>
            </a:r>
            <a:r>
              <a:rPr lang="zh-CN" altLang="en-US" sz="1400">
                <a:latin typeface="微软雅黑" charset="0"/>
                <a:ea typeface="微软雅黑" charset="0"/>
                <a:cs typeface="微软雅黑" charset="0"/>
                <a:sym typeface="+mn-ea"/>
              </a:rPr>
              <a:t> Analyzer 自定义分词器</a:t>
            </a:r>
            <a:endParaRPr lang="zh-CN" altLang="en-US" sz="1400"/>
          </a:p>
        </p:txBody>
      </p:sp>
      <p:sp>
        <p:nvSpPr>
          <p:cNvPr id="22" name="文本框 21"/>
          <p:cNvSpPr txBox="1"/>
          <p:nvPr/>
        </p:nvSpPr>
        <p:spPr>
          <a:xfrm>
            <a:off x="121920" y="4942840"/>
            <a:ext cx="5970905" cy="798830"/>
          </a:xfrm>
          <a:prstGeom prst="rect">
            <a:avLst/>
          </a:prstGeom>
          <a:noFill/>
        </p:spPr>
        <p:txBody>
          <a:bodyPr wrap="none" rtlCol="0">
            <a:spAutoFit/>
          </a:bodyPr>
          <a:p>
            <a:pPr marL="285750" indent="-285750" algn="l">
              <a:buFont typeface="Wingdings" panose="05000000000000000000" charset="0"/>
              <a:buChar char=""/>
            </a:pPr>
            <a:r>
              <a:rPr lang="zh-CN" altLang="en-US" sz="1400">
                <a:latin typeface="微软雅黑" charset="0"/>
                <a:ea typeface="微软雅黑" charset="0"/>
              </a:rPr>
              <a:t>Fingerprint </a:t>
            </a:r>
            <a:r>
              <a:rPr lang="zh-CN" altLang="en-US" sz="1400">
                <a:latin typeface="微软雅黑" charset="0"/>
                <a:ea typeface="微软雅黑" charset="0"/>
                <a:hlinkClick r:id="rId8" action="ppaction://hlinkfile"/>
              </a:rPr>
              <a:t>Analyzer</a:t>
            </a:r>
            <a:r>
              <a:rPr lang="zh-CN" altLang="en-US" sz="1400">
                <a:latin typeface="微软雅黑" charset="0"/>
                <a:ea typeface="微软雅黑" charset="0"/>
              </a:rPr>
              <a:t> 文本会被转为小写格式,</a:t>
            </a:r>
            <a:endParaRPr lang="zh-CN" altLang="en-US" sz="1400">
              <a:latin typeface="微软雅黑" charset="0"/>
              <a:ea typeface="微软雅黑" charset="0"/>
            </a:endParaRPr>
          </a:p>
          <a:p>
            <a:pPr indent="0" algn="l">
              <a:buFont typeface="Wingdings" panose="05000000000000000000" charset="0"/>
              <a:buNone/>
            </a:pPr>
            <a:r>
              <a:rPr lang="zh-CN" altLang="en-US" sz="1400">
                <a:latin typeface="微软雅黑" charset="0"/>
                <a:ea typeface="微软雅黑" charset="0"/>
              </a:rPr>
              <a:t>经过规范化(normalize)处理之后移除扩展字符,然后再经过排序,</a:t>
            </a:r>
            <a:endParaRPr lang="zh-CN" altLang="en-US" sz="1400">
              <a:latin typeface="微软雅黑" charset="0"/>
              <a:ea typeface="微软雅黑" charset="0"/>
            </a:endParaRPr>
          </a:p>
          <a:p>
            <a:pPr indent="0" algn="l">
              <a:buFont typeface="Wingdings" panose="05000000000000000000" charset="0"/>
              <a:buNone/>
            </a:pPr>
            <a:r>
              <a:rPr lang="zh-CN" altLang="en-US" sz="1400">
                <a:latin typeface="微软雅黑" charset="0"/>
                <a:ea typeface="微软雅黑" charset="0"/>
              </a:rPr>
              <a:t>删除重复数据组合为单个token;如果配置了停用词则停用词也将会被移除</a:t>
            </a:r>
            <a:r>
              <a:rPr lang="zh-CN" altLang="en-US"/>
              <a:t> </a:t>
            </a:r>
            <a:endParaRPr lang="zh-CN" altLang="en-US"/>
          </a:p>
        </p:txBody>
      </p:sp>
      <p:sp>
        <p:nvSpPr>
          <p:cNvPr id="23" name="文本框 22"/>
          <p:cNvSpPr txBox="1"/>
          <p:nvPr/>
        </p:nvSpPr>
        <p:spPr>
          <a:xfrm>
            <a:off x="7408545" y="1501140"/>
            <a:ext cx="1554480" cy="368300"/>
          </a:xfrm>
          <a:prstGeom prst="rect">
            <a:avLst/>
          </a:prstGeom>
          <a:noFill/>
        </p:spPr>
        <p:txBody>
          <a:bodyPr wrap="none" rtlCol="0">
            <a:spAutoFit/>
          </a:bodyPr>
          <a:p>
            <a:r>
              <a:rPr lang="zh-CN" altLang="en-US"/>
              <a:t>开源分词插件</a:t>
            </a:r>
            <a:endParaRPr lang="zh-CN" altLang="en-US"/>
          </a:p>
        </p:txBody>
      </p:sp>
      <p:sp>
        <p:nvSpPr>
          <p:cNvPr id="24" name="文本框 23">
            <a:hlinkClick r:id="rId9" action="ppaction://hlinkfile"/>
          </p:cNvPr>
          <p:cNvSpPr txBox="1"/>
          <p:nvPr/>
        </p:nvSpPr>
        <p:spPr>
          <a:xfrm>
            <a:off x="7408545" y="1869440"/>
            <a:ext cx="2847975" cy="368300"/>
          </a:xfrm>
          <a:prstGeom prst="rect">
            <a:avLst/>
          </a:prstGeom>
          <a:noFill/>
        </p:spPr>
        <p:txBody>
          <a:bodyPr wrap="square" rtlCol="0" anchor="t">
            <a:spAutoFit/>
          </a:bodyPr>
          <a:p>
            <a:r>
              <a:rPr lang="zh-CN" altLang="en-US">
                <a:hlinkClick r:id="rId9" action="ppaction://hlinkfile"/>
              </a:rPr>
              <a:t>elasticsearch-analysis-ansj</a:t>
            </a:r>
            <a:endParaRPr lang="zh-CN" altLang="en-US"/>
          </a:p>
        </p:txBody>
      </p:sp>
      <p:sp>
        <p:nvSpPr>
          <p:cNvPr id="25" name="文本框 24"/>
          <p:cNvSpPr txBox="1"/>
          <p:nvPr/>
        </p:nvSpPr>
        <p:spPr>
          <a:xfrm>
            <a:off x="7408545" y="2358390"/>
            <a:ext cx="2553335" cy="368300"/>
          </a:xfrm>
          <a:prstGeom prst="rect">
            <a:avLst/>
          </a:prstGeom>
          <a:noFill/>
        </p:spPr>
        <p:txBody>
          <a:bodyPr wrap="none" rtlCol="0">
            <a:spAutoFit/>
          </a:bodyPr>
          <a:p>
            <a:pPr algn="l"/>
            <a:r>
              <a:rPr lang="zh-CN" altLang="en-US">
                <a:hlinkClick r:id="rId10" action="ppaction://hlinkfile"/>
              </a:rPr>
              <a:t>elasticsearch-analysis-ik</a:t>
            </a:r>
            <a:endParaRPr lang="zh-CN" altLang="en-US"/>
          </a:p>
        </p:txBody>
      </p:sp>
      <p:sp>
        <p:nvSpPr>
          <p:cNvPr id="26" name="文本框 25"/>
          <p:cNvSpPr txBox="1"/>
          <p:nvPr/>
        </p:nvSpPr>
        <p:spPr>
          <a:xfrm>
            <a:off x="7325995" y="2904490"/>
            <a:ext cx="3192145" cy="368300"/>
          </a:xfrm>
          <a:prstGeom prst="rect">
            <a:avLst/>
          </a:prstGeom>
          <a:noFill/>
        </p:spPr>
        <p:txBody>
          <a:bodyPr wrap="square" rtlCol="0" anchor="t">
            <a:spAutoFit/>
          </a:bodyPr>
          <a:p>
            <a:r>
              <a:rPr lang="zh-CN" altLang="en-US"/>
              <a:t> </a:t>
            </a:r>
            <a:r>
              <a:rPr lang="zh-CN" altLang="en-US" sz="1400">
                <a:latin typeface="微软雅黑" charset="0"/>
                <a:ea typeface="微软雅黑" charset="0"/>
                <a:hlinkClick r:id="rId11" action="ppaction://hlinkfile"/>
              </a:rPr>
              <a:t>elasticsearch-analysis-pinyin</a:t>
            </a:r>
            <a:endParaRPr lang="zh-CN" altLang="en-US" sz="1400">
              <a:latin typeface="微软雅黑" charset="0"/>
              <a:ea typeface="微软雅黑" charset="0"/>
            </a:endParaRPr>
          </a:p>
        </p:txBody>
      </p:sp>
      <p:sp>
        <p:nvSpPr>
          <p:cNvPr id="28" name="文本框 27"/>
          <p:cNvSpPr txBox="1"/>
          <p:nvPr/>
        </p:nvSpPr>
        <p:spPr>
          <a:xfrm>
            <a:off x="7479665" y="3450590"/>
            <a:ext cx="1407160" cy="368300"/>
          </a:xfrm>
          <a:prstGeom prst="rect">
            <a:avLst/>
          </a:prstGeom>
          <a:noFill/>
        </p:spPr>
        <p:txBody>
          <a:bodyPr wrap="none" rtlCol="0">
            <a:spAutoFit/>
          </a:bodyPr>
          <a:p>
            <a:r>
              <a:rPr lang="en-US" altLang="zh-CN">
                <a:hlinkClick r:id="rId12" action="ppaction://hlinkfile"/>
              </a:rPr>
              <a:t>jieba </a:t>
            </a:r>
            <a:r>
              <a:rPr lang="zh-CN" altLang="en-US">
                <a:hlinkClick r:id="rId13" action="ppaction://hlinkfile"/>
              </a:rPr>
              <a:t>分词器</a:t>
            </a:r>
            <a:endParaRPr lang="zh-CN" altLang="en-US"/>
          </a:p>
        </p:txBody>
      </p:sp>
    </p:spTree>
  </p:cSld>
  <p:clrMapOvr>
    <a:masterClrMapping/>
  </p:clrMapOvr>
  <p:transition spd="slow" advTm="1000">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52046" y="559497"/>
            <a:ext cx="548640" cy="46037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3" name="文本框 2"/>
          <p:cNvSpPr txBox="1"/>
          <p:nvPr/>
        </p:nvSpPr>
        <p:spPr>
          <a:xfrm>
            <a:off x="3789045" y="3244850"/>
            <a:ext cx="2100580" cy="368300"/>
          </a:xfrm>
          <a:prstGeom prst="rect">
            <a:avLst/>
          </a:prstGeom>
          <a:noFill/>
        </p:spPr>
        <p:txBody>
          <a:bodyPr wrap="none" rtlCol="0" anchor="t">
            <a:spAutoFit/>
          </a:bodyPr>
          <a:p>
            <a:r>
              <a:rPr lang="zh-CN" altLang="en-US">
                <a:sym typeface="+mn-ea"/>
              </a:rPr>
              <a:t>自定义分词器</a:t>
            </a:r>
            <a:r>
              <a:rPr lang="en-US" altLang="zh-CN">
                <a:sym typeface="+mn-ea"/>
              </a:rPr>
              <a:t>-</a:t>
            </a:r>
            <a:r>
              <a:rPr lang="zh-CN" altLang="en-US">
                <a:sym typeface="+mn-ea"/>
              </a:rPr>
              <a:t>实战</a:t>
            </a:r>
            <a:endParaRPr lang="zh-CN" altLang="en-US">
              <a:sym typeface="+mn-ea"/>
            </a:endParaRPr>
          </a:p>
        </p:txBody>
      </p:sp>
    </p:spTree>
  </p:cSld>
  <p:clrMapOvr>
    <a:masterClrMapping/>
  </p:clrMapOvr>
  <p:transition spd="slow" advTm="1000">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en-US" altLang="zh-CN" sz="2800" dirty="0">
              <a:solidFill>
                <a:srgbClr val="2867A0"/>
              </a:solidFill>
              <a:latin typeface="方正大黑_GBK" panose="03000509000000000000" pitchFamily="65" charset="-122"/>
              <a:ea typeface="方正大黑_GBK" panose="03000509000000000000" pitchFamily="65" charset="-122"/>
            </a:endParaRPr>
          </a:p>
        </p:txBody>
      </p:sp>
      <p:sp>
        <p:nvSpPr>
          <p:cNvPr id="7" name="文本框 6"/>
          <p:cNvSpPr txBox="1"/>
          <p:nvPr/>
        </p:nvSpPr>
        <p:spPr>
          <a:xfrm>
            <a:off x="4076700" y="3244850"/>
            <a:ext cx="2454910" cy="368300"/>
          </a:xfrm>
          <a:prstGeom prst="rect">
            <a:avLst/>
          </a:prstGeom>
          <a:noFill/>
        </p:spPr>
        <p:txBody>
          <a:bodyPr wrap="none" rtlCol="0" anchor="t">
            <a:spAutoFit/>
          </a:bodyPr>
          <a:p>
            <a:r>
              <a:rPr lang="en-US" altLang="zh-CN">
                <a:sym typeface="+mn-ea"/>
              </a:rPr>
              <a:t>Elasticsearch</a:t>
            </a:r>
            <a:r>
              <a:rPr lang="zh-CN" altLang="en-US">
                <a:sym typeface="+mn-ea"/>
              </a:rPr>
              <a:t>基本概念</a:t>
            </a:r>
            <a:endParaRPr lang="en-US" altLang="zh-CN">
              <a:sym typeface="+mn-ea"/>
            </a:endParaRPr>
          </a:p>
        </p:txBody>
      </p:sp>
    </p:spTree>
  </p:cSld>
  <p:clrMapOvr>
    <a:masterClrMapping/>
  </p:clrMapOvr>
  <p:transition spd="slow" advTm="1000">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en-US" altLang="zh-CN" sz="2800" dirty="0">
              <a:solidFill>
                <a:srgbClr val="2867A0"/>
              </a:solidFill>
              <a:latin typeface="方正大黑_GBK" panose="03000509000000000000" pitchFamily="65" charset="-122"/>
              <a:ea typeface="方正大黑_GBK" panose="03000509000000000000" pitchFamily="65" charset="-122"/>
            </a:endParaRPr>
          </a:p>
        </p:txBody>
      </p:sp>
      <p:pic>
        <p:nvPicPr>
          <p:cNvPr id="2" name="图片 1" descr="基本概念"/>
          <p:cNvPicPr>
            <a:picLocks noChangeAspect="1"/>
          </p:cNvPicPr>
          <p:nvPr/>
        </p:nvPicPr>
        <p:blipFill>
          <a:blip r:embed="rId1"/>
          <a:stretch>
            <a:fillRect/>
          </a:stretch>
        </p:blipFill>
        <p:spPr>
          <a:xfrm>
            <a:off x="61595" y="1360170"/>
            <a:ext cx="7153275" cy="2781935"/>
          </a:xfrm>
          <a:prstGeom prst="rect">
            <a:avLst/>
          </a:prstGeom>
        </p:spPr>
      </p:pic>
    </p:spTree>
  </p:cSld>
  <p:clrMapOvr>
    <a:masterClrMapping/>
  </p:clrMapOvr>
  <p:transition spd="slow" advTm="1000">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0" y="0"/>
            <a:ext cx="4370522" cy="6858000"/>
          </a:xfrm>
          <a:prstGeom prst="rect">
            <a:avLst/>
          </a:prstGeom>
          <a:solidFill>
            <a:srgbClr val="10294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39"/>
          <p:cNvSpPr/>
          <p:nvPr/>
        </p:nvSpPr>
        <p:spPr>
          <a:xfrm>
            <a:off x="1213713" y="1062574"/>
            <a:ext cx="3156809" cy="584774"/>
          </a:xfrm>
          <a:custGeom>
            <a:avLst/>
            <a:gdLst>
              <a:gd name="connsiteX0" fmla="*/ 292387 w 3156810"/>
              <a:gd name="connsiteY0" fmla="*/ 0 h 584774"/>
              <a:gd name="connsiteX1" fmla="*/ 3156810 w 3156810"/>
              <a:gd name="connsiteY1" fmla="*/ 0 h 584774"/>
              <a:gd name="connsiteX2" fmla="*/ 3156810 w 3156810"/>
              <a:gd name="connsiteY2" fmla="*/ 584774 h 584774"/>
              <a:gd name="connsiteX3" fmla="*/ 292387 w 3156810"/>
              <a:gd name="connsiteY3" fmla="*/ 584774 h 584774"/>
              <a:gd name="connsiteX4" fmla="*/ 0 w 3156810"/>
              <a:gd name="connsiteY4" fmla="*/ 292387 h 584774"/>
              <a:gd name="connsiteX5" fmla="*/ 292387 w 3156810"/>
              <a:gd name="connsiteY5" fmla="*/ 0 h 58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6810" h="584774">
                <a:moveTo>
                  <a:pt x="292387" y="0"/>
                </a:moveTo>
                <a:lnTo>
                  <a:pt x="3156810" y="0"/>
                </a:lnTo>
                <a:lnTo>
                  <a:pt x="3156810" y="584774"/>
                </a:lnTo>
                <a:lnTo>
                  <a:pt x="292387" y="584774"/>
                </a:lnTo>
                <a:cubicBezTo>
                  <a:pt x="130906" y="584774"/>
                  <a:pt x="0" y="453868"/>
                  <a:pt x="0" y="292387"/>
                </a:cubicBezTo>
                <a:cubicBezTo>
                  <a:pt x="0" y="130906"/>
                  <a:pt x="130906" y="0"/>
                  <a:pt x="292387" y="0"/>
                </a:cubicBezTo>
                <a:close/>
              </a:path>
            </a:pathLst>
          </a:cu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593840" y="1734820"/>
            <a:ext cx="3569335" cy="460375"/>
          </a:xfrm>
          <a:prstGeom prst="rect">
            <a:avLst/>
          </a:prstGeom>
          <a:noFill/>
        </p:spPr>
        <p:txBody>
          <a:bodyPr wrap="square" rtlCol="0">
            <a:spAutoFit/>
          </a:bodyPr>
          <a:lstStyle/>
          <a:p>
            <a:pPr algn="l"/>
            <a:r>
              <a:rPr kumimoji="1" lang="zh-CN" altLang="en-US" sz="24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400" dirty="0">
              <a:solidFill>
                <a:srgbClr val="1D4B75"/>
              </a:solidFill>
              <a:latin typeface="方正大黑_GBK" panose="03000509000000000000" pitchFamily="65" charset="-122"/>
              <a:ea typeface="方正大黑_GBK" panose="03000509000000000000" pitchFamily="65" charset="-122"/>
            </a:endParaRPr>
          </a:p>
        </p:txBody>
      </p:sp>
      <p:sp>
        <p:nvSpPr>
          <p:cNvPr id="18" name="文本框 17"/>
          <p:cNvSpPr txBox="1"/>
          <p:nvPr/>
        </p:nvSpPr>
        <p:spPr>
          <a:xfrm>
            <a:off x="6593694" y="2950630"/>
            <a:ext cx="5059680" cy="460375"/>
          </a:xfrm>
          <a:prstGeom prst="rect">
            <a:avLst/>
          </a:prstGeom>
          <a:noFill/>
        </p:spPr>
        <p:txBody>
          <a:bodyPr wrap="none" rtlCol="0">
            <a:spAutoFit/>
          </a:bodyPr>
          <a:lstStyle/>
          <a:p>
            <a:pPr algn="l"/>
            <a:r>
              <a:rPr lang="zh-CN" altLang="en-US" sz="2400" dirty="0">
                <a:solidFill>
                  <a:srgbClr val="1D4B75"/>
                </a:solidFill>
                <a:latin typeface="方正大黑_GBK" panose="03000509000000000000" pitchFamily="65" charset="-122"/>
                <a:ea typeface="方正大黑_GBK" panose="03000509000000000000" pitchFamily="65" charset="-122"/>
              </a:rPr>
              <a:t>基本概念、倒排索引、分词、相关性</a:t>
            </a:r>
            <a:endParaRPr lang="zh-CN" altLang="en-US" sz="2400" dirty="0">
              <a:solidFill>
                <a:srgbClr val="1D4B75"/>
              </a:solidFill>
              <a:latin typeface="方正大黑_GBK" panose="03000509000000000000" pitchFamily="65" charset="-122"/>
              <a:ea typeface="方正大黑_GBK" panose="03000509000000000000" pitchFamily="65" charset="-122"/>
            </a:endParaRPr>
          </a:p>
        </p:txBody>
      </p:sp>
      <p:sp>
        <p:nvSpPr>
          <p:cNvPr id="20" name="文本框 19"/>
          <p:cNvSpPr txBox="1"/>
          <p:nvPr/>
        </p:nvSpPr>
        <p:spPr>
          <a:xfrm>
            <a:off x="6664179" y="5382616"/>
            <a:ext cx="1402080" cy="460375"/>
          </a:xfrm>
          <a:prstGeom prst="rect">
            <a:avLst/>
          </a:prstGeom>
          <a:noFill/>
        </p:spPr>
        <p:txBody>
          <a:bodyPr wrap="none" rtlCol="0">
            <a:spAutoFit/>
          </a:bodyPr>
          <a:lstStyle/>
          <a:p>
            <a:pPr algn="l"/>
            <a:r>
              <a:rPr lang="zh-CN" altLang="en-US" sz="2400" dirty="0">
                <a:solidFill>
                  <a:srgbClr val="1D4B75"/>
                </a:solidFill>
                <a:latin typeface="方正大黑_GBK" panose="03000509000000000000" pitchFamily="65" charset="-122"/>
                <a:ea typeface="方正大黑_GBK" panose="03000509000000000000" pitchFamily="65" charset="-122"/>
              </a:rPr>
              <a:t>简单搜索</a:t>
            </a:r>
            <a:endParaRPr lang="zh-CN" altLang="en-US" sz="2400" dirty="0">
              <a:solidFill>
                <a:srgbClr val="1D4B75"/>
              </a:solidFill>
              <a:latin typeface="方正大黑_GBK" panose="03000509000000000000" pitchFamily="65" charset="-122"/>
              <a:ea typeface="方正大黑_GBK" panose="03000509000000000000" pitchFamily="65" charset="-122"/>
            </a:endParaRPr>
          </a:p>
        </p:txBody>
      </p:sp>
      <p:sp>
        <p:nvSpPr>
          <p:cNvPr id="2" name="椭圆 1"/>
          <p:cNvSpPr/>
          <p:nvPr/>
        </p:nvSpPr>
        <p:spPr>
          <a:xfrm>
            <a:off x="5713910" y="1601576"/>
            <a:ext cx="728421" cy="728421"/>
          </a:xfrm>
          <a:prstGeom prst="ellipse">
            <a:avLst/>
          </a:prstGeom>
          <a:solidFill>
            <a:schemeClr val="bg1"/>
          </a:solidFill>
          <a:ln>
            <a:noFill/>
          </a:ln>
          <a:effectLst>
            <a:glow rad="63500">
              <a:schemeClr val="bg1">
                <a:lumMod val="6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2867A0"/>
              </a:solidFill>
            </a:endParaRPr>
          </a:p>
        </p:txBody>
      </p:sp>
      <p:sp>
        <p:nvSpPr>
          <p:cNvPr id="10" name="文本框 9"/>
          <p:cNvSpPr txBox="1"/>
          <p:nvPr/>
        </p:nvSpPr>
        <p:spPr>
          <a:xfrm>
            <a:off x="5731455" y="1704176"/>
            <a:ext cx="693330" cy="523220"/>
          </a:xfrm>
          <a:prstGeom prst="rect">
            <a:avLst/>
          </a:prstGeom>
          <a:noFill/>
          <a:ln>
            <a:noFill/>
          </a:ln>
        </p:spPr>
        <p:txBody>
          <a:bodyPr vert="horz" wrap="square" rtlCol="0">
            <a:spAutoFit/>
          </a:bodyPr>
          <a:lstStyle/>
          <a:p>
            <a:pPr algn="ctr"/>
            <a:r>
              <a:rPr lang="en-US" altLang="zh-CN" sz="2800" dirty="0">
                <a:solidFill>
                  <a:srgbClr val="1D4B75"/>
                </a:solidFill>
                <a:latin typeface="方正大黑_GBK" panose="03000509000000000000" pitchFamily="65" charset="-122"/>
                <a:ea typeface="方正大黑_GBK" panose="03000509000000000000" pitchFamily="65" charset="-122"/>
              </a:rPr>
              <a:t>01</a:t>
            </a:r>
            <a:endParaRPr lang="zh-CN" altLang="en-US" sz="2800" dirty="0">
              <a:solidFill>
                <a:srgbClr val="1D4B75"/>
              </a:solidFill>
              <a:latin typeface="方正大黑_GBK" panose="03000509000000000000" pitchFamily="65" charset="-122"/>
              <a:ea typeface="方正大黑_GBK" panose="03000509000000000000" pitchFamily="65" charset="-122"/>
            </a:endParaRPr>
          </a:p>
        </p:txBody>
      </p:sp>
      <p:sp>
        <p:nvSpPr>
          <p:cNvPr id="15" name="椭圆 14"/>
          <p:cNvSpPr/>
          <p:nvPr/>
        </p:nvSpPr>
        <p:spPr>
          <a:xfrm>
            <a:off x="5713910" y="2817252"/>
            <a:ext cx="728421" cy="728421"/>
          </a:xfrm>
          <a:prstGeom prst="ellipse">
            <a:avLst/>
          </a:prstGeom>
          <a:solidFill>
            <a:schemeClr val="bg1"/>
          </a:solidFill>
          <a:ln>
            <a:noFill/>
          </a:ln>
          <a:effectLst>
            <a:glow rad="63500">
              <a:schemeClr val="bg1">
                <a:lumMod val="6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p:cNvSpPr txBox="1"/>
          <p:nvPr/>
        </p:nvSpPr>
        <p:spPr>
          <a:xfrm>
            <a:off x="5731455" y="2919852"/>
            <a:ext cx="693330" cy="523220"/>
          </a:xfrm>
          <a:prstGeom prst="rect">
            <a:avLst/>
          </a:prstGeom>
          <a:noFill/>
          <a:ln>
            <a:noFill/>
          </a:ln>
        </p:spPr>
        <p:txBody>
          <a:bodyPr vert="horz" wrap="square" rtlCol="0">
            <a:spAutoFit/>
          </a:bodyPr>
          <a:lstStyle/>
          <a:p>
            <a:pPr algn="ctr"/>
            <a:r>
              <a:rPr lang="en-US" altLang="zh-CN" sz="2800" dirty="0">
                <a:solidFill>
                  <a:srgbClr val="1D4B75"/>
                </a:solidFill>
                <a:latin typeface="方正大黑_GBK" panose="03000509000000000000" pitchFamily="65" charset="-122"/>
                <a:ea typeface="方正大黑_GBK" panose="03000509000000000000" pitchFamily="65" charset="-122"/>
              </a:rPr>
              <a:t>02</a:t>
            </a:r>
            <a:endParaRPr lang="zh-CN" altLang="en-US" sz="2800" dirty="0">
              <a:solidFill>
                <a:srgbClr val="1D4B75"/>
              </a:solidFill>
              <a:latin typeface="方正大黑_GBK" panose="03000509000000000000" pitchFamily="65" charset="-122"/>
              <a:ea typeface="方正大黑_GBK" panose="03000509000000000000" pitchFamily="65" charset="-122"/>
            </a:endParaRPr>
          </a:p>
        </p:txBody>
      </p:sp>
      <p:sp>
        <p:nvSpPr>
          <p:cNvPr id="16" name="椭圆 15"/>
          <p:cNvSpPr/>
          <p:nvPr/>
        </p:nvSpPr>
        <p:spPr>
          <a:xfrm>
            <a:off x="5713910" y="4032928"/>
            <a:ext cx="728421" cy="728421"/>
          </a:xfrm>
          <a:prstGeom prst="ellipse">
            <a:avLst/>
          </a:prstGeom>
          <a:solidFill>
            <a:schemeClr val="bg1"/>
          </a:solidFill>
          <a:ln>
            <a:noFill/>
          </a:ln>
          <a:effectLst>
            <a:glow rad="63500">
              <a:schemeClr val="bg1">
                <a:lumMod val="6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文本框 21"/>
          <p:cNvSpPr txBox="1"/>
          <p:nvPr/>
        </p:nvSpPr>
        <p:spPr>
          <a:xfrm>
            <a:off x="5731455" y="4135528"/>
            <a:ext cx="693330" cy="523220"/>
          </a:xfrm>
          <a:prstGeom prst="rect">
            <a:avLst/>
          </a:prstGeom>
          <a:noFill/>
          <a:ln>
            <a:noFill/>
          </a:ln>
        </p:spPr>
        <p:txBody>
          <a:bodyPr vert="horz" wrap="square" rtlCol="0">
            <a:spAutoFit/>
          </a:bodyPr>
          <a:lstStyle/>
          <a:p>
            <a:pPr algn="ctr"/>
            <a:r>
              <a:rPr lang="en-US" altLang="zh-CN" sz="2800" dirty="0">
                <a:solidFill>
                  <a:srgbClr val="1D4B75"/>
                </a:solidFill>
                <a:latin typeface="方正大黑_GBK" panose="03000509000000000000" pitchFamily="65" charset="-122"/>
                <a:ea typeface="方正大黑_GBK" panose="03000509000000000000" pitchFamily="65" charset="-122"/>
              </a:rPr>
              <a:t>03</a:t>
            </a:r>
            <a:endParaRPr lang="zh-CN" altLang="en-US" sz="2800" dirty="0">
              <a:solidFill>
                <a:srgbClr val="1D4B75"/>
              </a:solidFill>
              <a:latin typeface="方正大黑_GBK" panose="03000509000000000000" pitchFamily="65" charset="-122"/>
              <a:ea typeface="方正大黑_GBK" panose="03000509000000000000" pitchFamily="65" charset="-122"/>
            </a:endParaRPr>
          </a:p>
        </p:txBody>
      </p:sp>
      <p:sp>
        <p:nvSpPr>
          <p:cNvPr id="17" name="椭圆 16"/>
          <p:cNvSpPr/>
          <p:nvPr/>
        </p:nvSpPr>
        <p:spPr>
          <a:xfrm>
            <a:off x="5713910" y="5248603"/>
            <a:ext cx="728421" cy="728421"/>
          </a:xfrm>
          <a:prstGeom prst="ellipse">
            <a:avLst/>
          </a:prstGeom>
          <a:solidFill>
            <a:schemeClr val="bg1"/>
          </a:solidFill>
          <a:ln>
            <a:noFill/>
          </a:ln>
          <a:effectLst>
            <a:glow rad="63500">
              <a:schemeClr val="bg1">
                <a:lumMod val="6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3" name="文本框 22"/>
          <p:cNvSpPr txBox="1"/>
          <p:nvPr/>
        </p:nvSpPr>
        <p:spPr>
          <a:xfrm>
            <a:off x="5731455" y="5351203"/>
            <a:ext cx="693330" cy="523220"/>
          </a:xfrm>
          <a:prstGeom prst="rect">
            <a:avLst/>
          </a:prstGeom>
          <a:noFill/>
          <a:ln>
            <a:noFill/>
          </a:ln>
        </p:spPr>
        <p:txBody>
          <a:bodyPr vert="horz" wrap="square" rtlCol="0">
            <a:spAutoFit/>
          </a:bodyPr>
          <a:lstStyle/>
          <a:p>
            <a:pPr algn="ctr"/>
            <a:r>
              <a:rPr lang="en-US" altLang="zh-CN" sz="2800" dirty="0">
                <a:solidFill>
                  <a:srgbClr val="1D4B75"/>
                </a:solidFill>
                <a:latin typeface="方正大黑_GBK" panose="03000509000000000000" pitchFamily="65" charset="-122"/>
                <a:ea typeface="方正大黑_GBK" panose="03000509000000000000" pitchFamily="65" charset="-122"/>
              </a:rPr>
              <a:t>04</a:t>
            </a:r>
            <a:endParaRPr lang="zh-CN" altLang="en-US" sz="2800" dirty="0">
              <a:solidFill>
                <a:srgbClr val="1D4B75"/>
              </a:solidFill>
              <a:latin typeface="方正大黑_GBK" panose="03000509000000000000" pitchFamily="65" charset="-122"/>
              <a:ea typeface="方正大黑_GBK" panose="03000509000000000000" pitchFamily="65" charset="-122"/>
            </a:endParaRPr>
          </a:p>
        </p:txBody>
      </p:sp>
      <p:sp>
        <p:nvSpPr>
          <p:cNvPr id="32" name="文本框 31"/>
          <p:cNvSpPr txBox="1"/>
          <p:nvPr/>
        </p:nvSpPr>
        <p:spPr>
          <a:xfrm>
            <a:off x="2100652" y="1076641"/>
            <a:ext cx="1233030" cy="584775"/>
          </a:xfrm>
          <a:prstGeom prst="rect">
            <a:avLst/>
          </a:prstGeom>
          <a:noFill/>
        </p:spPr>
        <p:txBody>
          <a:bodyPr wrap="none" rtlCol="0">
            <a:spAutoFit/>
          </a:bodyPr>
          <a:lstStyle/>
          <a:p>
            <a:r>
              <a:rPr lang="zh-CN" altLang="en-US" sz="3200" dirty="0">
                <a:solidFill>
                  <a:srgbClr val="1D4B75"/>
                </a:solidFill>
                <a:latin typeface="方正大黑_GBK" panose="03000509000000000000" pitchFamily="65" charset="-122"/>
                <a:ea typeface="方正大黑_GBK" panose="03000509000000000000" pitchFamily="65" charset="-122"/>
              </a:rPr>
              <a:t>目  录</a:t>
            </a:r>
            <a:endParaRPr lang="zh-CN" altLang="en-US" sz="3200" dirty="0">
              <a:solidFill>
                <a:srgbClr val="1D4B75"/>
              </a:solidFill>
              <a:latin typeface="方正大黑_GBK" panose="03000509000000000000" pitchFamily="65" charset="-122"/>
              <a:ea typeface="方正大黑_GBK" panose="03000509000000000000" pitchFamily="65" charset="-122"/>
            </a:endParaRPr>
          </a:p>
        </p:txBody>
      </p:sp>
      <p:sp>
        <p:nvSpPr>
          <p:cNvPr id="24" name="等腰三角形 23"/>
          <p:cNvSpPr/>
          <p:nvPr/>
        </p:nvSpPr>
        <p:spPr>
          <a:xfrm rot="16200000" flipV="1">
            <a:off x="4356249" y="1279824"/>
            <a:ext cx="206954" cy="178408"/>
          </a:xfrm>
          <a:prstGeom prst="triangle">
            <a:avLst/>
          </a:prstGeom>
          <a:solidFill>
            <a:srgbClr val="1D4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13711" y="3163978"/>
            <a:ext cx="1943100" cy="1943100"/>
            <a:chOff x="1213711" y="3163978"/>
            <a:chExt cx="1943100" cy="1943100"/>
          </a:xfrm>
        </p:grpSpPr>
        <p:sp>
          <p:nvSpPr>
            <p:cNvPr id="7" name="椭圆 6"/>
            <p:cNvSpPr/>
            <p:nvPr/>
          </p:nvSpPr>
          <p:spPr>
            <a:xfrm>
              <a:off x="1213711" y="3163978"/>
              <a:ext cx="1943100" cy="19431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25" name="图片 24"/>
            <p:cNvPicPr>
              <a:picLocks noChangeAspect="1"/>
            </p:cNvPicPr>
            <p:nvPr/>
          </p:nvPicPr>
          <p:blipFill>
            <a:blip r:embed="rId1">
              <a:clrChange>
                <a:clrFrom>
                  <a:srgbClr val="272636"/>
                </a:clrFrom>
                <a:clrTo>
                  <a:srgbClr val="272636">
                    <a:alpha val="0"/>
                  </a:srgbClr>
                </a:clrTo>
              </a:clrChange>
            </a:blip>
            <a:stretch>
              <a:fillRect/>
            </a:stretch>
          </p:blipFill>
          <p:spPr>
            <a:xfrm>
              <a:off x="1696857" y="3570924"/>
              <a:ext cx="1129208" cy="1129208"/>
            </a:xfrm>
            <a:prstGeom prst="rect">
              <a:avLst/>
            </a:prstGeom>
            <a:solidFill>
              <a:srgbClr val="102940"/>
            </a:solidFill>
          </p:spPr>
        </p:pic>
      </p:grpSp>
      <p:sp>
        <p:nvSpPr>
          <p:cNvPr id="11" name="任意多边形: 形状 15"/>
          <p:cNvSpPr/>
          <p:nvPr>
            <p:custDataLst>
              <p:tags r:id="rId2"/>
            </p:custDataLst>
          </p:nvPr>
        </p:nvSpPr>
        <p:spPr>
          <a:xfrm>
            <a:off x="10101051" y="254"/>
            <a:ext cx="660187" cy="609599"/>
          </a:xfrm>
          <a:custGeom>
            <a:avLst/>
            <a:gdLst>
              <a:gd name="connsiteX0" fmla="*/ 5066970 w 5911838"/>
              <a:gd name="connsiteY0" fmla="*/ 5095069 h 5458832"/>
              <a:gd name="connsiteX1" fmla="*/ 5126978 w 5911838"/>
              <a:gd name="connsiteY1" fmla="*/ 5273187 h 5458832"/>
              <a:gd name="connsiteX2" fmla="*/ 5138408 w 5911838"/>
              <a:gd name="connsiteY2" fmla="*/ 5304619 h 5458832"/>
              <a:gd name="connsiteX3" fmla="*/ 5138408 w 5911838"/>
              <a:gd name="connsiteY3" fmla="*/ 5393201 h 5458832"/>
              <a:gd name="connsiteX4" fmla="*/ 5130788 w 5911838"/>
              <a:gd name="connsiteY4" fmla="*/ 5422729 h 5458832"/>
              <a:gd name="connsiteX5" fmla="*/ 5086020 w 5911838"/>
              <a:gd name="connsiteY5" fmla="*/ 5457019 h 5458832"/>
              <a:gd name="connsiteX6" fmla="*/ 5030775 w 5911838"/>
              <a:gd name="connsiteY6" fmla="*/ 5429396 h 5458832"/>
              <a:gd name="connsiteX7" fmla="*/ 4994580 w 5911838"/>
              <a:gd name="connsiteY7" fmla="*/ 5452257 h 5458832"/>
              <a:gd name="connsiteX8" fmla="*/ 4941240 w 5911838"/>
              <a:gd name="connsiteY8" fmla="*/ 5419871 h 5458832"/>
              <a:gd name="connsiteX9" fmla="*/ 4950765 w 5911838"/>
              <a:gd name="connsiteY9" fmla="*/ 5355101 h 5458832"/>
              <a:gd name="connsiteX10" fmla="*/ 5021250 w 5911838"/>
              <a:gd name="connsiteY10" fmla="*/ 5209369 h 5458832"/>
              <a:gd name="connsiteX11" fmla="*/ 5066970 w 5911838"/>
              <a:gd name="connsiteY11" fmla="*/ 5095069 h 5458832"/>
              <a:gd name="connsiteX12" fmla="*/ 5574652 w 5911838"/>
              <a:gd name="connsiteY12" fmla="*/ 4951241 h 5458832"/>
              <a:gd name="connsiteX13" fmla="*/ 5563222 w 5911838"/>
              <a:gd name="connsiteY13" fmla="*/ 5143646 h 5458832"/>
              <a:gd name="connsiteX14" fmla="*/ 5504167 w 5911838"/>
              <a:gd name="connsiteY14" fmla="*/ 5247469 h 5458832"/>
              <a:gd name="connsiteX15" fmla="*/ 5445113 w 5911838"/>
              <a:gd name="connsiteY15" fmla="*/ 5263661 h 5458832"/>
              <a:gd name="connsiteX16" fmla="*/ 5418442 w 5911838"/>
              <a:gd name="connsiteY16" fmla="*/ 5217941 h 5458832"/>
              <a:gd name="connsiteX17" fmla="*/ 5414632 w 5911838"/>
              <a:gd name="connsiteY17" fmla="*/ 5201749 h 5458832"/>
              <a:gd name="connsiteX18" fmla="*/ 5381295 w 5911838"/>
              <a:gd name="connsiteY18" fmla="*/ 5210321 h 5458832"/>
              <a:gd name="connsiteX19" fmla="*/ 5340338 w 5911838"/>
              <a:gd name="connsiteY19" fmla="*/ 5167459 h 5458832"/>
              <a:gd name="connsiteX20" fmla="*/ 5481307 w 5911838"/>
              <a:gd name="connsiteY20" fmla="*/ 5020774 h 5458832"/>
              <a:gd name="connsiteX21" fmla="*/ 5574652 w 5911838"/>
              <a:gd name="connsiteY21" fmla="*/ 4951241 h 5458832"/>
              <a:gd name="connsiteX22" fmla="*/ 5326050 w 5911838"/>
              <a:gd name="connsiteY22" fmla="*/ 3724421 h 5458832"/>
              <a:gd name="connsiteX23" fmla="*/ 5335575 w 5911838"/>
              <a:gd name="connsiteY23" fmla="*/ 3867296 h 5458832"/>
              <a:gd name="connsiteX24" fmla="*/ 5475592 w 5911838"/>
              <a:gd name="connsiteY24" fmla="*/ 4243534 h 5458832"/>
              <a:gd name="connsiteX25" fmla="*/ 5491785 w 5911838"/>
              <a:gd name="connsiteY25" fmla="*/ 4266394 h 5458832"/>
              <a:gd name="connsiteX26" fmla="*/ 5427967 w 5911838"/>
              <a:gd name="connsiteY26" fmla="*/ 3898729 h 5458832"/>
              <a:gd name="connsiteX27" fmla="*/ 5421300 w 5911838"/>
              <a:gd name="connsiteY27" fmla="*/ 3941591 h 5458832"/>
              <a:gd name="connsiteX28" fmla="*/ 5396535 w 5911838"/>
              <a:gd name="connsiteY28" fmla="*/ 3819671 h 5458832"/>
              <a:gd name="connsiteX29" fmla="*/ 5382247 w 5911838"/>
              <a:gd name="connsiteY29" fmla="*/ 3872059 h 5458832"/>
              <a:gd name="connsiteX30" fmla="*/ 5326050 w 5911838"/>
              <a:gd name="connsiteY30" fmla="*/ 3724421 h 5458832"/>
              <a:gd name="connsiteX31" fmla="*/ 4023983 w 5911838"/>
              <a:gd name="connsiteY31" fmla="*/ 2264239 h 5458832"/>
              <a:gd name="connsiteX32" fmla="*/ 4190670 w 5911838"/>
              <a:gd name="connsiteY32" fmla="*/ 2294719 h 5458832"/>
              <a:gd name="connsiteX33" fmla="*/ 4436415 w 5911838"/>
              <a:gd name="connsiteY33" fmla="*/ 2420449 h 5458832"/>
              <a:gd name="connsiteX34" fmla="*/ 4463085 w 5911838"/>
              <a:gd name="connsiteY34" fmla="*/ 2423306 h 5458832"/>
              <a:gd name="connsiteX35" fmla="*/ 4812653 w 5911838"/>
              <a:gd name="connsiteY35" fmla="*/ 2685244 h 5458832"/>
              <a:gd name="connsiteX36" fmla="*/ 4833608 w 5911838"/>
              <a:gd name="connsiteY36" fmla="*/ 2819546 h 5458832"/>
              <a:gd name="connsiteX37" fmla="*/ 4875517 w 5911838"/>
              <a:gd name="connsiteY37" fmla="*/ 2838596 h 5458832"/>
              <a:gd name="connsiteX38" fmla="*/ 5181270 w 5911838"/>
              <a:gd name="connsiteY38" fmla="*/ 2706199 h 5458832"/>
              <a:gd name="connsiteX39" fmla="*/ 5670855 w 5911838"/>
              <a:gd name="connsiteY39" fmla="*/ 2630951 h 5458832"/>
              <a:gd name="connsiteX40" fmla="*/ 5802300 w 5911838"/>
              <a:gd name="connsiteY40" fmla="*/ 2628094 h 5458832"/>
              <a:gd name="connsiteX41" fmla="*/ 5897550 w 5911838"/>
              <a:gd name="connsiteY41" fmla="*/ 2619521 h 5458832"/>
              <a:gd name="connsiteX42" fmla="*/ 5911838 w 5911838"/>
              <a:gd name="connsiteY42" fmla="*/ 2625236 h 5458832"/>
              <a:gd name="connsiteX43" fmla="*/ 5904217 w 5911838"/>
              <a:gd name="connsiteY43" fmla="*/ 2638571 h 5458832"/>
              <a:gd name="connsiteX44" fmla="*/ 5873738 w 5911838"/>
              <a:gd name="connsiteY44" fmla="*/ 2654764 h 5458832"/>
              <a:gd name="connsiteX45" fmla="*/ 5896597 w 5911838"/>
              <a:gd name="connsiteY45" fmla="*/ 2670004 h 5458832"/>
              <a:gd name="connsiteX46" fmla="*/ 5843258 w 5911838"/>
              <a:gd name="connsiteY46" fmla="*/ 2693816 h 5458832"/>
              <a:gd name="connsiteX47" fmla="*/ 5868022 w 5911838"/>
              <a:gd name="connsiteY47" fmla="*/ 2711914 h 5458832"/>
              <a:gd name="connsiteX48" fmla="*/ 5794680 w 5911838"/>
              <a:gd name="connsiteY48" fmla="*/ 2736679 h 5458832"/>
              <a:gd name="connsiteX49" fmla="*/ 5813730 w 5911838"/>
              <a:gd name="connsiteY49" fmla="*/ 2756681 h 5458832"/>
              <a:gd name="connsiteX50" fmla="*/ 5720385 w 5911838"/>
              <a:gd name="connsiteY50" fmla="*/ 2789066 h 5458832"/>
              <a:gd name="connsiteX51" fmla="*/ 5761342 w 5911838"/>
              <a:gd name="connsiteY51" fmla="*/ 2804306 h 5458832"/>
              <a:gd name="connsiteX52" fmla="*/ 5644185 w 5911838"/>
              <a:gd name="connsiteY52" fmla="*/ 2837644 h 5458832"/>
              <a:gd name="connsiteX53" fmla="*/ 5644185 w 5911838"/>
              <a:gd name="connsiteY53" fmla="*/ 2843359 h 5458832"/>
              <a:gd name="connsiteX54" fmla="*/ 5683238 w 5911838"/>
              <a:gd name="connsiteY54" fmla="*/ 2858599 h 5458832"/>
              <a:gd name="connsiteX55" fmla="*/ 5578463 w 5911838"/>
              <a:gd name="connsiteY55" fmla="*/ 2886221 h 5458832"/>
              <a:gd name="connsiteX56" fmla="*/ 5578463 w 5911838"/>
              <a:gd name="connsiteY56" fmla="*/ 2891936 h 5458832"/>
              <a:gd name="connsiteX57" fmla="*/ 5609895 w 5911838"/>
              <a:gd name="connsiteY57" fmla="*/ 2904319 h 5458832"/>
              <a:gd name="connsiteX58" fmla="*/ 5609895 w 5911838"/>
              <a:gd name="connsiteY58" fmla="*/ 2910986 h 5458832"/>
              <a:gd name="connsiteX59" fmla="*/ 5484165 w 5911838"/>
              <a:gd name="connsiteY59" fmla="*/ 2932894 h 5458832"/>
              <a:gd name="connsiteX60" fmla="*/ 5553697 w 5911838"/>
              <a:gd name="connsiteY60" fmla="*/ 2953849 h 5458832"/>
              <a:gd name="connsiteX61" fmla="*/ 5422253 w 5911838"/>
              <a:gd name="connsiteY61" fmla="*/ 2991949 h 5458832"/>
              <a:gd name="connsiteX62" fmla="*/ 5456542 w 5911838"/>
              <a:gd name="connsiteY62" fmla="*/ 3012904 h 5458832"/>
              <a:gd name="connsiteX63" fmla="*/ 5294617 w 5911838"/>
              <a:gd name="connsiteY63" fmla="*/ 3033859 h 5458832"/>
              <a:gd name="connsiteX64" fmla="*/ 5328908 w 5911838"/>
              <a:gd name="connsiteY64" fmla="*/ 3058624 h 5458832"/>
              <a:gd name="connsiteX65" fmla="*/ 5327955 w 5911838"/>
              <a:gd name="connsiteY65" fmla="*/ 3065291 h 5458832"/>
              <a:gd name="connsiteX66" fmla="*/ 5185080 w 5911838"/>
              <a:gd name="connsiteY66" fmla="*/ 3065291 h 5458832"/>
              <a:gd name="connsiteX67" fmla="*/ 5183175 w 5911838"/>
              <a:gd name="connsiteY67" fmla="*/ 3071959 h 5458832"/>
              <a:gd name="connsiteX68" fmla="*/ 5223180 w 5911838"/>
              <a:gd name="connsiteY68" fmla="*/ 3095771 h 5458832"/>
              <a:gd name="connsiteX69" fmla="*/ 5221275 w 5911838"/>
              <a:gd name="connsiteY69" fmla="*/ 3107201 h 5458832"/>
              <a:gd name="connsiteX70" fmla="*/ 5083163 w 5911838"/>
              <a:gd name="connsiteY70" fmla="*/ 3099581 h 5458832"/>
              <a:gd name="connsiteX71" fmla="*/ 5086972 w 5911838"/>
              <a:gd name="connsiteY71" fmla="*/ 3122441 h 5458832"/>
              <a:gd name="connsiteX72" fmla="*/ 4986008 w 5911838"/>
              <a:gd name="connsiteY72" fmla="*/ 3115774 h 5458832"/>
              <a:gd name="connsiteX73" fmla="*/ 4988865 w 5911838"/>
              <a:gd name="connsiteY73" fmla="*/ 3177686 h 5458832"/>
              <a:gd name="connsiteX74" fmla="*/ 5086972 w 5911838"/>
              <a:gd name="connsiteY74" fmla="*/ 3268174 h 5458832"/>
              <a:gd name="connsiteX75" fmla="*/ 5296522 w 5911838"/>
              <a:gd name="connsiteY75" fmla="*/ 3407239 h 5458832"/>
              <a:gd name="connsiteX76" fmla="*/ 5609895 w 5911838"/>
              <a:gd name="connsiteY76" fmla="*/ 3813004 h 5458832"/>
              <a:gd name="connsiteX77" fmla="*/ 5614658 w 5911838"/>
              <a:gd name="connsiteY77" fmla="*/ 3837769 h 5458832"/>
              <a:gd name="connsiteX78" fmla="*/ 5314620 w 5911838"/>
              <a:gd name="connsiteY78" fmla="*/ 3474866 h 5458832"/>
              <a:gd name="connsiteX79" fmla="*/ 5383200 w 5911838"/>
              <a:gd name="connsiteY79" fmla="*/ 3559639 h 5458832"/>
              <a:gd name="connsiteX80" fmla="*/ 5506072 w 5911838"/>
              <a:gd name="connsiteY80" fmla="*/ 3741566 h 5458832"/>
              <a:gd name="connsiteX81" fmla="*/ 5547030 w 5911838"/>
              <a:gd name="connsiteY81" fmla="*/ 3943496 h 5458832"/>
              <a:gd name="connsiteX82" fmla="*/ 5544172 w 5911838"/>
              <a:gd name="connsiteY82" fmla="*/ 4020649 h 5458832"/>
              <a:gd name="connsiteX83" fmla="*/ 5505120 w 5911838"/>
              <a:gd name="connsiteY83" fmla="*/ 3846341 h 5458832"/>
              <a:gd name="connsiteX84" fmla="*/ 5442255 w 5911838"/>
              <a:gd name="connsiteY84" fmla="*/ 3678701 h 5458832"/>
              <a:gd name="connsiteX85" fmla="*/ 5429872 w 5911838"/>
              <a:gd name="connsiteY85" fmla="*/ 3680606 h 5458832"/>
              <a:gd name="connsiteX86" fmla="*/ 5435588 w 5911838"/>
              <a:gd name="connsiteY86" fmla="*/ 3762521 h 5458832"/>
              <a:gd name="connsiteX87" fmla="*/ 5476545 w 5911838"/>
              <a:gd name="connsiteY87" fmla="*/ 3892061 h 5458832"/>
              <a:gd name="connsiteX88" fmla="*/ 5521313 w 5911838"/>
              <a:gd name="connsiteY88" fmla="*/ 4259726 h 5458832"/>
              <a:gd name="connsiteX89" fmla="*/ 5529885 w 5911838"/>
              <a:gd name="connsiteY89" fmla="*/ 4344499 h 5458832"/>
              <a:gd name="connsiteX90" fmla="*/ 5615610 w 5911838"/>
              <a:gd name="connsiteY90" fmla="*/ 4750264 h 5458832"/>
              <a:gd name="connsiteX91" fmla="*/ 5601322 w 5911838"/>
              <a:gd name="connsiteY91" fmla="*/ 4848371 h 5458832"/>
              <a:gd name="connsiteX92" fmla="*/ 5607038 w 5911838"/>
              <a:gd name="connsiteY92" fmla="*/ 4679779 h 5458832"/>
              <a:gd name="connsiteX93" fmla="*/ 5567985 w 5911838"/>
              <a:gd name="connsiteY93" fmla="*/ 4508329 h 5458832"/>
              <a:gd name="connsiteX94" fmla="*/ 5501310 w 5911838"/>
              <a:gd name="connsiteY94" fmla="*/ 4347356 h 5458832"/>
              <a:gd name="connsiteX95" fmla="*/ 5384153 w 5911838"/>
              <a:gd name="connsiteY95" fmla="*/ 4537857 h 5458832"/>
              <a:gd name="connsiteX96" fmla="*/ 5251755 w 5911838"/>
              <a:gd name="connsiteY96" fmla="*/ 4706449 h 5458832"/>
              <a:gd name="connsiteX97" fmla="*/ 5244135 w 5911838"/>
              <a:gd name="connsiteY97" fmla="*/ 4700734 h 5458832"/>
              <a:gd name="connsiteX98" fmla="*/ 5327003 w 5911838"/>
              <a:gd name="connsiteY98" fmla="*/ 4590244 h 5458832"/>
              <a:gd name="connsiteX99" fmla="*/ 5463210 w 5911838"/>
              <a:gd name="connsiteY99" fmla="*/ 4370216 h 5458832"/>
              <a:gd name="connsiteX100" fmla="*/ 5459400 w 5911838"/>
              <a:gd name="connsiteY100" fmla="*/ 4279729 h 5458832"/>
              <a:gd name="connsiteX101" fmla="*/ 5362245 w 5911838"/>
              <a:gd name="connsiteY101" fmla="*/ 4112089 h 5458832"/>
              <a:gd name="connsiteX102" fmla="*/ 5230800 w 5911838"/>
              <a:gd name="connsiteY102" fmla="*/ 3705371 h 5458832"/>
              <a:gd name="connsiteX103" fmla="*/ 5226038 w 5911838"/>
              <a:gd name="connsiteY103" fmla="*/ 3672986 h 5458832"/>
              <a:gd name="connsiteX104" fmla="*/ 5216513 w 5911838"/>
              <a:gd name="connsiteY104" fmla="*/ 3672986 h 5458832"/>
              <a:gd name="connsiteX105" fmla="*/ 5217465 w 5911838"/>
              <a:gd name="connsiteY105" fmla="*/ 3739661 h 5458832"/>
              <a:gd name="connsiteX106" fmla="*/ 5225085 w 5911838"/>
              <a:gd name="connsiteY106" fmla="*/ 3953974 h 5458832"/>
              <a:gd name="connsiteX107" fmla="*/ 5219370 w 5911838"/>
              <a:gd name="connsiteY107" fmla="*/ 3964451 h 5458832"/>
              <a:gd name="connsiteX108" fmla="*/ 5206035 w 5911838"/>
              <a:gd name="connsiteY108" fmla="*/ 3773951 h 5458832"/>
              <a:gd name="connsiteX109" fmla="*/ 5191747 w 5911838"/>
              <a:gd name="connsiteY109" fmla="*/ 3772999 h 5458832"/>
              <a:gd name="connsiteX110" fmla="*/ 5165078 w 5911838"/>
              <a:gd name="connsiteY110" fmla="*/ 3882536 h 5458832"/>
              <a:gd name="connsiteX111" fmla="*/ 5197463 w 5911838"/>
              <a:gd name="connsiteY111" fmla="*/ 3998741 h 5458832"/>
              <a:gd name="connsiteX112" fmla="*/ 5141265 w 5911838"/>
              <a:gd name="connsiteY112" fmla="*/ 3930161 h 5458832"/>
              <a:gd name="connsiteX113" fmla="*/ 5129835 w 5911838"/>
              <a:gd name="connsiteY113" fmla="*/ 4038746 h 5458832"/>
              <a:gd name="connsiteX114" fmla="*/ 5113642 w 5911838"/>
              <a:gd name="connsiteY114" fmla="*/ 3903491 h 5458832"/>
              <a:gd name="connsiteX115" fmla="*/ 5114595 w 5911838"/>
              <a:gd name="connsiteY115" fmla="*/ 3867296 h 5458832"/>
              <a:gd name="connsiteX116" fmla="*/ 5036490 w 5911838"/>
              <a:gd name="connsiteY116" fmla="*/ 3557734 h 5458832"/>
              <a:gd name="connsiteX117" fmla="*/ 4946003 w 5911838"/>
              <a:gd name="connsiteY117" fmla="*/ 3393904 h 5458832"/>
              <a:gd name="connsiteX118" fmla="*/ 4894567 w 5911838"/>
              <a:gd name="connsiteY118" fmla="*/ 3366281 h 5458832"/>
              <a:gd name="connsiteX119" fmla="*/ 4739310 w 5911838"/>
              <a:gd name="connsiteY119" fmla="*/ 3312941 h 5458832"/>
              <a:gd name="connsiteX120" fmla="*/ 4490708 w 5911838"/>
              <a:gd name="connsiteY120" fmla="*/ 3122441 h 5458832"/>
              <a:gd name="connsiteX121" fmla="*/ 4432605 w 5911838"/>
              <a:gd name="connsiteY121" fmla="*/ 2952896 h 5458832"/>
              <a:gd name="connsiteX122" fmla="*/ 4439272 w 5911838"/>
              <a:gd name="connsiteY122" fmla="*/ 2696674 h 5458832"/>
              <a:gd name="connsiteX123" fmla="*/ 4427843 w 5911838"/>
              <a:gd name="connsiteY123" fmla="*/ 2544274 h 5458832"/>
              <a:gd name="connsiteX124" fmla="*/ 4388790 w 5911838"/>
              <a:gd name="connsiteY124" fmla="*/ 2484266 h 5458832"/>
              <a:gd name="connsiteX125" fmla="*/ 4044937 w 5911838"/>
              <a:gd name="connsiteY125" fmla="*/ 2291861 h 5458832"/>
              <a:gd name="connsiteX126" fmla="*/ 4017315 w 5911838"/>
              <a:gd name="connsiteY126" fmla="*/ 2274716 h 5458832"/>
              <a:gd name="connsiteX127" fmla="*/ 4023983 w 5911838"/>
              <a:gd name="connsiteY127" fmla="*/ 2264239 h 5458832"/>
              <a:gd name="connsiteX128" fmla="*/ 1998015 w 5911838"/>
              <a:gd name="connsiteY128" fmla="*/ 1535576 h 5458832"/>
              <a:gd name="connsiteX129" fmla="*/ 2044687 w 5911838"/>
              <a:gd name="connsiteY129" fmla="*/ 1627969 h 5458832"/>
              <a:gd name="connsiteX130" fmla="*/ 1998015 w 5911838"/>
              <a:gd name="connsiteY130" fmla="*/ 1535576 h 5458832"/>
              <a:gd name="connsiteX131" fmla="*/ 3875392 w 5911838"/>
              <a:gd name="connsiteY131" fmla="*/ 1377461 h 5458832"/>
              <a:gd name="connsiteX132" fmla="*/ 3764902 w 5911838"/>
              <a:gd name="connsiteY132" fmla="*/ 1406036 h 5458832"/>
              <a:gd name="connsiteX133" fmla="*/ 3649650 w 5911838"/>
              <a:gd name="connsiteY133" fmla="*/ 1466996 h 5458832"/>
              <a:gd name="connsiteX134" fmla="*/ 3632505 w 5911838"/>
              <a:gd name="connsiteY134" fmla="*/ 1474616 h 5458832"/>
              <a:gd name="connsiteX135" fmla="*/ 3639172 w 5911838"/>
              <a:gd name="connsiteY135" fmla="*/ 1485094 h 5458832"/>
              <a:gd name="connsiteX136" fmla="*/ 3689655 w 5911838"/>
              <a:gd name="connsiteY136" fmla="*/ 1485094 h 5458832"/>
              <a:gd name="connsiteX137" fmla="*/ 3783000 w 5911838"/>
              <a:gd name="connsiteY137" fmla="*/ 1490809 h 5458832"/>
              <a:gd name="connsiteX138" fmla="*/ 3811575 w 5911838"/>
              <a:gd name="connsiteY138" fmla="*/ 1514621 h 5458832"/>
              <a:gd name="connsiteX139" fmla="*/ 3790620 w 5911838"/>
              <a:gd name="connsiteY139" fmla="*/ 1546054 h 5458832"/>
              <a:gd name="connsiteX140" fmla="*/ 3780142 w 5911838"/>
              <a:gd name="connsiteY140" fmla="*/ 1551769 h 5458832"/>
              <a:gd name="connsiteX141" fmla="*/ 3813480 w 5911838"/>
              <a:gd name="connsiteY141" fmla="*/ 1577486 h 5458832"/>
              <a:gd name="connsiteX142" fmla="*/ 3944925 w 5911838"/>
              <a:gd name="connsiteY142" fmla="*/ 1623206 h 5458832"/>
              <a:gd name="connsiteX143" fmla="*/ 3969690 w 5911838"/>
              <a:gd name="connsiteY143" fmla="*/ 1628921 h 5458832"/>
              <a:gd name="connsiteX144" fmla="*/ 3994455 w 5911838"/>
              <a:gd name="connsiteY144" fmla="*/ 1605109 h 5458832"/>
              <a:gd name="connsiteX145" fmla="*/ 3964927 w 5911838"/>
              <a:gd name="connsiteY145" fmla="*/ 1466996 h 5458832"/>
              <a:gd name="connsiteX146" fmla="*/ 3928732 w 5911838"/>
              <a:gd name="connsiteY146" fmla="*/ 1450804 h 5458832"/>
              <a:gd name="connsiteX147" fmla="*/ 3903015 w 5911838"/>
              <a:gd name="connsiteY147" fmla="*/ 1429849 h 5458832"/>
              <a:gd name="connsiteX148" fmla="*/ 3894442 w 5911838"/>
              <a:gd name="connsiteY148" fmla="*/ 1388891 h 5458832"/>
              <a:gd name="connsiteX149" fmla="*/ 3875392 w 5911838"/>
              <a:gd name="connsiteY149" fmla="*/ 1377461 h 5458832"/>
              <a:gd name="connsiteX150" fmla="*/ 971815 w 5911838"/>
              <a:gd name="connsiteY150" fmla="*/ 1316502 h 5458832"/>
              <a:gd name="connsiteX151" fmla="*/ 913117 w 5911838"/>
              <a:gd name="connsiteY151" fmla="*/ 1332694 h 5458832"/>
              <a:gd name="connsiteX152" fmla="*/ 914070 w 5911838"/>
              <a:gd name="connsiteY152" fmla="*/ 1341266 h 5458832"/>
              <a:gd name="connsiteX153" fmla="*/ 1032180 w 5911838"/>
              <a:gd name="connsiteY153" fmla="*/ 1333646 h 5458832"/>
              <a:gd name="connsiteX154" fmla="*/ 1031227 w 5911838"/>
              <a:gd name="connsiteY154" fmla="*/ 1326026 h 5458832"/>
              <a:gd name="connsiteX155" fmla="*/ 971815 w 5911838"/>
              <a:gd name="connsiteY155" fmla="*/ 1316502 h 5458832"/>
              <a:gd name="connsiteX156" fmla="*/ 4567979 w 5911838"/>
              <a:gd name="connsiteY156" fmla="*/ 861087 h 5458832"/>
              <a:gd name="connsiteX157" fmla="*/ 4510710 w 5911838"/>
              <a:gd name="connsiteY157" fmla="*/ 882161 h 5458832"/>
              <a:gd name="connsiteX158" fmla="*/ 4474515 w 5911838"/>
              <a:gd name="connsiteY158" fmla="*/ 895496 h 5458832"/>
              <a:gd name="connsiteX159" fmla="*/ 4378312 w 5911838"/>
              <a:gd name="connsiteY159" fmla="*/ 937406 h 5458832"/>
              <a:gd name="connsiteX160" fmla="*/ 4435462 w 5911838"/>
              <a:gd name="connsiteY160" fmla="*/ 938359 h 5458832"/>
              <a:gd name="connsiteX161" fmla="*/ 4556430 w 5911838"/>
              <a:gd name="connsiteY161" fmla="*/ 907879 h 5458832"/>
              <a:gd name="connsiteX162" fmla="*/ 4655490 w 5911838"/>
              <a:gd name="connsiteY162" fmla="*/ 884066 h 5458832"/>
              <a:gd name="connsiteX163" fmla="*/ 4657395 w 5911838"/>
              <a:gd name="connsiteY163" fmla="*/ 878351 h 5458832"/>
              <a:gd name="connsiteX164" fmla="*/ 4628820 w 5911838"/>
              <a:gd name="connsiteY164" fmla="*/ 865016 h 5458832"/>
              <a:gd name="connsiteX165" fmla="*/ 4567979 w 5911838"/>
              <a:gd name="connsiteY165" fmla="*/ 861087 h 5458832"/>
              <a:gd name="connsiteX166" fmla="*/ 2424735 w 5911838"/>
              <a:gd name="connsiteY166" fmla="*/ 146 h 5458832"/>
              <a:gd name="connsiteX167" fmla="*/ 2449500 w 5911838"/>
              <a:gd name="connsiteY167" fmla="*/ 25864 h 5458832"/>
              <a:gd name="connsiteX168" fmla="*/ 2457120 w 5911838"/>
              <a:gd name="connsiteY168" fmla="*/ 90634 h 5458832"/>
              <a:gd name="connsiteX169" fmla="*/ 2478075 w 5911838"/>
              <a:gd name="connsiteY169" fmla="*/ 220174 h 5458832"/>
              <a:gd name="connsiteX170" fmla="*/ 2518080 w 5911838"/>
              <a:gd name="connsiteY170" fmla="*/ 310661 h 5458832"/>
              <a:gd name="connsiteX171" fmla="*/ 2566657 w 5911838"/>
              <a:gd name="connsiteY171" fmla="*/ 375431 h 5458832"/>
              <a:gd name="connsiteX172" fmla="*/ 2659050 w 5911838"/>
              <a:gd name="connsiteY172" fmla="*/ 566884 h 5458832"/>
              <a:gd name="connsiteX173" fmla="*/ 2660002 w 5911838"/>
              <a:gd name="connsiteY173" fmla="*/ 572599 h 5458832"/>
              <a:gd name="connsiteX174" fmla="*/ 2656192 w 5911838"/>
              <a:gd name="connsiteY174" fmla="*/ 698329 h 5458832"/>
              <a:gd name="connsiteX175" fmla="*/ 2637142 w 5911838"/>
              <a:gd name="connsiteY175" fmla="*/ 804056 h 5458832"/>
              <a:gd name="connsiteX176" fmla="*/ 2646667 w 5911838"/>
              <a:gd name="connsiteY176" fmla="*/ 842156 h 5458832"/>
              <a:gd name="connsiteX177" fmla="*/ 2663812 w 5911838"/>
              <a:gd name="connsiteY177" fmla="*/ 820249 h 5458832"/>
              <a:gd name="connsiteX178" fmla="*/ 2770492 w 5911838"/>
              <a:gd name="connsiteY178" fmla="*/ 574504 h 5458832"/>
              <a:gd name="connsiteX179" fmla="*/ 2785732 w 5911838"/>
              <a:gd name="connsiteY179" fmla="*/ 484969 h 5458832"/>
              <a:gd name="connsiteX180" fmla="*/ 2827642 w 5911838"/>
              <a:gd name="connsiteY180" fmla="*/ 390671 h 5458832"/>
              <a:gd name="connsiteX181" fmla="*/ 2975280 w 5911838"/>
              <a:gd name="connsiteY181" fmla="*/ 257321 h 5458832"/>
              <a:gd name="connsiteX182" fmla="*/ 3073387 w 5911838"/>
              <a:gd name="connsiteY182" fmla="*/ 208744 h 5458832"/>
              <a:gd name="connsiteX183" fmla="*/ 3160065 w 5911838"/>
              <a:gd name="connsiteY183" fmla="*/ 161119 h 5458832"/>
              <a:gd name="connsiteX184" fmla="*/ 3189592 w 5911838"/>
              <a:gd name="connsiteY184" fmla="*/ 155404 h 5458832"/>
              <a:gd name="connsiteX185" fmla="*/ 3203880 w 5911838"/>
              <a:gd name="connsiteY185" fmla="*/ 185884 h 5458832"/>
              <a:gd name="connsiteX186" fmla="*/ 3152445 w 5911838"/>
              <a:gd name="connsiteY186" fmla="*/ 331616 h 5458832"/>
              <a:gd name="connsiteX187" fmla="*/ 3122917 w 5911838"/>
              <a:gd name="connsiteY187" fmla="*/ 395434 h 5458832"/>
              <a:gd name="connsiteX188" fmla="*/ 2983852 w 5911838"/>
              <a:gd name="connsiteY188" fmla="*/ 548786 h 5458832"/>
              <a:gd name="connsiteX189" fmla="*/ 2804782 w 5911838"/>
              <a:gd name="connsiteY189" fmla="*/ 624034 h 5458832"/>
              <a:gd name="connsiteX190" fmla="*/ 2738107 w 5911838"/>
              <a:gd name="connsiteY190" fmla="*/ 724999 h 5458832"/>
              <a:gd name="connsiteX191" fmla="*/ 2724772 w 5911838"/>
              <a:gd name="connsiteY191" fmla="*/ 766909 h 5458832"/>
              <a:gd name="connsiteX192" fmla="*/ 2705722 w 5911838"/>
              <a:gd name="connsiteY192" fmla="*/ 800246 h 5458832"/>
              <a:gd name="connsiteX193" fmla="*/ 2807640 w 5911838"/>
              <a:gd name="connsiteY193" fmla="*/ 792626 h 5458832"/>
              <a:gd name="connsiteX194" fmla="*/ 2889555 w 5911838"/>
              <a:gd name="connsiteY194" fmla="*/ 727856 h 5458832"/>
              <a:gd name="connsiteX195" fmla="*/ 3196260 w 5911838"/>
              <a:gd name="connsiteY195" fmla="*/ 616414 h 5458832"/>
              <a:gd name="connsiteX196" fmla="*/ 3265792 w 5911838"/>
              <a:gd name="connsiteY196" fmla="*/ 629749 h 5458832"/>
              <a:gd name="connsiteX197" fmla="*/ 3099105 w 5911838"/>
              <a:gd name="connsiteY197" fmla="*/ 765956 h 5458832"/>
              <a:gd name="connsiteX198" fmla="*/ 2895270 w 5911838"/>
              <a:gd name="connsiteY198" fmla="*/ 852634 h 5458832"/>
              <a:gd name="connsiteX199" fmla="*/ 2676195 w 5911838"/>
              <a:gd name="connsiteY199" fmla="*/ 887876 h 5458832"/>
              <a:gd name="connsiteX200" fmla="*/ 2695245 w 5911838"/>
              <a:gd name="connsiteY200" fmla="*/ 900259 h 5458832"/>
              <a:gd name="connsiteX201" fmla="*/ 2717152 w 5911838"/>
              <a:gd name="connsiteY201" fmla="*/ 917404 h 5458832"/>
              <a:gd name="connsiteX202" fmla="*/ 2691435 w 5911838"/>
              <a:gd name="connsiteY202" fmla="*/ 937406 h 5458832"/>
              <a:gd name="connsiteX203" fmla="*/ 2651430 w 5911838"/>
              <a:gd name="connsiteY203" fmla="*/ 968839 h 5458832"/>
              <a:gd name="connsiteX204" fmla="*/ 2543797 w 5911838"/>
              <a:gd name="connsiteY204" fmla="*/ 1132669 h 5458832"/>
              <a:gd name="connsiteX205" fmla="*/ 2529510 w 5911838"/>
              <a:gd name="connsiteY205" fmla="*/ 1153624 h 5458832"/>
              <a:gd name="connsiteX206" fmla="*/ 2545702 w 5911838"/>
              <a:gd name="connsiteY206" fmla="*/ 1189819 h 5458832"/>
              <a:gd name="connsiteX207" fmla="*/ 2935275 w 5911838"/>
              <a:gd name="connsiteY207" fmla="*/ 1310786 h 5458832"/>
              <a:gd name="connsiteX208" fmla="*/ 3023857 w 5911838"/>
              <a:gd name="connsiteY208" fmla="*/ 1286021 h 5458832"/>
              <a:gd name="connsiteX209" fmla="*/ 3055290 w 5911838"/>
              <a:gd name="connsiteY209" fmla="*/ 1256494 h 5458832"/>
              <a:gd name="connsiteX210" fmla="*/ 3072435 w 5911838"/>
              <a:gd name="connsiteY210" fmla="*/ 1256494 h 5458832"/>
              <a:gd name="connsiteX211" fmla="*/ 3072435 w 5911838"/>
              <a:gd name="connsiteY211" fmla="*/ 1273639 h 5458832"/>
              <a:gd name="connsiteX212" fmla="*/ 3061005 w 5911838"/>
              <a:gd name="connsiteY212" fmla="*/ 1312691 h 5458832"/>
              <a:gd name="connsiteX213" fmla="*/ 3114345 w 5911838"/>
              <a:gd name="connsiteY213" fmla="*/ 1364126 h 5458832"/>
              <a:gd name="connsiteX214" fmla="*/ 3375330 w 5911838"/>
              <a:gd name="connsiteY214" fmla="*/ 1446041 h 5458832"/>
              <a:gd name="connsiteX215" fmla="*/ 3383902 w 5911838"/>
              <a:gd name="connsiteY215" fmla="*/ 1448899 h 5458832"/>
              <a:gd name="connsiteX216" fmla="*/ 3503917 w 5911838"/>
              <a:gd name="connsiteY216" fmla="*/ 1445089 h 5458832"/>
              <a:gd name="connsiteX217" fmla="*/ 3571545 w 5911838"/>
              <a:gd name="connsiteY217" fmla="*/ 1458424 h 5458832"/>
              <a:gd name="connsiteX218" fmla="*/ 3747757 w 5911838"/>
              <a:gd name="connsiteY218" fmla="*/ 1365079 h 5458832"/>
              <a:gd name="connsiteX219" fmla="*/ 3792525 w 5911838"/>
              <a:gd name="connsiteY219" fmla="*/ 1306024 h 5458832"/>
              <a:gd name="connsiteX220" fmla="*/ 3803955 w 5911838"/>
              <a:gd name="connsiteY220" fmla="*/ 1281259 h 5458832"/>
              <a:gd name="connsiteX221" fmla="*/ 3870630 w 5911838"/>
              <a:gd name="connsiteY221" fmla="*/ 1288879 h 5458832"/>
              <a:gd name="connsiteX222" fmla="*/ 3883965 w 5911838"/>
              <a:gd name="connsiteY222" fmla="*/ 1246016 h 5458832"/>
              <a:gd name="connsiteX223" fmla="*/ 3902062 w 5911838"/>
              <a:gd name="connsiteY223" fmla="*/ 1210774 h 5458832"/>
              <a:gd name="connsiteX224" fmla="*/ 3921112 w 5911838"/>
              <a:gd name="connsiteY224" fmla="*/ 1168864 h 5458832"/>
              <a:gd name="connsiteX225" fmla="*/ 3881107 w 5911838"/>
              <a:gd name="connsiteY225" fmla="*/ 1065041 h 5458832"/>
              <a:gd name="connsiteX226" fmla="*/ 3854437 w 5911838"/>
              <a:gd name="connsiteY226" fmla="*/ 1025989 h 5458832"/>
              <a:gd name="connsiteX227" fmla="*/ 3733470 w 5911838"/>
              <a:gd name="connsiteY227" fmla="*/ 897401 h 5458832"/>
              <a:gd name="connsiteX228" fmla="*/ 3635362 w 5911838"/>
              <a:gd name="connsiteY228" fmla="*/ 779291 h 5458832"/>
              <a:gd name="connsiteX229" fmla="*/ 3613455 w 5911838"/>
              <a:gd name="connsiteY229" fmla="*/ 744049 h 5458832"/>
              <a:gd name="connsiteX230" fmla="*/ 3746805 w 5911838"/>
              <a:gd name="connsiteY230" fmla="*/ 770719 h 5458832"/>
              <a:gd name="connsiteX231" fmla="*/ 3893490 w 5911838"/>
              <a:gd name="connsiteY231" fmla="*/ 852634 h 5458832"/>
              <a:gd name="connsiteX232" fmla="*/ 3959212 w 5911838"/>
              <a:gd name="connsiteY232" fmla="*/ 942169 h 5458832"/>
              <a:gd name="connsiteX233" fmla="*/ 3988740 w 5911838"/>
              <a:gd name="connsiteY233" fmla="*/ 1072661 h 5458832"/>
              <a:gd name="connsiteX234" fmla="*/ 3983025 w 5911838"/>
              <a:gd name="connsiteY234" fmla="*/ 1146004 h 5458832"/>
              <a:gd name="connsiteX235" fmla="*/ 3983025 w 5911838"/>
              <a:gd name="connsiteY235" fmla="*/ 1172674 h 5458832"/>
              <a:gd name="connsiteX236" fmla="*/ 4011600 w 5911838"/>
              <a:gd name="connsiteY236" fmla="*/ 1167911 h 5458832"/>
              <a:gd name="connsiteX237" fmla="*/ 4032555 w 5911838"/>
              <a:gd name="connsiteY237" fmla="*/ 1148861 h 5458832"/>
              <a:gd name="connsiteX238" fmla="*/ 4075417 w 5911838"/>
              <a:gd name="connsiteY238" fmla="*/ 1103141 h 5458832"/>
              <a:gd name="connsiteX239" fmla="*/ 4168762 w 5911838"/>
              <a:gd name="connsiteY239" fmla="*/ 962171 h 5458832"/>
              <a:gd name="connsiteX240" fmla="*/ 4166857 w 5911838"/>
              <a:gd name="connsiteY240" fmla="*/ 936454 h 5458832"/>
              <a:gd name="connsiteX241" fmla="*/ 4118280 w 5911838"/>
              <a:gd name="connsiteY241" fmla="*/ 715474 h 5458832"/>
              <a:gd name="connsiteX242" fmla="*/ 4121137 w 5911838"/>
              <a:gd name="connsiteY242" fmla="*/ 515449 h 5458832"/>
              <a:gd name="connsiteX243" fmla="*/ 4081132 w 5911838"/>
              <a:gd name="connsiteY243" fmla="*/ 228746 h 5458832"/>
              <a:gd name="connsiteX244" fmla="*/ 4068750 w 5911838"/>
              <a:gd name="connsiteY244" fmla="*/ 184931 h 5458832"/>
              <a:gd name="connsiteX245" fmla="*/ 4103040 w 5911838"/>
              <a:gd name="connsiteY245" fmla="*/ 202076 h 5458832"/>
              <a:gd name="connsiteX246" fmla="*/ 4286872 w 5911838"/>
              <a:gd name="connsiteY246" fmla="*/ 535451 h 5458832"/>
              <a:gd name="connsiteX247" fmla="*/ 4296397 w 5911838"/>
              <a:gd name="connsiteY247" fmla="*/ 880256 h 5458832"/>
              <a:gd name="connsiteX248" fmla="*/ 4296397 w 5911838"/>
              <a:gd name="connsiteY248" fmla="*/ 903116 h 5458832"/>
              <a:gd name="connsiteX249" fmla="*/ 4300207 w 5911838"/>
              <a:gd name="connsiteY249" fmla="*/ 920261 h 5458832"/>
              <a:gd name="connsiteX250" fmla="*/ 4324020 w 5911838"/>
              <a:gd name="connsiteY250" fmla="*/ 915499 h 5458832"/>
              <a:gd name="connsiteX251" fmla="*/ 4491660 w 5911838"/>
              <a:gd name="connsiteY251" fmla="*/ 800246 h 5458832"/>
              <a:gd name="connsiteX252" fmla="*/ 4634535 w 5911838"/>
              <a:gd name="connsiteY252" fmla="*/ 706901 h 5458832"/>
              <a:gd name="connsiteX253" fmla="*/ 4844085 w 5911838"/>
              <a:gd name="connsiteY253" fmla="*/ 704044 h 5458832"/>
              <a:gd name="connsiteX254" fmla="*/ 5083163 w 5911838"/>
              <a:gd name="connsiteY254" fmla="*/ 860254 h 5458832"/>
              <a:gd name="connsiteX255" fmla="*/ 5077447 w 5911838"/>
              <a:gd name="connsiteY255" fmla="*/ 910736 h 5458832"/>
              <a:gd name="connsiteX256" fmla="*/ 4952670 w 5911838"/>
              <a:gd name="connsiteY256" fmla="*/ 959314 h 5458832"/>
              <a:gd name="connsiteX257" fmla="*/ 4917427 w 5911838"/>
              <a:gd name="connsiteY257" fmla="*/ 972649 h 5458832"/>
              <a:gd name="connsiteX258" fmla="*/ 4776457 w 5911838"/>
              <a:gd name="connsiteY258" fmla="*/ 1070756 h 5458832"/>
              <a:gd name="connsiteX259" fmla="*/ 4681207 w 5911838"/>
              <a:gd name="connsiteY259" fmla="*/ 1096474 h 5458832"/>
              <a:gd name="connsiteX260" fmla="*/ 4467847 w 5911838"/>
              <a:gd name="connsiteY260" fmla="*/ 1060279 h 5458832"/>
              <a:gd name="connsiteX261" fmla="*/ 4320210 w 5911838"/>
              <a:gd name="connsiteY261" fmla="*/ 1008844 h 5458832"/>
              <a:gd name="connsiteX262" fmla="*/ 4284015 w 5911838"/>
              <a:gd name="connsiteY262" fmla="*/ 1025989 h 5458832"/>
              <a:gd name="connsiteX263" fmla="*/ 4261155 w 5911838"/>
              <a:gd name="connsiteY263" fmla="*/ 1046944 h 5458832"/>
              <a:gd name="connsiteX264" fmla="*/ 4239247 w 5911838"/>
              <a:gd name="connsiteY264" fmla="*/ 1060279 h 5458832"/>
              <a:gd name="connsiteX265" fmla="*/ 4057320 w 5911838"/>
              <a:gd name="connsiteY265" fmla="*/ 1185056 h 5458832"/>
              <a:gd name="connsiteX266" fmla="*/ 3938257 w 5911838"/>
              <a:gd name="connsiteY266" fmla="*/ 1291736 h 5458832"/>
              <a:gd name="connsiteX267" fmla="*/ 3914445 w 5911838"/>
              <a:gd name="connsiteY267" fmla="*/ 1311739 h 5458832"/>
              <a:gd name="connsiteX268" fmla="*/ 4023030 w 5911838"/>
              <a:gd name="connsiteY268" fmla="*/ 1304119 h 5458832"/>
              <a:gd name="connsiteX269" fmla="*/ 4075417 w 5911838"/>
              <a:gd name="connsiteY269" fmla="*/ 1321264 h 5458832"/>
              <a:gd name="connsiteX270" fmla="*/ 4081132 w 5911838"/>
              <a:gd name="connsiteY270" fmla="*/ 1330789 h 5458832"/>
              <a:gd name="connsiteX271" fmla="*/ 4183050 w 5911838"/>
              <a:gd name="connsiteY271" fmla="*/ 1372699 h 5458832"/>
              <a:gd name="connsiteX272" fmla="*/ 4502137 w 5911838"/>
              <a:gd name="connsiteY272" fmla="*/ 1354601 h 5458832"/>
              <a:gd name="connsiteX273" fmla="*/ 4563097 w 5911838"/>
              <a:gd name="connsiteY273" fmla="*/ 1349839 h 5458832"/>
              <a:gd name="connsiteX274" fmla="*/ 4565955 w 5911838"/>
              <a:gd name="connsiteY274" fmla="*/ 1359364 h 5458832"/>
              <a:gd name="connsiteX275" fmla="*/ 4483087 w 5911838"/>
              <a:gd name="connsiteY275" fmla="*/ 1408894 h 5458832"/>
              <a:gd name="connsiteX276" fmla="*/ 4536427 w 5911838"/>
              <a:gd name="connsiteY276" fmla="*/ 1417466 h 5458832"/>
              <a:gd name="connsiteX277" fmla="*/ 4535475 w 5911838"/>
              <a:gd name="connsiteY277" fmla="*/ 1425086 h 5458832"/>
              <a:gd name="connsiteX278" fmla="*/ 4485945 w 5911838"/>
              <a:gd name="connsiteY278" fmla="*/ 1425086 h 5458832"/>
              <a:gd name="connsiteX279" fmla="*/ 4484040 w 5911838"/>
              <a:gd name="connsiteY279" fmla="*/ 1431754 h 5458832"/>
              <a:gd name="connsiteX280" fmla="*/ 4506900 w 5911838"/>
              <a:gd name="connsiteY280" fmla="*/ 1438421 h 5458832"/>
              <a:gd name="connsiteX281" fmla="*/ 4532617 w 5911838"/>
              <a:gd name="connsiteY281" fmla="*/ 1447946 h 5458832"/>
              <a:gd name="connsiteX282" fmla="*/ 4523092 w 5911838"/>
              <a:gd name="connsiteY282" fmla="*/ 1477474 h 5458832"/>
              <a:gd name="connsiteX283" fmla="*/ 4517377 w 5911838"/>
              <a:gd name="connsiteY283" fmla="*/ 1486046 h 5458832"/>
              <a:gd name="connsiteX284" fmla="*/ 4533570 w 5911838"/>
              <a:gd name="connsiteY284" fmla="*/ 1507954 h 5458832"/>
              <a:gd name="connsiteX285" fmla="*/ 4473562 w 5911838"/>
              <a:gd name="connsiteY285" fmla="*/ 1522241 h 5458832"/>
              <a:gd name="connsiteX286" fmla="*/ 4474515 w 5911838"/>
              <a:gd name="connsiteY286" fmla="*/ 1531766 h 5458832"/>
              <a:gd name="connsiteX287" fmla="*/ 4504042 w 5911838"/>
              <a:gd name="connsiteY287" fmla="*/ 1555579 h 5458832"/>
              <a:gd name="connsiteX288" fmla="*/ 4502137 w 5911838"/>
              <a:gd name="connsiteY288" fmla="*/ 1559389 h 5458832"/>
              <a:gd name="connsiteX289" fmla="*/ 4412602 w 5911838"/>
              <a:gd name="connsiteY289" fmla="*/ 1528909 h 5458832"/>
              <a:gd name="connsiteX290" fmla="*/ 4407840 w 5911838"/>
              <a:gd name="connsiteY290" fmla="*/ 1540339 h 5458832"/>
              <a:gd name="connsiteX291" fmla="*/ 4504995 w 5911838"/>
              <a:gd name="connsiteY291" fmla="*/ 1586059 h 5458832"/>
              <a:gd name="connsiteX292" fmla="*/ 4500232 w 5911838"/>
              <a:gd name="connsiteY292" fmla="*/ 1598441 h 5458832"/>
              <a:gd name="connsiteX293" fmla="*/ 4392600 w 5911838"/>
              <a:gd name="connsiteY293" fmla="*/ 1555579 h 5458832"/>
              <a:gd name="connsiteX294" fmla="*/ 4374502 w 5911838"/>
              <a:gd name="connsiteY294" fmla="*/ 1653686 h 5458832"/>
              <a:gd name="connsiteX295" fmla="*/ 4350690 w 5911838"/>
              <a:gd name="connsiteY295" fmla="*/ 1608919 h 5458832"/>
              <a:gd name="connsiteX296" fmla="*/ 4301160 w 5911838"/>
              <a:gd name="connsiteY296" fmla="*/ 1558436 h 5458832"/>
              <a:gd name="connsiteX297" fmla="*/ 4088752 w 5911838"/>
              <a:gd name="connsiteY297" fmla="*/ 1438421 h 5458832"/>
              <a:gd name="connsiteX298" fmla="*/ 4003980 w 5911838"/>
              <a:gd name="connsiteY298" fmla="*/ 1385081 h 5458832"/>
              <a:gd name="connsiteX299" fmla="*/ 3999217 w 5911838"/>
              <a:gd name="connsiteY299" fmla="*/ 1390796 h 5458832"/>
              <a:gd name="connsiteX300" fmla="*/ 4013505 w 5911838"/>
              <a:gd name="connsiteY300" fmla="*/ 1408894 h 5458832"/>
              <a:gd name="connsiteX301" fmla="*/ 4114470 w 5911838"/>
              <a:gd name="connsiteY301" fmla="*/ 1621301 h 5458832"/>
              <a:gd name="connsiteX302" fmla="*/ 4170667 w 5911838"/>
              <a:gd name="connsiteY302" fmla="*/ 1692739 h 5458832"/>
              <a:gd name="connsiteX303" fmla="*/ 4318305 w 5911838"/>
              <a:gd name="connsiteY303" fmla="*/ 1735601 h 5458832"/>
              <a:gd name="connsiteX304" fmla="*/ 4424032 w 5911838"/>
              <a:gd name="connsiteY304" fmla="*/ 1717504 h 5458832"/>
              <a:gd name="connsiteX305" fmla="*/ 4472610 w 5911838"/>
              <a:gd name="connsiteY305" fmla="*/ 1762271 h 5458832"/>
              <a:gd name="connsiteX306" fmla="*/ 4546905 w 5911838"/>
              <a:gd name="connsiteY306" fmla="*/ 1720361 h 5458832"/>
              <a:gd name="connsiteX307" fmla="*/ 4637392 w 5911838"/>
              <a:gd name="connsiteY307" fmla="*/ 1666069 h 5458832"/>
              <a:gd name="connsiteX308" fmla="*/ 4702162 w 5911838"/>
              <a:gd name="connsiteY308" fmla="*/ 1577486 h 5458832"/>
              <a:gd name="connsiteX309" fmla="*/ 4855515 w 5911838"/>
              <a:gd name="connsiteY309" fmla="*/ 1393654 h 5458832"/>
              <a:gd name="connsiteX310" fmla="*/ 5325097 w 5911838"/>
              <a:gd name="connsiteY310" fmla="*/ 1262209 h 5458832"/>
              <a:gd name="connsiteX311" fmla="*/ 5336527 w 5911838"/>
              <a:gd name="connsiteY311" fmla="*/ 1264114 h 5458832"/>
              <a:gd name="connsiteX312" fmla="*/ 5401297 w 5911838"/>
              <a:gd name="connsiteY312" fmla="*/ 1361269 h 5458832"/>
              <a:gd name="connsiteX313" fmla="*/ 5294617 w 5911838"/>
              <a:gd name="connsiteY313" fmla="*/ 1522241 h 5458832"/>
              <a:gd name="connsiteX314" fmla="*/ 5025060 w 5911838"/>
              <a:gd name="connsiteY314" fmla="*/ 1655591 h 5458832"/>
              <a:gd name="connsiteX315" fmla="*/ 4772647 w 5911838"/>
              <a:gd name="connsiteY315" fmla="*/ 1694644 h 5458832"/>
              <a:gd name="connsiteX316" fmla="*/ 4686922 w 5911838"/>
              <a:gd name="connsiteY316" fmla="*/ 1680356 h 5458832"/>
              <a:gd name="connsiteX317" fmla="*/ 4649775 w 5911838"/>
              <a:gd name="connsiteY317" fmla="*/ 1679404 h 5458832"/>
              <a:gd name="connsiteX318" fmla="*/ 4516425 w 5911838"/>
              <a:gd name="connsiteY318" fmla="*/ 1762271 h 5458832"/>
              <a:gd name="connsiteX319" fmla="*/ 4494517 w 5911838"/>
              <a:gd name="connsiteY319" fmla="*/ 1791799 h 5458832"/>
              <a:gd name="connsiteX320" fmla="*/ 4528807 w 5911838"/>
              <a:gd name="connsiteY320" fmla="*/ 1796561 h 5458832"/>
              <a:gd name="connsiteX321" fmla="*/ 4620247 w 5911838"/>
              <a:gd name="connsiteY321" fmla="*/ 1814659 h 5458832"/>
              <a:gd name="connsiteX322" fmla="*/ 4694542 w 5911838"/>
              <a:gd name="connsiteY322" fmla="*/ 1808944 h 5458832"/>
              <a:gd name="connsiteX323" fmla="*/ 4874565 w 5911838"/>
              <a:gd name="connsiteY323" fmla="*/ 1743221 h 5458832"/>
              <a:gd name="connsiteX324" fmla="*/ 5004105 w 5911838"/>
              <a:gd name="connsiteY324" fmla="*/ 1749889 h 5458832"/>
              <a:gd name="connsiteX325" fmla="*/ 5154600 w 5911838"/>
              <a:gd name="connsiteY325" fmla="*/ 1809896 h 5458832"/>
              <a:gd name="connsiteX326" fmla="*/ 5260327 w 5911838"/>
              <a:gd name="connsiteY326" fmla="*/ 1978489 h 5458832"/>
              <a:gd name="connsiteX327" fmla="*/ 5264138 w 5911838"/>
              <a:gd name="connsiteY327" fmla="*/ 2044211 h 5458832"/>
              <a:gd name="connsiteX328" fmla="*/ 5249850 w 5911838"/>
              <a:gd name="connsiteY328" fmla="*/ 2068976 h 5458832"/>
              <a:gd name="connsiteX329" fmla="*/ 4946002 w 5911838"/>
              <a:gd name="connsiteY329" fmla="*/ 2093741 h 5458832"/>
              <a:gd name="connsiteX330" fmla="*/ 4860277 w 5911838"/>
              <a:gd name="connsiteY330" fmla="*/ 2056594 h 5458832"/>
              <a:gd name="connsiteX331" fmla="*/ 4665015 w 5911838"/>
              <a:gd name="connsiteY331" fmla="*/ 1870856 h 5458832"/>
              <a:gd name="connsiteX332" fmla="*/ 4645965 w 5911838"/>
              <a:gd name="connsiteY332" fmla="*/ 1850854 h 5458832"/>
              <a:gd name="connsiteX333" fmla="*/ 4518330 w 5911838"/>
              <a:gd name="connsiteY333" fmla="*/ 1815611 h 5458832"/>
              <a:gd name="connsiteX334" fmla="*/ 4513567 w 5911838"/>
              <a:gd name="connsiteY334" fmla="*/ 1826089 h 5458832"/>
              <a:gd name="connsiteX335" fmla="*/ 4599292 w 5911838"/>
              <a:gd name="connsiteY335" fmla="*/ 1887049 h 5458832"/>
              <a:gd name="connsiteX336" fmla="*/ 4843132 w 5911838"/>
              <a:gd name="connsiteY336" fmla="*/ 2169941 h 5458832"/>
              <a:gd name="connsiteX337" fmla="*/ 4802175 w 5911838"/>
              <a:gd name="connsiteY337" fmla="*/ 2224234 h 5458832"/>
              <a:gd name="connsiteX338" fmla="*/ 4611675 w 5911838"/>
              <a:gd name="connsiteY338" fmla="*/ 2113744 h 5458832"/>
              <a:gd name="connsiteX339" fmla="*/ 4503090 w 5911838"/>
              <a:gd name="connsiteY339" fmla="*/ 1889906 h 5458832"/>
              <a:gd name="connsiteX340" fmla="*/ 4462132 w 5911838"/>
              <a:gd name="connsiteY340" fmla="*/ 1846091 h 5458832"/>
              <a:gd name="connsiteX341" fmla="*/ 4453560 w 5911838"/>
              <a:gd name="connsiteY341" fmla="*/ 1873714 h 5458832"/>
              <a:gd name="connsiteX342" fmla="*/ 4407840 w 5911838"/>
              <a:gd name="connsiteY342" fmla="*/ 1847044 h 5458832"/>
              <a:gd name="connsiteX343" fmla="*/ 4327830 w 5911838"/>
              <a:gd name="connsiteY343" fmla="*/ 1784179 h 5458832"/>
              <a:gd name="connsiteX344" fmla="*/ 4160190 w 5911838"/>
              <a:gd name="connsiteY344" fmla="*/ 1738459 h 5458832"/>
              <a:gd name="connsiteX345" fmla="*/ 4134472 w 5911838"/>
              <a:gd name="connsiteY345" fmla="*/ 1739411 h 5458832"/>
              <a:gd name="connsiteX346" fmla="*/ 4224007 w 5911838"/>
              <a:gd name="connsiteY346" fmla="*/ 1869904 h 5458832"/>
              <a:gd name="connsiteX347" fmla="*/ 4143045 w 5911838"/>
              <a:gd name="connsiteY347" fmla="*/ 1847996 h 5458832"/>
              <a:gd name="connsiteX348" fmla="*/ 4137330 w 5911838"/>
              <a:gd name="connsiteY348" fmla="*/ 1884191 h 5458832"/>
              <a:gd name="connsiteX349" fmla="*/ 4120185 w 5911838"/>
              <a:gd name="connsiteY349" fmla="*/ 1864189 h 5458832"/>
              <a:gd name="connsiteX350" fmla="*/ 4072560 w 5911838"/>
              <a:gd name="connsiteY350" fmla="*/ 1865141 h 5458832"/>
              <a:gd name="connsiteX351" fmla="*/ 4055415 w 5911838"/>
              <a:gd name="connsiteY351" fmla="*/ 1882286 h 5458832"/>
              <a:gd name="connsiteX352" fmla="*/ 4054462 w 5911838"/>
              <a:gd name="connsiteY352" fmla="*/ 1923244 h 5458832"/>
              <a:gd name="connsiteX353" fmla="*/ 4043985 w 5911838"/>
              <a:gd name="connsiteY353" fmla="*/ 1924196 h 5458832"/>
              <a:gd name="connsiteX354" fmla="*/ 4026840 w 5911838"/>
              <a:gd name="connsiteY354" fmla="*/ 1849901 h 5458832"/>
              <a:gd name="connsiteX355" fmla="*/ 3989692 w 5911838"/>
              <a:gd name="connsiteY355" fmla="*/ 1891811 h 5458832"/>
              <a:gd name="connsiteX356" fmla="*/ 3957307 w 5911838"/>
              <a:gd name="connsiteY356" fmla="*/ 1901336 h 5458832"/>
              <a:gd name="connsiteX357" fmla="*/ 3963975 w 5911838"/>
              <a:gd name="connsiteY357" fmla="*/ 1870856 h 5458832"/>
              <a:gd name="connsiteX358" fmla="*/ 3968737 w 5911838"/>
              <a:gd name="connsiteY358" fmla="*/ 1854664 h 5458832"/>
              <a:gd name="connsiteX359" fmla="*/ 3912540 w 5911838"/>
              <a:gd name="connsiteY359" fmla="*/ 1843234 h 5458832"/>
              <a:gd name="connsiteX360" fmla="*/ 3974452 w 5911838"/>
              <a:gd name="connsiteY360" fmla="*/ 1762271 h 5458832"/>
              <a:gd name="connsiteX361" fmla="*/ 3990645 w 5911838"/>
              <a:gd name="connsiteY361" fmla="*/ 1729886 h 5458832"/>
              <a:gd name="connsiteX362" fmla="*/ 3959212 w 5911838"/>
              <a:gd name="connsiteY362" fmla="*/ 1674641 h 5458832"/>
              <a:gd name="connsiteX363" fmla="*/ 3802050 w 5911838"/>
              <a:gd name="connsiteY363" fmla="*/ 1623206 h 5458832"/>
              <a:gd name="connsiteX364" fmla="*/ 3802050 w 5911838"/>
              <a:gd name="connsiteY364" fmla="*/ 1656544 h 5458832"/>
              <a:gd name="connsiteX365" fmla="*/ 3827767 w 5911838"/>
              <a:gd name="connsiteY365" fmla="*/ 1748936 h 5458832"/>
              <a:gd name="connsiteX366" fmla="*/ 3807765 w 5911838"/>
              <a:gd name="connsiteY366" fmla="*/ 1782274 h 5458832"/>
              <a:gd name="connsiteX367" fmla="*/ 3750615 w 5911838"/>
              <a:gd name="connsiteY367" fmla="*/ 1727029 h 5458832"/>
              <a:gd name="connsiteX368" fmla="*/ 3762045 w 5911838"/>
              <a:gd name="connsiteY368" fmla="*/ 1709884 h 5458832"/>
              <a:gd name="connsiteX369" fmla="*/ 3779190 w 5911838"/>
              <a:gd name="connsiteY369" fmla="*/ 1672736 h 5458832"/>
              <a:gd name="connsiteX370" fmla="*/ 3686797 w 5911838"/>
              <a:gd name="connsiteY370" fmla="*/ 1583201 h 5458832"/>
              <a:gd name="connsiteX371" fmla="*/ 3572497 w 5911838"/>
              <a:gd name="connsiteY371" fmla="*/ 1561294 h 5458832"/>
              <a:gd name="connsiteX372" fmla="*/ 3520110 w 5911838"/>
              <a:gd name="connsiteY372" fmla="*/ 1562246 h 5458832"/>
              <a:gd name="connsiteX373" fmla="*/ 3540112 w 5911838"/>
              <a:gd name="connsiteY373" fmla="*/ 1695596 h 5458832"/>
              <a:gd name="connsiteX374" fmla="*/ 3568687 w 5911838"/>
              <a:gd name="connsiteY374" fmla="*/ 1744174 h 5458832"/>
              <a:gd name="connsiteX375" fmla="*/ 3661080 w 5911838"/>
              <a:gd name="connsiteY375" fmla="*/ 1860379 h 5458832"/>
              <a:gd name="connsiteX376" fmla="*/ 3681082 w 5911838"/>
              <a:gd name="connsiteY376" fmla="*/ 1890859 h 5458832"/>
              <a:gd name="connsiteX377" fmla="*/ 3753472 w 5911838"/>
              <a:gd name="connsiteY377" fmla="*/ 1985156 h 5458832"/>
              <a:gd name="connsiteX378" fmla="*/ 3843007 w 5911838"/>
              <a:gd name="connsiteY378" fmla="*/ 2120411 h 5458832"/>
              <a:gd name="connsiteX379" fmla="*/ 3951592 w 5911838"/>
              <a:gd name="connsiteY379" fmla="*/ 2138509 h 5458832"/>
              <a:gd name="connsiteX380" fmla="*/ 4003027 w 5911838"/>
              <a:gd name="connsiteY380" fmla="*/ 2097551 h 5458832"/>
              <a:gd name="connsiteX381" fmla="*/ 4040175 w 5911838"/>
              <a:gd name="connsiteY381" fmla="*/ 2090884 h 5458832"/>
              <a:gd name="connsiteX382" fmla="*/ 4043032 w 5911838"/>
              <a:gd name="connsiteY382" fmla="*/ 2129936 h 5458832"/>
              <a:gd name="connsiteX383" fmla="*/ 3981120 w 5911838"/>
              <a:gd name="connsiteY383" fmla="*/ 2192801 h 5458832"/>
              <a:gd name="connsiteX384" fmla="*/ 3969690 w 5911838"/>
              <a:gd name="connsiteY384" fmla="*/ 2205184 h 5458832"/>
              <a:gd name="connsiteX385" fmla="*/ 4032555 w 5911838"/>
              <a:gd name="connsiteY385" fmla="*/ 2225186 h 5458832"/>
              <a:gd name="connsiteX386" fmla="*/ 4035412 w 5911838"/>
              <a:gd name="connsiteY386" fmla="*/ 2234711 h 5458832"/>
              <a:gd name="connsiteX387" fmla="*/ 3983977 w 5911838"/>
              <a:gd name="connsiteY387" fmla="*/ 2254714 h 5458832"/>
              <a:gd name="connsiteX388" fmla="*/ 3961117 w 5911838"/>
              <a:gd name="connsiteY388" fmla="*/ 2291861 h 5458832"/>
              <a:gd name="connsiteX389" fmla="*/ 3956355 w 5911838"/>
              <a:gd name="connsiteY389" fmla="*/ 2317579 h 5458832"/>
              <a:gd name="connsiteX390" fmla="*/ 3929685 w 5911838"/>
              <a:gd name="connsiteY390" fmla="*/ 2267096 h 5458832"/>
              <a:gd name="connsiteX391" fmla="*/ 3925875 w 5911838"/>
              <a:gd name="connsiteY391" fmla="*/ 2269001 h 5458832"/>
              <a:gd name="connsiteX392" fmla="*/ 3941115 w 5911838"/>
              <a:gd name="connsiteY392" fmla="*/ 2335676 h 5458832"/>
              <a:gd name="connsiteX393" fmla="*/ 3928732 w 5911838"/>
              <a:gd name="connsiteY393" fmla="*/ 2340439 h 5458832"/>
              <a:gd name="connsiteX394" fmla="*/ 3899205 w 5911838"/>
              <a:gd name="connsiteY394" fmla="*/ 2281384 h 5458832"/>
              <a:gd name="connsiteX395" fmla="*/ 3889680 w 5911838"/>
              <a:gd name="connsiteY395" fmla="*/ 2280432 h 5458832"/>
              <a:gd name="connsiteX396" fmla="*/ 3877297 w 5911838"/>
              <a:gd name="connsiteY396" fmla="*/ 2340439 h 5458832"/>
              <a:gd name="connsiteX397" fmla="*/ 3900157 w 5911838"/>
              <a:gd name="connsiteY397" fmla="*/ 2401399 h 5458832"/>
              <a:gd name="connsiteX398" fmla="*/ 3827767 w 5911838"/>
              <a:gd name="connsiteY398" fmla="*/ 2343296 h 5458832"/>
              <a:gd name="connsiteX399" fmla="*/ 3809670 w 5911838"/>
              <a:gd name="connsiteY399" fmla="*/ 2328057 h 5458832"/>
              <a:gd name="connsiteX400" fmla="*/ 3754425 w 5911838"/>
              <a:gd name="connsiteY400" fmla="*/ 2291861 h 5458832"/>
              <a:gd name="connsiteX401" fmla="*/ 3705847 w 5911838"/>
              <a:gd name="connsiteY401" fmla="*/ 2321389 h 5458832"/>
              <a:gd name="connsiteX402" fmla="*/ 3696322 w 5911838"/>
              <a:gd name="connsiteY402" fmla="*/ 2316626 h 5458832"/>
              <a:gd name="connsiteX403" fmla="*/ 3707752 w 5911838"/>
              <a:gd name="connsiteY403" fmla="*/ 2274716 h 5458832"/>
              <a:gd name="connsiteX404" fmla="*/ 3728707 w 5911838"/>
              <a:gd name="connsiteY404" fmla="*/ 2150891 h 5458832"/>
              <a:gd name="connsiteX405" fmla="*/ 3640125 w 5911838"/>
              <a:gd name="connsiteY405" fmla="*/ 1921339 h 5458832"/>
              <a:gd name="connsiteX406" fmla="*/ 3622027 w 5911838"/>
              <a:gd name="connsiteY406" fmla="*/ 1898479 h 5458832"/>
              <a:gd name="connsiteX407" fmla="*/ 3610597 w 5911838"/>
              <a:gd name="connsiteY407" fmla="*/ 1928959 h 5458832"/>
              <a:gd name="connsiteX408" fmla="*/ 3659175 w 5911838"/>
              <a:gd name="connsiteY408" fmla="*/ 2262334 h 5458832"/>
              <a:gd name="connsiteX409" fmla="*/ 3682987 w 5911838"/>
              <a:gd name="connsiteY409" fmla="*/ 2358536 h 5458832"/>
              <a:gd name="connsiteX410" fmla="*/ 3645840 w 5911838"/>
              <a:gd name="connsiteY410" fmla="*/ 2383301 h 5458832"/>
              <a:gd name="connsiteX411" fmla="*/ 3597262 w 5911838"/>
              <a:gd name="connsiteY411" fmla="*/ 2415686 h 5458832"/>
              <a:gd name="connsiteX412" fmla="*/ 3558210 w 5911838"/>
              <a:gd name="connsiteY412" fmla="*/ 2446166 h 5458832"/>
              <a:gd name="connsiteX413" fmla="*/ 3526777 w 5911838"/>
              <a:gd name="connsiteY413" fmla="*/ 2409019 h 5458832"/>
              <a:gd name="connsiteX414" fmla="*/ 3519157 w 5911838"/>
              <a:gd name="connsiteY414" fmla="*/ 2404257 h 5458832"/>
              <a:gd name="connsiteX415" fmla="*/ 3477247 w 5911838"/>
              <a:gd name="connsiteY415" fmla="*/ 2375682 h 5458832"/>
              <a:gd name="connsiteX416" fmla="*/ 3445815 w 5911838"/>
              <a:gd name="connsiteY416" fmla="*/ 2368061 h 5458832"/>
              <a:gd name="connsiteX417" fmla="*/ 3396285 w 5911838"/>
              <a:gd name="connsiteY417" fmla="*/ 2374729 h 5458832"/>
              <a:gd name="connsiteX418" fmla="*/ 3394380 w 5911838"/>
              <a:gd name="connsiteY418" fmla="*/ 2365204 h 5458832"/>
              <a:gd name="connsiteX419" fmla="*/ 3464865 w 5911838"/>
              <a:gd name="connsiteY419" fmla="*/ 2253761 h 5458832"/>
              <a:gd name="connsiteX420" fmla="*/ 3474390 w 5911838"/>
              <a:gd name="connsiteY420" fmla="*/ 2239474 h 5458832"/>
              <a:gd name="connsiteX421" fmla="*/ 3531540 w 5911838"/>
              <a:gd name="connsiteY421" fmla="*/ 2074691 h 5458832"/>
              <a:gd name="connsiteX422" fmla="*/ 3524872 w 5911838"/>
              <a:gd name="connsiteY422" fmla="*/ 1991824 h 5458832"/>
              <a:gd name="connsiteX423" fmla="*/ 3461055 w 5911838"/>
              <a:gd name="connsiteY423" fmla="*/ 1927054 h 5458832"/>
              <a:gd name="connsiteX424" fmla="*/ 3431527 w 5911838"/>
              <a:gd name="connsiteY424" fmla="*/ 1992776 h 5458832"/>
              <a:gd name="connsiteX425" fmla="*/ 3441052 w 5911838"/>
              <a:gd name="connsiteY425" fmla="*/ 2072786 h 5458832"/>
              <a:gd name="connsiteX426" fmla="*/ 3273412 w 5911838"/>
              <a:gd name="connsiteY426" fmla="*/ 2293766 h 5458832"/>
              <a:gd name="connsiteX427" fmla="*/ 3120060 w 5911838"/>
              <a:gd name="connsiteY427" fmla="*/ 2369966 h 5458832"/>
              <a:gd name="connsiteX428" fmla="*/ 3076245 w 5911838"/>
              <a:gd name="connsiteY428" fmla="*/ 2340439 h 5458832"/>
              <a:gd name="connsiteX429" fmla="*/ 3078150 w 5911838"/>
              <a:gd name="connsiteY429" fmla="*/ 2219471 h 5458832"/>
              <a:gd name="connsiteX430" fmla="*/ 3377235 w 5911838"/>
              <a:gd name="connsiteY430" fmla="*/ 1950866 h 5458832"/>
              <a:gd name="connsiteX431" fmla="*/ 3442005 w 5911838"/>
              <a:gd name="connsiteY431" fmla="*/ 1896574 h 5458832"/>
              <a:gd name="connsiteX432" fmla="*/ 3424860 w 5911838"/>
              <a:gd name="connsiteY432" fmla="*/ 1875619 h 5458832"/>
              <a:gd name="connsiteX433" fmla="*/ 3350565 w 5911838"/>
              <a:gd name="connsiteY433" fmla="*/ 1886096 h 5458832"/>
              <a:gd name="connsiteX434" fmla="*/ 3288652 w 5911838"/>
              <a:gd name="connsiteY434" fmla="*/ 1882286 h 5458832"/>
              <a:gd name="connsiteX435" fmla="*/ 3055290 w 5911838"/>
              <a:gd name="connsiteY435" fmla="*/ 1696549 h 5458832"/>
              <a:gd name="connsiteX436" fmla="*/ 3027667 w 5911838"/>
              <a:gd name="connsiteY436" fmla="*/ 1602251 h 5458832"/>
              <a:gd name="connsiteX437" fmla="*/ 3053385 w 5911838"/>
              <a:gd name="connsiteY437" fmla="*/ 1547006 h 5458832"/>
              <a:gd name="connsiteX438" fmla="*/ 3109582 w 5911838"/>
              <a:gd name="connsiteY438" fmla="*/ 1583201 h 5458832"/>
              <a:gd name="connsiteX439" fmla="*/ 3121965 w 5911838"/>
              <a:gd name="connsiteY439" fmla="*/ 1614634 h 5458832"/>
              <a:gd name="connsiteX440" fmla="*/ 3204832 w 5911838"/>
              <a:gd name="connsiteY440" fmla="*/ 1719409 h 5458832"/>
              <a:gd name="connsiteX441" fmla="*/ 3491535 w 5911838"/>
              <a:gd name="connsiteY441" fmla="*/ 1804181 h 5458832"/>
              <a:gd name="connsiteX442" fmla="*/ 3515347 w 5911838"/>
              <a:gd name="connsiteY442" fmla="*/ 1781321 h 5458832"/>
              <a:gd name="connsiteX443" fmla="*/ 3467722 w 5911838"/>
              <a:gd name="connsiteY443" fmla="*/ 1600346 h 5458832"/>
              <a:gd name="connsiteX444" fmla="*/ 3418192 w 5911838"/>
              <a:gd name="connsiteY444" fmla="*/ 1577486 h 5458832"/>
              <a:gd name="connsiteX445" fmla="*/ 3423907 w 5911838"/>
              <a:gd name="connsiteY445" fmla="*/ 1558436 h 5458832"/>
              <a:gd name="connsiteX446" fmla="*/ 3420097 w 5911838"/>
              <a:gd name="connsiteY446" fmla="*/ 1552721 h 5458832"/>
              <a:gd name="connsiteX447" fmla="*/ 3362947 w 5911838"/>
              <a:gd name="connsiteY447" fmla="*/ 1520336 h 5458832"/>
              <a:gd name="connsiteX448" fmla="*/ 2590470 w 5911838"/>
              <a:gd name="connsiteY448" fmla="*/ 1261256 h 5458832"/>
              <a:gd name="connsiteX449" fmla="*/ 2511412 w 5911838"/>
              <a:gd name="connsiteY449" fmla="*/ 1238396 h 5458832"/>
              <a:gd name="connsiteX450" fmla="*/ 2475217 w 5911838"/>
              <a:gd name="connsiteY450" fmla="*/ 1235539 h 5458832"/>
              <a:gd name="connsiteX451" fmla="*/ 2461882 w 5911838"/>
              <a:gd name="connsiteY451" fmla="*/ 1296499 h 5458832"/>
              <a:gd name="connsiteX452" fmla="*/ 2297100 w 5911838"/>
              <a:gd name="connsiteY452" fmla="*/ 1268876 h 5458832"/>
              <a:gd name="connsiteX453" fmla="*/ 1917052 w 5911838"/>
              <a:gd name="connsiteY453" fmla="*/ 1348886 h 5458832"/>
              <a:gd name="connsiteX454" fmla="*/ 1970392 w 5911838"/>
              <a:gd name="connsiteY454" fmla="*/ 1423181 h 5458832"/>
              <a:gd name="connsiteX455" fmla="*/ 1999920 w 5911838"/>
              <a:gd name="connsiteY455" fmla="*/ 1412704 h 5458832"/>
              <a:gd name="connsiteX456" fmla="*/ 2204707 w 5911838"/>
              <a:gd name="connsiteY456" fmla="*/ 1308881 h 5458832"/>
              <a:gd name="connsiteX457" fmla="*/ 2523795 w 5911838"/>
              <a:gd name="connsiteY457" fmla="*/ 1426039 h 5458832"/>
              <a:gd name="connsiteX458" fmla="*/ 2547607 w 5911838"/>
              <a:gd name="connsiteY458" fmla="*/ 1461281 h 5458832"/>
              <a:gd name="connsiteX459" fmla="*/ 2540940 w 5911838"/>
              <a:gd name="connsiteY459" fmla="*/ 1525099 h 5458832"/>
              <a:gd name="connsiteX460" fmla="*/ 2366632 w 5911838"/>
              <a:gd name="connsiteY460" fmla="*/ 1603204 h 5458832"/>
              <a:gd name="connsiteX461" fmla="*/ 2279002 w 5911838"/>
              <a:gd name="connsiteY461" fmla="*/ 1598441 h 5458832"/>
              <a:gd name="connsiteX462" fmla="*/ 2080882 w 5911838"/>
              <a:gd name="connsiteY462" fmla="*/ 1523194 h 5458832"/>
              <a:gd name="connsiteX463" fmla="*/ 2025637 w 5911838"/>
              <a:gd name="connsiteY463" fmla="*/ 1502239 h 5458832"/>
              <a:gd name="connsiteX464" fmla="*/ 2018017 w 5911838"/>
              <a:gd name="connsiteY464" fmla="*/ 1513669 h 5458832"/>
              <a:gd name="connsiteX465" fmla="*/ 2050402 w 5911838"/>
              <a:gd name="connsiteY465" fmla="*/ 1544149 h 5458832"/>
              <a:gd name="connsiteX466" fmla="*/ 2097075 w 5911838"/>
              <a:gd name="connsiteY466" fmla="*/ 1609871 h 5458832"/>
              <a:gd name="connsiteX467" fmla="*/ 2125650 w 5911838"/>
              <a:gd name="connsiteY467" fmla="*/ 1654639 h 5458832"/>
              <a:gd name="connsiteX468" fmla="*/ 2177085 w 5911838"/>
              <a:gd name="connsiteY468" fmla="*/ 1704169 h 5458832"/>
              <a:gd name="connsiteX469" fmla="*/ 2228520 w 5911838"/>
              <a:gd name="connsiteY469" fmla="*/ 1826089 h 5458832"/>
              <a:gd name="connsiteX470" fmla="*/ 2222805 w 5911838"/>
              <a:gd name="connsiteY470" fmla="*/ 1999444 h 5458832"/>
              <a:gd name="connsiteX471" fmla="*/ 2159940 w 5911838"/>
              <a:gd name="connsiteY471" fmla="*/ 2067071 h 5458832"/>
              <a:gd name="connsiteX472" fmla="*/ 2113267 w 5911838"/>
              <a:gd name="connsiteY472" fmla="*/ 2078501 h 5458832"/>
              <a:gd name="connsiteX473" fmla="*/ 2025637 w 5911838"/>
              <a:gd name="connsiteY473" fmla="*/ 2038496 h 5458832"/>
              <a:gd name="connsiteX474" fmla="*/ 1978012 w 5911838"/>
              <a:gd name="connsiteY474" fmla="*/ 1883239 h 5458832"/>
              <a:gd name="connsiteX475" fmla="*/ 1936102 w 5911838"/>
              <a:gd name="connsiteY475" fmla="*/ 1860379 h 5458832"/>
              <a:gd name="connsiteX476" fmla="*/ 1889430 w 5911838"/>
              <a:gd name="connsiteY476" fmla="*/ 1840376 h 5458832"/>
              <a:gd name="connsiteX477" fmla="*/ 1888477 w 5911838"/>
              <a:gd name="connsiteY477" fmla="*/ 1757509 h 5458832"/>
              <a:gd name="connsiteX478" fmla="*/ 1987537 w 5911838"/>
              <a:gd name="connsiteY478" fmla="*/ 1626064 h 5458832"/>
              <a:gd name="connsiteX479" fmla="*/ 1981822 w 5911838"/>
              <a:gd name="connsiteY479" fmla="*/ 1561294 h 5458832"/>
              <a:gd name="connsiteX480" fmla="*/ 1875142 w 5911838"/>
              <a:gd name="connsiteY480" fmla="*/ 1667974 h 5458832"/>
              <a:gd name="connsiteX481" fmla="*/ 1783702 w 5911838"/>
              <a:gd name="connsiteY481" fmla="*/ 1728934 h 5458832"/>
              <a:gd name="connsiteX482" fmla="*/ 1591297 w 5911838"/>
              <a:gd name="connsiteY482" fmla="*/ 1754651 h 5458832"/>
              <a:gd name="connsiteX483" fmla="*/ 1550340 w 5911838"/>
              <a:gd name="connsiteY483" fmla="*/ 1726076 h 5458832"/>
              <a:gd name="connsiteX484" fmla="*/ 1538910 w 5911838"/>
              <a:gd name="connsiteY484" fmla="*/ 1715599 h 5458832"/>
              <a:gd name="connsiteX485" fmla="*/ 1521765 w 5911838"/>
              <a:gd name="connsiteY485" fmla="*/ 1677499 h 5458832"/>
              <a:gd name="connsiteX486" fmla="*/ 1784655 w 5911838"/>
              <a:gd name="connsiteY486" fmla="*/ 1536529 h 5458832"/>
              <a:gd name="connsiteX487" fmla="*/ 1919910 w 5911838"/>
              <a:gd name="connsiteY487" fmla="*/ 1569866 h 5458832"/>
              <a:gd name="connsiteX488" fmla="*/ 1958962 w 5911838"/>
              <a:gd name="connsiteY488" fmla="*/ 1552721 h 5458832"/>
              <a:gd name="connsiteX489" fmla="*/ 1959915 w 5911838"/>
              <a:gd name="connsiteY489" fmla="*/ 1481284 h 5458832"/>
              <a:gd name="connsiteX490" fmla="*/ 1927530 w 5911838"/>
              <a:gd name="connsiteY490" fmla="*/ 1463186 h 5458832"/>
              <a:gd name="connsiteX491" fmla="*/ 1898955 w 5911838"/>
              <a:gd name="connsiteY491" fmla="*/ 1440326 h 5458832"/>
              <a:gd name="connsiteX492" fmla="*/ 1857045 w 5911838"/>
              <a:gd name="connsiteY492" fmla="*/ 1367936 h 5458832"/>
              <a:gd name="connsiteX493" fmla="*/ 1825612 w 5911838"/>
              <a:gd name="connsiteY493" fmla="*/ 1362221 h 5458832"/>
              <a:gd name="connsiteX494" fmla="*/ 1619872 w 5911838"/>
              <a:gd name="connsiteY494" fmla="*/ 1391749 h 5458832"/>
              <a:gd name="connsiteX495" fmla="*/ 1388415 w 5911838"/>
              <a:gd name="connsiteY495" fmla="*/ 1417466 h 5458832"/>
              <a:gd name="connsiteX496" fmla="*/ 1366507 w 5911838"/>
              <a:gd name="connsiteY496" fmla="*/ 1413656 h 5458832"/>
              <a:gd name="connsiteX497" fmla="*/ 1315072 w 5911838"/>
              <a:gd name="connsiteY497" fmla="*/ 1451756 h 5458832"/>
              <a:gd name="connsiteX498" fmla="*/ 1304595 w 5911838"/>
              <a:gd name="connsiteY498" fmla="*/ 1464139 h 5458832"/>
              <a:gd name="connsiteX499" fmla="*/ 1270305 w 5911838"/>
              <a:gd name="connsiteY499" fmla="*/ 1457471 h 5458832"/>
              <a:gd name="connsiteX500" fmla="*/ 1234110 w 5911838"/>
              <a:gd name="connsiteY500" fmla="*/ 1444136 h 5458832"/>
              <a:gd name="connsiteX501" fmla="*/ 1012177 w 5911838"/>
              <a:gd name="connsiteY501" fmla="*/ 1448899 h 5458832"/>
              <a:gd name="connsiteX502" fmla="*/ 732142 w 5911838"/>
              <a:gd name="connsiteY502" fmla="*/ 1446994 h 5458832"/>
              <a:gd name="connsiteX503" fmla="*/ 687375 w 5911838"/>
              <a:gd name="connsiteY503" fmla="*/ 1469854 h 5458832"/>
              <a:gd name="connsiteX504" fmla="*/ 555930 w 5911838"/>
              <a:gd name="connsiteY504" fmla="*/ 1664164 h 5458832"/>
              <a:gd name="connsiteX505" fmla="*/ 529260 w 5911838"/>
              <a:gd name="connsiteY505" fmla="*/ 1692739 h 5458832"/>
              <a:gd name="connsiteX506" fmla="*/ 517830 w 5911838"/>
              <a:gd name="connsiteY506" fmla="*/ 1686071 h 5458832"/>
              <a:gd name="connsiteX507" fmla="*/ 539737 w 5911838"/>
              <a:gd name="connsiteY507" fmla="*/ 1620349 h 5458832"/>
              <a:gd name="connsiteX508" fmla="*/ 486397 w 5911838"/>
              <a:gd name="connsiteY508" fmla="*/ 1751794 h 5458832"/>
              <a:gd name="connsiteX509" fmla="*/ 531165 w 5911838"/>
              <a:gd name="connsiteY509" fmla="*/ 2049926 h 5458832"/>
              <a:gd name="connsiteX510" fmla="*/ 566407 w 5911838"/>
              <a:gd name="connsiteY510" fmla="*/ 2192801 h 5458832"/>
              <a:gd name="connsiteX511" fmla="*/ 489255 w 5911838"/>
              <a:gd name="connsiteY511" fmla="*/ 1983251 h 5458832"/>
              <a:gd name="connsiteX512" fmla="*/ 475920 w 5911838"/>
              <a:gd name="connsiteY512" fmla="*/ 1675594 h 5458832"/>
              <a:gd name="connsiteX513" fmla="*/ 441630 w 5911838"/>
              <a:gd name="connsiteY513" fmla="*/ 1696549 h 5458832"/>
              <a:gd name="connsiteX514" fmla="*/ 435915 w 5911838"/>
              <a:gd name="connsiteY514" fmla="*/ 1692739 h 5458832"/>
              <a:gd name="connsiteX515" fmla="*/ 453060 w 5911838"/>
              <a:gd name="connsiteY515" fmla="*/ 1645114 h 5458832"/>
              <a:gd name="connsiteX516" fmla="*/ 424485 w 5911838"/>
              <a:gd name="connsiteY516" fmla="*/ 1648924 h 5458832"/>
              <a:gd name="connsiteX517" fmla="*/ 446392 w 5911838"/>
              <a:gd name="connsiteY517" fmla="*/ 1596536 h 5458832"/>
              <a:gd name="connsiteX518" fmla="*/ 358762 w 5911838"/>
              <a:gd name="connsiteY518" fmla="*/ 1687024 h 5458832"/>
              <a:gd name="connsiteX519" fmla="*/ 353047 w 5911838"/>
              <a:gd name="connsiteY519" fmla="*/ 2068976 h 5458832"/>
              <a:gd name="connsiteX520" fmla="*/ 419722 w 5911838"/>
              <a:gd name="connsiteY520" fmla="*/ 2265191 h 5458832"/>
              <a:gd name="connsiteX521" fmla="*/ 396862 w 5911838"/>
              <a:gd name="connsiteY521" fmla="*/ 2443309 h 5458832"/>
              <a:gd name="connsiteX522" fmla="*/ 278752 w 5911838"/>
              <a:gd name="connsiteY522" fmla="*/ 2493791 h 5458832"/>
              <a:gd name="connsiteX523" fmla="*/ 242557 w 5911838"/>
              <a:gd name="connsiteY523" fmla="*/ 2452834 h 5458832"/>
              <a:gd name="connsiteX524" fmla="*/ 235890 w 5911838"/>
              <a:gd name="connsiteY524" fmla="*/ 2378539 h 5458832"/>
              <a:gd name="connsiteX525" fmla="*/ 298755 w 5911838"/>
              <a:gd name="connsiteY525" fmla="*/ 2281384 h 5458832"/>
              <a:gd name="connsiteX526" fmla="*/ 365430 w 5911838"/>
              <a:gd name="connsiteY526" fmla="*/ 2207089 h 5458832"/>
              <a:gd name="connsiteX527" fmla="*/ 361620 w 5911838"/>
              <a:gd name="connsiteY527" fmla="*/ 2158511 h 5458832"/>
              <a:gd name="connsiteX528" fmla="*/ 300660 w 5911838"/>
              <a:gd name="connsiteY528" fmla="*/ 1867046 h 5458832"/>
              <a:gd name="connsiteX529" fmla="*/ 374002 w 5911838"/>
              <a:gd name="connsiteY529" fmla="*/ 1589869 h 5458832"/>
              <a:gd name="connsiteX530" fmla="*/ 325425 w 5911838"/>
              <a:gd name="connsiteY530" fmla="*/ 1628921 h 5458832"/>
              <a:gd name="connsiteX531" fmla="*/ 318757 w 5911838"/>
              <a:gd name="connsiteY531" fmla="*/ 1623206 h 5458832"/>
              <a:gd name="connsiteX532" fmla="*/ 331140 w 5911838"/>
              <a:gd name="connsiteY532" fmla="*/ 1593679 h 5458832"/>
              <a:gd name="connsiteX533" fmla="*/ 350190 w 5911838"/>
              <a:gd name="connsiteY533" fmla="*/ 1564151 h 5458832"/>
              <a:gd name="connsiteX534" fmla="*/ 317805 w 5911838"/>
              <a:gd name="connsiteY534" fmla="*/ 1557484 h 5458832"/>
              <a:gd name="connsiteX535" fmla="*/ 325425 w 5911838"/>
              <a:gd name="connsiteY535" fmla="*/ 1530814 h 5458832"/>
              <a:gd name="connsiteX536" fmla="*/ 286372 w 5911838"/>
              <a:gd name="connsiteY536" fmla="*/ 1544149 h 5458832"/>
              <a:gd name="connsiteX537" fmla="*/ 279705 w 5911838"/>
              <a:gd name="connsiteY537" fmla="*/ 1536529 h 5458832"/>
              <a:gd name="connsiteX538" fmla="*/ 358762 w 5911838"/>
              <a:gd name="connsiteY538" fmla="*/ 1463186 h 5458832"/>
              <a:gd name="connsiteX539" fmla="*/ 355905 w 5911838"/>
              <a:gd name="connsiteY539" fmla="*/ 1452709 h 5458832"/>
              <a:gd name="connsiteX540" fmla="*/ 622 w 5911838"/>
              <a:gd name="connsiteY540" fmla="*/ 1485094 h 5458832"/>
              <a:gd name="connsiteX541" fmla="*/ 1575 w 5911838"/>
              <a:gd name="connsiteY541" fmla="*/ 1407941 h 5458832"/>
              <a:gd name="connsiteX542" fmla="*/ 24435 w 5911838"/>
              <a:gd name="connsiteY542" fmla="*/ 1391749 h 5458832"/>
              <a:gd name="connsiteX543" fmla="*/ 436867 w 5911838"/>
              <a:gd name="connsiteY543" fmla="*/ 1363174 h 5458832"/>
              <a:gd name="connsiteX544" fmla="*/ 507352 w 5911838"/>
              <a:gd name="connsiteY544" fmla="*/ 1340314 h 5458832"/>
              <a:gd name="connsiteX545" fmla="*/ 756907 w 5911838"/>
              <a:gd name="connsiteY545" fmla="*/ 1164101 h 5458832"/>
              <a:gd name="connsiteX546" fmla="*/ 873112 w 5911838"/>
              <a:gd name="connsiteY546" fmla="*/ 1054564 h 5458832"/>
              <a:gd name="connsiteX547" fmla="*/ 1168387 w 5911838"/>
              <a:gd name="connsiteY547" fmla="*/ 760241 h 5458832"/>
              <a:gd name="connsiteX548" fmla="*/ 1261732 w 5911838"/>
              <a:gd name="connsiteY548" fmla="*/ 636416 h 5458832"/>
              <a:gd name="connsiteX549" fmla="*/ 1671307 w 5911838"/>
              <a:gd name="connsiteY549" fmla="*/ 600221 h 5458832"/>
              <a:gd name="connsiteX550" fmla="*/ 1803705 w 5911838"/>
              <a:gd name="connsiteY550" fmla="*/ 703091 h 5458832"/>
              <a:gd name="connsiteX551" fmla="*/ 2026590 w 5911838"/>
              <a:gd name="connsiteY551" fmla="*/ 783101 h 5458832"/>
              <a:gd name="connsiteX552" fmla="*/ 2107552 w 5911838"/>
              <a:gd name="connsiteY552" fmla="*/ 820249 h 5458832"/>
              <a:gd name="connsiteX553" fmla="*/ 2105647 w 5911838"/>
              <a:gd name="connsiteY553" fmla="*/ 829774 h 5458832"/>
              <a:gd name="connsiteX554" fmla="*/ 2060880 w 5911838"/>
              <a:gd name="connsiteY554" fmla="*/ 832631 h 5458832"/>
              <a:gd name="connsiteX555" fmla="*/ 1766557 w 5911838"/>
              <a:gd name="connsiteY555" fmla="*/ 780244 h 5458832"/>
              <a:gd name="connsiteX556" fmla="*/ 1710360 w 5911838"/>
              <a:gd name="connsiteY556" fmla="*/ 771671 h 5458832"/>
              <a:gd name="connsiteX557" fmla="*/ 1632255 w 5911838"/>
              <a:gd name="connsiteY557" fmla="*/ 816439 h 5458832"/>
              <a:gd name="connsiteX558" fmla="*/ 1609395 w 5911838"/>
              <a:gd name="connsiteY558" fmla="*/ 921214 h 5458832"/>
              <a:gd name="connsiteX559" fmla="*/ 1400797 w 5911838"/>
              <a:gd name="connsiteY559" fmla="*/ 1271734 h 5458832"/>
              <a:gd name="connsiteX560" fmla="*/ 1373175 w 5911838"/>
              <a:gd name="connsiteY560" fmla="*/ 1290784 h 5458832"/>
              <a:gd name="connsiteX561" fmla="*/ 1421752 w 5911838"/>
              <a:gd name="connsiteY561" fmla="*/ 1306976 h 5458832"/>
              <a:gd name="connsiteX562" fmla="*/ 1442707 w 5911838"/>
              <a:gd name="connsiteY562" fmla="*/ 1314596 h 5458832"/>
              <a:gd name="connsiteX563" fmla="*/ 1510335 w 5911838"/>
              <a:gd name="connsiteY563" fmla="*/ 1331741 h 5458832"/>
              <a:gd name="connsiteX564" fmla="*/ 2137080 w 5911838"/>
              <a:gd name="connsiteY564" fmla="*/ 1230776 h 5458832"/>
              <a:gd name="connsiteX565" fmla="*/ 2335200 w 5911838"/>
              <a:gd name="connsiteY565" fmla="*/ 1187914 h 5458832"/>
              <a:gd name="connsiteX566" fmla="*/ 2391397 w 5911838"/>
              <a:gd name="connsiteY566" fmla="*/ 1125049 h 5458832"/>
              <a:gd name="connsiteX567" fmla="*/ 2381872 w 5911838"/>
              <a:gd name="connsiteY567" fmla="*/ 1103141 h 5458832"/>
              <a:gd name="connsiteX568" fmla="*/ 2285670 w 5911838"/>
              <a:gd name="connsiteY568" fmla="*/ 944074 h 5458832"/>
              <a:gd name="connsiteX569" fmla="*/ 2220900 w 5911838"/>
              <a:gd name="connsiteY569" fmla="*/ 738334 h 5458832"/>
              <a:gd name="connsiteX570" fmla="*/ 2235187 w 5911838"/>
              <a:gd name="connsiteY570" fmla="*/ 467824 h 5458832"/>
              <a:gd name="connsiteX571" fmla="*/ 2400922 w 5911838"/>
              <a:gd name="connsiteY571" fmla="*/ 778339 h 5458832"/>
              <a:gd name="connsiteX572" fmla="*/ 2456167 w 5911838"/>
              <a:gd name="connsiteY572" fmla="*/ 1133621 h 5458832"/>
              <a:gd name="connsiteX573" fmla="*/ 2479980 w 5911838"/>
              <a:gd name="connsiteY573" fmla="*/ 1126001 h 5458832"/>
              <a:gd name="connsiteX574" fmla="*/ 2604757 w 5911838"/>
              <a:gd name="connsiteY574" fmla="*/ 941216 h 5458832"/>
              <a:gd name="connsiteX575" fmla="*/ 2607615 w 5911838"/>
              <a:gd name="connsiteY575" fmla="*/ 789769 h 5458832"/>
              <a:gd name="connsiteX576" fmla="*/ 2530462 w 5911838"/>
              <a:gd name="connsiteY576" fmla="*/ 634511 h 5458832"/>
              <a:gd name="connsiteX577" fmla="*/ 2412352 w 5911838"/>
              <a:gd name="connsiteY577" fmla="*/ 430676 h 5458832"/>
              <a:gd name="connsiteX578" fmla="*/ 2368537 w 5911838"/>
              <a:gd name="connsiteY578" fmla="*/ 102064 h 5458832"/>
              <a:gd name="connsiteX579" fmla="*/ 2394255 w 5911838"/>
              <a:gd name="connsiteY579" fmla="*/ 26816 h 5458832"/>
              <a:gd name="connsiteX580" fmla="*/ 2424735 w 5911838"/>
              <a:gd name="connsiteY580" fmla="*/ 146 h 545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Lst>
            <a:rect l="l" t="t" r="r" b="b"/>
            <a:pathLst>
              <a:path w="5911838" h="5458832">
                <a:moveTo>
                  <a:pt x="5066970" y="5095069"/>
                </a:moveTo>
                <a:cubicBezTo>
                  <a:pt x="5047920" y="5167459"/>
                  <a:pt x="5086020" y="5220799"/>
                  <a:pt x="5126978" y="5273187"/>
                </a:cubicBezTo>
                <a:cubicBezTo>
                  <a:pt x="5133645" y="5281759"/>
                  <a:pt x="5137455" y="5294141"/>
                  <a:pt x="5138408" y="5304619"/>
                </a:cubicBezTo>
                <a:cubicBezTo>
                  <a:pt x="5139360" y="5334146"/>
                  <a:pt x="5139360" y="5363674"/>
                  <a:pt x="5138408" y="5393201"/>
                </a:cubicBezTo>
                <a:cubicBezTo>
                  <a:pt x="5138408" y="5403679"/>
                  <a:pt x="5136503" y="5416062"/>
                  <a:pt x="5130788" y="5422729"/>
                </a:cubicBezTo>
                <a:cubicBezTo>
                  <a:pt x="5117453" y="5437016"/>
                  <a:pt x="5102213" y="5455114"/>
                  <a:pt x="5086020" y="5457019"/>
                </a:cubicBezTo>
                <a:cubicBezTo>
                  <a:pt x="5068875" y="5458924"/>
                  <a:pt x="5051730" y="5441779"/>
                  <a:pt x="5030775" y="5429396"/>
                </a:cubicBezTo>
                <a:cubicBezTo>
                  <a:pt x="5023155" y="5434159"/>
                  <a:pt x="5009820" y="5445589"/>
                  <a:pt x="4994580" y="5452257"/>
                </a:cubicBezTo>
                <a:cubicBezTo>
                  <a:pt x="4962195" y="5467496"/>
                  <a:pt x="4942192" y="5456066"/>
                  <a:pt x="4941240" y="5419871"/>
                </a:cubicBezTo>
                <a:cubicBezTo>
                  <a:pt x="4941240" y="5397964"/>
                  <a:pt x="4946955" y="5377009"/>
                  <a:pt x="4950765" y="5355101"/>
                </a:cubicBezTo>
                <a:cubicBezTo>
                  <a:pt x="4959338" y="5299857"/>
                  <a:pt x="4985055" y="5253184"/>
                  <a:pt x="5021250" y="5209369"/>
                </a:cubicBezTo>
                <a:cubicBezTo>
                  <a:pt x="5046015" y="5178889"/>
                  <a:pt x="5053635" y="5135074"/>
                  <a:pt x="5066970" y="5095069"/>
                </a:cubicBezTo>
                <a:close/>
                <a:moveTo>
                  <a:pt x="5574652" y="4951241"/>
                </a:moveTo>
                <a:cubicBezTo>
                  <a:pt x="5570842" y="5016964"/>
                  <a:pt x="5568938" y="5079829"/>
                  <a:pt x="5563222" y="5143646"/>
                </a:cubicBezTo>
                <a:cubicBezTo>
                  <a:pt x="5559413" y="5186509"/>
                  <a:pt x="5538457" y="5222704"/>
                  <a:pt x="5504167" y="5247469"/>
                </a:cubicBezTo>
                <a:cubicBezTo>
                  <a:pt x="5487975" y="5258899"/>
                  <a:pt x="5463210" y="5267471"/>
                  <a:pt x="5445113" y="5263661"/>
                </a:cubicBezTo>
                <a:cubicBezTo>
                  <a:pt x="5433682" y="5261756"/>
                  <a:pt x="5427015" y="5234134"/>
                  <a:pt x="5418442" y="5217941"/>
                </a:cubicBezTo>
                <a:cubicBezTo>
                  <a:pt x="5415585" y="5215084"/>
                  <a:pt x="5415585" y="5210321"/>
                  <a:pt x="5414632" y="5201749"/>
                </a:cubicBezTo>
                <a:cubicBezTo>
                  <a:pt x="5402250" y="5204606"/>
                  <a:pt x="5391772" y="5208416"/>
                  <a:pt x="5381295" y="5210321"/>
                </a:cubicBezTo>
                <a:cubicBezTo>
                  <a:pt x="5348910" y="5217941"/>
                  <a:pt x="5326050" y="5196034"/>
                  <a:pt x="5340338" y="5167459"/>
                </a:cubicBezTo>
                <a:cubicBezTo>
                  <a:pt x="5371770" y="5104594"/>
                  <a:pt x="5395582" y="5035061"/>
                  <a:pt x="5481307" y="5020774"/>
                </a:cubicBezTo>
                <a:cubicBezTo>
                  <a:pt x="5520360" y="5014106"/>
                  <a:pt x="5555602" y="4992199"/>
                  <a:pt x="5574652" y="4951241"/>
                </a:cubicBezTo>
                <a:close/>
                <a:moveTo>
                  <a:pt x="5326050" y="3724421"/>
                </a:moveTo>
                <a:cubicBezTo>
                  <a:pt x="5315572" y="3778714"/>
                  <a:pt x="5320335" y="3823481"/>
                  <a:pt x="5335575" y="3867296"/>
                </a:cubicBezTo>
                <a:cubicBezTo>
                  <a:pt x="5381295" y="3993026"/>
                  <a:pt x="5427967" y="4118756"/>
                  <a:pt x="5475592" y="4243534"/>
                </a:cubicBezTo>
                <a:cubicBezTo>
                  <a:pt x="5478450" y="4252106"/>
                  <a:pt x="5486070" y="4258774"/>
                  <a:pt x="5491785" y="4266394"/>
                </a:cubicBezTo>
                <a:cubicBezTo>
                  <a:pt x="5541315" y="4127329"/>
                  <a:pt x="5506072" y="4006361"/>
                  <a:pt x="5427967" y="3898729"/>
                </a:cubicBezTo>
                <a:cubicBezTo>
                  <a:pt x="5426063" y="3909206"/>
                  <a:pt x="5424158" y="3925399"/>
                  <a:pt x="5421300" y="3941591"/>
                </a:cubicBezTo>
                <a:cubicBezTo>
                  <a:pt x="5410822" y="3902539"/>
                  <a:pt x="5427015" y="3860629"/>
                  <a:pt x="5396535" y="3819671"/>
                </a:cubicBezTo>
                <a:cubicBezTo>
                  <a:pt x="5390820" y="3839674"/>
                  <a:pt x="5387010" y="3853961"/>
                  <a:pt x="5382247" y="3872059"/>
                </a:cubicBezTo>
                <a:cubicBezTo>
                  <a:pt x="5364150" y="3822529"/>
                  <a:pt x="5367960" y="3769189"/>
                  <a:pt x="5326050" y="3724421"/>
                </a:cubicBezTo>
                <a:close/>
                <a:moveTo>
                  <a:pt x="4023983" y="2264239"/>
                </a:moveTo>
                <a:cubicBezTo>
                  <a:pt x="4082085" y="2257571"/>
                  <a:pt x="4138283" y="2268049"/>
                  <a:pt x="4190670" y="2294719"/>
                </a:cubicBezTo>
                <a:cubicBezTo>
                  <a:pt x="4272585" y="2335676"/>
                  <a:pt x="4354500" y="2378539"/>
                  <a:pt x="4436415" y="2420449"/>
                </a:cubicBezTo>
                <a:cubicBezTo>
                  <a:pt x="4444035" y="2424259"/>
                  <a:pt x="4454512" y="2426164"/>
                  <a:pt x="4463085" y="2423306"/>
                </a:cubicBezTo>
                <a:cubicBezTo>
                  <a:pt x="4656443" y="2364251"/>
                  <a:pt x="4807890" y="2508079"/>
                  <a:pt x="4812653" y="2685244"/>
                </a:cubicBezTo>
                <a:cubicBezTo>
                  <a:pt x="4813605" y="2730011"/>
                  <a:pt x="4825988" y="2774779"/>
                  <a:pt x="4833608" y="2819546"/>
                </a:cubicBezTo>
                <a:cubicBezTo>
                  <a:pt x="4838370" y="2844311"/>
                  <a:pt x="4849800" y="2850026"/>
                  <a:pt x="4875517" y="2838596"/>
                </a:cubicBezTo>
                <a:cubicBezTo>
                  <a:pt x="4976483" y="2792876"/>
                  <a:pt x="5077447" y="2745251"/>
                  <a:pt x="5181270" y="2706199"/>
                </a:cubicBezTo>
                <a:cubicBezTo>
                  <a:pt x="5338433" y="2647144"/>
                  <a:pt x="5503215" y="2626189"/>
                  <a:pt x="5670855" y="2630951"/>
                </a:cubicBezTo>
                <a:cubicBezTo>
                  <a:pt x="5714670" y="2631904"/>
                  <a:pt x="5758485" y="2629999"/>
                  <a:pt x="5802300" y="2628094"/>
                </a:cubicBezTo>
                <a:cubicBezTo>
                  <a:pt x="5833733" y="2626189"/>
                  <a:pt x="5866117" y="2622379"/>
                  <a:pt x="5897550" y="2619521"/>
                </a:cubicBezTo>
                <a:cubicBezTo>
                  <a:pt x="5902313" y="2619521"/>
                  <a:pt x="5907075" y="2623331"/>
                  <a:pt x="5911838" y="2625236"/>
                </a:cubicBezTo>
                <a:cubicBezTo>
                  <a:pt x="5909933" y="2629999"/>
                  <a:pt x="5908028" y="2635714"/>
                  <a:pt x="5904217" y="2638571"/>
                </a:cubicBezTo>
                <a:cubicBezTo>
                  <a:pt x="5895645" y="2644286"/>
                  <a:pt x="5886120" y="2648096"/>
                  <a:pt x="5873738" y="2654764"/>
                </a:cubicBezTo>
                <a:cubicBezTo>
                  <a:pt x="5882310" y="2660479"/>
                  <a:pt x="5888025" y="2664289"/>
                  <a:pt x="5896597" y="2670004"/>
                </a:cubicBezTo>
                <a:cubicBezTo>
                  <a:pt x="5878500" y="2677624"/>
                  <a:pt x="5863260" y="2685244"/>
                  <a:pt x="5843258" y="2693816"/>
                </a:cubicBezTo>
                <a:cubicBezTo>
                  <a:pt x="5851830" y="2699531"/>
                  <a:pt x="5857545" y="2704294"/>
                  <a:pt x="5868022" y="2711914"/>
                </a:cubicBezTo>
                <a:cubicBezTo>
                  <a:pt x="5841353" y="2720486"/>
                  <a:pt x="5819445" y="2728106"/>
                  <a:pt x="5794680" y="2736679"/>
                </a:cubicBezTo>
                <a:cubicBezTo>
                  <a:pt x="5801347" y="2743346"/>
                  <a:pt x="5805158" y="2748109"/>
                  <a:pt x="5813730" y="2756681"/>
                </a:cubicBezTo>
                <a:cubicBezTo>
                  <a:pt x="5782297" y="2767159"/>
                  <a:pt x="5753722" y="2777636"/>
                  <a:pt x="5720385" y="2789066"/>
                </a:cubicBezTo>
                <a:cubicBezTo>
                  <a:pt x="5733720" y="2793829"/>
                  <a:pt x="5744197" y="2797639"/>
                  <a:pt x="5761342" y="2804306"/>
                </a:cubicBezTo>
                <a:cubicBezTo>
                  <a:pt x="5717528" y="2816689"/>
                  <a:pt x="5680380" y="2827166"/>
                  <a:pt x="5644185" y="2837644"/>
                </a:cubicBezTo>
                <a:cubicBezTo>
                  <a:pt x="5644185" y="2839549"/>
                  <a:pt x="5644185" y="2841454"/>
                  <a:pt x="5644185" y="2843359"/>
                </a:cubicBezTo>
                <a:cubicBezTo>
                  <a:pt x="5653710" y="2847169"/>
                  <a:pt x="5664188" y="2850979"/>
                  <a:pt x="5683238" y="2858599"/>
                </a:cubicBezTo>
                <a:cubicBezTo>
                  <a:pt x="5643233" y="2869076"/>
                  <a:pt x="5610847" y="2877649"/>
                  <a:pt x="5578463" y="2886221"/>
                </a:cubicBezTo>
                <a:cubicBezTo>
                  <a:pt x="5578463" y="2888126"/>
                  <a:pt x="5578463" y="2890031"/>
                  <a:pt x="5578463" y="2891936"/>
                </a:cubicBezTo>
                <a:cubicBezTo>
                  <a:pt x="5588940" y="2895746"/>
                  <a:pt x="5599417" y="2900509"/>
                  <a:pt x="5609895" y="2904319"/>
                </a:cubicBezTo>
                <a:cubicBezTo>
                  <a:pt x="5609895" y="2906224"/>
                  <a:pt x="5609895" y="2909081"/>
                  <a:pt x="5609895" y="2910986"/>
                </a:cubicBezTo>
                <a:cubicBezTo>
                  <a:pt x="5570842" y="2917654"/>
                  <a:pt x="5531790" y="2924321"/>
                  <a:pt x="5484165" y="2932894"/>
                </a:cubicBezTo>
                <a:cubicBezTo>
                  <a:pt x="5510835" y="2940514"/>
                  <a:pt x="5527980" y="2946229"/>
                  <a:pt x="5553697" y="2953849"/>
                </a:cubicBezTo>
                <a:cubicBezTo>
                  <a:pt x="5509883" y="2980519"/>
                  <a:pt x="5464163" y="2974804"/>
                  <a:pt x="5422253" y="2991949"/>
                </a:cubicBezTo>
                <a:cubicBezTo>
                  <a:pt x="5434635" y="2999569"/>
                  <a:pt x="5442255" y="3004331"/>
                  <a:pt x="5456542" y="3012904"/>
                </a:cubicBezTo>
                <a:cubicBezTo>
                  <a:pt x="5402250" y="3032906"/>
                  <a:pt x="5351767" y="3031001"/>
                  <a:pt x="5294617" y="3033859"/>
                </a:cubicBezTo>
                <a:cubicBezTo>
                  <a:pt x="5309858" y="3044336"/>
                  <a:pt x="5319383" y="3051004"/>
                  <a:pt x="5328908" y="3058624"/>
                </a:cubicBezTo>
                <a:cubicBezTo>
                  <a:pt x="5328908" y="3060529"/>
                  <a:pt x="5327955" y="3063386"/>
                  <a:pt x="5327955" y="3065291"/>
                </a:cubicBezTo>
                <a:cubicBezTo>
                  <a:pt x="5280330" y="3065291"/>
                  <a:pt x="5232705" y="3065291"/>
                  <a:pt x="5185080" y="3065291"/>
                </a:cubicBezTo>
                <a:cubicBezTo>
                  <a:pt x="5184128" y="3067196"/>
                  <a:pt x="5184128" y="3070054"/>
                  <a:pt x="5183175" y="3071959"/>
                </a:cubicBezTo>
                <a:cubicBezTo>
                  <a:pt x="5196510" y="3079579"/>
                  <a:pt x="5209845" y="3088151"/>
                  <a:pt x="5223180" y="3095771"/>
                </a:cubicBezTo>
                <a:cubicBezTo>
                  <a:pt x="5222228" y="3099581"/>
                  <a:pt x="5222228" y="3103391"/>
                  <a:pt x="5221275" y="3107201"/>
                </a:cubicBezTo>
                <a:cubicBezTo>
                  <a:pt x="5176508" y="3104344"/>
                  <a:pt x="5130788" y="3101486"/>
                  <a:pt x="5083163" y="3099581"/>
                </a:cubicBezTo>
                <a:cubicBezTo>
                  <a:pt x="5084115" y="3104344"/>
                  <a:pt x="5085067" y="3110059"/>
                  <a:pt x="5086972" y="3122441"/>
                </a:cubicBezTo>
                <a:cubicBezTo>
                  <a:pt x="5052683" y="3119584"/>
                  <a:pt x="5019345" y="3117679"/>
                  <a:pt x="4986008" y="3115774"/>
                </a:cubicBezTo>
                <a:cubicBezTo>
                  <a:pt x="4961242" y="3136729"/>
                  <a:pt x="4972672" y="3160541"/>
                  <a:pt x="4988865" y="3177686"/>
                </a:cubicBezTo>
                <a:cubicBezTo>
                  <a:pt x="5019345" y="3210071"/>
                  <a:pt x="5050778" y="3242456"/>
                  <a:pt x="5086972" y="3268174"/>
                </a:cubicBezTo>
                <a:cubicBezTo>
                  <a:pt x="5154600" y="3316751"/>
                  <a:pt x="5227942" y="3357709"/>
                  <a:pt x="5296522" y="3407239"/>
                </a:cubicBezTo>
                <a:cubicBezTo>
                  <a:pt x="5441303" y="3511061"/>
                  <a:pt x="5540363" y="3651079"/>
                  <a:pt x="5609895" y="3813004"/>
                </a:cubicBezTo>
                <a:cubicBezTo>
                  <a:pt x="5612753" y="3820624"/>
                  <a:pt x="5614658" y="3829196"/>
                  <a:pt x="5614658" y="3837769"/>
                </a:cubicBezTo>
                <a:cubicBezTo>
                  <a:pt x="5537505" y="3697751"/>
                  <a:pt x="5445113" y="3571069"/>
                  <a:pt x="5314620" y="3474866"/>
                </a:cubicBezTo>
                <a:cubicBezTo>
                  <a:pt x="5337480" y="3503441"/>
                  <a:pt x="5362245" y="3530111"/>
                  <a:pt x="5383200" y="3559639"/>
                </a:cubicBezTo>
                <a:cubicBezTo>
                  <a:pt x="5425110" y="3619646"/>
                  <a:pt x="5468925" y="3678701"/>
                  <a:pt x="5506072" y="3741566"/>
                </a:cubicBezTo>
                <a:cubicBezTo>
                  <a:pt x="5542267" y="3802526"/>
                  <a:pt x="5543220" y="3873964"/>
                  <a:pt x="5547030" y="3943496"/>
                </a:cubicBezTo>
                <a:cubicBezTo>
                  <a:pt x="5548935" y="3969214"/>
                  <a:pt x="5547030" y="3994931"/>
                  <a:pt x="5544172" y="4020649"/>
                </a:cubicBezTo>
                <a:cubicBezTo>
                  <a:pt x="5531790" y="3962546"/>
                  <a:pt x="5522265" y="3903491"/>
                  <a:pt x="5505120" y="3846341"/>
                </a:cubicBezTo>
                <a:cubicBezTo>
                  <a:pt x="5487975" y="3789191"/>
                  <a:pt x="5463210" y="3734899"/>
                  <a:pt x="5442255" y="3678701"/>
                </a:cubicBezTo>
                <a:cubicBezTo>
                  <a:pt x="5438445" y="3679654"/>
                  <a:pt x="5433683" y="3680606"/>
                  <a:pt x="5429872" y="3680606"/>
                </a:cubicBezTo>
                <a:cubicBezTo>
                  <a:pt x="5431778" y="3708229"/>
                  <a:pt x="5431778" y="3735851"/>
                  <a:pt x="5435588" y="3762521"/>
                </a:cubicBezTo>
                <a:cubicBezTo>
                  <a:pt x="5441303" y="3808241"/>
                  <a:pt x="5453685" y="3851104"/>
                  <a:pt x="5476545" y="3892061"/>
                </a:cubicBezTo>
                <a:cubicBezTo>
                  <a:pt x="5541315" y="4008266"/>
                  <a:pt x="5551792" y="4132091"/>
                  <a:pt x="5521313" y="4259726"/>
                </a:cubicBezTo>
                <a:cubicBezTo>
                  <a:pt x="5513692" y="4290206"/>
                  <a:pt x="5516550" y="4315924"/>
                  <a:pt x="5529885" y="4344499"/>
                </a:cubicBezTo>
                <a:cubicBezTo>
                  <a:pt x="5588940" y="4473087"/>
                  <a:pt x="5619420" y="4608341"/>
                  <a:pt x="5615610" y="4750264"/>
                </a:cubicBezTo>
                <a:cubicBezTo>
                  <a:pt x="5614658" y="4783601"/>
                  <a:pt x="5607990" y="4815987"/>
                  <a:pt x="5601322" y="4848371"/>
                </a:cubicBezTo>
                <a:cubicBezTo>
                  <a:pt x="5604180" y="4792174"/>
                  <a:pt x="5612753" y="4735024"/>
                  <a:pt x="5607038" y="4679779"/>
                </a:cubicBezTo>
                <a:cubicBezTo>
                  <a:pt x="5601322" y="4621676"/>
                  <a:pt x="5586083" y="4563574"/>
                  <a:pt x="5567985" y="4508329"/>
                </a:cubicBezTo>
                <a:cubicBezTo>
                  <a:pt x="5550840" y="4454036"/>
                  <a:pt x="5524170" y="4401649"/>
                  <a:pt x="5501310" y="4347356"/>
                </a:cubicBezTo>
                <a:cubicBezTo>
                  <a:pt x="5460353" y="4414984"/>
                  <a:pt x="5426063" y="4478801"/>
                  <a:pt x="5384153" y="4537857"/>
                </a:cubicBezTo>
                <a:cubicBezTo>
                  <a:pt x="5343195" y="4596912"/>
                  <a:pt x="5296522" y="4650251"/>
                  <a:pt x="5251755" y="4706449"/>
                </a:cubicBezTo>
                <a:cubicBezTo>
                  <a:pt x="5248897" y="4704544"/>
                  <a:pt x="5246992" y="4702639"/>
                  <a:pt x="5244135" y="4700734"/>
                </a:cubicBezTo>
                <a:cubicBezTo>
                  <a:pt x="5271758" y="4663587"/>
                  <a:pt x="5299380" y="4627391"/>
                  <a:pt x="5327003" y="4590244"/>
                </a:cubicBezTo>
                <a:cubicBezTo>
                  <a:pt x="5379390" y="4521664"/>
                  <a:pt x="5428920" y="4451179"/>
                  <a:pt x="5463210" y="4370216"/>
                </a:cubicBezTo>
                <a:cubicBezTo>
                  <a:pt x="5477497" y="4337831"/>
                  <a:pt x="5479403" y="4311161"/>
                  <a:pt x="5459400" y="4279729"/>
                </a:cubicBezTo>
                <a:cubicBezTo>
                  <a:pt x="5425110" y="4225436"/>
                  <a:pt x="5394630" y="4168286"/>
                  <a:pt x="5362245" y="4112089"/>
                </a:cubicBezTo>
                <a:cubicBezTo>
                  <a:pt x="5289855" y="3985406"/>
                  <a:pt x="5248897" y="3849199"/>
                  <a:pt x="5230800" y="3705371"/>
                </a:cubicBezTo>
                <a:cubicBezTo>
                  <a:pt x="5229847" y="3693941"/>
                  <a:pt x="5226990" y="3683464"/>
                  <a:pt x="5226038" y="3672986"/>
                </a:cubicBezTo>
                <a:cubicBezTo>
                  <a:pt x="5223180" y="3672986"/>
                  <a:pt x="5220322" y="3672986"/>
                  <a:pt x="5216513" y="3672986"/>
                </a:cubicBezTo>
                <a:cubicBezTo>
                  <a:pt x="5216513" y="3694894"/>
                  <a:pt x="5213655" y="3718706"/>
                  <a:pt x="5217465" y="3739661"/>
                </a:cubicBezTo>
                <a:cubicBezTo>
                  <a:pt x="5229847" y="3811099"/>
                  <a:pt x="5241278" y="3882536"/>
                  <a:pt x="5225085" y="3953974"/>
                </a:cubicBezTo>
                <a:cubicBezTo>
                  <a:pt x="5224133" y="3957784"/>
                  <a:pt x="5223180" y="3960641"/>
                  <a:pt x="5219370" y="3964451"/>
                </a:cubicBezTo>
                <a:cubicBezTo>
                  <a:pt x="5214608" y="3900634"/>
                  <a:pt x="5209845" y="3837769"/>
                  <a:pt x="5206035" y="3773951"/>
                </a:cubicBezTo>
                <a:cubicBezTo>
                  <a:pt x="5201272" y="3773951"/>
                  <a:pt x="5196510" y="3772999"/>
                  <a:pt x="5191747" y="3772999"/>
                </a:cubicBezTo>
                <a:cubicBezTo>
                  <a:pt x="5182222" y="3809194"/>
                  <a:pt x="5164125" y="3846341"/>
                  <a:pt x="5165078" y="3882536"/>
                </a:cubicBezTo>
                <a:cubicBezTo>
                  <a:pt x="5166030" y="3919684"/>
                  <a:pt x="5185080" y="3956831"/>
                  <a:pt x="5197463" y="3998741"/>
                </a:cubicBezTo>
                <a:cubicBezTo>
                  <a:pt x="5179365" y="3975881"/>
                  <a:pt x="5163172" y="3956831"/>
                  <a:pt x="5141265" y="3930161"/>
                </a:cubicBezTo>
                <a:cubicBezTo>
                  <a:pt x="5137455" y="3970166"/>
                  <a:pt x="5133645" y="4001599"/>
                  <a:pt x="5129835" y="4038746"/>
                </a:cubicBezTo>
                <a:cubicBezTo>
                  <a:pt x="5108880" y="3991121"/>
                  <a:pt x="5107928" y="3948259"/>
                  <a:pt x="5113642" y="3903491"/>
                </a:cubicBezTo>
                <a:cubicBezTo>
                  <a:pt x="5114595" y="3891109"/>
                  <a:pt x="5117453" y="3878726"/>
                  <a:pt x="5114595" y="3867296"/>
                </a:cubicBezTo>
                <a:cubicBezTo>
                  <a:pt x="5088878" y="3764426"/>
                  <a:pt x="5063160" y="3660604"/>
                  <a:pt x="5036490" y="3557734"/>
                </a:cubicBezTo>
                <a:cubicBezTo>
                  <a:pt x="5020297" y="3495821"/>
                  <a:pt x="5000295" y="3434861"/>
                  <a:pt x="4946003" y="3393904"/>
                </a:cubicBezTo>
                <a:cubicBezTo>
                  <a:pt x="4930763" y="3382474"/>
                  <a:pt x="4912665" y="3369139"/>
                  <a:pt x="4894567" y="3366281"/>
                </a:cubicBezTo>
                <a:cubicBezTo>
                  <a:pt x="4839322" y="3358661"/>
                  <a:pt x="4788840" y="3336754"/>
                  <a:pt x="4739310" y="3312941"/>
                </a:cubicBezTo>
                <a:cubicBezTo>
                  <a:pt x="4643108" y="3267221"/>
                  <a:pt x="4554525" y="3212929"/>
                  <a:pt x="4490708" y="3122441"/>
                </a:cubicBezTo>
                <a:cubicBezTo>
                  <a:pt x="4454512" y="3071006"/>
                  <a:pt x="4431653" y="3014809"/>
                  <a:pt x="4432605" y="2952896"/>
                </a:cubicBezTo>
                <a:cubicBezTo>
                  <a:pt x="4432605" y="2867171"/>
                  <a:pt x="4439272" y="2782399"/>
                  <a:pt x="4439272" y="2696674"/>
                </a:cubicBezTo>
                <a:cubicBezTo>
                  <a:pt x="4439272" y="2646191"/>
                  <a:pt x="4436415" y="2593804"/>
                  <a:pt x="4427843" y="2544274"/>
                </a:cubicBezTo>
                <a:cubicBezTo>
                  <a:pt x="4424033" y="2522366"/>
                  <a:pt x="4406887" y="2498554"/>
                  <a:pt x="4388790" y="2484266"/>
                </a:cubicBezTo>
                <a:cubicBezTo>
                  <a:pt x="4284968" y="2402351"/>
                  <a:pt x="4172572" y="2331866"/>
                  <a:pt x="4044937" y="2291861"/>
                </a:cubicBezTo>
                <a:cubicBezTo>
                  <a:pt x="4034460" y="2289004"/>
                  <a:pt x="4025887" y="2280431"/>
                  <a:pt x="4017315" y="2274716"/>
                </a:cubicBezTo>
                <a:cubicBezTo>
                  <a:pt x="4022078" y="2269954"/>
                  <a:pt x="4023030" y="2267096"/>
                  <a:pt x="4023983" y="2264239"/>
                </a:cubicBezTo>
                <a:close/>
                <a:moveTo>
                  <a:pt x="1998015" y="1535576"/>
                </a:moveTo>
                <a:cubicBezTo>
                  <a:pt x="2015160" y="1569866"/>
                  <a:pt x="2029447" y="1598441"/>
                  <a:pt x="2044687" y="1627969"/>
                </a:cubicBezTo>
                <a:cubicBezTo>
                  <a:pt x="2089455" y="1586059"/>
                  <a:pt x="2078977" y="1565104"/>
                  <a:pt x="1998015" y="1535576"/>
                </a:cubicBezTo>
                <a:close/>
                <a:moveTo>
                  <a:pt x="3875392" y="1377461"/>
                </a:moveTo>
                <a:cubicBezTo>
                  <a:pt x="3838245" y="1385081"/>
                  <a:pt x="3799192" y="1391749"/>
                  <a:pt x="3764902" y="1406036"/>
                </a:cubicBezTo>
                <a:cubicBezTo>
                  <a:pt x="3724897" y="1422229"/>
                  <a:pt x="3687750" y="1446994"/>
                  <a:pt x="3649650" y="1466996"/>
                </a:cubicBezTo>
                <a:cubicBezTo>
                  <a:pt x="3643935" y="1469854"/>
                  <a:pt x="3638220" y="1471759"/>
                  <a:pt x="3632505" y="1474616"/>
                </a:cubicBezTo>
                <a:cubicBezTo>
                  <a:pt x="3634410" y="1478426"/>
                  <a:pt x="3637267" y="1481284"/>
                  <a:pt x="3639172" y="1485094"/>
                </a:cubicBezTo>
                <a:cubicBezTo>
                  <a:pt x="3656317" y="1485094"/>
                  <a:pt x="3672510" y="1484141"/>
                  <a:pt x="3689655" y="1485094"/>
                </a:cubicBezTo>
                <a:cubicBezTo>
                  <a:pt x="3721087" y="1486046"/>
                  <a:pt x="3752520" y="1486046"/>
                  <a:pt x="3783000" y="1490809"/>
                </a:cubicBezTo>
                <a:cubicBezTo>
                  <a:pt x="3794430" y="1492714"/>
                  <a:pt x="3810622" y="1505096"/>
                  <a:pt x="3811575" y="1514621"/>
                </a:cubicBezTo>
                <a:cubicBezTo>
                  <a:pt x="3812527" y="1523194"/>
                  <a:pt x="3797287" y="1535576"/>
                  <a:pt x="3790620" y="1546054"/>
                </a:cubicBezTo>
                <a:cubicBezTo>
                  <a:pt x="3786810" y="1547959"/>
                  <a:pt x="3783952" y="1549864"/>
                  <a:pt x="3780142" y="1551769"/>
                </a:cubicBezTo>
                <a:cubicBezTo>
                  <a:pt x="3791572" y="1560341"/>
                  <a:pt x="3801097" y="1572724"/>
                  <a:pt x="3813480" y="1577486"/>
                </a:cubicBezTo>
                <a:cubicBezTo>
                  <a:pt x="3857295" y="1593679"/>
                  <a:pt x="3901110" y="1607966"/>
                  <a:pt x="3944925" y="1623206"/>
                </a:cubicBezTo>
                <a:cubicBezTo>
                  <a:pt x="3952545" y="1626064"/>
                  <a:pt x="3961117" y="1627016"/>
                  <a:pt x="3969690" y="1628921"/>
                </a:cubicBezTo>
                <a:cubicBezTo>
                  <a:pt x="3987787" y="1631779"/>
                  <a:pt x="3998265" y="1624159"/>
                  <a:pt x="3994455" y="1605109"/>
                </a:cubicBezTo>
                <a:cubicBezTo>
                  <a:pt x="3985882" y="1558436"/>
                  <a:pt x="3976357" y="1512716"/>
                  <a:pt x="3964927" y="1466996"/>
                </a:cubicBezTo>
                <a:cubicBezTo>
                  <a:pt x="3961117" y="1450804"/>
                  <a:pt x="3947782" y="1443184"/>
                  <a:pt x="3928732" y="1450804"/>
                </a:cubicBezTo>
                <a:cubicBezTo>
                  <a:pt x="3909682" y="1458424"/>
                  <a:pt x="3903967" y="1447946"/>
                  <a:pt x="3903015" y="1429849"/>
                </a:cubicBezTo>
                <a:cubicBezTo>
                  <a:pt x="3903015" y="1416514"/>
                  <a:pt x="3899205" y="1401274"/>
                  <a:pt x="3894442" y="1388891"/>
                </a:cubicBezTo>
                <a:cubicBezTo>
                  <a:pt x="3892537" y="1383176"/>
                  <a:pt x="3881107" y="1376509"/>
                  <a:pt x="3875392" y="1377461"/>
                </a:cubicBezTo>
                <a:close/>
                <a:moveTo>
                  <a:pt x="971815" y="1316502"/>
                </a:moveTo>
                <a:cubicBezTo>
                  <a:pt x="951932" y="1316025"/>
                  <a:pt x="932167" y="1319835"/>
                  <a:pt x="913117" y="1332694"/>
                </a:cubicBezTo>
                <a:cubicBezTo>
                  <a:pt x="913117" y="1335551"/>
                  <a:pt x="914070" y="1338409"/>
                  <a:pt x="914070" y="1341266"/>
                </a:cubicBezTo>
                <a:cubicBezTo>
                  <a:pt x="953122" y="1338409"/>
                  <a:pt x="993127" y="1336504"/>
                  <a:pt x="1032180" y="1333646"/>
                </a:cubicBezTo>
                <a:cubicBezTo>
                  <a:pt x="1032180" y="1330789"/>
                  <a:pt x="1032180" y="1328884"/>
                  <a:pt x="1031227" y="1326026"/>
                </a:cubicBezTo>
                <a:cubicBezTo>
                  <a:pt x="1011701" y="1321740"/>
                  <a:pt x="991699" y="1316978"/>
                  <a:pt x="971815" y="1316502"/>
                </a:cubicBezTo>
                <a:close/>
                <a:moveTo>
                  <a:pt x="4567979" y="861087"/>
                </a:moveTo>
                <a:cubicBezTo>
                  <a:pt x="4548334" y="863826"/>
                  <a:pt x="4529284" y="870731"/>
                  <a:pt x="4510710" y="882161"/>
                </a:cubicBezTo>
                <a:cubicBezTo>
                  <a:pt x="4499280" y="888829"/>
                  <a:pt x="4484040" y="898354"/>
                  <a:pt x="4474515" y="895496"/>
                </a:cubicBezTo>
                <a:cubicBezTo>
                  <a:pt x="4429747" y="881209"/>
                  <a:pt x="4413555" y="927881"/>
                  <a:pt x="4378312" y="937406"/>
                </a:cubicBezTo>
                <a:cubicBezTo>
                  <a:pt x="4398315" y="942169"/>
                  <a:pt x="4417365" y="942169"/>
                  <a:pt x="4435462" y="938359"/>
                </a:cubicBezTo>
                <a:cubicBezTo>
                  <a:pt x="4476420" y="928834"/>
                  <a:pt x="4516425" y="917404"/>
                  <a:pt x="4556430" y="907879"/>
                </a:cubicBezTo>
                <a:cubicBezTo>
                  <a:pt x="4589767" y="899306"/>
                  <a:pt x="4623105" y="891686"/>
                  <a:pt x="4655490" y="884066"/>
                </a:cubicBezTo>
                <a:cubicBezTo>
                  <a:pt x="4656442" y="882161"/>
                  <a:pt x="4656442" y="880256"/>
                  <a:pt x="4657395" y="878351"/>
                </a:cubicBezTo>
                <a:cubicBezTo>
                  <a:pt x="4647870" y="873589"/>
                  <a:pt x="4638345" y="867874"/>
                  <a:pt x="4628820" y="865016"/>
                </a:cubicBezTo>
                <a:cubicBezTo>
                  <a:pt x="4607865" y="859778"/>
                  <a:pt x="4587624" y="858349"/>
                  <a:pt x="4567979" y="861087"/>
                </a:cubicBezTo>
                <a:close/>
                <a:moveTo>
                  <a:pt x="2424735" y="146"/>
                </a:moveTo>
                <a:cubicBezTo>
                  <a:pt x="2429497" y="-1759"/>
                  <a:pt x="2441880" y="15386"/>
                  <a:pt x="2449500" y="25864"/>
                </a:cubicBezTo>
                <a:cubicBezTo>
                  <a:pt x="2463787" y="45866"/>
                  <a:pt x="2461882" y="66821"/>
                  <a:pt x="2457120" y="90634"/>
                </a:cubicBezTo>
                <a:cubicBezTo>
                  <a:pt x="2448547" y="135401"/>
                  <a:pt x="2457120" y="178264"/>
                  <a:pt x="2478075" y="220174"/>
                </a:cubicBezTo>
                <a:cubicBezTo>
                  <a:pt x="2493315" y="249701"/>
                  <a:pt x="2501887" y="282086"/>
                  <a:pt x="2518080" y="310661"/>
                </a:cubicBezTo>
                <a:cubicBezTo>
                  <a:pt x="2531415" y="333521"/>
                  <a:pt x="2551417" y="352571"/>
                  <a:pt x="2566657" y="375431"/>
                </a:cubicBezTo>
                <a:cubicBezTo>
                  <a:pt x="2607615" y="434486"/>
                  <a:pt x="2656192" y="489731"/>
                  <a:pt x="2659050" y="566884"/>
                </a:cubicBezTo>
                <a:cubicBezTo>
                  <a:pt x="2659050" y="568789"/>
                  <a:pt x="2659050" y="570694"/>
                  <a:pt x="2660002" y="572599"/>
                </a:cubicBezTo>
                <a:cubicBezTo>
                  <a:pt x="2695245" y="615461"/>
                  <a:pt x="2669527" y="655466"/>
                  <a:pt x="2656192" y="698329"/>
                </a:cubicBezTo>
                <a:cubicBezTo>
                  <a:pt x="2644762" y="731666"/>
                  <a:pt x="2641905" y="767861"/>
                  <a:pt x="2637142" y="804056"/>
                </a:cubicBezTo>
                <a:cubicBezTo>
                  <a:pt x="2636190" y="813581"/>
                  <a:pt x="2641905" y="825011"/>
                  <a:pt x="2646667" y="842156"/>
                </a:cubicBezTo>
                <a:cubicBezTo>
                  <a:pt x="2655240" y="830726"/>
                  <a:pt x="2660955" y="825964"/>
                  <a:pt x="2663812" y="820249"/>
                </a:cubicBezTo>
                <a:cubicBezTo>
                  <a:pt x="2700007" y="738334"/>
                  <a:pt x="2737155" y="657371"/>
                  <a:pt x="2770492" y="574504"/>
                </a:cubicBezTo>
                <a:cubicBezTo>
                  <a:pt x="2780970" y="546881"/>
                  <a:pt x="2782875" y="515449"/>
                  <a:pt x="2785732" y="484969"/>
                </a:cubicBezTo>
                <a:cubicBezTo>
                  <a:pt x="2789542" y="448774"/>
                  <a:pt x="2800020" y="416389"/>
                  <a:pt x="2827642" y="390671"/>
                </a:cubicBezTo>
                <a:cubicBezTo>
                  <a:pt x="2876220" y="345904"/>
                  <a:pt x="2922892" y="298279"/>
                  <a:pt x="2975280" y="257321"/>
                </a:cubicBezTo>
                <a:cubicBezTo>
                  <a:pt x="3003855" y="235414"/>
                  <a:pt x="3041002" y="224936"/>
                  <a:pt x="3073387" y="208744"/>
                </a:cubicBezTo>
                <a:cubicBezTo>
                  <a:pt x="3102915" y="193504"/>
                  <a:pt x="3131490" y="176359"/>
                  <a:pt x="3160065" y="161119"/>
                </a:cubicBezTo>
                <a:cubicBezTo>
                  <a:pt x="3169590" y="156356"/>
                  <a:pt x="3183877" y="150641"/>
                  <a:pt x="3189592" y="155404"/>
                </a:cubicBezTo>
                <a:cubicBezTo>
                  <a:pt x="3198165" y="161119"/>
                  <a:pt x="3203880" y="175406"/>
                  <a:pt x="3203880" y="185884"/>
                </a:cubicBezTo>
                <a:cubicBezTo>
                  <a:pt x="3204832" y="240176"/>
                  <a:pt x="3179115" y="285896"/>
                  <a:pt x="3152445" y="331616"/>
                </a:cubicBezTo>
                <a:cubicBezTo>
                  <a:pt x="3141015" y="351619"/>
                  <a:pt x="3132442" y="373526"/>
                  <a:pt x="3122917" y="395434"/>
                </a:cubicBezTo>
                <a:cubicBezTo>
                  <a:pt x="3093390" y="462109"/>
                  <a:pt x="3049575" y="516401"/>
                  <a:pt x="2983852" y="548786"/>
                </a:cubicBezTo>
                <a:cubicBezTo>
                  <a:pt x="2925750" y="577361"/>
                  <a:pt x="2864790" y="599269"/>
                  <a:pt x="2804782" y="624034"/>
                </a:cubicBezTo>
                <a:cubicBezTo>
                  <a:pt x="2769540" y="638321"/>
                  <a:pt x="2739060" y="686899"/>
                  <a:pt x="2738107" y="724999"/>
                </a:cubicBezTo>
                <a:cubicBezTo>
                  <a:pt x="2738107" y="739286"/>
                  <a:pt x="2730487" y="753574"/>
                  <a:pt x="2724772" y="766909"/>
                </a:cubicBezTo>
                <a:cubicBezTo>
                  <a:pt x="2720010" y="777386"/>
                  <a:pt x="2713342" y="787864"/>
                  <a:pt x="2705722" y="800246"/>
                </a:cubicBezTo>
                <a:cubicBezTo>
                  <a:pt x="2743822" y="814534"/>
                  <a:pt x="2778112" y="811676"/>
                  <a:pt x="2807640" y="792626"/>
                </a:cubicBezTo>
                <a:cubicBezTo>
                  <a:pt x="2837167" y="774529"/>
                  <a:pt x="2867647" y="753574"/>
                  <a:pt x="2889555" y="727856"/>
                </a:cubicBezTo>
                <a:cubicBezTo>
                  <a:pt x="2970517" y="630701"/>
                  <a:pt x="3074340" y="600221"/>
                  <a:pt x="3196260" y="616414"/>
                </a:cubicBezTo>
                <a:cubicBezTo>
                  <a:pt x="3218167" y="619271"/>
                  <a:pt x="3240075" y="623081"/>
                  <a:pt x="3265792" y="629749"/>
                </a:cubicBezTo>
                <a:cubicBezTo>
                  <a:pt x="3211500" y="676421"/>
                  <a:pt x="3162922" y="732619"/>
                  <a:pt x="3099105" y="765956"/>
                </a:cubicBezTo>
                <a:cubicBezTo>
                  <a:pt x="3033382" y="800246"/>
                  <a:pt x="2965755" y="832631"/>
                  <a:pt x="2895270" y="852634"/>
                </a:cubicBezTo>
                <a:cubicBezTo>
                  <a:pt x="2827642" y="872636"/>
                  <a:pt x="2755252" y="875494"/>
                  <a:pt x="2676195" y="887876"/>
                </a:cubicBezTo>
                <a:cubicBezTo>
                  <a:pt x="2687625" y="895496"/>
                  <a:pt x="2691435" y="897401"/>
                  <a:pt x="2695245" y="900259"/>
                </a:cubicBezTo>
                <a:cubicBezTo>
                  <a:pt x="2702865" y="905974"/>
                  <a:pt x="2709532" y="911689"/>
                  <a:pt x="2717152" y="917404"/>
                </a:cubicBezTo>
                <a:cubicBezTo>
                  <a:pt x="2708580" y="924071"/>
                  <a:pt x="2700960" y="935501"/>
                  <a:pt x="2691435" y="937406"/>
                </a:cubicBezTo>
                <a:cubicBezTo>
                  <a:pt x="2671432" y="941216"/>
                  <a:pt x="2661907" y="951694"/>
                  <a:pt x="2651430" y="968839"/>
                </a:cubicBezTo>
                <a:cubicBezTo>
                  <a:pt x="2617140" y="1024084"/>
                  <a:pt x="2579992" y="1078376"/>
                  <a:pt x="2543797" y="1132669"/>
                </a:cubicBezTo>
                <a:cubicBezTo>
                  <a:pt x="2539035" y="1139336"/>
                  <a:pt x="2532367" y="1146004"/>
                  <a:pt x="2529510" y="1153624"/>
                </a:cubicBezTo>
                <a:cubicBezTo>
                  <a:pt x="2521890" y="1170769"/>
                  <a:pt x="2523795" y="1183151"/>
                  <a:pt x="2545702" y="1189819"/>
                </a:cubicBezTo>
                <a:cubicBezTo>
                  <a:pt x="2675242" y="1229824"/>
                  <a:pt x="2805735" y="1270781"/>
                  <a:pt x="2935275" y="1310786"/>
                </a:cubicBezTo>
                <a:cubicBezTo>
                  <a:pt x="2970517" y="1321264"/>
                  <a:pt x="2998140" y="1308881"/>
                  <a:pt x="3023857" y="1286021"/>
                </a:cubicBezTo>
                <a:cubicBezTo>
                  <a:pt x="3034335" y="1276496"/>
                  <a:pt x="3043860" y="1265066"/>
                  <a:pt x="3055290" y="1256494"/>
                </a:cubicBezTo>
                <a:cubicBezTo>
                  <a:pt x="3059100" y="1253636"/>
                  <a:pt x="3068625" y="1253636"/>
                  <a:pt x="3072435" y="1256494"/>
                </a:cubicBezTo>
                <a:cubicBezTo>
                  <a:pt x="3075292" y="1258399"/>
                  <a:pt x="3074340" y="1267924"/>
                  <a:pt x="3072435" y="1273639"/>
                </a:cubicBezTo>
                <a:cubicBezTo>
                  <a:pt x="3068625" y="1286974"/>
                  <a:pt x="3056242" y="1306024"/>
                  <a:pt x="3061005" y="1312691"/>
                </a:cubicBezTo>
                <a:cubicBezTo>
                  <a:pt x="3074340" y="1332694"/>
                  <a:pt x="3092437" y="1356506"/>
                  <a:pt x="3114345" y="1364126"/>
                </a:cubicBezTo>
                <a:cubicBezTo>
                  <a:pt x="3200070" y="1394606"/>
                  <a:pt x="3287700" y="1419371"/>
                  <a:pt x="3375330" y="1446041"/>
                </a:cubicBezTo>
                <a:cubicBezTo>
                  <a:pt x="3378187" y="1446994"/>
                  <a:pt x="3381045" y="1446994"/>
                  <a:pt x="3383902" y="1448899"/>
                </a:cubicBezTo>
                <a:cubicBezTo>
                  <a:pt x="3423907" y="1478426"/>
                  <a:pt x="3462960" y="1461281"/>
                  <a:pt x="3503917" y="1445089"/>
                </a:cubicBezTo>
                <a:cubicBezTo>
                  <a:pt x="3520110" y="1480331"/>
                  <a:pt x="3545827" y="1471759"/>
                  <a:pt x="3571545" y="1458424"/>
                </a:cubicBezTo>
                <a:cubicBezTo>
                  <a:pt x="3630600" y="1427944"/>
                  <a:pt x="3689655" y="1396511"/>
                  <a:pt x="3747757" y="1365079"/>
                </a:cubicBezTo>
                <a:cubicBezTo>
                  <a:pt x="3771570" y="1352696"/>
                  <a:pt x="3787762" y="1333646"/>
                  <a:pt x="3792525" y="1306024"/>
                </a:cubicBezTo>
                <a:cubicBezTo>
                  <a:pt x="3794430" y="1298404"/>
                  <a:pt x="3799192" y="1290784"/>
                  <a:pt x="3803955" y="1281259"/>
                </a:cubicBezTo>
                <a:cubicBezTo>
                  <a:pt x="3826815" y="1299356"/>
                  <a:pt x="3846817" y="1309834"/>
                  <a:pt x="3870630" y="1288879"/>
                </a:cubicBezTo>
                <a:cubicBezTo>
                  <a:pt x="3884917" y="1276496"/>
                  <a:pt x="3894442" y="1265066"/>
                  <a:pt x="3883965" y="1246016"/>
                </a:cubicBezTo>
                <a:cubicBezTo>
                  <a:pt x="3873487" y="1226014"/>
                  <a:pt x="3883012" y="1215536"/>
                  <a:pt x="3902062" y="1210774"/>
                </a:cubicBezTo>
                <a:cubicBezTo>
                  <a:pt x="3925875" y="1205059"/>
                  <a:pt x="3930637" y="1191724"/>
                  <a:pt x="3921112" y="1168864"/>
                </a:cubicBezTo>
                <a:cubicBezTo>
                  <a:pt x="3906825" y="1134574"/>
                  <a:pt x="3895395" y="1099331"/>
                  <a:pt x="3881107" y="1065041"/>
                </a:cubicBezTo>
                <a:cubicBezTo>
                  <a:pt x="3875392" y="1050754"/>
                  <a:pt x="3864915" y="1037419"/>
                  <a:pt x="3854437" y="1025989"/>
                </a:cubicBezTo>
                <a:cubicBezTo>
                  <a:pt x="3814432" y="983126"/>
                  <a:pt x="3772522" y="941216"/>
                  <a:pt x="3733470" y="897401"/>
                </a:cubicBezTo>
                <a:cubicBezTo>
                  <a:pt x="3699180" y="859301"/>
                  <a:pt x="3667747" y="819296"/>
                  <a:pt x="3635362" y="779291"/>
                </a:cubicBezTo>
                <a:cubicBezTo>
                  <a:pt x="3627742" y="769766"/>
                  <a:pt x="3622980" y="759289"/>
                  <a:pt x="3613455" y="744049"/>
                </a:cubicBezTo>
                <a:cubicBezTo>
                  <a:pt x="3663937" y="742144"/>
                  <a:pt x="3707752" y="752621"/>
                  <a:pt x="3746805" y="770719"/>
                </a:cubicBezTo>
                <a:cubicBezTo>
                  <a:pt x="3797287" y="794531"/>
                  <a:pt x="3845865" y="823106"/>
                  <a:pt x="3893490" y="852634"/>
                </a:cubicBezTo>
                <a:cubicBezTo>
                  <a:pt x="3926827" y="872636"/>
                  <a:pt x="3949687" y="904069"/>
                  <a:pt x="3959212" y="942169"/>
                </a:cubicBezTo>
                <a:cubicBezTo>
                  <a:pt x="3970642" y="985031"/>
                  <a:pt x="3982072" y="1028846"/>
                  <a:pt x="3988740" y="1072661"/>
                </a:cubicBezTo>
                <a:cubicBezTo>
                  <a:pt x="3992550" y="1096474"/>
                  <a:pt x="3984930" y="1121239"/>
                  <a:pt x="3983025" y="1146004"/>
                </a:cubicBezTo>
                <a:cubicBezTo>
                  <a:pt x="3982072" y="1154576"/>
                  <a:pt x="3983025" y="1164101"/>
                  <a:pt x="3983025" y="1172674"/>
                </a:cubicBezTo>
                <a:cubicBezTo>
                  <a:pt x="3992550" y="1171721"/>
                  <a:pt x="4003027" y="1171721"/>
                  <a:pt x="4011600" y="1167911"/>
                </a:cubicBezTo>
                <a:cubicBezTo>
                  <a:pt x="4020172" y="1164101"/>
                  <a:pt x="4025887" y="1156481"/>
                  <a:pt x="4032555" y="1148861"/>
                </a:cubicBezTo>
                <a:cubicBezTo>
                  <a:pt x="4046842" y="1133621"/>
                  <a:pt x="4058272" y="1115524"/>
                  <a:pt x="4075417" y="1103141"/>
                </a:cubicBezTo>
                <a:cubicBezTo>
                  <a:pt x="4123042" y="1066946"/>
                  <a:pt x="4145902" y="1014559"/>
                  <a:pt x="4168762" y="962171"/>
                </a:cubicBezTo>
                <a:cubicBezTo>
                  <a:pt x="4171620" y="954551"/>
                  <a:pt x="4170667" y="943121"/>
                  <a:pt x="4166857" y="936454"/>
                </a:cubicBezTo>
                <a:cubicBezTo>
                  <a:pt x="4127805" y="867874"/>
                  <a:pt x="4120185" y="791674"/>
                  <a:pt x="4118280" y="715474"/>
                </a:cubicBezTo>
                <a:cubicBezTo>
                  <a:pt x="4116375" y="648799"/>
                  <a:pt x="4121137" y="582124"/>
                  <a:pt x="4121137" y="515449"/>
                </a:cubicBezTo>
                <a:cubicBezTo>
                  <a:pt x="4121137" y="418294"/>
                  <a:pt x="4109707" y="322091"/>
                  <a:pt x="4081132" y="228746"/>
                </a:cubicBezTo>
                <a:cubicBezTo>
                  <a:pt x="4077322" y="217316"/>
                  <a:pt x="4074465" y="205886"/>
                  <a:pt x="4068750" y="184931"/>
                </a:cubicBezTo>
                <a:cubicBezTo>
                  <a:pt x="4084942" y="192551"/>
                  <a:pt x="4094467" y="196361"/>
                  <a:pt x="4103040" y="202076"/>
                </a:cubicBezTo>
                <a:cubicBezTo>
                  <a:pt x="4212577" y="284944"/>
                  <a:pt x="4279252" y="395434"/>
                  <a:pt x="4286872" y="535451"/>
                </a:cubicBezTo>
                <a:cubicBezTo>
                  <a:pt x="4293540" y="649751"/>
                  <a:pt x="4293540" y="765004"/>
                  <a:pt x="4296397" y="880256"/>
                </a:cubicBezTo>
                <a:cubicBezTo>
                  <a:pt x="4296397" y="887876"/>
                  <a:pt x="4296397" y="895496"/>
                  <a:pt x="4296397" y="903116"/>
                </a:cubicBezTo>
                <a:cubicBezTo>
                  <a:pt x="4296397" y="907879"/>
                  <a:pt x="4298302" y="912641"/>
                  <a:pt x="4300207" y="920261"/>
                </a:cubicBezTo>
                <a:cubicBezTo>
                  <a:pt x="4308780" y="918356"/>
                  <a:pt x="4317352" y="918356"/>
                  <a:pt x="4324020" y="915499"/>
                </a:cubicBezTo>
                <a:cubicBezTo>
                  <a:pt x="4389742" y="892639"/>
                  <a:pt x="4444987" y="851681"/>
                  <a:pt x="4491660" y="800246"/>
                </a:cubicBezTo>
                <a:cubicBezTo>
                  <a:pt x="4530712" y="756431"/>
                  <a:pt x="4572622" y="713569"/>
                  <a:pt x="4634535" y="706901"/>
                </a:cubicBezTo>
                <a:cubicBezTo>
                  <a:pt x="4704067" y="699281"/>
                  <a:pt x="4774552" y="684041"/>
                  <a:pt x="4844085" y="704044"/>
                </a:cubicBezTo>
                <a:cubicBezTo>
                  <a:pt x="4940288" y="730714"/>
                  <a:pt x="5021250" y="780244"/>
                  <a:pt x="5083163" y="860254"/>
                </a:cubicBezTo>
                <a:cubicBezTo>
                  <a:pt x="5099355" y="880256"/>
                  <a:pt x="5094592" y="893591"/>
                  <a:pt x="5077447" y="910736"/>
                </a:cubicBezTo>
                <a:cubicBezTo>
                  <a:pt x="5042205" y="945026"/>
                  <a:pt x="5003152" y="965029"/>
                  <a:pt x="4952670" y="959314"/>
                </a:cubicBezTo>
                <a:cubicBezTo>
                  <a:pt x="4941240" y="958361"/>
                  <a:pt x="4926952" y="965029"/>
                  <a:pt x="4917427" y="972649"/>
                </a:cubicBezTo>
                <a:cubicBezTo>
                  <a:pt x="4869802" y="1005034"/>
                  <a:pt x="4825988" y="1042181"/>
                  <a:pt x="4776457" y="1070756"/>
                </a:cubicBezTo>
                <a:cubicBezTo>
                  <a:pt x="4748835" y="1086949"/>
                  <a:pt x="4713592" y="1093616"/>
                  <a:pt x="4681207" y="1096474"/>
                </a:cubicBezTo>
                <a:cubicBezTo>
                  <a:pt x="4607865" y="1102189"/>
                  <a:pt x="4536427" y="1094569"/>
                  <a:pt x="4467847" y="1060279"/>
                </a:cubicBezTo>
                <a:cubicBezTo>
                  <a:pt x="4421175" y="1037419"/>
                  <a:pt x="4369740" y="1024084"/>
                  <a:pt x="4320210" y="1008844"/>
                </a:cubicBezTo>
                <a:cubicBezTo>
                  <a:pt x="4305922" y="1004081"/>
                  <a:pt x="4288777" y="1001224"/>
                  <a:pt x="4284015" y="1025989"/>
                </a:cubicBezTo>
                <a:cubicBezTo>
                  <a:pt x="4282110" y="1034561"/>
                  <a:pt x="4269727" y="1040276"/>
                  <a:pt x="4261155" y="1046944"/>
                </a:cubicBezTo>
                <a:cubicBezTo>
                  <a:pt x="4254487" y="1051706"/>
                  <a:pt x="4244962" y="1053611"/>
                  <a:pt x="4239247" y="1060279"/>
                </a:cubicBezTo>
                <a:cubicBezTo>
                  <a:pt x="4186860" y="1113619"/>
                  <a:pt x="4107802" y="1125049"/>
                  <a:pt x="4057320" y="1185056"/>
                </a:cubicBezTo>
                <a:cubicBezTo>
                  <a:pt x="4023982" y="1225061"/>
                  <a:pt x="3979215" y="1256494"/>
                  <a:pt x="3938257" y="1291736"/>
                </a:cubicBezTo>
                <a:cubicBezTo>
                  <a:pt x="3930637" y="1298404"/>
                  <a:pt x="3920160" y="1302214"/>
                  <a:pt x="3914445" y="1311739"/>
                </a:cubicBezTo>
                <a:cubicBezTo>
                  <a:pt x="3956355" y="1330789"/>
                  <a:pt x="3990645" y="1323169"/>
                  <a:pt x="4023030" y="1304119"/>
                </a:cubicBezTo>
                <a:cubicBezTo>
                  <a:pt x="4061130" y="1281259"/>
                  <a:pt x="4061130" y="1281259"/>
                  <a:pt x="4075417" y="1321264"/>
                </a:cubicBezTo>
                <a:cubicBezTo>
                  <a:pt x="4076370" y="1325074"/>
                  <a:pt x="4078275" y="1328884"/>
                  <a:pt x="4081132" y="1330789"/>
                </a:cubicBezTo>
                <a:cubicBezTo>
                  <a:pt x="4114470" y="1345076"/>
                  <a:pt x="4147807" y="1366031"/>
                  <a:pt x="4183050" y="1372699"/>
                </a:cubicBezTo>
                <a:cubicBezTo>
                  <a:pt x="4290682" y="1394606"/>
                  <a:pt x="4396410" y="1380319"/>
                  <a:pt x="4502137" y="1354601"/>
                </a:cubicBezTo>
                <a:cubicBezTo>
                  <a:pt x="4521187" y="1349839"/>
                  <a:pt x="4542142" y="1351744"/>
                  <a:pt x="4563097" y="1349839"/>
                </a:cubicBezTo>
                <a:cubicBezTo>
                  <a:pt x="4564050" y="1352696"/>
                  <a:pt x="4565002" y="1356506"/>
                  <a:pt x="4565955" y="1359364"/>
                </a:cubicBezTo>
                <a:cubicBezTo>
                  <a:pt x="4540237" y="1374604"/>
                  <a:pt x="4514520" y="1389844"/>
                  <a:pt x="4483087" y="1408894"/>
                </a:cubicBezTo>
                <a:cubicBezTo>
                  <a:pt x="4505947" y="1412704"/>
                  <a:pt x="4521187" y="1414609"/>
                  <a:pt x="4536427" y="1417466"/>
                </a:cubicBezTo>
                <a:cubicBezTo>
                  <a:pt x="4536427" y="1420324"/>
                  <a:pt x="4536427" y="1422229"/>
                  <a:pt x="4535475" y="1425086"/>
                </a:cubicBezTo>
                <a:cubicBezTo>
                  <a:pt x="4519282" y="1425086"/>
                  <a:pt x="4502137" y="1425086"/>
                  <a:pt x="4485945" y="1425086"/>
                </a:cubicBezTo>
                <a:cubicBezTo>
                  <a:pt x="4484992" y="1426991"/>
                  <a:pt x="4484992" y="1429849"/>
                  <a:pt x="4484040" y="1431754"/>
                </a:cubicBezTo>
                <a:cubicBezTo>
                  <a:pt x="4491660" y="1433659"/>
                  <a:pt x="4499280" y="1435564"/>
                  <a:pt x="4506900" y="1438421"/>
                </a:cubicBezTo>
                <a:cubicBezTo>
                  <a:pt x="4516425" y="1441279"/>
                  <a:pt x="4532617" y="1444136"/>
                  <a:pt x="4532617" y="1447946"/>
                </a:cubicBezTo>
                <a:cubicBezTo>
                  <a:pt x="4533570" y="1457471"/>
                  <a:pt x="4526902" y="1467949"/>
                  <a:pt x="4523092" y="1477474"/>
                </a:cubicBezTo>
                <a:cubicBezTo>
                  <a:pt x="4522140" y="1480331"/>
                  <a:pt x="4520235" y="1482236"/>
                  <a:pt x="4517377" y="1486046"/>
                </a:cubicBezTo>
                <a:cubicBezTo>
                  <a:pt x="4523092" y="1493666"/>
                  <a:pt x="4528807" y="1501286"/>
                  <a:pt x="4533570" y="1507954"/>
                </a:cubicBezTo>
                <a:cubicBezTo>
                  <a:pt x="4512615" y="1512716"/>
                  <a:pt x="4493565" y="1517479"/>
                  <a:pt x="4473562" y="1522241"/>
                </a:cubicBezTo>
                <a:cubicBezTo>
                  <a:pt x="4473562" y="1525099"/>
                  <a:pt x="4473562" y="1528909"/>
                  <a:pt x="4474515" y="1531766"/>
                </a:cubicBezTo>
                <a:cubicBezTo>
                  <a:pt x="4484040" y="1539386"/>
                  <a:pt x="4493565" y="1547006"/>
                  <a:pt x="4504042" y="1555579"/>
                </a:cubicBezTo>
                <a:cubicBezTo>
                  <a:pt x="4503090" y="1556531"/>
                  <a:pt x="4503090" y="1558436"/>
                  <a:pt x="4502137" y="1559389"/>
                </a:cubicBezTo>
                <a:cubicBezTo>
                  <a:pt x="4472610" y="1548911"/>
                  <a:pt x="4443082" y="1539386"/>
                  <a:pt x="4412602" y="1528909"/>
                </a:cubicBezTo>
                <a:cubicBezTo>
                  <a:pt x="4410697" y="1532719"/>
                  <a:pt x="4409745" y="1536529"/>
                  <a:pt x="4407840" y="1540339"/>
                </a:cubicBezTo>
                <a:cubicBezTo>
                  <a:pt x="4440225" y="1555579"/>
                  <a:pt x="4472610" y="1570819"/>
                  <a:pt x="4504995" y="1586059"/>
                </a:cubicBezTo>
                <a:cubicBezTo>
                  <a:pt x="4503090" y="1589869"/>
                  <a:pt x="4501185" y="1594631"/>
                  <a:pt x="4500232" y="1598441"/>
                </a:cubicBezTo>
                <a:cubicBezTo>
                  <a:pt x="4464990" y="1584154"/>
                  <a:pt x="4429747" y="1570819"/>
                  <a:pt x="4392600" y="1555579"/>
                </a:cubicBezTo>
                <a:cubicBezTo>
                  <a:pt x="4384980" y="1589869"/>
                  <a:pt x="4414507" y="1625111"/>
                  <a:pt x="4374502" y="1653686"/>
                </a:cubicBezTo>
                <a:cubicBezTo>
                  <a:pt x="4365930" y="1638446"/>
                  <a:pt x="4356405" y="1624159"/>
                  <a:pt x="4350690" y="1608919"/>
                </a:cubicBezTo>
                <a:cubicBezTo>
                  <a:pt x="4341165" y="1584154"/>
                  <a:pt x="4325925" y="1567961"/>
                  <a:pt x="4301160" y="1558436"/>
                </a:cubicBezTo>
                <a:cubicBezTo>
                  <a:pt x="4224960" y="1527956"/>
                  <a:pt x="4150665" y="1494619"/>
                  <a:pt x="4088752" y="1438421"/>
                </a:cubicBezTo>
                <a:cubicBezTo>
                  <a:pt x="4064940" y="1416514"/>
                  <a:pt x="4032555" y="1403179"/>
                  <a:pt x="4003980" y="1385081"/>
                </a:cubicBezTo>
                <a:cubicBezTo>
                  <a:pt x="4002075" y="1386986"/>
                  <a:pt x="4001122" y="1388891"/>
                  <a:pt x="3999217" y="1390796"/>
                </a:cubicBezTo>
                <a:cubicBezTo>
                  <a:pt x="4003980" y="1396511"/>
                  <a:pt x="4008742" y="1403179"/>
                  <a:pt x="4013505" y="1408894"/>
                </a:cubicBezTo>
                <a:cubicBezTo>
                  <a:pt x="4072560" y="1467949"/>
                  <a:pt x="4103992" y="1540339"/>
                  <a:pt x="4114470" y="1621301"/>
                </a:cubicBezTo>
                <a:cubicBezTo>
                  <a:pt x="4119232" y="1658449"/>
                  <a:pt x="4131615" y="1683214"/>
                  <a:pt x="4170667" y="1692739"/>
                </a:cubicBezTo>
                <a:cubicBezTo>
                  <a:pt x="4220197" y="1705121"/>
                  <a:pt x="4268775" y="1724171"/>
                  <a:pt x="4318305" y="1735601"/>
                </a:cubicBezTo>
                <a:cubicBezTo>
                  <a:pt x="4354500" y="1744174"/>
                  <a:pt x="4390695" y="1738459"/>
                  <a:pt x="4424032" y="1717504"/>
                </a:cubicBezTo>
                <a:cubicBezTo>
                  <a:pt x="4444987" y="1703216"/>
                  <a:pt x="4466895" y="1722266"/>
                  <a:pt x="4472610" y="1762271"/>
                </a:cubicBezTo>
                <a:cubicBezTo>
                  <a:pt x="4498327" y="1747984"/>
                  <a:pt x="4523092" y="1734649"/>
                  <a:pt x="4546905" y="1720361"/>
                </a:cubicBezTo>
                <a:cubicBezTo>
                  <a:pt x="4577385" y="1703216"/>
                  <a:pt x="4611675" y="1688929"/>
                  <a:pt x="4637392" y="1666069"/>
                </a:cubicBezTo>
                <a:cubicBezTo>
                  <a:pt x="4664062" y="1641304"/>
                  <a:pt x="4689780" y="1610824"/>
                  <a:pt x="4702162" y="1577486"/>
                </a:cubicBezTo>
                <a:cubicBezTo>
                  <a:pt x="4731690" y="1496524"/>
                  <a:pt x="4791697" y="1443184"/>
                  <a:pt x="4855515" y="1393654"/>
                </a:cubicBezTo>
                <a:cubicBezTo>
                  <a:pt x="4993627" y="1286021"/>
                  <a:pt x="5152695" y="1249826"/>
                  <a:pt x="5325097" y="1262209"/>
                </a:cubicBezTo>
                <a:cubicBezTo>
                  <a:pt x="5328907" y="1262209"/>
                  <a:pt x="5332717" y="1263161"/>
                  <a:pt x="5336527" y="1264114"/>
                </a:cubicBezTo>
                <a:cubicBezTo>
                  <a:pt x="5404155" y="1276496"/>
                  <a:pt x="5414632" y="1292689"/>
                  <a:pt x="5401297" y="1361269"/>
                </a:cubicBezTo>
                <a:cubicBezTo>
                  <a:pt x="5387963" y="1429849"/>
                  <a:pt x="5341290" y="1475569"/>
                  <a:pt x="5294617" y="1522241"/>
                </a:cubicBezTo>
                <a:cubicBezTo>
                  <a:pt x="5219370" y="1596536"/>
                  <a:pt x="5126025" y="1627969"/>
                  <a:pt x="5025060" y="1655591"/>
                </a:cubicBezTo>
                <a:cubicBezTo>
                  <a:pt x="4941240" y="1678451"/>
                  <a:pt x="4856467" y="1683214"/>
                  <a:pt x="4772647" y="1694644"/>
                </a:cubicBezTo>
                <a:cubicBezTo>
                  <a:pt x="4745025" y="1698454"/>
                  <a:pt x="4715497" y="1685119"/>
                  <a:pt x="4686922" y="1680356"/>
                </a:cubicBezTo>
                <a:cubicBezTo>
                  <a:pt x="4674540" y="1678451"/>
                  <a:pt x="4659300" y="1673689"/>
                  <a:pt x="4649775" y="1679404"/>
                </a:cubicBezTo>
                <a:cubicBezTo>
                  <a:pt x="4604055" y="1705121"/>
                  <a:pt x="4560240" y="1732744"/>
                  <a:pt x="4516425" y="1762271"/>
                </a:cubicBezTo>
                <a:cubicBezTo>
                  <a:pt x="4506900" y="1768939"/>
                  <a:pt x="4501185" y="1781321"/>
                  <a:pt x="4494517" y="1791799"/>
                </a:cubicBezTo>
                <a:cubicBezTo>
                  <a:pt x="4505947" y="1793704"/>
                  <a:pt x="4517377" y="1794656"/>
                  <a:pt x="4528807" y="1796561"/>
                </a:cubicBezTo>
                <a:cubicBezTo>
                  <a:pt x="4559287" y="1802276"/>
                  <a:pt x="4590720" y="1805134"/>
                  <a:pt x="4620247" y="1814659"/>
                </a:cubicBezTo>
                <a:cubicBezTo>
                  <a:pt x="4646917" y="1822279"/>
                  <a:pt x="4670730" y="1821326"/>
                  <a:pt x="4694542" y="1808944"/>
                </a:cubicBezTo>
                <a:cubicBezTo>
                  <a:pt x="4751692" y="1777511"/>
                  <a:pt x="4807890" y="1745126"/>
                  <a:pt x="4874565" y="1743221"/>
                </a:cubicBezTo>
                <a:cubicBezTo>
                  <a:pt x="4917427" y="1741316"/>
                  <a:pt x="4963147" y="1739411"/>
                  <a:pt x="5004105" y="1749889"/>
                </a:cubicBezTo>
                <a:cubicBezTo>
                  <a:pt x="5056492" y="1763224"/>
                  <a:pt x="5106975" y="1785131"/>
                  <a:pt x="5154600" y="1809896"/>
                </a:cubicBezTo>
                <a:cubicBezTo>
                  <a:pt x="5222227" y="1844186"/>
                  <a:pt x="5260327" y="1900384"/>
                  <a:pt x="5260327" y="1978489"/>
                </a:cubicBezTo>
                <a:cubicBezTo>
                  <a:pt x="5260327" y="2000396"/>
                  <a:pt x="5264138" y="2022304"/>
                  <a:pt x="5264138" y="2044211"/>
                </a:cubicBezTo>
                <a:cubicBezTo>
                  <a:pt x="5264138" y="2052784"/>
                  <a:pt x="5256517" y="2066119"/>
                  <a:pt x="5249850" y="2068976"/>
                </a:cubicBezTo>
                <a:cubicBezTo>
                  <a:pt x="5150790" y="2105171"/>
                  <a:pt x="5050777" y="2125174"/>
                  <a:pt x="4946002" y="2093741"/>
                </a:cubicBezTo>
                <a:cubicBezTo>
                  <a:pt x="4916475" y="2085169"/>
                  <a:pt x="4885042" y="2074691"/>
                  <a:pt x="4860277" y="2056594"/>
                </a:cubicBezTo>
                <a:cubicBezTo>
                  <a:pt x="4788840" y="2002301"/>
                  <a:pt x="4716450" y="1947056"/>
                  <a:pt x="4665015" y="1870856"/>
                </a:cubicBezTo>
                <a:cubicBezTo>
                  <a:pt x="4660252" y="1863236"/>
                  <a:pt x="4653585" y="1853711"/>
                  <a:pt x="4645965" y="1850854"/>
                </a:cubicBezTo>
                <a:cubicBezTo>
                  <a:pt x="4604055" y="1838471"/>
                  <a:pt x="4561192" y="1827041"/>
                  <a:pt x="4518330" y="1815611"/>
                </a:cubicBezTo>
                <a:cubicBezTo>
                  <a:pt x="4516425" y="1819421"/>
                  <a:pt x="4514520" y="1822279"/>
                  <a:pt x="4513567" y="1826089"/>
                </a:cubicBezTo>
                <a:cubicBezTo>
                  <a:pt x="4542142" y="1847044"/>
                  <a:pt x="4568812" y="1870856"/>
                  <a:pt x="4599292" y="1887049"/>
                </a:cubicBezTo>
                <a:cubicBezTo>
                  <a:pt x="4718355" y="1949914"/>
                  <a:pt x="4794555" y="2048021"/>
                  <a:pt x="4843132" y="2169941"/>
                </a:cubicBezTo>
                <a:cubicBezTo>
                  <a:pt x="4856467" y="2204232"/>
                  <a:pt x="4839322" y="2226139"/>
                  <a:pt x="4802175" y="2224234"/>
                </a:cubicBezTo>
                <a:cubicBezTo>
                  <a:pt x="4720260" y="2219471"/>
                  <a:pt x="4657395" y="2178514"/>
                  <a:pt x="4611675" y="2113744"/>
                </a:cubicBezTo>
                <a:cubicBezTo>
                  <a:pt x="4563097" y="2045164"/>
                  <a:pt x="4516425" y="1975631"/>
                  <a:pt x="4503090" y="1889906"/>
                </a:cubicBezTo>
                <a:cubicBezTo>
                  <a:pt x="4499280" y="1867046"/>
                  <a:pt x="4486897" y="1851806"/>
                  <a:pt x="4462132" y="1846091"/>
                </a:cubicBezTo>
                <a:cubicBezTo>
                  <a:pt x="4459275" y="1855616"/>
                  <a:pt x="4456417" y="1864189"/>
                  <a:pt x="4453560" y="1873714"/>
                </a:cubicBezTo>
                <a:cubicBezTo>
                  <a:pt x="4430700" y="1877524"/>
                  <a:pt x="4416412" y="1866094"/>
                  <a:pt x="4407840" y="1847044"/>
                </a:cubicBezTo>
                <a:cubicBezTo>
                  <a:pt x="4391647" y="1812754"/>
                  <a:pt x="4364025" y="1793704"/>
                  <a:pt x="4327830" y="1784179"/>
                </a:cubicBezTo>
                <a:cubicBezTo>
                  <a:pt x="4271632" y="1769891"/>
                  <a:pt x="4216387" y="1753699"/>
                  <a:pt x="4160190" y="1738459"/>
                </a:cubicBezTo>
                <a:cubicBezTo>
                  <a:pt x="4155427" y="1737506"/>
                  <a:pt x="4149712" y="1738459"/>
                  <a:pt x="4134472" y="1739411"/>
                </a:cubicBezTo>
                <a:cubicBezTo>
                  <a:pt x="4164952" y="1784179"/>
                  <a:pt x="4192575" y="1824184"/>
                  <a:pt x="4224007" y="1869904"/>
                </a:cubicBezTo>
                <a:cubicBezTo>
                  <a:pt x="4193527" y="1861331"/>
                  <a:pt x="4169715" y="1855616"/>
                  <a:pt x="4143045" y="1847996"/>
                </a:cubicBezTo>
                <a:cubicBezTo>
                  <a:pt x="4141140" y="1862284"/>
                  <a:pt x="4139235" y="1871809"/>
                  <a:pt x="4137330" y="1884191"/>
                </a:cubicBezTo>
                <a:cubicBezTo>
                  <a:pt x="4127805" y="1873714"/>
                  <a:pt x="4122090" y="1866094"/>
                  <a:pt x="4120185" y="1864189"/>
                </a:cubicBezTo>
                <a:cubicBezTo>
                  <a:pt x="4100182" y="1864189"/>
                  <a:pt x="4085895" y="1862284"/>
                  <a:pt x="4072560" y="1865141"/>
                </a:cubicBezTo>
                <a:cubicBezTo>
                  <a:pt x="4065892" y="1866094"/>
                  <a:pt x="4057320" y="1875619"/>
                  <a:pt x="4055415" y="1882286"/>
                </a:cubicBezTo>
                <a:cubicBezTo>
                  <a:pt x="4052557" y="1895621"/>
                  <a:pt x="4054462" y="1909909"/>
                  <a:pt x="4054462" y="1923244"/>
                </a:cubicBezTo>
                <a:cubicBezTo>
                  <a:pt x="4050652" y="1923244"/>
                  <a:pt x="4047795" y="1924196"/>
                  <a:pt x="4043985" y="1924196"/>
                </a:cubicBezTo>
                <a:cubicBezTo>
                  <a:pt x="4038270" y="1899431"/>
                  <a:pt x="4032555" y="1875619"/>
                  <a:pt x="4026840" y="1849901"/>
                </a:cubicBezTo>
                <a:cubicBezTo>
                  <a:pt x="4014457" y="1865141"/>
                  <a:pt x="4003980" y="1880381"/>
                  <a:pt x="3989692" y="1891811"/>
                </a:cubicBezTo>
                <a:cubicBezTo>
                  <a:pt x="3982072" y="1898479"/>
                  <a:pt x="3967785" y="1898479"/>
                  <a:pt x="3957307" y="1901336"/>
                </a:cubicBezTo>
                <a:cubicBezTo>
                  <a:pt x="3959212" y="1890859"/>
                  <a:pt x="3961117" y="1881334"/>
                  <a:pt x="3963975" y="1870856"/>
                </a:cubicBezTo>
                <a:cubicBezTo>
                  <a:pt x="3964927" y="1865141"/>
                  <a:pt x="3966832" y="1860379"/>
                  <a:pt x="3968737" y="1854664"/>
                </a:cubicBezTo>
                <a:cubicBezTo>
                  <a:pt x="3949687" y="1850854"/>
                  <a:pt x="3932542" y="1847044"/>
                  <a:pt x="3912540" y="1843234"/>
                </a:cubicBezTo>
                <a:cubicBezTo>
                  <a:pt x="3935400" y="1813706"/>
                  <a:pt x="3955402" y="1788941"/>
                  <a:pt x="3974452" y="1762271"/>
                </a:cubicBezTo>
                <a:cubicBezTo>
                  <a:pt x="3981120" y="1752746"/>
                  <a:pt x="3988740" y="1741316"/>
                  <a:pt x="3990645" y="1729886"/>
                </a:cubicBezTo>
                <a:cubicBezTo>
                  <a:pt x="3999217" y="1690834"/>
                  <a:pt x="3997312" y="1687024"/>
                  <a:pt x="3959212" y="1674641"/>
                </a:cubicBezTo>
                <a:cubicBezTo>
                  <a:pt x="3908730" y="1657496"/>
                  <a:pt x="3859200" y="1641304"/>
                  <a:pt x="3802050" y="1623206"/>
                </a:cubicBezTo>
                <a:cubicBezTo>
                  <a:pt x="3802050" y="1639399"/>
                  <a:pt x="3800145" y="1647971"/>
                  <a:pt x="3802050" y="1656544"/>
                </a:cubicBezTo>
                <a:cubicBezTo>
                  <a:pt x="3809670" y="1687976"/>
                  <a:pt x="3817290" y="1718456"/>
                  <a:pt x="3827767" y="1748936"/>
                </a:cubicBezTo>
                <a:cubicBezTo>
                  <a:pt x="3835387" y="1769891"/>
                  <a:pt x="3821100" y="1777511"/>
                  <a:pt x="3807765" y="1782274"/>
                </a:cubicBezTo>
                <a:cubicBezTo>
                  <a:pt x="3788715" y="1788941"/>
                  <a:pt x="3745852" y="1747031"/>
                  <a:pt x="3750615" y="1727029"/>
                </a:cubicBezTo>
                <a:cubicBezTo>
                  <a:pt x="3752520" y="1720361"/>
                  <a:pt x="3757282" y="1710836"/>
                  <a:pt x="3762045" y="1709884"/>
                </a:cubicBezTo>
                <a:cubicBezTo>
                  <a:pt x="3785857" y="1705121"/>
                  <a:pt x="3782047" y="1688929"/>
                  <a:pt x="3779190" y="1672736"/>
                </a:cubicBezTo>
                <a:cubicBezTo>
                  <a:pt x="3769665" y="1620349"/>
                  <a:pt x="3739185" y="1590821"/>
                  <a:pt x="3686797" y="1583201"/>
                </a:cubicBezTo>
                <a:cubicBezTo>
                  <a:pt x="3648697" y="1577486"/>
                  <a:pt x="3610597" y="1567009"/>
                  <a:pt x="3572497" y="1561294"/>
                </a:cubicBezTo>
                <a:cubicBezTo>
                  <a:pt x="3554400" y="1558436"/>
                  <a:pt x="3535350" y="1562246"/>
                  <a:pt x="3520110" y="1562246"/>
                </a:cubicBezTo>
                <a:cubicBezTo>
                  <a:pt x="3527730" y="1612729"/>
                  <a:pt x="3531540" y="1654639"/>
                  <a:pt x="3540112" y="1695596"/>
                </a:cubicBezTo>
                <a:cubicBezTo>
                  <a:pt x="3543922" y="1713694"/>
                  <a:pt x="3554400" y="1733696"/>
                  <a:pt x="3568687" y="1744174"/>
                </a:cubicBezTo>
                <a:cubicBezTo>
                  <a:pt x="3608692" y="1776559"/>
                  <a:pt x="3643935" y="1810849"/>
                  <a:pt x="3661080" y="1860379"/>
                </a:cubicBezTo>
                <a:cubicBezTo>
                  <a:pt x="3664890" y="1871809"/>
                  <a:pt x="3673462" y="1881334"/>
                  <a:pt x="3681082" y="1890859"/>
                </a:cubicBezTo>
                <a:cubicBezTo>
                  <a:pt x="3704895" y="1922291"/>
                  <a:pt x="3730612" y="1952771"/>
                  <a:pt x="3753472" y="1985156"/>
                </a:cubicBezTo>
                <a:cubicBezTo>
                  <a:pt x="3783952" y="2029924"/>
                  <a:pt x="3812527" y="2075644"/>
                  <a:pt x="3843007" y="2120411"/>
                </a:cubicBezTo>
                <a:cubicBezTo>
                  <a:pt x="3866820" y="2155654"/>
                  <a:pt x="3916350" y="2163274"/>
                  <a:pt x="3951592" y="2138509"/>
                </a:cubicBezTo>
                <a:cubicBezTo>
                  <a:pt x="3969690" y="2126126"/>
                  <a:pt x="3983977" y="2108982"/>
                  <a:pt x="4003027" y="2097551"/>
                </a:cubicBezTo>
                <a:cubicBezTo>
                  <a:pt x="4013505" y="2090884"/>
                  <a:pt x="4031602" y="2086121"/>
                  <a:pt x="4040175" y="2090884"/>
                </a:cubicBezTo>
                <a:cubicBezTo>
                  <a:pt x="4056367" y="2099457"/>
                  <a:pt x="4051605" y="2114696"/>
                  <a:pt x="4043032" y="2129936"/>
                </a:cubicBezTo>
                <a:cubicBezTo>
                  <a:pt x="4027792" y="2156607"/>
                  <a:pt x="4014457" y="2184229"/>
                  <a:pt x="3981120" y="2192801"/>
                </a:cubicBezTo>
                <a:cubicBezTo>
                  <a:pt x="3977310" y="2193754"/>
                  <a:pt x="3974452" y="2199469"/>
                  <a:pt x="3969690" y="2205184"/>
                </a:cubicBezTo>
                <a:cubicBezTo>
                  <a:pt x="3992550" y="2211851"/>
                  <a:pt x="4012552" y="2218519"/>
                  <a:pt x="4032555" y="2225186"/>
                </a:cubicBezTo>
                <a:cubicBezTo>
                  <a:pt x="4033507" y="2228044"/>
                  <a:pt x="4034460" y="2231854"/>
                  <a:pt x="4035412" y="2234711"/>
                </a:cubicBezTo>
                <a:cubicBezTo>
                  <a:pt x="4018267" y="2241379"/>
                  <a:pt x="4002075" y="2252809"/>
                  <a:pt x="3983977" y="2254714"/>
                </a:cubicBezTo>
                <a:cubicBezTo>
                  <a:pt x="3958260" y="2258524"/>
                  <a:pt x="3950640" y="2267096"/>
                  <a:pt x="3961117" y="2291861"/>
                </a:cubicBezTo>
                <a:cubicBezTo>
                  <a:pt x="3963975" y="2298529"/>
                  <a:pt x="3962070" y="2307101"/>
                  <a:pt x="3956355" y="2317579"/>
                </a:cubicBezTo>
                <a:cubicBezTo>
                  <a:pt x="3947782" y="2300434"/>
                  <a:pt x="3938257" y="2284241"/>
                  <a:pt x="3929685" y="2267096"/>
                </a:cubicBezTo>
                <a:cubicBezTo>
                  <a:pt x="3928732" y="2268049"/>
                  <a:pt x="3926827" y="2268049"/>
                  <a:pt x="3925875" y="2269001"/>
                </a:cubicBezTo>
                <a:cubicBezTo>
                  <a:pt x="3930637" y="2290909"/>
                  <a:pt x="3936352" y="2313769"/>
                  <a:pt x="3941115" y="2335676"/>
                </a:cubicBezTo>
                <a:cubicBezTo>
                  <a:pt x="3937305" y="2337582"/>
                  <a:pt x="3933495" y="2338534"/>
                  <a:pt x="3928732" y="2340439"/>
                </a:cubicBezTo>
                <a:cubicBezTo>
                  <a:pt x="3919207" y="2320436"/>
                  <a:pt x="3908730" y="2301386"/>
                  <a:pt x="3899205" y="2281384"/>
                </a:cubicBezTo>
                <a:cubicBezTo>
                  <a:pt x="3896347" y="2281384"/>
                  <a:pt x="3893490" y="2280432"/>
                  <a:pt x="3889680" y="2280432"/>
                </a:cubicBezTo>
                <a:cubicBezTo>
                  <a:pt x="3884917" y="2300434"/>
                  <a:pt x="3875392" y="2321389"/>
                  <a:pt x="3877297" y="2340439"/>
                </a:cubicBezTo>
                <a:cubicBezTo>
                  <a:pt x="3880155" y="2360441"/>
                  <a:pt x="3895395" y="2377586"/>
                  <a:pt x="3900157" y="2401399"/>
                </a:cubicBezTo>
                <a:cubicBezTo>
                  <a:pt x="3876345" y="2382349"/>
                  <a:pt x="3852532" y="2363299"/>
                  <a:pt x="3827767" y="2343296"/>
                </a:cubicBezTo>
                <a:cubicBezTo>
                  <a:pt x="3821100" y="2338534"/>
                  <a:pt x="3814432" y="2327104"/>
                  <a:pt x="3809670" y="2328057"/>
                </a:cubicBezTo>
                <a:cubicBezTo>
                  <a:pt x="3780142" y="2332819"/>
                  <a:pt x="3766807" y="2313769"/>
                  <a:pt x="3754425" y="2291861"/>
                </a:cubicBezTo>
                <a:cubicBezTo>
                  <a:pt x="3737280" y="2302339"/>
                  <a:pt x="3721087" y="2311864"/>
                  <a:pt x="3705847" y="2321389"/>
                </a:cubicBezTo>
                <a:cubicBezTo>
                  <a:pt x="3702990" y="2319484"/>
                  <a:pt x="3699180" y="2318532"/>
                  <a:pt x="3696322" y="2316626"/>
                </a:cubicBezTo>
                <a:cubicBezTo>
                  <a:pt x="3700132" y="2302339"/>
                  <a:pt x="3700132" y="2286146"/>
                  <a:pt x="3707752" y="2274716"/>
                </a:cubicBezTo>
                <a:cubicBezTo>
                  <a:pt x="3736327" y="2236616"/>
                  <a:pt x="3739185" y="2196611"/>
                  <a:pt x="3728707" y="2150891"/>
                </a:cubicBezTo>
                <a:cubicBezTo>
                  <a:pt x="3708705" y="2069929"/>
                  <a:pt x="3688702" y="1989919"/>
                  <a:pt x="3640125" y="1921339"/>
                </a:cubicBezTo>
                <a:cubicBezTo>
                  <a:pt x="3636315" y="1915624"/>
                  <a:pt x="3631552" y="1909909"/>
                  <a:pt x="3622027" y="1898479"/>
                </a:cubicBezTo>
                <a:cubicBezTo>
                  <a:pt x="3617265" y="1911814"/>
                  <a:pt x="3611550" y="1920386"/>
                  <a:pt x="3610597" y="1928959"/>
                </a:cubicBezTo>
                <a:cubicBezTo>
                  <a:pt x="3602977" y="2043259"/>
                  <a:pt x="3600120" y="2156607"/>
                  <a:pt x="3659175" y="2262334"/>
                </a:cubicBezTo>
                <a:cubicBezTo>
                  <a:pt x="3674415" y="2289957"/>
                  <a:pt x="3677272" y="2326151"/>
                  <a:pt x="3682987" y="2358536"/>
                </a:cubicBezTo>
                <a:cubicBezTo>
                  <a:pt x="3686797" y="2381396"/>
                  <a:pt x="3674415" y="2388064"/>
                  <a:pt x="3645840" y="2383301"/>
                </a:cubicBezTo>
                <a:cubicBezTo>
                  <a:pt x="3616312" y="2378539"/>
                  <a:pt x="3599167" y="2387111"/>
                  <a:pt x="3597262" y="2415686"/>
                </a:cubicBezTo>
                <a:cubicBezTo>
                  <a:pt x="3595357" y="2445214"/>
                  <a:pt x="3582975" y="2448071"/>
                  <a:pt x="3558210" y="2446166"/>
                </a:cubicBezTo>
                <a:cubicBezTo>
                  <a:pt x="3531540" y="2444261"/>
                  <a:pt x="3525825" y="2430926"/>
                  <a:pt x="3526777" y="2409019"/>
                </a:cubicBezTo>
                <a:cubicBezTo>
                  <a:pt x="3526777" y="2405209"/>
                  <a:pt x="3524872" y="2401399"/>
                  <a:pt x="3519157" y="2404257"/>
                </a:cubicBezTo>
                <a:cubicBezTo>
                  <a:pt x="3504870" y="2394732"/>
                  <a:pt x="3492487" y="2383301"/>
                  <a:pt x="3477247" y="2375682"/>
                </a:cubicBezTo>
                <a:cubicBezTo>
                  <a:pt x="3467722" y="2370919"/>
                  <a:pt x="3456292" y="2368061"/>
                  <a:pt x="3445815" y="2368061"/>
                </a:cubicBezTo>
                <a:cubicBezTo>
                  <a:pt x="3428670" y="2368061"/>
                  <a:pt x="3412477" y="2371871"/>
                  <a:pt x="3396285" y="2374729"/>
                </a:cubicBezTo>
                <a:cubicBezTo>
                  <a:pt x="3395332" y="2367109"/>
                  <a:pt x="3394380" y="2365204"/>
                  <a:pt x="3394380" y="2365204"/>
                </a:cubicBezTo>
                <a:cubicBezTo>
                  <a:pt x="3437242" y="2340439"/>
                  <a:pt x="3457245" y="2301386"/>
                  <a:pt x="3464865" y="2253761"/>
                </a:cubicBezTo>
                <a:cubicBezTo>
                  <a:pt x="3465817" y="2248999"/>
                  <a:pt x="3470580" y="2243284"/>
                  <a:pt x="3474390" y="2239474"/>
                </a:cubicBezTo>
                <a:cubicBezTo>
                  <a:pt x="3525825" y="2195659"/>
                  <a:pt x="3540112" y="2139461"/>
                  <a:pt x="3531540" y="2074691"/>
                </a:cubicBezTo>
                <a:cubicBezTo>
                  <a:pt x="3528682" y="2048021"/>
                  <a:pt x="3527730" y="2021351"/>
                  <a:pt x="3524872" y="1991824"/>
                </a:cubicBezTo>
                <a:cubicBezTo>
                  <a:pt x="3479152" y="1995634"/>
                  <a:pt x="3480105" y="1950866"/>
                  <a:pt x="3461055" y="1927054"/>
                </a:cubicBezTo>
                <a:cubicBezTo>
                  <a:pt x="3423907" y="1942294"/>
                  <a:pt x="3420097" y="1959439"/>
                  <a:pt x="3431527" y="1992776"/>
                </a:cubicBezTo>
                <a:cubicBezTo>
                  <a:pt x="3440100" y="2017541"/>
                  <a:pt x="3445815" y="2047069"/>
                  <a:pt x="3441052" y="2072786"/>
                </a:cubicBezTo>
                <a:cubicBezTo>
                  <a:pt x="3420097" y="2171846"/>
                  <a:pt x="3357232" y="2242332"/>
                  <a:pt x="3273412" y="2293766"/>
                </a:cubicBezTo>
                <a:cubicBezTo>
                  <a:pt x="3224835" y="2323294"/>
                  <a:pt x="3171495" y="2345201"/>
                  <a:pt x="3120060" y="2369966"/>
                </a:cubicBezTo>
                <a:cubicBezTo>
                  <a:pt x="3100057" y="2379491"/>
                  <a:pt x="3079102" y="2369014"/>
                  <a:pt x="3076245" y="2340439"/>
                </a:cubicBezTo>
                <a:cubicBezTo>
                  <a:pt x="3071482" y="2300434"/>
                  <a:pt x="3065767" y="2256619"/>
                  <a:pt x="3078150" y="2219471"/>
                </a:cubicBezTo>
                <a:cubicBezTo>
                  <a:pt x="3125775" y="2074691"/>
                  <a:pt x="3223882" y="1979441"/>
                  <a:pt x="3377235" y="1950866"/>
                </a:cubicBezTo>
                <a:cubicBezTo>
                  <a:pt x="3411525" y="1944199"/>
                  <a:pt x="3427717" y="1922291"/>
                  <a:pt x="3442005" y="1896574"/>
                </a:cubicBezTo>
                <a:cubicBezTo>
                  <a:pt x="3452482" y="1879429"/>
                  <a:pt x="3439147" y="1873714"/>
                  <a:pt x="3424860" y="1875619"/>
                </a:cubicBezTo>
                <a:cubicBezTo>
                  <a:pt x="3400095" y="1878476"/>
                  <a:pt x="3375330" y="1884191"/>
                  <a:pt x="3350565" y="1886096"/>
                </a:cubicBezTo>
                <a:cubicBezTo>
                  <a:pt x="3329610" y="1887049"/>
                  <a:pt x="3307702" y="1888954"/>
                  <a:pt x="3288652" y="1882286"/>
                </a:cubicBezTo>
                <a:cubicBezTo>
                  <a:pt x="3187687" y="1849901"/>
                  <a:pt x="3108630" y="1787989"/>
                  <a:pt x="3055290" y="1696549"/>
                </a:cubicBezTo>
                <a:cubicBezTo>
                  <a:pt x="3039097" y="1668926"/>
                  <a:pt x="3030525" y="1634636"/>
                  <a:pt x="3027667" y="1602251"/>
                </a:cubicBezTo>
                <a:cubicBezTo>
                  <a:pt x="3025762" y="1584154"/>
                  <a:pt x="3039097" y="1559389"/>
                  <a:pt x="3053385" y="1547006"/>
                </a:cubicBezTo>
                <a:cubicBezTo>
                  <a:pt x="3066720" y="1535576"/>
                  <a:pt x="3099105" y="1557484"/>
                  <a:pt x="3109582" y="1583201"/>
                </a:cubicBezTo>
                <a:cubicBezTo>
                  <a:pt x="3114345" y="1593679"/>
                  <a:pt x="3119107" y="1604156"/>
                  <a:pt x="3121965" y="1614634"/>
                </a:cubicBezTo>
                <a:cubicBezTo>
                  <a:pt x="3134347" y="1662259"/>
                  <a:pt x="3164827" y="1694644"/>
                  <a:pt x="3204832" y="1719409"/>
                </a:cubicBezTo>
                <a:cubicBezTo>
                  <a:pt x="3292462" y="1773701"/>
                  <a:pt x="3384855" y="1813706"/>
                  <a:pt x="3491535" y="1804181"/>
                </a:cubicBezTo>
                <a:cubicBezTo>
                  <a:pt x="3507727" y="1802276"/>
                  <a:pt x="3516300" y="1799419"/>
                  <a:pt x="3515347" y="1781321"/>
                </a:cubicBezTo>
                <a:cubicBezTo>
                  <a:pt x="3513442" y="1717504"/>
                  <a:pt x="3496297" y="1656544"/>
                  <a:pt x="3467722" y="1600346"/>
                </a:cubicBezTo>
                <a:cubicBezTo>
                  <a:pt x="3462007" y="1587964"/>
                  <a:pt x="3437242" y="1586059"/>
                  <a:pt x="3418192" y="1577486"/>
                </a:cubicBezTo>
                <a:cubicBezTo>
                  <a:pt x="3419145" y="1574629"/>
                  <a:pt x="3422002" y="1567009"/>
                  <a:pt x="3423907" y="1558436"/>
                </a:cubicBezTo>
                <a:cubicBezTo>
                  <a:pt x="3422955" y="1556531"/>
                  <a:pt x="3422002" y="1553674"/>
                  <a:pt x="3420097" y="1552721"/>
                </a:cubicBezTo>
                <a:cubicBezTo>
                  <a:pt x="3401047" y="1541291"/>
                  <a:pt x="3383902" y="1527956"/>
                  <a:pt x="3362947" y="1520336"/>
                </a:cubicBezTo>
                <a:cubicBezTo>
                  <a:pt x="3105772" y="1433659"/>
                  <a:pt x="2848597" y="1346981"/>
                  <a:pt x="2590470" y="1261256"/>
                </a:cubicBezTo>
                <a:cubicBezTo>
                  <a:pt x="2564752" y="1252684"/>
                  <a:pt x="2538082" y="1245064"/>
                  <a:pt x="2511412" y="1238396"/>
                </a:cubicBezTo>
                <a:cubicBezTo>
                  <a:pt x="2498077" y="1235539"/>
                  <a:pt x="2484742" y="1235539"/>
                  <a:pt x="2475217" y="1235539"/>
                </a:cubicBezTo>
                <a:cubicBezTo>
                  <a:pt x="2470455" y="1257446"/>
                  <a:pt x="2466645" y="1274591"/>
                  <a:pt x="2461882" y="1296499"/>
                </a:cubicBezTo>
                <a:cubicBezTo>
                  <a:pt x="2406637" y="1248874"/>
                  <a:pt x="2348535" y="1259351"/>
                  <a:pt x="2297100" y="1268876"/>
                </a:cubicBezTo>
                <a:cubicBezTo>
                  <a:pt x="2171370" y="1290784"/>
                  <a:pt x="2046592" y="1321264"/>
                  <a:pt x="1917052" y="1348886"/>
                </a:cubicBezTo>
                <a:cubicBezTo>
                  <a:pt x="1924672" y="1382224"/>
                  <a:pt x="1945627" y="1405084"/>
                  <a:pt x="1970392" y="1423181"/>
                </a:cubicBezTo>
                <a:cubicBezTo>
                  <a:pt x="1975155" y="1426991"/>
                  <a:pt x="1992300" y="1419371"/>
                  <a:pt x="1999920" y="1412704"/>
                </a:cubicBezTo>
                <a:cubicBezTo>
                  <a:pt x="2061832" y="1366031"/>
                  <a:pt x="2130412" y="1331741"/>
                  <a:pt x="2204707" y="1308881"/>
                </a:cubicBezTo>
                <a:cubicBezTo>
                  <a:pt x="2335200" y="1266971"/>
                  <a:pt x="2454262" y="1308881"/>
                  <a:pt x="2523795" y="1426039"/>
                </a:cubicBezTo>
                <a:cubicBezTo>
                  <a:pt x="2531415" y="1438421"/>
                  <a:pt x="2539035" y="1450804"/>
                  <a:pt x="2547607" y="1461281"/>
                </a:cubicBezTo>
                <a:cubicBezTo>
                  <a:pt x="2564752" y="1483189"/>
                  <a:pt x="2564752" y="1508906"/>
                  <a:pt x="2540940" y="1525099"/>
                </a:cubicBezTo>
                <a:cubicBezTo>
                  <a:pt x="2487600" y="1561294"/>
                  <a:pt x="2436165" y="1602251"/>
                  <a:pt x="2366632" y="1603204"/>
                </a:cubicBezTo>
                <a:cubicBezTo>
                  <a:pt x="2337105" y="1603204"/>
                  <a:pt x="2307577" y="1604156"/>
                  <a:pt x="2279002" y="1598441"/>
                </a:cubicBezTo>
                <a:cubicBezTo>
                  <a:pt x="2208517" y="1585106"/>
                  <a:pt x="2140890" y="1565104"/>
                  <a:pt x="2080882" y="1523194"/>
                </a:cubicBezTo>
                <a:cubicBezTo>
                  <a:pt x="2065642" y="1512716"/>
                  <a:pt x="2044687" y="1508906"/>
                  <a:pt x="2025637" y="1502239"/>
                </a:cubicBezTo>
                <a:cubicBezTo>
                  <a:pt x="2022780" y="1506049"/>
                  <a:pt x="2020875" y="1509859"/>
                  <a:pt x="2018017" y="1513669"/>
                </a:cubicBezTo>
                <a:cubicBezTo>
                  <a:pt x="2028495" y="1524146"/>
                  <a:pt x="2038020" y="1536529"/>
                  <a:pt x="2050402" y="1544149"/>
                </a:cubicBezTo>
                <a:cubicBezTo>
                  <a:pt x="2074215" y="1560341"/>
                  <a:pt x="2090407" y="1580344"/>
                  <a:pt x="2097075" y="1609871"/>
                </a:cubicBezTo>
                <a:cubicBezTo>
                  <a:pt x="2100885" y="1626064"/>
                  <a:pt x="2114220" y="1641304"/>
                  <a:pt x="2125650" y="1654639"/>
                </a:cubicBezTo>
                <a:cubicBezTo>
                  <a:pt x="2140890" y="1672736"/>
                  <a:pt x="2158987" y="1688929"/>
                  <a:pt x="2177085" y="1704169"/>
                </a:cubicBezTo>
                <a:cubicBezTo>
                  <a:pt x="2213280" y="1737506"/>
                  <a:pt x="2229472" y="1778464"/>
                  <a:pt x="2228520" y="1826089"/>
                </a:cubicBezTo>
                <a:cubicBezTo>
                  <a:pt x="2227567" y="1884191"/>
                  <a:pt x="2225662" y="1941341"/>
                  <a:pt x="2222805" y="1999444"/>
                </a:cubicBezTo>
                <a:cubicBezTo>
                  <a:pt x="2220900" y="2034686"/>
                  <a:pt x="2195182" y="2060404"/>
                  <a:pt x="2159940" y="2067071"/>
                </a:cubicBezTo>
                <a:cubicBezTo>
                  <a:pt x="2143747" y="2069929"/>
                  <a:pt x="2128507" y="2074691"/>
                  <a:pt x="2113267" y="2078501"/>
                </a:cubicBezTo>
                <a:cubicBezTo>
                  <a:pt x="2077072" y="2087074"/>
                  <a:pt x="2048497" y="2066119"/>
                  <a:pt x="2025637" y="2038496"/>
                </a:cubicBezTo>
                <a:cubicBezTo>
                  <a:pt x="1986585" y="1991824"/>
                  <a:pt x="1993252" y="1934674"/>
                  <a:pt x="1978012" y="1883239"/>
                </a:cubicBezTo>
                <a:cubicBezTo>
                  <a:pt x="1968487" y="1850854"/>
                  <a:pt x="1965630" y="1847996"/>
                  <a:pt x="1936102" y="1860379"/>
                </a:cubicBezTo>
                <a:cubicBezTo>
                  <a:pt x="1907527" y="1872761"/>
                  <a:pt x="1896097" y="1870856"/>
                  <a:pt x="1889430" y="1840376"/>
                </a:cubicBezTo>
                <a:cubicBezTo>
                  <a:pt x="1883715" y="1813706"/>
                  <a:pt x="1880857" y="1783226"/>
                  <a:pt x="1888477" y="1757509"/>
                </a:cubicBezTo>
                <a:cubicBezTo>
                  <a:pt x="1903717" y="1702264"/>
                  <a:pt x="1935150" y="1656544"/>
                  <a:pt x="1987537" y="1626064"/>
                </a:cubicBezTo>
                <a:cubicBezTo>
                  <a:pt x="2020875" y="1607014"/>
                  <a:pt x="2018017" y="1581296"/>
                  <a:pt x="1981822" y="1561294"/>
                </a:cubicBezTo>
                <a:cubicBezTo>
                  <a:pt x="1964677" y="1615586"/>
                  <a:pt x="1923720" y="1644161"/>
                  <a:pt x="1875142" y="1667974"/>
                </a:cubicBezTo>
                <a:cubicBezTo>
                  <a:pt x="1842757" y="1684166"/>
                  <a:pt x="1816087" y="1711789"/>
                  <a:pt x="1783702" y="1728934"/>
                </a:cubicBezTo>
                <a:cubicBezTo>
                  <a:pt x="1723695" y="1760366"/>
                  <a:pt x="1657020" y="1760366"/>
                  <a:pt x="1591297" y="1754651"/>
                </a:cubicBezTo>
                <a:cubicBezTo>
                  <a:pt x="1577010" y="1753699"/>
                  <a:pt x="1563675" y="1735601"/>
                  <a:pt x="1550340" y="1726076"/>
                </a:cubicBezTo>
                <a:cubicBezTo>
                  <a:pt x="1546530" y="1723219"/>
                  <a:pt x="1542720" y="1716551"/>
                  <a:pt x="1538910" y="1715599"/>
                </a:cubicBezTo>
                <a:cubicBezTo>
                  <a:pt x="1509382" y="1712741"/>
                  <a:pt x="1514145" y="1696549"/>
                  <a:pt x="1521765" y="1677499"/>
                </a:cubicBezTo>
                <a:cubicBezTo>
                  <a:pt x="1558912" y="1579391"/>
                  <a:pt x="1672260" y="1516526"/>
                  <a:pt x="1784655" y="1536529"/>
                </a:cubicBezTo>
                <a:cubicBezTo>
                  <a:pt x="1830375" y="1544149"/>
                  <a:pt x="1875142" y="1557484"/>
                  <a:pt x="1919910" y="1569866"/>
                </a:cubicBezTo>
                <a:cubicBezTo>
                  <a:pt x="1939912" y="1575581"/>
                  <a:pt x="1955152" y="1569866"/>
                  <a:pt x="1958962" y="1552721"/>
                </a:cubicBezTo>
                <a:cubicBezTo>
                  <a:pt x="1963725" y="1529861"/>
                  <a:pt x="1963725" y="1504144"/>
                  <a:pt x="1959915" y="1481284"/>
                </a:cubicBezTo>
                <a:cubicBezTo>
                  <a:pt x="1958962" y="1473664"/>
                  <a:pt x="1938960" y="1463186"/>
                  <a:pt x="1927530" y="1463186"/>
                </a:cubicBezTo>
                <a:cubicBezTo>
                  <a:pt x="1908480" y="1464139"/>
                  <a:pt x="1898955" y="1456519"/>
                  <a:pt x="1898955" y="1440326"/>
                </a:cubicBezTo>
                <a:cubicBezTo>
                  <a:pt x="1898955" y="1407941"/>
                  <a:pt x="1876095" y="1388891"/>
                  <a:pt x="1857045" y="1367936"/>
                </a:cubicBezTo>
                <a:cubicBezTo>
                  <a:pt x="1851330" y="1361269"/>
                  <a:pt x="1836090" y="1360316"/>
                  <a:pt x="1825612" y="1362221"/>
                </a:cubicBezTo>
                <a:cubicBezTo>
                  <a:pt x="1757032" y="1371746"/>
                  <a:pt x="1688452" y="1383176"/>
                  <a:pt x="1619872" y="1391749"/>
                </a:cubicBezTo>
                <a:cubicBezTo>
                  <a:pt x="1542720" y="1401274"/>
                  <a:pt x="1465567" y="1409846"/>
                  <a:pt x="1388415" y="1417466"/>
                </a:cubicBezTo>
                <a:cubicBezTo>
                  <a:pt x="1381747" y="1418419"/>
                  <a:pt x="1374127" y="1414609"/>
                  <a:pt x="1366507" y="1413656"/>
                </a:cubicBezTo>
                <a:cubicBezTo>
                  <a:pt x="1330312" y="1409846"/>
                  <a:pt x="1325550" y="1413656"/>
                  <a:pt x="1315072" y="1451756"/>
                </a:cubicBezTo>
                <a:cubicBezTo>
                  <a:pt x="1314120" y="1455566"/>
                  <a:pt x="1309357" y="1458424"/>
                  <a:pt x="1304595" y="1464139"/>
                </a:cubicBezTo>
                <a:cubicBezTo>
                  <a:pt x="1292212" y="1444136"/>
                  <a:pt x="1280782" y="1426991"/>
                  <a:pt x="1270305" y="1457471"/>
                </a:cubicBezTo>
                <a:cubicBezTo>
                  <a:pt x="1256970" y="1452709"/>
                  <a:pt x="1245540" y="1444136"/>
                  <a:pt x="1234110" y="1444136"/>
                </a:cubicBezTo>
                <a:cubicBezTo>
                  <a:pt x="1159815" y="1445089"/>
                  <a:pt x="1086472" y="1448899"/>
                  <a:pt x="1012177" y="1448899"/>
                </a:cubicBezTo>
                <a:cubicBezTo>
                  <a:pt x="918832" y="1449851"/>
                  <a:pt x="825487" y="1447946"/>
                  <a:pt x="732142" y="1446994"/>
                </a:cubicBezTo>
                <a:cubicBezTo>
                  <a:pt x="712140" y="1446994"/>
                  <a:pt x="698805" y="1452709"/>
                  <a:pt x="687375" y="1469854"/>
                </a:cubicBezTo>
                <a:cubicBezTo>
                  <a:pt x="644512" y="1534624"/>
                  <a:pt x="600697" y="1599394"/>
                  <a:pt x="555930" y="1664164"/>
                </a:cubicBezTo>
                <a:cubicBezTo>
                  <a:pt x="548310" y="1674641"/>
                  <a:pt x="537832" y="1683214"/>
                  <a:pt x="529260" y="1692739"/>
                </a:cubicBezTo>
                <a:cubicBezTo>
                  <a:pt x="525450" y="1690834"/>
                  <a:pt x="521640" y="1687976"/>
                  <a:pt x="517830" y="1686071"/>
                </a:cubicBezTo>
                <a:cubicBezTo>
                  <a:pt x="525450" y="1663211"/>
                  <a:pt x="533070" y="1640351"/>
                  <a:pt x="539737" y="1620349"/>
                </a:cubicBezTo>
                <a:cubicBezTo>
                  <a:pt x="515925" y="1643209"/>
                  <a:pt x="496875" y="1694644"/>
                  <a:pt x="486397" y="1751794"/>
                </a:cubicBezTo>
                <a:cubicBezTo>
                  <a:pt x="468300" y="1856569"/>
                  <a:pt x="497827" y="1952771"/>
                  <a:pt x="531165" y="2049926"/>
                </a:cubicBezTo>
                <a:cubicBezTo>
                  <a:pt x="547357" y="2097551"/>
                  <a:pt x="570217" y="2144224"/>
                  <a:pt x="566407" y="2192801"/>
                </a:cubicBezTo>
                <a:cubicBezTo>
                  <a:pt x="541642" y="2125174"/>
                  <a:pt x="514020" y="2053736"/>
                  <a:pt x="489255" y="1983251"/>
                </a:cubicBezTo>
                <a:cubicBezTo>
                  <a:pt x="454012" y="1884191"/>
                  <a:pt x="454012" y="1782274"/>
                  <a:pt x="475920" y="1675594"/>
                </a:cubicBezTo>
                <a:cubicBezTo>
                  <a:pt x="462585" y="1684166"/>
                  <a:pt x="452107" y="1689881"/>
                  <a:pt x="441630" y="1696549"/>
                </a:cubicBezTo>
                <a:cubicBezTo>
                  <a:pt x="439725" y="1695596"/>
                  <a:pt x="437820" y="1694644"/>
                  <a:pt x="435915" y="1692739"/>
                </a:cubicBezTo>
                <a:cubicBezTo>
                  <a:pt x="441630" y="1677499"/>
                  <a:pt x="447345" y="1663211"/>
                  <a:pt x="453060" y="1645114"/>
                </a:cubicBezTo>
                <a:cubicBezTo>
                  <a:pt x="444487" y="1646066"/>
                  <a:pt x="436867" y="1647019"/>
                  <a:pt x="424485" y="1648924"/>
                </a:cubicBezTo>
                <a:cubicBezTo>
                  <a:pt x="432105" y="1630826"/>
                  <a:pt x="437820" y="1616539"/>
                  <a:pt x="446392" y="1596536"/>
                </a:cubicBezTo>
                <a:cubicBezTo>
                  <a:pt x="407340" y="1621301"/>
                  <a:pt x="374002" y="1640351"/>
                  <a:pt x="358762" y="1687024"/>
                </a:cubicBezTo>
                <a:cubicBezTo>
                  <a:pt x="317805" y="1814659"/>
                  <a:pt x="318757" y="1942294"/>
                  <a:pt x="353047" y="2068976"/>
                </a:cubicBezTo>
                <a:cubicBezTo>
                  <a:pt x="371145" y="2135651"/>
                  <a:pt x="394005" y="2201374"/>
                  <a:pt x="419722" y="2265191"/>
                </a:cubicBezTo>
                <a:cubicBezTo>
                  <a:pt x="446392" y="2330914"/>
                  <a:pt x="432105" y="2389969"/>
                  <a:pt x="396862" y="2443309"/>
                </a:cubicBezTo>
                <a:cubicBezTo>
                  <a:pt x="370192" y="2483314"/>
                  <a:pt x="324472" y="2493791"/>
                  <a:pt x="278752" y="2493791"/>
                </a:cubicBezTo>
                <a:cubicBezTo>
                  <a:pt x="254940" y="2493791"/>
                  <a:pt x="245415" y="2474741"/>
                  <a:pt x="242557" y="2452834"/>
                </a:cubicBezTo>
                <a:cubicBezTo>
                  <a:pt x="239700" y="2428069"/>
                  <a:pt x="236842" y="2403304"/>
                  <a:pt x="235890" y="2378539"/>
                </a:cubicBezTo>
                <a:cubicBezTo>
                  <a:pt x="233985" y="2331866"/>
                  <a:pt x="260655" y="2301386"/>
                  <a:pt x="298755" y="2281384"/>
                </a:cubicBezTo>
                <a:cubicBezTo>
                  <a:pt x="331140" y="2264239"/>
                  <a:pt x="354000" y="2239474"/>
                  <a:pt x="365430" y="2207089"/>
                </a:cubicBezTo>
                <a:cubicBezTo>
                  <a:pt x="370192" y="2192801"/>
                  <a:pt x="367335" y="2172799"/>
                  <a:pt x="361620" y="2158511"/>
                </a:cubicBezTo>
                <a:cubicBezTo>
                  <a:pt x="317805" y="2066119"/>
                  <a:pt x="304470" y="1967059"/>
                  <a:pt x="300660" y="1867046"/>
                </a:cubicBezTo>
                <a:cubicBezTo>
                  <a:pt x="296850" y="1769891"/>
                  <a:pt x="325425" y="1677499"/>
                  <a:pt x="374002" y="1589869"/>
                </a:cubicBezTo>
                <a:cubicBezTo>
                  <a:pt x="357810" y="1603204"/>
                  <a:pt x="341617" y="1615586"/>
                  <a:pt x="325425" y="1628921"/>
                </a:cubicBezTo>
                <a:cubicBezTo>
                  <a:pt x="323520" y="1627016"/>
                  <a:pt x="320662" y="1625111"/>
                  <a:pt x="318757" y="1623206"/>
                </a:cubicBezTo>
                <a:cubicBezTo>
                  <a:pt x="322567" y="1613681"/>
                  <a:pt x="326377" y="1603204"/>
                  <a:pt x="331140" y="1593679"/>
                </a:cubicBezTo>
                <a:cubicBezTo>
                  <a:pt x="335902" y="1585106"/>
                  <a:pt x="342570" y="1576534"/>
                  <a:pt x="350190" y="1564151"/>
                </a:cubicBezTo>
                <a:cubicBezTo>
                  <a:pt x="337807" y="1561294"/>
                  <a:pt x="328282" y="1559389"/>
                  <a:pt x="317805" y="1557484"/>
                </a:cubicBezTo>
                <a:cubicBezTo>
                  <a:pt x="320662" y="1548911"/>
                  <a:pt x="322567" y="1541291"/>
                  <a:pt x="325425" y="1530814"/>
                </a:cubicBezTo>
                <a:cubicBezTo>
                  <a:pt x="311137" y="1535576"/>
                  <a:pt x="298755" y="1540339"/>
                  <a:pt x="286372" y="1544149"/>
                </a:cubicBezTo>
                <a:cubicBezTo>
                  <a:pt x="284467" y="1541291"/>
                  <a:pt x="281610" y="1538434"/>
                  <a:pt x="279705" y="1536529"/>
                </a:cubicBezTo>
                <a:cubicBezTo>
                  <a:pt x="306375" y="1511764"/>
                  <a:pt x="332092" y="1487951"/>
                  <a:pt x="358762" y="1463186"/>
                </a:cubicBezTo>
                <a:cubicBezTo>
                  <a:pt x="357810" y="1459376"/>
                  <a:pt x="356857" y="1456519"/>
                  <a:pt x="355905" y="1452709"/>
                </a:cubicBezTo>
                <a:cubicBezTo>
                  <a:pt x="238747" y="1463186"/>
                  <a:pt x="120637" y="1473664"/>
                  <a:pt x="622" y="1485094"/>
                </a:cubicBezTo>
                <a:cubicBezTo>
                  <a:pt x="622" y="1460329"/>
                  <a:pt x="-1283" y="1433659"/>
                  <a:pt x="1575" y="1407941"/>
                </a:cubicBezTo>
                <a:cubicBezTo>
                  <a:pt x="2527" y="1402226"/>
                  <a:pt x="15862" y="1393654"/>
                  <a:pt x="24435" y="1391749"/>
                </a:cubicBezTo>
                <a:cubicBezTo>
                  <a:pt x="161595" y="1374604"/>
                  <a:pt x="298755" y="1357459"/>
                  <a:pt x="436867" y="1363174"/>
                </a:cubicBezTo>
                <a:cubicBezTo>
                  <a:pt x="463537" y="1364126"/>
                  <a:pt x="485445" y="1356506"/>
                  <a:pt x="507352" y="1340314"/>
                </a:cubicBezTo>
                <a:cubicBezTo>
                  <a:pt x="589267" y="1280306"/>
                  <a:pt x="674992" y="1225061"/>
                  <a:pt x="756907" y="1164101"/>
                </a:cubicBezTo>
                <a:cubicBezTo>
                  <a:pt x="798817" y="1132669"/>
                  <a:pt x="840727" y="1096474"/>
                  <a:pt x="873112" y="1054564"/>
                </a:cubicBezTo>
                <a:cubicBezTo>
                  <a:pt x="960742" y="945026"/>
                  <a:pt x="1063612" y="852634"/>
                  <a:pt x="1168387" y="760241"/>
                </a:cubicBezTo>
                <a:cubicBezTo>
                  <a:pt x="1208392" y="724999"/>
                  <a:pt x="1238872" y="684994"/>
                  <a:pt x="1261732" y="636416"/>
                </a:cubicBezTo>
                <a:cubicBezTo>
                  <a:pt x="1337932" y="474491"/>
                  <a:pt x="1557960" y="444011"/>
                  <a:pt x="1671307" y="600221"/>
                </a:cubicBezTo>
                <a:cubicBezTo>
                  <a:pt x="1706550" y="647846"/>
                  <a:pt x="1747507" y="684041"/>
                  <a:pt x="1803705" y="703091"/>
                </a:cubicBezTo>
                <a:cubicBezTo>
                  <a:pt x="1878000" y="728809"/>
                  <a:pt x="1952295" y="755479"/>
                  <a:pt x="2026590" y="783101"/>
                </a:cubicBezTo>
                <a:cubicBezTo>
                  <a:pt x="2054212" y="793579"/>
                  <a:pt x="2080882" y="807866"/>
                  <a:pt x="2107552" y="820249"/>
                </a:cubicBezTo>
                <a:cubicBezTo>
                  <a:pt x="2106600" y="822154"/>
                  <a:pt x="2106600" y="825964"/>
                  <a:pt x="2105647" y="829774"/>
                </a:cubicBezTo>
                <a:cubicBezTo>
                  <a:pt x="2090407" y="830726"/>
                  <a:pt x="2075167" y="835489"/>
                  <a:pt x="2060880" y="832631"/>
                </a:cubicBezTo>
                <a:cubicBezTo>
                  <a:pt x="1962772" y="816439"/>
                  <a:pt x="1864665" y="798341"/>
                  <a:pt x="1766557" y="780244"/>
                </a:cubicBezTo>
                <a:cubicBezTo>
                  <a:pt x="1747507" y="777386"/>
                  <a:pt x="1729410" y="774529"/>
                  <a:pt x="1710360" y="771671"/>
                </a:cubicBezTo>
                <a:cubicBezTo>
                  <a:pt x="1670355" y="765956"/>
                  <a:pt x="1645590" y="777386"/>
                  <a:pt x="1632255" y="816439"/>
                </a:cubicBezTo>
                <a:cubicBezTo>
                  <a:pt x="1619872" y="849776"/>
                  <a:pt x="1609395" y="885971"/>
                  <a:pt x="1609395" y="921214"/>
                </a:cubicBezTo>
                <a:cubicBezTo>
                  <a:pt x="1606537" y="1079329"/>
                  <a:pt x="1520812" y="1185056"/>
                  <a:pt x="1400797" y="1271734"/>
                </a:cubicBezTo>
                <a:cubicBezTo>
                  <a:pt x="1393177" y="1276496"/>
                  <a:pt x="1386510" y="1281259"/>
                  <a:pt x="1373175" y="1290784"/>
                </a:cubicBezTo>
                <a:cubicBezTo>
                  <a:pt x="1394130" y="1297451"/>
                  <a:pt x="1407465" y="1302214"/>
                  <a:pt x="1421752" y="1306976"/>
                </a:cubicBezTo>
                <a:cubicBezTo>
                  <a:pt x="1429372" y="1309834"/>
                  <a:pt x="1439850" y="1309834"/>
                  <a:pt x="1442707" y="1314596"/>
                </a:cubicBezTo>
                <a:cubicBezTo>
                  <a:pt x="1459852" y="1344124"/>
                  <a:pt x="1484617" y="1335551"/>
                  <a:pt x="1510335" y="1331741"/>
                </a:cubicBezTo>
                <a:cubicBezTo>
                  <a:pt x="1720837" y="1307929"/>
                  <a:pt x="1930387" y="1277449"/>
                  <a:pt x="2137080" y="1230776"/>
                </a:cubicBezTo>
                <a:cubicBezTo>
                  <a:pt x="2202802" y="1215536"/>
                  <a:pt x="2269477" y="1203154"/>
                  <a:pt x="2335200" y="1187914"/>
                </a:cubicBezTo>
                <a:cubicBezTo>
                  <a:pt x="2364727" y="1181246"/>
                  <a:pt x="2389492" y="1153624"/>
                  <a:pt x="2391397" y="1125049"/>
                </a:cubicBezTo>
                <a:cubicBezTo>
                  <a:pt x="2392350" y="1117429"/>
                  <a:pt x="2387587" y="1107904"/>
                  <a:pt x="2381872" y="1103141"/>
                </a:cubicBezTo>
                <a:cubicBezTo>
                  <a:pt x="2335200" y="1058374"/>
                  <a:pt x="2310435" y="1003129"/>
                  <a:pt x="2285670" y="944074"/>
                </a:cubicBezTo>
                <a:cubicBezTo>
                  <a:pt x="2257095" y="876446"/>
                  <a:pt x="2235187" y="808819"/>
                  <a:pt x="2220900" y="738334"/>
                </a:cubicBezTo>
                <a:cubicBezTo>
                  <a:pt x="2203755" y="653561"/>
                  <a:pt x="2207565" y="545929"/>
                  <a:pt x="2235187" y="467824"/>
                </a:cubicBezTo>
                <a:cubicBezTo>
                  <a:pt x="2317102" y="558311"/>
                  <a:pt x="2370442" y="662134"/>
                  <a:pt x="2400922" y="778339"/>
                </a:cubicBezTo>
                <a:cubicBezTo>
                  <a:pt x="2430450" y="893591"/>
                  <a:pt x="2475217" y="1005986"/>
                  <a:pt x="2456167" y="1133621"/>
                </a:cubicBezTo>
                <a:cubicBezTo>
                  <a:pt x="2468550" y="1129811"/>
                  <a:pt x="2476170" y="1129811"/>
                  <a:pt x="2479980" y="1126001"/>
                </a:cubicBezTo>
                <a:cubicBezTo>
                  <a:pt x="2538082" y="1075519"/>
                  <a:pt x="2585707" y="1022179"/>
                  <a:pt x="2604757" y="941216"/>
                </a:cubicBezTo>
                <a:cubicBezTo>
                  <a:pt x="2617140" y="887876"/>
                  <a:pt x="2609520" y="841204"/>
                  <a:pt x="2607615" y="789769"/>
                </a:cubicBezTo>
                <a:cubicBezTo>
                  <a:pt x="2604757" y="721189"/>
                  <a:pt x="2557132" y="684994"/>
                  <a:pt x="2530462" y="634511"/>
                </a:cubicBezTo>
                <a:cubicBezTo>
                  <a:pt x="2493315" y="564979"/>
                  <a:pt x="2443785" y="502114"/>
                  <a:pt x="2412352" y="430676"/>
                </a:cubicBezTo>
                <a:cubicBezTo>
                  <a:pt x="2366632" y="326854"/>
                  <a:pt x="2350440" y="215411"/>
                  <a:pt x="2368537" y="102064"/>
                </a:cubicBezTo>
                <a:cubicBezTo>
                  <a:pt x="2372347" y="76346"/>
                  <a:pt x="2382825" y="50629"/>
                  <a:pt x="2394255" y="26816"/>
                </a:cubicBezTo>
                <a:cubicBezTo>
                  <a:pt x="2399970" y="15386"/>
                  <a:pt x="2412352" y="3956"/>
                  <a:pt x="2424735" y="146"/>
                </a:cubicBezTo>
                <a:close/>
              </a:path>
            </a:pathLst>
          </a:custGeom>
          <a:blipFill dpi="0" rotWithShape="0">
            <a:blip r:embed="rId3"/>
            <a:srcRect/>
            <a:stretch>
              <a:fillRect l="-84000" r="-84000"/>
            </a:stretch>
          </a:blipFill>
          <a:ln w="9525" cap="flat">
            <a:noFill/>
            <a:prstDash val="solid"/>
            <a:miter/>
          </a:ln>
        </p:spPr>
        <p:txBody>
          <a:bodyPr wrap="square" rtlCol="0" anchor="ctr">
            <a:noAutofit/>
          </a:bodyPr>
          <a:p>
            <a:endParaRPr lang="zh-CN" altLang="en-US"/>
          </a:p>
        </p:txBody>
      </p:sp>
      <p:sp>
        <p:nvSpPr>
          <p:cNvPr id="30" name="文本框 29"/>
          <p:cNvSpPr txBox="1"/>
          <p:nvPr/>
        </p:nvSpPr>
        <p:spPr>
          <a:xfrm>
            <a:off x="6664179" y="4166591"/>
            <a:ext cx="1402080" cy="460375"/>
          </a:xfrm>
          <a:prstGeom prst="rect">
            <a:avLst/>
          </a:prstGeom>
          <a:noFill/>
        </p:spPr>
        <p:txBody>
          <a:bodyPr wrap="none" rtlCol="0">
            <a:spAutoFit/>
          </a:bodyPr>
          <a:p>
            <a:pPr algn="l"/>
            <a:r>
              <a:rPr lang="zh-CN" altLang="en-US" sz="2400" dirty="0">
                <a:solidFill>
                  <a:srgbClr val="1D4B75"/>
                </a:solidFill>
                <a:latin typeface="方正大黑_GBK" panose="03000509000000000000" pitchFamily="65" charset="-122"/>
                <a:ea typeface="方正大黑_GBK" panose="03000509000000000000" pitchFamily="65" charset="-122"/>
              </a:rPr>
              <a:t>文档操作</a:t>
            </a:r>
            <a:endParaRPr lang="zh-CN" altLang="en-US" sz="2400" dirty="0">
              <a:solidFill>
                <a:srgbClr val="1D4B75"/>
              </a:solidFill>
              <a:latin typeface="方正大黑_GBK" panose="03000509000000000000" pitchFamily="65" charset="-122"/>
              <a:ea typeface="方正大黑_GBK" panose="03000509000000000000" pitchFamily="65" charset="-122"/>
            </a:endParaRPr>
          </a:p>
        </p:txBody>
      </p:sp>
    </p:spTree>
  </p:cSld>
  <p:clrMapOvr>
    <a:masterClrMapping/>
  </p:clrMapOvr>
  <p:transition spd="slow" advTm="1000">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en-US" altLang="zh-CN" sz="2800" dirty="0">
              <a:solidFill>
                <a:srgbClr val="2867A0"/>
              </a:solidFill>
              <a:latin typeface="方正大黑_GBK" panose="03000509000000000000" pitchFamily="65" charset="-122"/>
              <a:ea typeface="方正大黑_GBK" panose="03000509000000000000" pitchFamily="65" charset="-122"/>
            </a:endParaRPr>
          </a:p>
        </p:txBody>
      </p:sp>
      <p:sp>
        <p:nvSpPr>
          <p:cNvPr id="7" name="文本框 6"/>
          <p:cNvSpPr txBox="1"/>
          <p:nvPr/>
        </p:nvSpPr>
        <p:spPr>
          <a:xfrm>
            <a:off x="4076700" y="3244850"/>
            <a:ext cx="3867785" cy="368300"/>
          </a:xfrm>
          <a:prstGeom prst="rect">
            <a:avLst/>
          </a:prstGeom>
          <a:noFill/>
        </p:spPr>
        <p:txBody>
          <a:bodyPr wrap="none" rtlCol="0" anchor="t">
            <a:spAutoFit/>
          </a:bodyPr>
          <a:p>
            <a:r>
              <a:rPr lang="en-US" altLang="zh-CN">
                <a:sym typeface="+mn-ea"/>
              </a:rPr>
              <a:t>Elasticsearch</a:t>
            </a:r>
            <a:r>
              <a:rPr lang="zh-CN" altLang="en-US">
                <a:sym typeface="+mn-ea"/>
              </a:rPr>
              <a:t>、</a:t>
            </a:r>
            <a:r>
              <a:rPr lang="en-US" altLang="zh-CN">
                <a:sym typeface="+mn-ea"/>
              </a:rPr>
              <a:t>Lucene、segements</a:t>
            </a:r>
            <a:endParaRPr lang="en-US" altLang="zh-CN">
              <a:sym typeface="+mn-ea"/>
            </a:endParaRPr>
          </a:p>
        </p:txBody>
      </p:sp>
    </p:spTree>
  </p:cSld>
  <p:clrMapOvr>
    <a:masterClrMapping/>
  </p:clrMapOvr>
  <p:transition spd="slow" advTm="1000">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en-US" altLang="zh-CN" sz="2800" dirty="0">
              <a:solidFill>
                <a:srgbClr val="2867A0"/>
              </a:solidFill>
              <a:latin typeface="方正大黑_GBK" panose="03000509000000000000" pitchFamily="65" charset="-122"/>
              <a:ea typeface="方正大黑_GBK" panose="03000509000000000000" pitchFamily="65" charset="-122"/>
            </a:endParaRPr>
          </a:p>
        </p:txBody>
      </p:sp>
      <p:pic>
        <p:nvPicPr>
          <p:cNvPr id="2" name="图片 1" descr="segments"/>
          <p:cNvPicPr>
            <a:picLocks noChangeAspect="1"/>
          </p:cNvPicPr>
          <p:nvPr/>
        </p:nvPicPr>
        <p:blipFill>
          <a:blip r:embed="rId1"/>
          <a:stretch>
            <a:fillRect/>
          </a:stretch>
        </p:blipFill>
        <p:spPr>
          <a:xfrm>
            <a:off x="255270" y="1415415"/>
            <a:ext cx="6008370" cy="4027170"/>
          </a:xfrm>
          <a:prstGeom prst="rect">
            <a:avLst/>
          </a:prstGeom>
        </p:spPr>
      </p:pic>
      <p:sp>
        <p:nvSpPr>
          <p:cNvPr id="3" name="文本框 2"/>
          <p:cNvSpPr txBox="1"/>
          <p:nvPr/>
        </p:nvSpPr>
        <p:spPr>
          <a:xfrm>
            <a:off x="6750685" y="1829435"/>
            <a:ext cx="3483610" cy="306705"/>
          </a:xfrm>
          <a:prstGeom prst="rect">
            <a:avLst/>
          </a:prstGeom>
          <a:noFill/>
        </p:spPr>
        <p:txBody>
          <a:bodyPr wrap="square" rtlCol="0">
            <a:spAutoFit/>
          </a:bodyPr>
          <a:p>
            <a:r>
              <a:rPr lang="zh-CN" altLang="en-US" sz="1400"/>
              <a:t>实时性保证</a:t>
            </a:r>
            <a:r>
              <a:rPr lang="en-US" altLang="zh-CN" sz="1400"/>
              <a:t>---refresh</a:t>
            </a:r>
            <a:endParaRPr lang="en-US" altLang="zh-CN" sz="1400"/>
          </a:p>
        </p:txBody>
      </p:sp>
      <p:sp>
        <p:nvSpPr>
          <p:cNvPr id="4" name="文本框 3"/>
          <p:cNvSpPr txBox="1"/>
          <p:nvPr/>
        </p:nvSpPr>
        <p:spPr>
          <a:xfrm>
            <a:off x="6750685" y="2215515"/>
            <a:ext cx="4837430" cy="306705"/>
          </a:xfrm>
          <a:prstGeom prst="rect">
            <a:avLst/>
          </a:prstGeom>
          <a:noFill/>
        </p:spPr>
        <p:txBody>
          <a:bodyPr wrap="square" rtlCol="0" anchor="t">
            <a:spAutoFit/>
          </a:bodyPr>
          <a:p>
            <a:r>
              <a:rPr lang="zh-CN" altLang="en-US" sz="1400"/>
              <a:t>"index.refresh_interval": "1s"</a:t>
            </a:r>
            <a:endParaRPr lang="zh-CN" altLang="en-US" sz="1400"/>
          </a:p>
        </p:txBody>
      </p:sp>
      <p:sp>
        <p:nvSpPr>
          <p:cNvPr id="5" name="文本框 4"/>
          <p:cNvSpPr txBox="1"/>
          <p:nvPr/>
        </p:nvSpPr>
        <p:spPr>
          <a:xfrm>
            <a:off x="6750685" y="2974975"/>
            <a:ext cx="4758690" cy="737235"/>
          </a:xfrm>
          <a:prstGeom prst="rect">
            <a:avLst/>
          </a:prstGeom>
          <a:noFill/>
        </p:spPr>
        <p:txBody>
          <a:bodyPr wrap="square" rtlCol="0" anchor="t">
            <a:spAutoFit/>
          </a:bodyPr>
          <a:p>
            <a:r>
              <a:rPr lang="zh-CN" altLang="en-US" sz="1400"/>
              <a:t>"index.translog.durability": "async",</a:t>
            </a:r>
            <a:endParaRPr lang="zh-CN" altLang="en-US" sz="1400"/>
          </a:p>
          <a:p>
            <a:r>
              <a:rPr lang="zh-CN" altLang="en-US" sz="1400"/>
              <a:t>"index.translog.flush_threshold_size": "1024mb",</a:t>
            </a:r>
            <a:endParaRPr lang="zh-CN" altLang="en-US" sz="1400"/>
          </a:p>
          <a:p>
            <a:r>
              <a:rPr lang="zh-CN" altLang="en-US" sz="1400"/>
              <a:t>"index.translog.sync_interval": "120s"</a:t>
            </a:r>
            <a:endParaRPr lang="zh-CN" altLang="en-US" sz="1400"/>
          </a:p>
        </p:txBody>
      </p:sp>
      <p:sp>
        <p:nvSpPr>
          <p:cNvPr id="6" name="文本框 5"/>
          <p:cNvSpPr txBox="1"/>
          <p:nvPr/>
        </p:nvSpPr>
        <p:spPr>
          <a:xfrm>
            <a:off x="6812280" y="2668270"/>
            <a:ext cx="1921510" cy="306705"/>
          </a:xfrm>
          <a:prstGeom prst="rect">
            <a:avLst/>
          </a:prstGeom>
          <a:noFill/>
        </p:spPr>
        <p:txBody>
          <a:bodyPr wrap="none" rtlCol="0" anchor="t">
            <a:spAutoFit/>
          </a:bodyPr>
          <a:p>
            <a:r>
              <a:rPr lang="zh-CN" altLang="en-US" sz="1400">
                <a:sym typeface="+mn-ea"/>
              </a:rPr>
              <a:t>安全性保证</a:t>
            </a:r>
            <a:r>
              <a:rPr lang="en-US" altLang="zh-CN" sz="1400">
                <a:sym typeface="+mn-ea"/>
              </a:rPr>
              <a:t>---translog</a:t>
            </a:r>
            <a:endParaRPr lang="en-US" altLang="zh-CN" sz="1400">
              <a:sym typeface="+mn-ea"/>
            </a:endParaRPr>
          </a:p>
        </p:txBody>
      </p:sp>
      <p:sp>
        <p:nvSpPr>
          <p:cNvPr id="8" name="文本框 7"/>
          <p:cNvSpPr txBox="1"/>
          <p:nvPr/>
        </p:nvSpPr>
        <p:spPr>
          <a:xfrm>
            <a:off x="6812280" y="4164965"/>
            <a:ext cx="2915920" cy="306705"/>
          </a:xfrm>
          <a:prstGeom prst="rect">
            <a:avLst/>
          </a:prstGeom>
          <a:noFill/>
        </p:spPr>
        <p:txBody>
          <a:bodyPr wrap="none" rtlCol="0">
            <a:spAutoFit/>
          </a:bodyPr>
          <a:p>
            <a:r>
              <a:rPr lang="zh-CN" altLang="en-US" sz="1400"/>
              <a:t>大量</a:t>
            </a:r>
            <a:r>
              <a:rPr lang="en-US" altLang="zh-CN" sz="1400"/>
              <a:t>segments</a:t>
            </a:r>
            <a:r>
              <a:rPr lang="zh-CN" altLang="en-US" sz="1400"/>
              <a:t>的，会影响查询性能</a:t>
            </a:r>
            <a:endParaRPr lang="zh-CN" altLang="en-US" sz="1400"/>
          </a:p>
        </p:txBody>
      </p:sp>
      <p:sp>
        <p:nvSpPr>
          <p:cNvPr id="9" name="文本框 8"/>
          <p:cNvSpPr txBox="1"/>
          <p:nvPr/>
        </p:nvSpPr>
        <p:spPr>
          <a:xfrm>
            <a:off x="6812280" y="4551045"/>
            <a:ext cx="2033270" cy="306705"/>
          </a:xfrm>
          <a:prstGeom prst="rect">
            <a:avLst/>
          </a:prstGeom>
          <a:noFill/>
        </p:spPr>
        <p:txBody>
          <a:bodyPr wrap="none" rtlCol="0">
            <a:spAutoFit/>
          </a:bodyPr>
          <a:p>
            <a:r>
              <a:rPr lang="zh-CN" altLang="en-US" sz="1400"/>
              <a:t>进行</a:t>
            </a:r>
            <a:r>
              <a:rPr lang="en-US" altLang="zh-CN" sz="1400"/>
              <a:t>semegent</a:t>
            </a:r>
            <a:r>
              <a:rPr lang="zh-CN" altLang="en-US" sz="1400"/>
              <a:t>段的合并</a:t>
            </a:r>
            <a:endParaRPr lang="zh-CN" altLang="en-US" sz="1400"/>
          </a:p>
        </p:txBody>
      </p:sp>
      <p:sp>
        <p:nvSpPr>
          <p:cNvPr id="10" name="文本框 9"/>
          <p:cNvSpPr txBox="1"/>
          <p:nvPr/>
        </p:nvSpPr>
        <p:spPr>
          <a:xfrm>
            <a:off x="6885305" y="5135880"/>
            <a:ext cx="2922905" cy="306705"/>
          </a:xfrm>
          <a:prstGeom prst="rect">
            <a:avLst/>
          </a:prstGeom>
          <a:noFill/>
        </p:spPr>
        <p:txBody>
          <a:bodyPr wrap="none" rtlCol="0">
            <a:spAutoFit/>
          </a:bodyPr>
          <a:p>
            <a:r>
              <a:rPr lang="zh-CN" altLang="en-US" sz="1400"/>
              <a:t>合并成一个段（</a:t>
            </a:r>
            <a:r>
              <a:rPr lang="en-US" altLang="zh-CN" sz="1400"/>
              <a:t>segment),</a:t>
            </a:r>
            <a:r>
              <a:rPr lang="zh-CN" altLang="en-US" sz="1400"/>
              <a:t>就好吗？</a:t>
            </a:r>
            <a:endParaRPr lang="zh-CN" altLang="en-US" sz="1400"/>
          </a:p>
        </p:txBody>
      </p:sp>
    </p:spTree>
  </p:cSld>
  <p:clrMapOvr>
    <a:masterClrMapping/>
  </p:clrMapOvr>
  <p:transition spd="slow" advTm="1000">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en-US" altLang="zh-CN" sz="2800" dirty="0">
              <a:solidFill>
                <a:srgbClr val="2867A0"/>
              </a:solidFill>
              <a:latin typeface="方正大黑_GBK" panose="03000509000000000000" pitchFamily="65" charset="-122"/>
              <a:ea typeface="方正大黑_GBK" panose="03000509000000000000" pitchFamily="65" charset="-122"/>
            </a:endParaRPr>
          </a:p>
        </p:txBody>
      </p:sp>
      <p:sp>
        <p:nvSpPr>
          <p:cNvPr id="3" name="文本框 2"/>
          <p:cNvSpPr txBox="1"/>
          <p:nvPr/>
        </p:nvSpPr>
        <p:spPr>
          <a:xfrm>
            <a:off x="5201920" y="3085465"/>
            <a:ext cx="2755265" cy="368300"/>
          </a:xfrm>
          <a:prstGeom prst="rect">
            <a:avLst/>
          </a:prstGeom>
          <a:noFill/>
        </p:spPr>
        <p:txBody>
          <a:bodyPr wrap="none" rtlCol="0">
            <a:spAutoFit/>
          </a:bodyPr>
          <a:p>
            <a:r>
              <a:rPr lang="en-US" altLang="zh-CN"/>
              <a:t>elasticsearch</a:t>
            </a:r>
            <a:r>
              <a:rPr lang="zh-CN" altLang="en-US"/>
              <a:t>相关性</a:t>
            </a:r>
            <a:r>
              <a:rPr lang="en-US" altLang="zh-CN"/>
              <a:t>-</a:t>
            </a:r>
            <a:r>
              <a:rPr lang="zh-CN" altLang="en-US"/>
              <a:t>原理</a:t>
            </a:r>
            <a:endParaRPr lang="zh-CN" altLang="en-US"/>
          </a:p>
        </p:txBody>
      </p:sp>
    </p:spTree>
  </p:cSld>
  <p:clrMapOvr>
    <a:masterClrMapping/>
  </p:clrMapOvr>
  <p:transition spd="slow" advTm="1000">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en-US" altLang="zh-CN" sz="2800" dirty="0">
              <a:solidFill>
                <a:srgbClr val="2867A0"/>
              </a:solidFill>
              <a:latin typeface="方正大黑_GBK" panose="03000509000000000000" pitchFamily="65" charset="-122"/>
              <a:ea typeface="方正大黑_GBK" panose="03000509000000000000" pitchFamily="65" charset="-122"/>
            </a:endParaRPr>
          </a:p>
        </p:txBody>
      </p:sp>
      <p:sp>
        <p:nvSpPr>
          <p:cNvPr id="3" name="文本框 2"/>
          <p:cNvSpPr txBox="1"/>
          <p:nvPr/>
        </p:nvSpPr>
        <p:spPr>
          <a:xfrm>
            <a:off x="254635" y="1207770"/>
            <a:ext cx="11352530" cy="3753485"/>
          </a:xfrm>
          <a:prstGeom prst="rect">
            <a:avLst/>
          </a:prstGeom>
          <a:noFill/>
        </p:spPr>
        <p:txBody>
          <a:bodyPr wrap="square" rtlCol="0" anchor="t">
            <a:spAutoFit/>
          </a:bodyPr>
          <a:p>
            <a:r>
              <a:rPr lang="zh-CN" altLang="en-US" sz="1400">
                <a:latin typeface="微软雅黑" charset="0"/>
                <a:ea typeface="微软雅黑" charset="0"/>
                <a:cs typeface="微软雅黑" charset="0"/>
              </a:rPr>
              <a:t>查询语句会为每个文档生成一个 _score 字段。评分的计算方式取决于查询类型 不同的查询语句用于不同的目的： fuzzy 查询会计算与关键词的拼写相似程度，terms 查询会计算 找到的内容与关键词组成部分匹配的百分比，但是通常我们说的 relevance 是我们用来计算全文本字段的值相对于全文本检索词相似程度的算法。</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Elasticsearch 的相似度算法被定义为检索词频率/反向文档频率， TF/IDF ，包括以下内容：</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b="1">
                <a:latin typeface="微软雅黑" charset="0"/>
                <a:ea typeface="微软雅黑" charset="0"/>
                <a:cs typeface="微软雅黑" charset="0"/>
              </a:rPr>
              <a:t>检索词频率</a:t>
            </a:r>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检索词在该字段出现的频率？出现频率越高，相关性也越高。 字段中出现过 5 次要比只出现过 1 次的相关性高。</a:t>
            </a:r>
            <a:endParaRPr lang="zh-CN" altLang="en-US" sz="1400">
              <a:latin typeface="微软雅黑" charset="0"/>
              <a:ea typeface="微软雅黑" charset="0"/>
              <a:cs typeface="微软雅黑" charset="0"/>
            </a:endParaRPr>
          </a:p>
          <a:p>
            <a:r>
              <a:rPr lang="zh-CN" altLang="en-US" sz="1400" b="1">
                <a:latin typeface="微软雅黑" charset="0"/>
                <a:ea typeface="微软雅黑" charset="0"/>
                <a:cs typeface="微软雅黑" charset="0"/>
              </a:rPr>
              <a:t>反向文档频率</a:t>
            </a:r>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每个检索词在索引中出现的频率？频率越高，相关性越低。检索词出现在多数文档中会比出现在少数文档中的权重更低。</a:t>
            </a:r>
            <a:endParaRPr lang="zh-CN" altLang="en-US" sz="1400">
              <a:latin typeface="微软雅黑" charset="0"/>
              <a:ea typeface="微软雅黑" charset="0"/>
              <a:cs typeface="微软雅黑" charset="0"/>
            </a:endParaRPr>
          </a:p>
          <a:p>
            <a:r>
              <a:rPr lang="zh-CN" altLang="en-US" sz="1400" b="1">
                <a:latin typeface="微软雅黑" charset="0"/>
                <a:ea typeface="微软雅黑" charset="0"/>
                <a:cs typeface="微软雅黑" charset="0"/>
              </a:rPr>
              <a:t>字段长度准则</a:t>
            </a:r>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字段的长度是多少？长度越长，相关性越低。 检索词出现在一个短的 title 要比同样的词出现在一个长的 content 字段权重更大。</a:t>
            </a:r>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单个查询可以联合使用 TF/IDF 和其他方式，比如短语查询中检索词的距离或模糊查询里的检索词相似度。</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相关性并不只是全文本检索的专利。也适用于 yes|no 的子句，匹配的子句越多，相关性评分越高。</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如果多条查询子句被合并为一条复合查询语句，比如 bool 查询，则每个查询子句计算得出的评分会被合并到总的相关性评分中。</a:t>
            </a:r>
            <a:endParaRPr lang="zh-CN" altLang="en-US" sz="1400">
              <a:latin typeface="微软雅黑" charset="0"/>
              <a:ea typeface="微软雅黑" charset="0"/>
              <a:cs typeface="微软雅黑" charset="0"/>
            </a:endParaRPr>
          </a:p>
        </p:txBody>
      </p:sp>
    </p:spTree>
  </p:cSld>
  <p:clrMapOvr>
    <a:masterClrMapping/>
  </p:clrMapOvr>
  <p:transition spd="slow" advTm="1000">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02</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58724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基本概念、倒排索引、分词、相关性</a:t>
            </a:r>
            <a:endParaRPr lang="en-US" altLang="zh-CN" sz="2800" dirty="0">
              <a:solidFill>
                <a:srgbClr val="2867A0"/>
              </a:solidFill>
              <a:latin typeface="方正大黑_GBK" panose="03000509000000000000" pitchFamily="65" charset="-122"/>
              <a:ea typeface="方正大黑_GBK" panose="03000509000000000000" pitchFamily="65" charset="-122"/>
            </a:endParaRPr>
          </a:p>
        </p:txBody>
      </p:sp>
      <p:sp>
        <p:nvSpPr>
          <p:cNvPr id="3" name="文本框 2"/>
          <p:cNvSpPr txBox="1"/>
          <p:nvPr/>
        </p:nvSpPr>
        <p:spPr>
          <a:xfrm>
            <a:off x="4662805" y="3068320"/>
            <a:ext cx="4126865" cy="368300"/>
          </a:xfrm>
          <a:prstGeom prst="rect">
            <a:avLst/>
          </a:prstGeom>
          <a:noFill/>
        </p:spPr>
        <p:txBody>
          <a:bodyPr wrap="none" rtlCol="0">
            <a:spAutoFit/>
          </a:bodyPr>
          <a:p>
            <a:r>
              <a:rPr lang="en-US" altLang="zh-CN"/>
              <a:t>elasticsearch</a:t>
            </a:r>
            <a:r>
              <a:rPr lang="zh-CN" altLang="en-US"/>
              <a:t>相关性</a:t>
            </a:r>
            <a:r>
              <a:rPr lang="en-US" altLang="zh-CN"/>
              <a:t>-</a:t>
            </a:r>
            <a:r>
              <a:rPr lang="zh-CN" altLang="en-US"/>
              <a:t>实战（竞价排名）</a:t>
            </a:r>
            <a:endParaRPr lang="en-US" altLang="zh-CN"/>
          </a:p>
        </p:txBody>
      </p:sp>
    </p:spTree>
  </p:cSld>
  <p:clrMapOvr>
    <a:masterClrMapping/>
  </p:clrMapOvr>
  <p:transition spd="slow" advTm="1000">
    <p:random/>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0" y="0"/>
            <a:ext cx="4370522" cy="6858000"/>
          </a:xfrm>
          <a:prstGeom prst="rect">
            <a:avLst/>
          </a:prstGeom>
          <a:solidFill>
            <a:srgbClr val="10294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6779092" y="3215352"/>
            <a:ext cx="1808480" cy="583565"/>
          </a:xfrm>
          <a:prstGeom prst="rect">
            <a:avLst/>
          </a:prstGeom>
          <a:noFill/>
        </p:spPr>
        <p:txBody>
          <a:bodyPr wrap="none" rtlCol="0">
            <a:spAutoFit/>
          </a:bodyPr>
          <a:lstStyle/>
          <a:p>
            <a:pPr algn="l"/>
            <a:r>
              <a:rPr lang="zh-CN" altLang="en-US" sz="3200" dirty="0">
                <a:solidFill>
                  <a:srgbClr val="1D4B75"/>
                </a:solidFill>
                <a:latin typeface="方正大黑_GBK" panose="03000509000000000000" pitchFamily="65" charset="-122"/>
                <a:ea typeface="方正大黑_GBK" panose="03000509000000000000" pitchFamily="65" charset="-122"/>
              </a:rPr>
              <a:t>文档操作</a:t>
            </a:r>
            <a:endParaRPr lang="zh-CN" altLang="en-US" sz="3200" dirty="0">
              <a:solidFill>
                <a:srgbClr val="1D4B75"/>
              </a:solidFill>
              <a:latin typeface="方正大黑_GBK" panose="03000509000000000000" pitchFamily="65" charset="-122"/>
              <a:ea typeface="方正大黑_GBK" panose="03000509000000000000" pitchFamily="65" charset="-122"/>
            </a:endParaRPr>
          </a:p>
        </p:txBody>
      </p:sp>
      <p:sp>
        <p:nvSpPr>
          <p:cNvPr id="4" name="文本框 3"/>
          <p:cNvSpPr txBox="1"/>
          <p:nvPr/>
        </p:nvSpPr>
        <p:spPr>
          <a:xfrm>
            <a:off x="6855950" y="2242608"/>
            <a:ext cx="1821332" cy="584775"/>
          </a:xfrm>
          <a:prstGeom prst="rect">
            <a:avLst/>
          </a:prstGeom>
          <a:noFill/>
        </p:spPr>
        <p:txBody>
          <a:bodyPr wrap="none" rtlCol="0">
            <a:spAutoFit/>
          </a:bodyPr>
          <a:lstStyle/>
          <a:p>
            <a:r>
              <a:rPr lang="en-US" altLang="zh-CN" sz="3200" dirty="0">
                <a:solidFill>
                  <a:srgbClr val="1D4B75"/>
                </a:solidFill>
                <a:latin typeface="方正大黑_GBK" panose="03000509000000000000" pitchFamily="65" charset="-122"/>
                <a:ea typeface="方正大黑_GBK" panose="03000509000000000000" pitchFamily="65" charset="-122"/>
              </a:rPr>
              <a:t>PART 03</a:t>
            </a:r>
            <a:endParaRPr lang="zh-CN" altLang="en-US" sz="3200" dirty="0">
              <a:solidFill>
                <a:srgbClr val="1D4B75"/>
              </a:solidFill>
              <a:latin typeface="方正大黑_GBK" panose="03000509000000000000" pitchFamily="65" charset="-122"/>
              <a:ea typeface="方正大黑_GBK" panose="03000509000000000000" pitchFamily="65" charset="-122"/>
            </a:endParaRPr>
          </a:p>
        </p:txBody>
      </p:sp>
      <p:grpSp>
        <p:nvGrpSpPr>
          <p:cNvPr id="14" name="组合 13"/>
          <p:cNvGrpSpPr/>
          <p:nvPr/>
        </p:nvGrpSpPr>
        <p:grpSpPr>
          <a:xfrm>
            <a:off x="1213711" y="1855833"/>
            <a:ext cx="1943100" cy="1943100"/>
            <a:chOff x="1213711" y="3163978"/>
            <a:chExt cx="1943100" cy="1943100"/>
          </a:xfrm>
        </p:grpSpPr>
        <p:sp>
          <p:nvSpPr>
            <p:cNvPr id="15" name="椭圆 14"/>
            <p:cNvSpPr/>
            <p:nvPr/>
          </p:nvSpPr>
          <p:spPr>
            <a:xfrm>
              <a:off x="1213711" y="3163978"/>
              <a:ext cx="1943100" cy="19431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6" name="图片 15"/>
            <p:cNvPicPr>
              <a:picLocks noChangeAspect="1"/>
            </p:cNvPicPr>
            <p:nvPr/>
          </p:nvPicPr>
          <p:blipFill>
            <a:blip r:embed="rId1">
              <a:clrChange>
                <a:clrFrom>
                  <a:srgbClr val="272636"/>
                </a:clrFrom>
                <a:clrTo>
                  <a:srgbClr val="272636">
                    <a:alpha val="0"/>
                  </a:srgbClr>
                </a:clrTo>
              </a:clrChange>
            </a:blip>
            <a:stretch>
              <a:fillRect/>
            </a:stretch>
          </p:blipFill>
          <p:spPr>
            <a:xfrm>
              <a:off x="1677807" y="3570924"/>
              <a:ext cx="1129208" cy="1129208"/>
            </a:xfrm>
            <a:prstGeom prst="rect">
              <a:avLst/>
            </a:prstGeom>
            <a:solidFill>
              <a:srgbClr val="102940"/>
            </a:solidFill>
          </p:spPr>
        </p:pic>
      </p:grpSp>
      <p:sp>
        <p:nvSpPr>
          <p:cNvPr id="19" name="等腰三角形 18"/>
          <p:cNvSpPr/>
          <p:nvPr/>
        </p:nvSpPr>
        <p:spPr>
          <a:xfrm rot="16200000" flipV="1">
            <a:off x="6458015" y="2417521"/>
            <a:ext cx="206954" cy="178408"/>
          </a:xfrm>
          <a:prstGeom prst="triangle">
            <a:avLst/>
          </a:prstGeom>
          <a:solidFill>
            <a:srgbClr val="1D4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1000">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03</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6052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文档操作</a:t>
            </a:r>
            <a:endParaRPr lang="zh-CN" altLang="en-US" sz="2800" dirty="0">
              <a:solidFill>
                <a:srgbClr val="1D4B75"/>
              </a:solidFill>
              <a:latin typeface="方正大黑_GBK" panose="03000509000000000000" pitchFamily="65" charset="-122"/>
              <a:ea typeface="方正大黑_GBK" panose="03000509000000000000" pitchFamily="65" charset="-122"/>
              <a:sym typeface="+mn-ea"/>
            </a:endParaRPr>
          </a:p>
        </p:txBody>
      </p:sp>
      <p:pic>
        <p:nvPicPr>
          <p:cNvPr id="3" name="图片 2" descr="分布式集群"/>
          <p:cNvPicPr>
            <a:picLocks noChangeAspect="1"/>
          </p:cNvPicPr>
          <p:nvPr/>
        </p:nvPicPr>
        <p:blipFill>
          <a:blip r:embed="rId1"/>
          <a:stretch>
            <a:fillRect/>
          </a:stretch>
        </p:blipFill>
        <p:spPr>
          <a:xfrm>
            <a:off x="165100" y="1556385"/>
            <a:ext cx="4511675" cy="2006600"/>
          </a:xfrm>
          <a:prstGeom prst="rect">
            <a:avLst/>
          </a:prstGeom>
        </p:spPr>
      </p:pic>
      <p:sp>
        <p:nvSpPr>
          <p:cNvPr id="5" name="文本框 4"/>
          <p:cNvSpPr txBox="1"/>
          <p:nvPr/>
        </p:nvSpPr>
        <p:spPr>
          <a:xfrm>
            <a:off x="10361295" y="297815"/>
            <a:ext cx="1605280" cy="337185"/>
          </a:xfrm>
          <a:prstGeom prst="rect">
            <a:avLst/>
          </a:prstGeom>
          <a:noFill/>
        </p:spPr>
        <p:txBody>
          <a:bodyPr wrap="none" rtlCol="0">
            <a:spAutoFit/>
          </a:bodyPr>
          <a:p>
            <a:r>
              <a:rPr lang="zh-CN" altLang="en-US" sz="1600">
                <a:latin typeface="微软雅黑" charset="0"/>
                <a:ea typeface="微软雅黑" charset="0"/>
              </a:rPr>
              <a:t>创建一个索引表</a:t>
            </a:r>
            <a:endParaRPr lang="zh-CN" altLang="en-US" sz="1600">
              <a:latin typeface="微软雅黑" charset="0"/>
              <a:ea typeface="微软雅黑" charset="0"/>
            </a:endParaRPr>
          </a:p>
        </p:txBody>
      </p:sp>
      <p:sp>
        <p:nvSpPr>
          <p:cNvPr id="7" name="文本框 6"/>
          <p:cNvSpPr txBox="1"/>
          <p:nvPr/>
        </p:nvSpPr>
        <p:spPr>
          <a:xfrm>
            <a:off x="165100" y="5899150"/>
            <a:ext cx="4613275" cy="737235"/>
          </a:xfrm>
          <a:prstGeom prst="rect">
            <a:avLst/>
          </a:prstGeom>
          <a:noFill/>
        </p:spPr>
        <p:txBody>
          <a:bodyPr wrap="square" rtlCol="0" anchor="t">
            <a:spAutoFit/>
          </a:bodyPr>
          <a:p>
            <a:r>
              <a:rPr lang="zh-CN" altLang="en-US" sz="1400">
                <a:latin typeface="微软雅黑" charset="0"/>
                <a:ea typeface="微软雅黑" charset="0"/>
              </a:rPr>
              <a:t>index.routing.allocation.total_shards_per_node</a:t>
            </a:r>
            <a:endParaRPr lang="zh-CN" altLang="en-US" sz="1400">
              <a:latin typeface="微软雅黑" charset="0"/>
              <a:ea typeface="微软雅黑" charset="0"/>
            </a:endParaRPr>
          </a:p>
          <a:p>
            <a:r>
              <a:rPr lang="zh-CN" altLang="en-US" sz="1400">
                <a:latin typeface="微软雅黑" charset="0"/>
                <a:ea typeface="微软雅黑" charset="0"/>
              </a:rPr>
              <a:t>默认值不限制，限制</a:t>
            </a:r>
            <a:r>
              <a:rPr lang="zh-CN" altLang="en-US" sz="1400">
                <a:latin typeface="微软雅黑" charset="0"/>
                <a:ea typeface="微软雅黑" charset="0"/>
                <a:sym typeface="+mn-ea"/>
              </a:rPr>
              <a:t>单个索引在</a:t>
            </a:r>
            <a:r>
              <a:rPr lang="zh-CN" altLang="en-US" sz="1400">
                <a:latin typeface="微软雅黑" charset="0"/>
                <a:ea typeface="微软雅黑" charset="0"/>
              </a:rPr>
              <a:t>每个节点上最多允许的分片数目</a:t>
            </a:r>
            <a:endParaRPr lang="zh-CN" altLang="en-US" sz="1400">
              <a:latin typeface="微软雅黑" charset="0"/>
              <a:ea typeface="微软雅黑" charset="0"/>
            </a:endParaRPr>
          </a:p>
        </p:txBody>
      </p:sp>
      <p:sp>
        <p:nvSpPr>
          <p:cNvPr id="8" name="文本框 7"/>
          <p:cNvSpPr txBox="1"/>
          <p:nvPr/>
        </p:nvSpPr>
        <p:spPr>
          <a:xfrm>
            <a:off x="165100" y="3562985"/>
            <a:ext cx="5438775" cy="1814830"/>
          </a:xfrm>
          <a:prstGeom prst="rect">
            <a:avLst/>
          </a:prstGeom>
          <a:noFill/>
        </p:spPr>
        <p:txBody>
          <a:bodyPr wrap="none" rtlCol="0">
            <a:spAutoFit/>
          </a:bodyPr>
          <a:p>
            <a:pPr algn="l"/>
            <a:r>
              <a:rPr lang="zh-CN" altLang="en-US" sz="1400">
                <a:latin typeface="微软雅黑" charset="0"/>
                <a:ea typeface="微软雅黑" charset="0"/>
              </a:rPr>
              <a:t>分片策略</a:t>
            </a:r>
            <a:endParaRPr lang="zh-CN" altLang="en-US" sz="1400">
              <a:latin typeface="微软雅黑" charset="0"/>
              <a:ea typeface="微软雅黑" charset="0"/>
            </a:endParaRPr>
          </a:p>
          <a:p>
            <a:pPr algn="l"/>
            <a:r>
              <a:rPr lang="zh-CN" altLang="en-US" sz="1400">
                <a:latin typeface="微软雅黑" charset="0"/>
                <a:ea typeface="微软雅黑" charset="0"/>
              </a:rPr>
              <a:t>索引表的allocation主要由allocator与decider来实现，</a:t>
            </a:r>
            <a:endParaRPr lang="zh-CN" altLang="en-US" sz="1400">
              <a:latin typeface="微软雅黑" charset="0"/>
              <a:ea typeface="微软雅黑" charset="0"/>
            </a:endParaRPr>
          </a:p>
          <a:p>
            <a:pPr algn="l"/>
            <a:endParaRPr lang="zh-CN" altLang="en-US" sz="1400">
              <a:latin typeface="微软雅黑" charset="0"/>
              <a:ea typeface="微软雅黑" charset="0"/>
            </a:endParaRPr>
          </a:p>
          <a:p>
            <a:pPr indent="0" algn="l">
              <a:buFont typeface="+mj-lt"/>
              <a:buNone/>
            </a:pPr>
            <a:r>
              <a:rPr lang="en-US" altLang="zh-CN" sz="1400">
                <a:latin typeface="微软雅黑" charset="0"/>
                <a:ea typeface="微软雅黑" charset="0"/>
              </a:rPr>
              <a:t>1 </a:t>
            </a:r>
            <a:r>
              <a:rPr lang="zh-CN" altLang="en-US" sz="1400">
                <a:latin typeface="微软雅黑" charset="0"/>
                <a:ea typeface="微软雅黑" charset="0"/>
              </a:rPr>
              <a:t>allocator主要负责收集信息，寻找最优的节点来分配分片</a:t>
            </a:r>
            <a:endParaRPr lang="zh-CN" altLang="en-US" sz="1400">
              <a:latin typeface="微软雅黑" charset="0"/>
              <a:ea typeface="微软雅黑" charset="0"/>
            </a:endParaRPr>
          </a:p>
          <a:p>
            <a:pPr algn="l"/>
            <a:r>
              <a:rPr lang="zh-CN" altLang="en-US" sz="1400">
                <a:latin typeface="微软雅黑" charset="0"/>
                <a:ea typeface="微软雅黑" charset="0"/>
              </a:rPr>
              <a:t> </a:t>
            </a:r>
            <a:r>
              <a:rPr lang="zh-CN" altLang="en-US" sz="1400">
                <a:latin typeface="微软雅黑" charset="0"/>
                <a:ea typeface="微软雅黑" charset="0"/>
                <a:sym typeface="+mn-ea"/>
              </a:rPr>
              <a:t>源码所在包</a:t>
            </a:r>
            <a:r>
              <a:rPr lang="zh-CN" altLang="en-US" sz="1400">
                <a:latin typeface="微软雅黑" charset="0"/>
                <a:ea typeface="微软雅黑" charset="0"/>
              </a:rPr>
              <a:t>org.elasticsearch.cluster.routing.allocation.allocator</a:t>
            </a:r>
            <a:endParaRPr lang="zh-CN" altLang="en-US" sz="1400">
              <a:latin typeface="微软雅黑" charset="0"/>
              <a:ea typeface="微软雅黑" charset="0"/>
            </a:endParaRPr>
          </a:p>
          <a:p>
            <a:pPr algn="l"/>
            <a:endParaRPr lang="zh-CN" altLang="en-US" sz="1400">
              <a:latin typeface="微软雅黑" charset="0"/>
              <a:ea typeface="微软雅黑" charset="0"/>
            </a:endParaRPr>
          </a:p>
          <a:p>
            <a:pPr indent="0" algn="l">
              <a:buFont typeface="+mj-lt"/>
              <a:buNone/>
            </a:pPr>
            <a:r>
              <a:rPr lang="en-US" altLang="zh-CN" sz="1400">
                <a:latin typeface="微软雅黑" charset="0"/>
                <a:ea typeface="微软雅黑" charset="0"/>
              </a:rPr>
              <a:t>2</a:t>
            </a:r>
            <a:r>
              <a:rPr lang="zh-CN" altLang="en-US" sz="1400">
                <a:latin typeface="微软雅黑" charset="0"/>
                <a:ea typeface="微软雅黑" charset="0"/>
              </a:rPr>
              <a:t> decider主要是做决策是否将分片进行分配</a:t>
            </a:r>
            <a:endParaRPr lang="zh-CN" altLang="en-US" sz="1400">
              <a:latin typeface="微软雅黑" charset="0"/>
              <a:ea typeface="微软雅黑" charset="0"/>
            </a:endParaRPr>
          </a:p>
          <a:p>
            <a:pPr algn="l"/>
            <a:r>
              <a:rPr lang="zh-CN" altLang="en-US" sz="1400">
                <a:latin typeface="微软雅黑" charset="0"/>
                <a:ea typeface="微软雅黑" charset="0"/>
              </a:rPr>
              <a:t>源码所在包 org.elasticsearch.cluster.routing.allocation</a:t>
            </a:r>
            <a:endParaRPr lang="zh-CN" altLang="en-US" sz="1400">
              <a:latin typeface="微软雅黑" charset="0"/>
              <a:ea typeface="微软雅黑" charset="0"/>
            </a:endParaRPr>
          </a:p>
        </p:txBody>
      </p:sp>
      <p:sp>
        <p:nvSpPr>
          <p:cNvPr id="9" name="文本框 8"/>
          <p:cNvSpPr txBox="1"/>
          <p:nvPr/>
        </p:nvSpPr>
        <p:spPr>
          <a:xfrm>
            <a:off x="6124575" y="1711960"/>
            <a:ext cx="5395595" cy="1198880"/>
          </a:xfrm>
          <a:prstGeom prst="rect">
            <a:avLst/>
          </a:prstGeom>
          <a:noFill/>
        </p:spPr>
        <p:txBody>
          <a:bodyPr wrap="none" rtlCol="0">
            <a:spAutoFit/>
          </a:bodyPr>
          <a:p>
            <a:pPr algn="l"/>
            <a:r>
              <a:rPr lang="zh-CN" altLang="en-US"/>
              <a:t>DiskThresholdDecider         磁盘空间控制器</a:t>
            </a:r>
            <a:endParaRPr lang="zh-CN" altLang="en-US"/>
          </a:p>
          <a:p>
            <a:pPr algn="l"/>
            <a:r>
              <a:rPr lang="zh-CN" altLang="en-US"/>
              <a:t>FilterAllocationDecider       分配过滤控制器</a:t>
            </a:r>
            <a:endParaRPr lang="zh-CN" altLang="en-US"/>
          </a:p>
          <a:p>
            <a:pPr algn="l"/>
            <a:r>
              <a:rPr lang="zh-CN" altLang="en-US"/>
              <a:t>MaxRetryAllocationDecider    最大尝试次数决策器</a:t>
            </a:r>
            <a:endParaRPr lang="zh-CN" altLang="en-US"/>
          </a:p>
          <a:p>
            <a:pPr algn="l"/>
            <a:r>
              <a:rPr lang="zh-CN" altLang="en-US"/>
              <a:t>ShardsLimitAllocationDecider  shard分配的限制控制器</a:t>
            </a:r>
            <a:endParaRPr lang="zh-CN" altLang="en-US"/>
          </a:p>
        </p:txBody>
      </p:sp>
      <p:sp>
        <p:nvSpPr>
          <p:cNvPr id="10" name="文本框 9"/>
          <p:cNvSpPr txBox="1"/>
          <p:nvPr/>
        </p:nvSpPr>
        <p:spPr>
          <a:xfrm>
            <a:off x="6124575" y="1188085"/>
            <a:ext cx="1783080" cy="368300"/>
          </a:xfrm>
          <a:prstGeom prst="rect">
            <a:avLst/>
          </a:prstGeom>
          <a:noFill/>
        </p:spPr>
        <p:txBody>
          <a:bodyPr wrap="none" rtlCol="0">
            <a:spAutoFit/>
          </a:bodyPr>
          <a:p>
            <a:r>
              <a:rPr lang="zh-CN" altLang="en-US"/>
              <a:t>常见的分配策略</a:t>
            </a:r>
            <a:endParaRPr lang="zh-CN" altLang="en-US"/>
          </a:p>
        </p:txBody>
      </p:sp>
      <p:sp>
        <p:nvSpPr>
          <p:cNvPr id="13" name="文本框 12"/>
          <p:cNvSpPr txBox="1"/>
          <p:nvPr/>
        </p:nvSpPr>
        <p:spPr>
          <a:xfrm>
            <a:off x="6195695" y="4860290"/>
            <a:ext cx="4053840" cy="1383665"/>
          </a:xfrm>
          <a:prstGeom prst="rect">
            <a:avLst/>
          </a:prstGeom>
          <a:noFill/>
        </p:spPr>
        <p:txBody>
          <a:bodyPr wrap="none" rtlCol="0">
            <a:spAutoFit/>
          </a:bodyPr>
          <a:p>
            <a:pPr algn="l"/>
            <a:r>
              <a:rPr lang="zh-CN" altLang="en-US" sz="1400">
                <a:latin typeface="微软雅黑" charset="0"/>
                <a:ea typeface="微软雅黑" charset="0"/>
              </a:rPr>
              <a:t>POST _cluster/allocation/explain</a:t>
            </a:r>
            <a:endParaRPr lang="zh-CN" altLang="en-US" sz="1400">
              <a:latin typeface="微软雅黑" charset="0"/>
              <a:ea typeface="微软雅黑" charset="0"/>
            </a:endParaRPr>
          </a:p>
          <a:p>
            <a:pPr algn="l"/>
            <a:r>
              <a:rPr lang="zh-CN" altLang="en-US" sz="1400">
                <a:latin typeface="微软雅黑" charset="0"/>
                <a:ea typeface="微软雅黑" charset="0"/>
              </a:rPr>
              <a:t>{</a:t>
            </a:r>
            <a:endParaRPr lang="zh-CN" altLang="en-US" sz="1400">
              <a:latin typeface="微软雅黑" charset="0"/>
              <a:ea typeface="微软雅黑" charset="0"/>
            </a:endParaRPr>
          </a:p>
          <a:p>
            <a:pPr algn="l"/>
            <a:r>
              <a:rPr lang="zh-CN" altLang="en-US" sz="1400">
                <a:latin typeface="微软雅黑" charset="0"/>
                <a:ea typeface="微软雅黑" charset="0"/>
              </a:rPr>
              <a:t>  "index":"homepage_package_index_v2.0.0",</a:t>
            </a:r>
            <a:endParaRPr lang="zh-CN" altLang="en-US" sz="1400">
              <a:latin typeface="微软雅黑" charset="0"/>
              <a:ea typeface="微软雅黑" charset="0"/>
            </a:endParaRPr>
          </a:p>
          <a:p>
            <a:pPr algn="l"/>
            <a:r>
              <a:rPr lang="zh-CN" altLang="en-US" sz="1400">
                <a:latin typeface="微软雅黑" charset="0"/>
                <a:ea typeface="微软雅黑" charset="0"/>
              </a:rPr>
              <a:t>  "shard": 3,</a:t>
            </a:r>
            <a:endParaRPr lang="zh-CN" altLang="en-US" sz="1400">
              <a:latin typeface="微软雅黑" charset="0"/>
              <a:ea typeface="微软雅黑" charset="0"/>
            </a:endParaRPr>
          </a:p>
          <a:p>
            <a:pPr algn="l"/>
            <a:r>
              <a:rPr lang="zh-CN" altLang="en-US" sz="1400">
                <a:latin typeface="微软雅黑" charset="0"/>
                <a:ea typeface="微软雅黑" charset="0"/>
              </a:rPr>
              <a:t>  "primary": false</a:t>
            </a:r>
            <a:endParaRPr lang="zh-CN" altLang="en-US" sz="1400">
              <a:latin typeface="微软雅黑" charset="0"/>
              <a:ea typeface="微软雅黑" charset="0"/>
            </a:endParaRPr>
          </a:p>
          <a:p>
            <a:pPr algn="l"/>
            <a:r>
              <a:rPr lang="zh-CN" altLang="en-US" sz="1400">
                <a:latin typeface="微软雅黑" charset="0"/>
                <a:ea typeface="微软雅黑" charset="0"/>
              </a:rPr>
              <a:t>}</a:t>
            </a:r>
            <a:endParaRPr lang="zh-CN" altLang="en-US" sz="1400">
              <a:latin typeface="微软雅黑" charset="0"/>
              <a:ea typeface="微软雅黑" charset="0"/>
            </a:endParaRPr>
          </a:p>
        </p:txBody>
      </p:sp>
      <p:sp>
        <p:nvSpPr>
          <p:cNvPr id="14" name="文本框 13"/>
          <p:cNvSpPr txBox="1"/>
          <p:nvPr/>
        </p:nvSpPr>
        <p:spPr>
          <a:xfrm>
            <a:off x="6195695" y="4547870"/>
            <a:ext cx="2494280" cy="306705"/>
          </a:xfrm>
          <a:prstGeom prst="rect">
            <a:avLst/>
          </a:prstGeom>
          <a:noFill/>
        </p:spPr>
        <p:txBody>
          <a:bodyPr wrap="none" rtlCol="0">
            <a:spAutoFit/>
          </a:bodyPr>
          <a:p>
            <a:r>
              <a:rPr lang="zh-CN" altLang="en-US" sz="1400">
                <a:latin typeface="微软雅黑" charset="0"/>
                <a:ea typeface="微软雅黑" charset="0"/>
              </a:rPr>
              <a:t>诊断分片为什么没有分配成功</a:t>
            </a:r>
            <a:endParaRPr lang="zh-CN" altLang="en-US" sz="1400">
              <a:latin typeface="微软雅黑" charset="0"/>
              <a:ea typeface="微软雅黑" charset="0"/>
            </a:endParaRPr>
          </a:p>
        </p:txBody>
      </p:sp>
    </p:spTree>
  </p:cSld>
  <p:clrMapOvr>
    <a:masterClrMapping/>
  </p:clrMapOvr>
  <p:transition spd="slow" advTm="1000">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椭圆 92"/>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94" name="文本框 93"/>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03</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95" name="文本框 94"/>
          <p:cNvSpPr txBox="1"/>
          <p:nvPr/>
        </p:nvSpPr>
        <p:spPr>
          <a:xfrm>
            <a:off x="1091082" y="528719"/>
            <a:ext cx="1605280" cy="521970"/>
          </a:xfrm>
          <a:prstGeom prst="rect">
            <a:avLst/>
          </a:prstGeom>
          <a:noFill/>
        </p:spPr>
        <p:txBody>
          <a:bodyPr wrap="none" rtlCol="0">
            <a:spAutoFit/>
          </a:bodyPr>
          <a:lstStyle/>
          <a:p>
            <a:pPr algn="l"/>
            <a:r>
              <a:rPr lang="zh-CN" altLang="en-US" sz="2800" dirty="0">
                <a:solidFill>
                  <a:srgbClr val="2867A0"/>
                </a:solidFill>
                <a:latin typeface="方正大黑_GBK" panose="03000509000000000000" pitchFamily="65" charset="-122"/>
                <a:ea typeface="方正大黑_GBK" panose="03000509000000000000" pitchFamily="65" charset="-122"/>
              </a:rPr>
              <a:t>文档操作</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pic>
        <p:nvPicPr>
          <p:cNvPr id="5" name="图片 4" descr="索引文档"/>
          <p:cNvPicPr>
            <a:picLocks noChangeAspect="1"/>
          </p:cNvPicPr>
          <p:nvPr/>
        </p:nvPicPr>
        <p:blipFill>
          <a:blip r:embed="rId1"/>
          <a:stretch>
            <a:fillRect/>
          </a:stretch>
        </p:blipFill>
        <p:spPr>
          <a:xfrm>
            <a:off x="213360" y="2609215"/>
            <a:ext cx="4140200" cy="2282190"/>
          </a:xfrm>
          <a:prstGeom prst="rect">
            <a:avLst/>
          </a:prstGeom>
        </p:spPr>
      </p:pic>
      <p:sp>
        <p:nvSpPr>
          <p:cNvPr id="7" name="文本框 6"/>
          <p:cNvSpPr txBox="1"/>
          <p:nvPr/>
        </p:nvSpPr>
        <p:spPr>
          <a:xfrm>
            <a:off x="4911090" y="3308985"/>
            <a:ext cx="7096760" cy="1198880"/>
          </a:xfrm>
          <a:prstGeom prst="rect">
            <a:avLst/>
          </a:prstGeom>
          <a:noFill/>
        </p:spPr>
        <p:txBody>
          <a:bodyPr wrap="square" rtlCol="0" anchor="t">
            <a:spAutoFit/>
          </a:bodyPr>
          <a:p>
            <a:pPr marL="342900" indent="-342900">
              <a:buFont typeface="+mj-lt"/>
              <a:buAutoNum type="arabicPeriod"/>
            </a:pPr>
            <a:r>
              <a:rPr lang="zh-CN" altLang="en-US" sz="1200">
                <a:latin typeface="微软雅黑" charset="0"/>
                <a:ea typeface="微软雅黑" charset="0"/>
                <a:cs typeface="微软雅黑" charset="0"/>
              </a:rPr>
              <a:t>客户端向 Node 1 发送新建、索引或者删除请求。</a:t>
            </a:r>
            <a:endParaRPr lang="zh-CN" altLang="en-US" sz="1200">
              <a:latin typeface="微软雅黑" charset="0"/>
              <a:ea typeface="微软雅黑" charset="0"/>
              <a:cs typeface="微软雅黑" charset="0"/>
            </a:endParaRPr>
          </a:p>
          <a:p>
            <a:pPr marL="342900" indent="-342900">
              <a:buFont typeface="+mj-lt"/>
              <a:buAutoNum type="arabicPeriod"/>
            </a:pPr>
            <a:r>
              <a:rPr lang="zh-CN" altLang="en-US" sz="1200">
                <a:latin typeface="微软雅黑" charset="0"/>
                <a:ea typeface="微软雅黑" charset="0"/>
                <a:cs typeface="微软雅黑" charset="0"/>
              </a:rPr>
              <a:t>节点使用文档的 _id 确定文档属于分片 0 。请求会被转发到 Node 3，因为分片 0 的主分片目前被分配在 Node 3 上。</a:t>
            </a:r>
            <a:endParaRPr lang="zh-CN" altLang="en-US" sz="1200">
              <a:latin typeface="微软雅黑" charset="0"/>
              <a:ea typeface="微软雅黑" charset="0"/>
              <a:cs typeface="微软雅黑" charset="0"/>
            </a:endParaRPr>
          </a:p>
          <a:p>
            <a:pPr marL="342900" indent="-342900">
              <a:buFont typeface="+mj-lt"/>
              <a:buAutoNum type="arabicPeriod"/>
            </a:pPr>
            <a:r>
              <a:rPr lang="zh-CN" altLang="en-US" sz="1200">
                <a:latin typeface="微软雅黑" charset="0"/>
                <a:ea typeface="微软雅黑" charset="0"/>
                <a:cs typeface="微软雅黑" charset="0"/>
              </a:rPr>
              <a:t>Node 3 在主分片上面执行请求。如果成功了，它将请求并行转发到 Node 1 和 Node 2 的副本分片上。一旦所有的副本分片都报告成功, Node 3 将向协调节点报告成功，协调节点向客户端报告成功。</a:t>
            </a:r>
            <a:endParaRPr lang="zh-CN" altLang="en-US" sz="1200">
              <a:latin typeface="微软雅黑" charset="0"/>
              <a:ea typeface="微软雅黑" charset="0"/>
              <a:cs typeface="微软雅黑" charset="0"/>
            </a:endParaRPr>
          </a:p>
        </p:txBody>
      </p:sp>
      <p:sp>
        <p:nvSpPr>
          <p:cNvPr id="8" name="文本框 7"/>
          <p:cNvSpPr txBox="1"/>
          <p:nvPr/>
        </p:nvSpPr>
        <p:spPr>
          <a:xfrm>
            <a:off x="4826000" y="2914015"/>
            <a:ext cx="2540000" cy="275590"/>
          </a:xfrm>
          <a:prstGeom prst="rect">
            <a:avLst/>
          </a:prstGeom>
          <a:noFill/>
        </p:spPr>
        <p:txBody>
          <a:bodyPr wrap="square" rtlCol="0" anchor="t">
            <a:spAutoFit/>
          </a:bodyPr>
          <a:p>
            <a:r>
              <a:rPr lang="zh-CN" altLang="en-US" sz="1200">
                <a:latin typeface="微软雅黑" charset="0"/>
                <a:ea typeface="微软雅黑" charset="0"/>
              </a:rPr>
              <a:t>新建，索引和删除文档</a:t>
            </a:r>
            <a:endParaRPr lang="zh-CN" altLang="en-US" sz="1200">
              <a:latin typeface="微软雅黑" charset="0"/>
              <a:ea typeface="微软雅黑" charset="0"/>
            </a:endParaRPr>
          </a:p>
        </p:txBody>
      </p:sp>
    </p:spTree>
  </p:cSld>
  <p:clrMapOvr>
    <a:masterClrMapping/>
  </p:clrMapOvr>
  <p:transition spd="slow" advTm="1000">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椭圆 92"/>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94" name="文本框 93"/>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03</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95" name="文本框 94"/>
          <p:cNvSpPr txBox="1"/>
          <p:nvPr/>
        </p:nvSpPr>
        <p:spPr>
          <a:xfrm>
            <a:off x="1091082" y="528719"/>
            <a:ext cx="1605280" cy="521970"/>
          </a:xfrm>
          <a:prstGeom prst="rect">
            <a:avLst/>
          </a:prstGeom>
          <a:noFill/>
        </p:spPr>
        <p:txBody>
          <a:bodyPr wrap="none" rtlCol="0">
            <a:spAutoFit/>
          </a:bodyPr>
          <a:lstStyle/>
          <a:p>
            <a:pPr algn="l"/>
            <a:r>
              <a:rPr lang="zh-CN" altLang="en-US" sz="2800" dirty="0">
                <a:solidFill>
                  <a:srgbClr val="2867A0"/>
                </a:solidFill>
                <a:latin typeface="方正大黑_GBK" panose="03000509000000000000" pitchFamily="65" charset="-122"/>
                <a:ea typeface="方正大黑_GBK" panose="03000509000000000000" pitchFamily="65" charset="-122"/>
              </a:rPr>
              <a:t>文档操作</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5" name="文本框 4"/>
          <p:cNvSpPr txBox="1"/>
          <p:nvPr/>
        </p:nvSpPr>
        <p:spPr>
          <a:xfrm>
            <a:off x="200025" y="5814695"/>
            <a:ext cx="4246880" cy="275590"/>
          </a:xfrm>
          <a:prstGeom prst="rect">
            <a:avLst/>
          </a:prstGeom>
          <a:noFill/>
        </p:spPr>
        <p:txBody>
          <a:bodyPr wrap="none" rtlCol="0">
            <a:spAutoFit/>
          </a:bodyPr>
          <a:p>
            <a:pPr algn="l"/>
            <a:r>
              <a:rPr lang="zh-CN" altLang="en-US" sz="1200">
                <a:latin typeface="微软雅黑" charset="0"/>
                <a:ea typeface="微软雅黑" charset="0"/>
                <a:cs typeface="微软雅黑" charset="0"/>
              </a:rPr>
              <a:t>文档的详细写入过程，可参考 </a:t>
            </a:r>
            <a:r>
              <a:rPr sz="1200">
                <a:latin typeface="微软雅黑" charset="0"/>
                <a:ea typeface="微软雅黑" charset="0"/>
                <a:cs typeface="微软雅黑" charset="0"/>
                <a:hlinkClick r:id="rId1" action="ppaction://hlinkfile"/>
              </a:rPr>
              <a:t>Elasticsearch写过程源码浅析</a:t>
            </a:r>
            <a:endParaRPr sz="1200">
              <a:latin typeface="微软雅黑" charset="0"/>
              <a:ea typeface="微软雅黑" charset="0"/>
              <a:cs typeface="微软雅黑" charset="0"/>
            </a:endParaRPr>
          </a:p>
        </p:txBody>
      </p:sp>
      <p:sp>
        <p:nvSpPr>
          <p:cNvPr id="7" name="文本框 6"/>
          <p:cNvSpPr txBox="1"/>
          <p:nvPr/>
        </p:nvSpPr>
        <p:spPr>
          <a:xfrm>
            <a:off x="6172835" y="1207135"/>
            <a:ext cx="3628390" cy="368300"/>
          </a:xfrm>
          <a:prstGeom prst="rect">
            <a:avLst/>
          </a:prstGeom>
          <a:noFill/>
        </p:spPr>
        <p:txBody>
          <a:bodyPr wrap="square" rtlCol="0" anchor="t">
            <a:spAutoFit/>
          </a:bodyPr>
          <a:p>
            <a:r>
              <a:rPr lang="zh-CN" altLang="en-US" b="1"/>
              <a:t>wait_for_active_shards</a:t>
            </a:r>
            <a:endParaRPr lang="zh-CN" altLang="en-US" b="1"/>
          </a:p>
        </p:txBody>
      </p:sp>
      <p:sp>
        <p:nvSpPr>
          <p:cNvPr id="8" name="文本框 7"/>
          <p:cNvSpPr txBox="1"/>
          <p:nvPr/>
        </p:nvSpPr>
        <p:spPr>
          <a:xfrm>
            <a:off x="6172835" y="1727200"/>
            <a:ext cx="3961765" cy="275590"/>
          </a:xfrm>
          <a:prstGeom prst="rect">
            <a:avLst/>
          </a:prstGeom>
          <a:noFill/>
        </p:spPr>
        <p:txBody>
          <a:bodyPr wrap="square" rtlCol="0" anchor="t">
            <a:spAutoFit/>
          </a:bodyPr>
          <a:p>
            <a:r>
              <a:rPr lang="zh-CN" altLang="en-US" sz="1200">
                <a:latin typeface="微软雅黑" charset="0"/>
                <a:ea typeface="微软雅黑" charset="0"/>
              </a:rPr>
              <a:t>int( (primary + number_of_replicas) / 2 ) + 1</a:t>
            </a:r>
            <a:endParaRPr lang="zh-CN" altLang="en-US" sz="1200">
              <a:latin typeface="微软雅黑" charset="0"/>
              <a:ea typeface="微软雅黑" charset="0"/>
            </a:endParaRPr>
          </a:p>
        </p:txBody>
      </p:sp>
      <p:sp>
        <p:nvSpPr>
          <p:cNvPr id="9" name="文本框 8"/>
          <p:cNvSpPr txBox="1"/>
          <p:nvPr/>
        </p:nvSpPr>
        <p:spPr>
          <a:xfrm>
            <a:off x="6172835" y="2033905"/>
            <a:ext cx="5951220" cy="829945"/>
          </a:xfrm>
          <a:prstGeom prst="rect">
            <a:avLst/>
          </a:prstGeom>
          <a:noFill/>
        </p:spPr>
        <p:txBody>
          <a:bodyPr wrap="square" rtlCol="0" anchor="t">
            <a:spAutoFit/>
          </a:bodyPr>
          <a:p>
            <a:r>
              <a:rPr lang="zh-CN" altLang="en-US" sz="1200" b="1">
                <a:sym typeface="+mn-ea"/>
              </a:rPr>
              <a:t>wait_for_active_shards</a:t>
            </a:r>
            <a:r>
              <a:rPr lang="zh-CN" altLang="en-US" sz="1200">
                <a:latin typeface="微软雅黑" charset="0"/>
                <a:ea typeface="微软雅黑" charset="0"/>
                <a:cs typeface="微软雅黑" charset="0"/>
              </a:rPr>
              <a:t> 参数的值可以设为 </a:t>
            </a:r>
            <a:r>
              <a:rPr lang="en-US" altLang="zh-CN" sz="1200">
                <a:latin typeface="微软雅黑" charset="0"/>
                <a:ea typeface="微软雅黑" charset="0"/>
                <a:cs typeface="微软雅黑" charset="0"/>
              </a:rPr>
              <a:t>1</a:t>
            </a:r>
            <a:r>
              <a:rPr lang="zh-CN" altLang="en-US" sz="1200">
                <a:latin typeface="微软雅黑" charset="0"/>
                <a:ea typeface="微软雅黑" charset="0"/>
                <a:cs typeface="微软雅黑" charset="0"/>
              </a:rPr>
              <a:t>（只要主分片状态 ok 就允许执行_写_操作）,all（必须要主分片和所有副本分片的状态没问题才允许执行_写_操作）, 或 quorum 。默认值为 quorum , 即大多数的分片副本状态没问题就允许执行_写_操作。</a:t>
            </a:r>
            <a:endParaRPr lang="zh-CN" altLang="en-US" sz="1200">
              <a:latin typeface="微软雅黑" charset="0"/>
              <a:ea typeface="微软雅黑" charset="0"/>
              <a:cs typeface="微软雅黑" charset="0"/>
            </a:endParaRPr>
          </a:p>
          <a:p>
            <a:r>
              <a:rPr lang="zh-CN" altLang="en-US" sz="1200">
                <a:latin typeface="微软雅黑" charset="0"/>
                <a:ea typeface="微软雅黑" charset="0"/>
                <a:cs typeface="微软雅黑" charset="0"/>
              </a:rPr>
              <a:t>index.write.wait_for_active_shards</a:t>
            </a:r>
            <a:endParaRPr lang="zh-CN" altLang="en-US" sz="1200">
              <a:latin typeface="微软雅黑" charset="0"/>
              <a:ea typeface="微软雅黑" charset="0"/>
              <a:cs typeface="微软雅黑" charset="0"/>
            </a:endParaRPr>
          </a:p>
        </p:txBody>
      </p:sp>
      <p:sp>
        <p:nvSpPr>
          <p:cNvPr id="10" name="文本框 9"/>
          <p:cNvSpPr txBox="1"/>
          <p:nvPr/>
        </p:nvSpPr>
        <p:spPr>
          <a:xfrm>
            <a:off x="6266180" y="3363595"/>
            <a:ext cx="1235710" cy="306705"/>
          </a:xfrm>
          <a:prstGeom prst="rect">
            <a:avLst/>
          </a:prstGeom>
          <a:noFill/>
        </p:spPr>
        <p:txBody>
          <a:bodyPr wrap="square" rtlCol="0" anchor="t">
            <a:spAutoFit/>
          </a:bodyPr>
          <a:p>
            <a:r>
              <a:rPr lang="zh-CN" altLang="en-US" sz="1400" b="1">
                <a:latin typeface="微软雅黑" charset="0"/>
                <a:ea typeface="微软雅黑" charset="0"/>
              </a:rPr>
              <a:t>timeout</a:t>
            </a:r>
            <a:endParaRPr lang="zh-CN" altLang="en-US" sz="1400" b="1">
              <a:latin typeface="微软雅黑" charset="0"/>
              <a:ea typeface="微软雅黑" charset="0"/>
            </a:endParaRPr>
          </a:p>
        </p:txBody>
      </p:sp>
      <p:sp>
        <p:nvSpPr>
          <p:cNvPr id="11" name="文本框 10"/>
          <p:cNvSpPr txBox="1"/>
          <p:nvPr/>
        </p:nvSpPr>
        <p:spPr>
          <a:xfrm>
            <a:off x="6303010" y="3660140"/>
            <a:ext cx="5690870" cy="645160"/>
          </a:xfrm>
          <a:prstGeom prst="rect">
            <a:avLst/>
          </a:prstGeom>
          <a:noFill/>
        </p:spPr>
        <p:txBody>
          <a:bodyPr wrap="square" rtlCol="0" anchor="t">
            <a:spAutoFit/>
          </a:bodyPr>
          <a:p>
            <a:r>
              <a:rPr lang="zh-CN" altLang="en-US" sz="1200">
                <a:latin typeface="微软雅黑" charset="0"/>
                <a:ea typeface="微软雅黑" charset="0"/>
                <a:cs typeface="微软雅黑" charset="0"/>
              </a:rPr>
              <a:t>如果没有足够的副本分片会发生什么？ Elasticsearch会等待，希望更多的分片出现。默认情况下，它最多等待1分钟。 如果你需要，你可以使用 timeout 参数 使它更早终止： 100 100毫秒，30s 是30秒</a:t>
            </a:r>
            <a:r>
              <a:rPr lang="zh-CN" altLang="en-US" sz="1200"/>
              <a:t>。</a:t>
            </a:r>
            <a:endParaRPr lang="zh-CN" altLang="en-US" sz="1200"/>
          </a:p>
        </p:txBody>
      </p:sp>
      <p:sp>
        <p:nvSpPr>
          <p:cNvPr id="13" name="文本框 12"/>
          <p:cNvSpPr txBox="1"/>
          <p:nvPr/>
        </p:nvSpPr>
        <p:spPr>
          <a:xfrm>
            <a:off x="6350000" y="4504690"/>
            <a:ext cx="5596890" cy="645160"/>
          </a:xfrm>
          <a:prstGeom prst="rect">
            <a:avLst/>
          </a:prstGeom>
          <a:noFill/>
        </p:spPr>
        <p:txBody>
          <a:bodyPr wrap="square" rtlCol="0" anchor="t">
            <a:spAutoFit/>
          </a:bodyPr>
          <a:p>
            <a:r>
              <a:rPr lang="zh-CN" altLang="en-US" sz="1200">
                <a:latin typeface="微软雅黑" charset="0"/>
                <a:ea typeface="微软雅黑" charset="0"/>
                <a:cs typeface="微软雅黑" charset="0"/>
              </a:rPr>
              <a:t>新索引默认有 1 个副本分片，这意味着为满足 规定数量 应该 需要两个活动的分片副本。 但是，这些默认的设置会阻止我们在单一节点上做任何事情。为了避免这个问题，要求只有当 number_of_replicas 大于1的时候，规定数量才会执行。</a:t>
            </a:r>
            <a:endParaRPr lang="zh-CN" altLang="en-US" sz="1200">
              <a:latin typeface="微软雅黑" charset="0"/>
              <a:ea typeface="微软雅黑" charset="0"/>
              <a:cs typeface="微软雅黑" charset="0"/>
            </a:endParaRPr>
          </a:p>
        </p:txBody>
      </p:sp>
      <p:sp>
        <p:nvSpPr>
          <p:cNvPr id="17" name="文本框 16"/>
          <p:cNvSpPr txBox="1"/>
          <p:nvPr/>
        </p:nvSpPr>
        <p:spPr>
          <a:xfrm>
            <a:off x="121285" y="1377315"/>
            <a:ext cx="3843020" cy="275590"/>
          </a:xfrm>
          <a:prstGeom prst="rect">
            <a:avLst/>
          </a:prstGeom>
          <a:noFill/>
        </p:spPr>
        <p:txBody>
          <a:bodyPr wrap="none" rtlCol="0">
            <a:spAutoFit/>
          </a:bodyPr>
          <a:p>
            <a:pPr algn="l"/>
            <a:r>
              <a:rPr lang="zh-CN" altLang="en-US" sz="1200">
                <a:latin typeface="微软雅黑" charset="0"/>
                <a:ea typeface="微软雅黑" charset="0"/>
              </a:rPr>
              <a:t>org.elasticsearch.cluster.routing</a:t>
            </a:r>
            <a:r>
              <a:rPr lang="en-US" altLang="zh-CN" sz="1200">
                <a:latin typeface="微软雅黑" charset="0"/>
                <a:ea typeface="微软雅黑" charset="0"/>
              </a:rPr>
              <a:t>#OperationRouting</a:t>
            </a:r>
            <a:endParaRPr lang="en-US" altLang="zh-CN" sz="1200">
              <a:latin typeface="微软雅黑" charset="0"/>
              <a:ea typeface="微软雅黑" charset="0"/>
            </a:endParaRPr>
          </a:p>
        </p:txBody>
      </p:sp>
      <p:sp>
        <p:nvSpPr>
          <p:cNvPr id="18" name="文本框 17"/>
          <p:cNvSpPr txBox="1"/>
          <p:nvPr/>
        </p:nvSpPr>
        <p:spPr>
          <a:xfrm>
            <a:off x="121285" y="1714500"/>
            <a:ext cx="3985260" cy="275590"/>
          </a:xfrm>
          <a:prstGeom prst="rect">
            <a:avLst/>
          </a:prstGeom>
          <a:noFill/>
        </p:spPr>
        <p:txBody>
          <a:bodyPr wrap="square" rtlCol="0" anchor="t">
            <a:spAutoFit/>
          </a:bodyPr>
          <a:p>
            <a:r>
              <a:rPr lang="zh-CN" altLang="en-US" sz="1200">
                <a:latin typeface="微软雅黑" charset="0"/>
                <a:ea typeface="微软雅黑" charset="0"/>
                <a:cs typeface="微软雅黑" charset="0"/>
              </a:rPr>
              <a:t>calculateScaledShardId方法</a:t>
            </a:r>
            <a:endParaRPr lang="zh-CN" altLang="en-US" sz="1200">
              <a:latin typeface="微软雅黑" charset="0"/>
              <a:ea typeface="微软雅黑" charset="0"/>
              <a:cs typeface="微软雅黑" charset="0"/>
            </a:endParaRPr>
          </a:p>
        </p:txBody>
      </p:sp>
      <p:sp>
        <p:nvSpPr>
          <p:cNvPr id="3" name="文本框 2"/>
          <p:cNvSpPr txBox="1"/>
          <p:nvPr/>
        </p:nvSpPr>
        <p:spPr>
          <a:xfrm>
            <a:off x="121285" y="2051685"/>
            <a:ext cx="2164080" cy="275590"/>
          </a:xfrm>
          <a:prstGeom prst="rect">
            <a:avLst/>
          </a:prstGeom>
          <a:noFill/>
        </p:spPr>
        <p:txBody>
          <a:bodyPr wrap="none" rtlCol="0" anchor="t">
            <a:spAutoFit/>
          </a:bodyPr>
          <a:p>
            <a:r>
              <a:rPr lang="zh-CN" altLang="en-US" sz="1200">
                <a:latin typeface="微软雅黑" charset="0"/>
                <a:ea typeface="微软雅黑" charset="0"/>
                <a:sym typeface="+mn-ea"/>
              </a:rPr>
              <a:t>计算文档应该落在哪一个分片</a:t>
            </a:r>
            <a:endParaRPr lang="zh-CN" altLang="en-US" sz="1200">
              <a:latin typeface="微软雅黑" charset="0"/>
              <a:ea typeface="微软雅黑" charset="0"/>
              <a:sym typeface="+mn-ea"/>
            </a:endParaRPr>
          </a:p>
        </p:txBody>
      </p:sp>
      <p:sp>
        <p:nvSpPr>
          <p:cNvPr id="19" name="文本框 18"/>
          <p:cNvSpPr txBox="1"/>
          <p:nvPr/>
        </p:nvSpPr>
        <p:spPr>
          <a:xfrm>
            <a:off x="121285" y="2388870"/>
            <a:ext cx="5357495" cy="275590"/>
          </a:xfrm>
          <a:prstGeom prst="rect">
            <a:avLst/>
          </a:prstGeom>
          <a:noFill/>
        </p:spPr>
        <p:txBody>
          <a:bodyPr wrap="square" rtlCol="0" anchor="t">
            <a:spAutoFit/>
          </a:bodyPr>
          <a:p>
            <a:r>
              <a:rPr lang="zh-CN" altLang="en-US" sz="1200">
                <a:latin typeface="微软雅黑" charset="0"/>
                <a:ea typeface="微软雅黑" charset="0"/>
              </a:rPr>
              <a:t>hash = Murmur3HashFunction.hash(effectiveRouting) + partitionOffset;</a:t>
            </a:r>
            <a:endParaRPr lang="zh-CN" altLang="en-US" sz="1200">
              <a:latin typeface="微软雅黑" charset="0"/>
              <a:ea typeface="微软雅黑" charset="0"/>
            </a:endParaRPr>
          </a:p>
        </p:txBody>
      </p:sp>
      <p:sp>
        <p:nvSpPr>
          <p:cNvPr id="20" name="文本框 19"/>
          <p:cNvSpPr txBox="1"/>
          <p:nvPr/>
        </p:nvSpPr>
        <p:spPr>
          <a:xfrm>
            <a:off x="191135" y="2726055"/>
            <a:ext cx="5479415" cy="460375"/>
          </a:xfrm>
          <a:prstGeom prst="rect">
            <a:avLst/>
          </a:prstGeom>
          <a:noFill/>
        </p:spPr>
        <p:txBody>
          <a:bodyPr wrap="square" rtlCol="0" anchor="t">
            <a:spAutoFit/>
          </a:bodyPr>
          <a:p>
            <a:r>
              <a:rPr lang="zh-CN" altLang="en-US" sz="1200">
                <a:latin typeface="微软雅黑" charset="0"/>
                <a:ea typeface="微软雅黑" charset="0"/>
              </a:rPr>
              <a:t>Math.floorMod(hash, indexMetaData.getRoutingNumShards()) / indexMetaData.getRoutingFactor()</a:t>
            </a:r>
            <a:endParaRPr lang="zh-CN" altLang="en-US" sz="1200">
              <a:latin typeface="微软雅黑" charset="0"/>
              <a:ea typeface="微软雅黑" charset="0"/>
            </a:endParaRPr>
          </a:p>
        </p:txBody>
      </p:sp>
      <p:sp>
        <p:nvSpPr>
          <p:cNvPr id="4" name="文本框 3"/>
          <p:cNvSpPr txBox="1"/>
          <p:nvPr/>
        </p:nvSpPr>
        <p:spPr>
          <a:xfrm>
            <a:off x="121285" y="3489960"/>
            <a:ext cx="6002655" cy="1014730"/>
          </a:xfrm>
          <a:prstGeom prst="rect">
            <a:avLst/>
          </a:prstGeom>
          <a:noFill/>
        </p:spPr>
        <p:txBody>
          <a:bodyPr wrap="none" rtlCol="0" anchor="t">
            <a:spAutoFit/>
          </a:bodyPr>
          <a:p>
            <a:r>
              <a:rPr lang="zh-CN" altLang="en-US" sz="1200">
                <a:latin typeface="微软雅黑" charset="0"/>
                <a:ea typeface="微软雅黑" charset="0"/>
                <a:sym typeface="+mn-ea"/>
              </a:rPr>
              <a:t>effectiveRouting</a:t>
            </a:r>
            <a:r>
              <a:rPr lang="zh-CN" altLang="en-US" sz="1200">
                <a:latin typeface="微软雅黑" charset="0"/>
                <a:ea typeface="微软雅黑" charset="0"/>
                <a:cs typeface="微软雅黑" charset="0"/>
                <a:sym typeface="+mn-ea"/>
              </a:rPr>
              <a:t>是一个可变值，默认是文档的 _id ，也可以设置成一个自定义的值。</a:t>
            </a:r>
            <a:endParaRPr lang="zh-CN" altLang="en-US" sz="1200">
              <a:latin typeface="微软雅黑" charset="0"/>
              <a:ea typeface="微软雅黑" charset="0"/>
              <a:cs typeface="微软雅黑" charset="0"/>
              <a:sym typeface="+mn-ea"/>
            </a:endParaRPr>
          </a:p>
          <a:p>
            <a:r>
              <a:rPr lang="zh-CN" altLang="en-US" sz="1200">
                <a:latin typeface="微软雅黑" charset="0"/>
                <a:ea typeface="微软雅黑" charset="0"/>
                <a:cs typeface="微软雅黑" charset="0"/>
                <a:sym typeface="+mn-ea"/>
              </a:rPr>
              <a:t> </a:t>
            </a:r>
            <a:r>
              <a:rPr lang="zh-CN" altLang="en-US" sz="1200">
                <a:latin typeface="微软雅黑" charset="0"/>
                <a:ea typeface="微软雅黑" charset="0"/>
                <a:sym typeface="+mn-ea"/>
              </a:rPr>
              <a:t>effectiveRouting </a:t>
            </a:r>
            <a:r>
              <a:rPr lang="zh-CN" altLang="en-US" sz="1200">
                <a:latin typeface="微软雅黑" charset="0"/>
                <a:ea typeface="微软雅黑" charset="0"/>
                <a:cs typeface="微软雅黑" charset="0"/>
                <a:sym typeface="+mn-ea"/>
              </a:rPr>
              <a:t>通过 hash 函数生成一个数字加上一个偏移位，然后这个数字再与 </a:t>
            </a:r>
            <a:endParaRPr lang="zh-CN" altLang="en-US" sz="1200">
              <a:latin typeface="微软雅黑" charset="0"/>
              <a:ea typeface="微软雅黑" charset="0"/>
              <a:cs typeface="微软雅黑" charset="0"/>
              <a:sym typeface="+mn-ea"/>
            </a:endParaRPr>
          </a:p>
          <a:p>
            <a:r>
              <a:rPr lang="zh-CN" altLang="en-US" sz="1200">
                <a:latin typeface="微软雅黑" charset="0"/>
                <a:ea typeface="微软雅黑" charset="0"/>
                <a:sym typeface="+mn-ea"/>
              </a:rPr>
              <a:t>routingNumShards</a:t>
            </a:r>
            <a:r>
              <a:rPr lang="zh-CN" altLang="en-US" sz="1200">
                <a:latin typeface="微软雅黑" charset="0"/>
                <a:ea typeface="微软雅黑" charset="0"/>
                <a:cs typeface="微软雅黑" charset="0"/>
                <a:sym typeface="+mn-ea"/>
              </a:rPr>
              <a:t> 取莫得到的余数，最后再除以</a:t>
            </a:r>
            <a:r>
              <a:rPr lang="zh-CN" altLang="en-US" sz="1200">
                <a:latin typeface="微软雅黑" charset="0"/>
                <a:ea typeface="微软雅黑" charset="0"/>
                <a:sym typeface="+mn-ea"/>
              </a:rPr>
              <a:t>routingFactor 得到最终结果数</a:t>
            </a:r>
            <a:r>
              <a:rPr lang="zh-CN" altLang="en-US" sz="1200">
                <a:latin typeface="微软雅黑" charset="0"/>
                <a:ea typeface="微软雅黑" charset="0"/>
                <a:cs typeface="微软雅黑" charset="0"/>
                <a:sym typeface="+mn-ea"/>
              </a:rPr>
              <a:t> 。</a:t>
            </a:r>
            <a:endParaRPr lang="zh-CN" altLang="en-US" sz="1200">
              <a:latin typeface="微软雅黑" charset="0"/>
              <a:ea typeface="微软雅黑" charset="0"/>
              <a:cs typeface="微软雅黑" charset="0"/>
              <a:sym typeface="+mn-ea"/>
            </a:endParaRPr>
          </a:p>
          <a:p>
            <a:r>
              <a:rPr lang="zh-CN" altLang="en-US" sz="1200">
                <a:latin typeface="微软雅黑" charset="0"/>
                <a:ea typeface="微软雅黑" charset="0"/>
                <a:cs typeface="微软雅黑" charset="0"/>
                <a:sym typeface="+mn-ea"/>
              </a:rPr>
              <a:t>这个分布在 0 到 number_of_primary_shards-1 之间的数字，就是我们所寻求的文档</a:t>
            </a:r>
            <a:endParaRPr lang="zh-CN" altLang="en-US" sz="1200">
              <a:latin typeface="微软雅黑" charset="0"/>
              <a:ea typeface="微软雅黑" charset="0"/>
              <a:cs typeface="微软雅黑" charset="0"/>
              <a:sym typeface="+mn-ea"/>
            </a:endParaRPr>
          </a:p>
          <a:p>
            <a:r>
              <a:rPr lang="zh-CN" altLang="en-US" sz="1200">
                <a:latin typeface="微软雅黑" charset="0"/>
                <a:ea typeface="微软雅黑" charset="0"/>
                <a:cs typeface="微软雅黑" charset="0"/>
                <a:sym typeface="+mn-ea"/>
              </a:rPr>
              <a:t>所在分片的位置。</a:t>
            </a:r>
            <a:endParaRPr lang="zh-CN" altLang="en-US" sz="1200"/>
          </a:p>
        </p:txBody>
      </p:sp>
      <p:sp>
        <p:nvSpPr>
          <p:cNvPr id="22" name="文本框 21"/>
          <p:cNvSpPr txBox="1"/>
          <p:nvPr/>
        </p:nvSpPr>
        <p:spPr>
          <a:xfrm>
            <a:off x="60325" y="4891405"/>
            <a:ext cx="5217160" cy="460375"/>
          </a:xfrm>
          <a:prstGeom prst="rect">
            <a:avLst/>
          </a:prstGeom>
          <a:noFill/>
        </p:spPr>
        <p:txBody>
          <a:bodyPr wrap="square" rtlCol="0" anchor="t">
            <a:spAutoFit/>
          </a:bodyPr>
          <a:p>
            <a:r>
              <a:rPr lang="zh-CN" altLang="en-US" sz="1200">
                <a:latin typeface="微软雅黑" charset="0"/>
                <a:ea typeface="微软雅黑" charset="0"/>
              </a:rPr>
              <a:t>this.routingFactor = routingNumShards / numberOfShards;</a:t>
            </a:r>
            <a:endParaRPr lang="zh-CN" altLang="en-US" sz="1200">
              <a:latin typeface="微软雅黑" charset="0"/>
              <a:ea typeface="微软雅黑" charset="0"/>
            </a:endParaRPr>
          </a:p>
          <a:p>
            <a:r>
              <a:rPr lang="zh-CN" altLang="en-US" sz="1200">
                <a:latin typeface="微软雅黑" charset="0"/>
                <a:ea typeface="微软雅黑" charset="0"/>
                <a:sym typeface="+mn-ea"/>
              </a:rPr>
              <a:t>routingNumShards 默认等于numberOfShards</a:t>
            </a:r>
            <a:endParaRPr lang="zh-CN" altLang="en-US" sz="1200">
              <a:latin typeface="微软雅黑" charset="0"/>
              <a:ea typeface="微软雅黑" charset="0"/>
              <a:sym typeface="+mn-ea"/>
            </a:endParaRPr>
          </a:p>
        </p:txBody>
      </p:sp>
    </p:spTree>
  </p:cSld>
  <p:clrMapOvr>
    <a:masterClrMapping/>
  </p:clrMapOvr>
  <p:transition spd="slow" advTm="1000">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椭圆 92"/>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94" name="文本框 93"/>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03</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95" name="文本框 94"/>
          <p:cNvSpPr txBox="1"/>
          <p:nvPr/>
        </p:nvSpPr>
        <p:spPr>
          <a:xfrm>
            <a:off x="1091082" y="528719"/>
            <a:ext cx="1605280" cy="521970"/>
          </a:xfrm>
          <a:prstGeom prst="rect">
            <a:avLst/>
          </a:prstGeom>
          <a:noFill/>
        </p:spPr>
        <p:txBody>
          <a:bodyPr wrap="none" rtlCol="0">
            <a:spAutoFit/>
          </a:bodyPr>
          <a:lstStyle/>
          <a:p>
            <a:pPr algn="l"/>
            <a:r>
              <a:rPr lang="zh-CN" altLang="en-US" sz="2800" dirty="0">
                <a:solidFill>
                  <a:srgbClr val="2867A0"/>
                </a:solidFill>
                <a:latin typeface="方正大黑_GBK" panose="03000509000000000000" pitchFamily="65" charset="-122"/>
                <a:ea typeface="方正大黑_GBK" panose="03000509000000000000" pitchFamily="65" charset="-122"/>
              </a:rPr>
              <a:t>文档操作</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5" name="文本框 4"/>
          <p:cNvSpPr txBox="1"/>
          <p:nvPr/>
        </p:nvSpPr>
        <p:spPr>
          <a:xfrm>
            <a:off x="162560" y="1190625"/>
            <a:ext cx="1249680" cy="306705"/>
          </a:xfrm>
          <a:prstGeom prst="rect">
            <a:avLst/>
          </a:prstGeom>
          <a:noFill/>
        </p:spPr>
        <p:txBody>
          <a:bodyPr wrap="none" rtlCol="0">
            <a:spAutoFit/>
          </a:bodyPr>
          <a:p>
            <a:r>
              <a:rPr lang="zh-CN" altLang="en-US" sz="1400"/>
              <a:t>取回一个文档</a:t>
            </a:r>
            <a:endParaRPr lang="zh-CN" altLang="en-US" sz="1400"/>
          </a:p>
        </p:txBody>
      </p:sp>
      <p:pic>
        <p:nvPicPr>
          <p:cNvPr id="6" name="图片 5" descr="取回一个文档"/>
          <p:cNvPicPr>
            <a:picLocks noChangeAspect="1"/>
          </p:cNvPicPr>
          <p:nvPr/>
        </p:nvPicPr>
        <p:blipFill>
          <a:blip r:embed="rId1"/>
          <a:stretch>
            <a:fillRect/>
          </a:stretch>
        </p:blipFill>
        <p:spPr>
          <a:xfrm>
            <a:off x="106045" y="1550035"/>
            <a:ext cx="5239385" cy="2888615"/>
          </a:xfrm>
          <a:prstGeom prst="rect">
            <a:avLst/>
          </a:prstGeom>
        </p:spPr>
      </p:pic>
      <p:sp>
        <p:nvSpPr>
          <p:cNvPr id="7" name="文本框 6"/>
          <p:cNvSpPr txBox="1"/>
          <p:nvPr/>
        </p:nvSpPr>
        <p:spPr>
          <a:xfrm>
            <a:off x="307340" y="4447540"/>
            <a:ext cx="4837430" cy="1445260"/>
          </a:xfrm>
          <a:prstGeom prst="rect">
            <a:avLst/>
          </a:prstGeom>
          <a:noFill/>
        </p:spPr>
        <p:txBody>
          <a:bodyPr wrap="square" rtlCol="0" anchor="t">
            <a:spAutoFit/>
          </a:bodyPr>
          <a:p>
            <a:pPr marL="342900" indent="-342900">
              <a:buFont typeface="+mj-lt"/>
              <a:buAutoNum type="arabicPeriod"/>
            </a:pPr>
            <a:r>
              <a:rPr lang="zh-CN" altLang="en-US" sz="1400">
                <a:latin typeface="微软雅黑" charset="0"/>
                <a:ea typeface="微软雅黑" charset="0"/>
                <a:cs typeface="微软雅黑" charset="0"/>
              </a:rPr>
              <a:t>客户端向 Node 1 发送获取请求。</a:t>
            </a:r>
            <a:endParaRPr lang="zh-CN" altLang="en-US" sz="1400">
              <a:latin typeface="微软雅黑" charset="0"/>
              <a:ea typeface="微软雅黑" charset="0"/>
              <a:cs typeface="微软雅黑" charset="0"/>
            </a:endParaRPr>
          </a:p>
          <a:p>
            <a:pPr marL="342900" indent="-342900">
              <a:buFont typeface="+mj-lt"/>
              <a:buAutoNum type="arabicPeriod"/>
            </a:pPr>
            <a:r>
              <a:rPr lang="zh-CN" altLang="en-US" sz="1400">
                <a:latin typeface="微软雅黑" charset="0"/>
                <a:ea typeface="微软雅黑" charset="0"/>
                <a:cs typeface="微软雅黑" charset="0"/>
              </a:rPr>
              <a:t>节点使用文档的 _id 来确定文档属于分片 0 。分片 0 的副本分片存在于所有的三个节点上。 在这种情况下，它将请求转发到 Node 2 。</a:t>
            </a:r>
            <a:endParaRPr lang="zh-CN" altLang="en-US" sz="1400">
              <a:latin typeface="微软雅黑" charset="0"/>
              <a:ea typeface="微软雅黑" charset="0"/>
              <a:cs typeface="微软雅黑" charset="0"/>
            </a:endParaRPr>
          </a:p>
          <a:p>
            <a:pPr marL="342900" indent="-342900">
              <a:buFont typeface="+mj-lt"/>
              <a:buAutoNum type="arabicPeriod"/>
            </a:pPr>
            <a:r>
              <a:rPr lang="zh-CN" altLang="en-US" sz="1400">
                <a:latin typeface="微软雅黑" charset="0"/>
                <a:ea typeface="微软雅黑" charset="0"/>
                <a:cs typeface="微软雅黑" charset="0"/>
              </a:rPr>
              <a:t>Node 2 将文档返回给 Node 1 ，然后将文档返回给客户端</a:t>
            </a:r>
            <a:r>
              <a:rPr lang="zh-CN" altLang="en-US"/>
              <a:t>。</a:t>
            </a:r>
            <a:endParaRPr lang="zh-CN" altLang="en-US"/>
          </a:p>
        </p:txBody>
      </p:sp>
      <p:sp>
        <p:nvSpPr>
          <p:cNvPr id="8" name="文本框 7"/>
          <p:cNvSpPr txBox="1"/>
          <p:nvPr/>
        </p:nvSpPr>
        <p:spPr>
          <a:xfrm>
            <a:off x="5616575" y="3736340"/>
            <a:ext cx="2540000" cy="368300"/>
          </a:xfrm>
          <a:prstGeom prst="rect">
            <a:avLst/>
          </a:prstGeom>
          <a:noFill/>
        </p:spPr>
        <p:txBody>
          <a:bodyPr wrap="square" rtlCol="0" anchor="t">
            <a:spAutoFit/>
          </a:bodyPr>
          <a:p>
            <a:r>
              <a:rPr lang="zh-CN" altLang="en-US"/>
              <a:t>dfs_query_then_fetch</a:t>
            </a:r>
            <a:endParaRPr lang="zh-CN" altLang="en-US"/>
          </a:p>
        </p:txBody>
      </p:sp>
      <p:sp>
        <p:nvSpPr>
          <p:cNvPr id="9" name="文本框 8"/>
          <p:cNvSpPr txBox="1"/>
          <p:nvPr/>
        </p:nvSpPr>
        <p:spPr>
          <a:xfrm>
            <a:off x="5572760" y="1421765"/>
            <a:ext cx="2540000" cy="368300"/>
          </a:xfrm>
          <a:prstGeom prst="rect">
            <a:avLst/>
          </a:prstGeom>
          <a:noFill/>
        </p:spPr>
        <p:txBody>
          <a:bodyPr wrap="square" rtlCol="0" anchor="t">
            <a:spAutoFit/>
          </a:bodyPr>
          <a:p>
            <a:r>
              <a:rPr lang="zh-CN" altLang="en-US"/>
              <a:t>query_then_fetch</a:t>
            </a:r>
            <a:endParaRPr lang="zh-CN" altLang="en-US"/>
          </a:p>
        </p:txBody>
      </p:sp>
      <p:sp>
        <p:nvSpPr>
          <p:cNvPr id="10" name="文本框 9"/>
          <p:cNvSpPr txBox="1"/>
          <p:nvPr/>
        </p:nvSpPr>
        <p:spPr>
          <a:xfrm>
            <a:off x="5616575" y="4066540"/>
            <a:ext cx="6184265" cy="2461260"/>
          </a:xfrm>
          <a:prstGeom prst="rect">
            <a:avLst/>
          </a:prstGeom>
          <a:noFill/>
        </p:spPr>
        <p:txBody>
          <a:bodyPr wrap="square" rtlCol="0" anchor="t">
            <a:spAutoFit/>
          </a:bodyPr>
          <a:p>
            <a:pPr marL="342900" indent="-342900">
              <a:buFont typeface="+mj-lt"/>
              <a:buAutoNum type="arabicPeriod"/>
            </a:pPr>
            <a:r>
              <a:rPr lang="zh-CN" altLang="en-US" sz="1400">
                <a:latin typeface="微软雅黑" charset="0"/>
                <a:ea typeface="微软雅黑" charset="0"/>
                <a:cs typeface="微软雅黑" charset="0"/>
              </a:rPr>
              <a:t>预查询每个shard，询问Term和Document frequency</a:t>
            </a:r>
            <a:endParaRPr lang="zh-CN" altLang="en-US" sz="1400">
              <a:latin typeface="微软雅黑" charset="0"/>
              <a:ea typeface="微软雅黑" charset="0"/>
              <a:cs typeface="微软雅黑" charset="0"/>
            </a:endParaRPr>
          </a:p>
          <a:p>
            <a:pPr marL="342900" indent="-342900">
              <a:buFont typeface="+mj-lt"/>
              <a:buAutoNum type="arabicPeriod"/>
            </a:pPr>
            <a:r>
              <a:rPr lang="zh-CN" altLang="en-US" sz="1400">
                <a:latin typeface="微软雅黑" charset="0"/>
                <a:ea typeface="微软雅黑" charset="0"/>
                <a:cs typeface="微软雅黑" charset="0"/>
              </a:rPr>
              <a:t>发送查询到每隔shard</a:t>
            </a:r>
            <a:endParaRPr lang="zh-CN" altLang="en-US" sz="1400">
              <a:latin typeface="微软雅黑" charset="0"/>
              <a:ea typeface="微软雅黑" charset="0"/>
              <a:cs typeface="微软雅黑" charset="0"/>
            </a:endParaRPr>
          </a:p>
          <a:p>
            <a:pPr marL="342900" indent="-342900">
              <a:buFont typeface="+mj-lt"/>
              <a:buAutoNum type="arabicPeriod"/>
            </a:pPr>
            <a:r>
              <a:rPr lang="zh-CN" altLang="en-US" sz="1400">
                <a:latin typeface="微软雅黑" charset="0"/>
                <a:ea typeface="微软雅黑" charset="0"/>
                <a:cs typeface="微软雅黑" charset="0"/>
              </a:rPr>
              <a:t>找到所有匹配的文档，并使用全局的Term/Document Frequency信息进行打分</a:t>
            </a:r>
            <a:endParaRPr lang="zh-CN" altLang="en-US" sz="1400">
              <a:latin typeface="微软雅黑" charset="0"/>
              <a:ea typeface="微软雅黑" charset="0"/>
              <a:cs typeface="微软雅黑" charset="0"/>
            </a:endParaRPr>
          </a:p>
          <a:p>
            <a:pPr marL="342900" indent="-342900">
              <a:buFont typeface="+mj-lt"/>
              <a:buAutoNum type="arabicPeriod"/>
            </a:pPr>
            <a:r>
              <a:rPr lang="zh-CN" altLang="en-US" sz="1400">
                <a:latin typeface="微软雅黑" charset="0"/>
                <a:ea typeface="微软雅黑" charset="0"/>
                <a:cs typeface="微软雅黑" charset="0"/>
              </a:rPr>
              <a:t>对结果构建一个优先队列（排序，标页等）</a:t>
            </a:r>
            <a:endParaRPr lang="zh-CN" altLang="en-US" sz="1400">
              <a:latin typeface="微软雅黑" charset="0"/>
              <a:ea typeface="微软雅黑" charset="0"/>
              <a:cs typeface="微软雅黑" charset="0"/>
            </a:endParaRPr>
          </a:p>
          <a:p>
            <a:pPr marL="342900" indent="-342900">
              <a:buFont typeface="+mj-lt"/>
              <a:buAutoNum type="arabicPeriod"/>
            </a:pPr>
            <a:r>
              <a:rPr lang="zh-CN" altLang="en-US" sz="1400">
                <a:latin typeface="微软雅黑" charset="0"/>
                <a:ea typeface="微软雅黑" charset="0"/>
                <a:cs typeface="微软雅黑" charset="0"/>
              </a:rPr>
              <a:t>返回关于结果的元数据到请求节点。注意，实际文档还没有发送，只是分数</a:t>
            </a:r>
            <a:endParaRPr lang="zh-CN" altLang="en-US" sz="1400">
              <a:latin typeface="微软雅黑" charset="0"/>
              <a:ea typeface="微软雅黑" charset="0"/>
              <a:cs typeface="微软雅黑" charset="0"/>
            </a:endParaRPr>
          </a:p>
          <a:p>
            <a:pPr marL="342900" indent="-342900">
              <a:buFont typeface="+mj-lt"/>
              <a:buAutoNum type="arabicPeriod"/>
            </a:pPr>
            <a:r>
              <a:rPr lang="zh-CN" altLang="en-US" sz="1400">
                <a:latin typeface="微软雅黑" charset="0"/>
                <a:ea typeface="微软雅黑" charset="0"/>
                <a:cs typeface="微软雅黑" charset="0"/>
              </a:rPr>
              <a:t>来自所有shard的分数合并起来，并在请求节点上进行排序，文档被按照查询要求进行选择</a:t>
            </a:r>
            <a:endParaRPr lang="zh-CN" altLang="en-US" sz="1400">
              <a:latin typeface="微软雅黑" charset="0"/>
              <a:ea typeface="微软雅黑" charset="0"/>
              <a:cs typeface="微软雅黑" charset="0"/>
            </a:endParaRPr>
          </a:p>
          <a:p>
            <a:pPr marL="342900" indent="-342900">
              <a:buFont typeface="+mj-lt"/>
              <a:buAutoNum type="arabicPeriod"/>
            </a:pPr>
            <a:r>
              <a:rPr lang="zh-CN" altLang="en-US" sz="1400">
                <a:latin typeface="微软雅黑" charset="0"/>
                <a:ea typeface="微软雅黑" charset="0"/>
                <a:cs typeface="微软雅黑" charset="0"/>
              </a:rPr>
              <a:t>最终，实际文档从他们各自所在的独立的shard上检索出来</a:t>
            </a:r>
            <a:endParaRPr lang="zh-CN" altLang="en-US" sz="1400">
              <a:latin typeface="微软雅黑" charset="0"/>
              <a:ea typeface="微软雅黑" charset="0"/>
              <a:cs typeface="微软雅黑" charset="0"/>
            </a:endParaRPr>
          </a:p>
          <a:p>
            <a:pPr marL="342900" indent="-342900">
              <a:buFont typeface="+mj-lt"/>
              <a:buAutoNum type="arabicPeriod"/>
            </a:pPr>
            <a:r>
              <a:rPr lang="zh-CN" altLang="en-US" sz="1400">
                <a:latin typeface="微软雅黑" charset="0"/>
                <a:ea typeface="微软雅黑" charset="0"/>
                <a:cs typeface="微软雅黑" charset="0"/>
              </a:rPr>
              <a:t>结果被返回给用户</a:t>
            </a:r>
            <a:endParaRPr lang="zh-CN" altLang="en-US" sz="1400">
              <a:latin typeface="微软雅黑" charset="0"/>
              <a:ea typeface="微软雅黑" charset="0"/>
              <a:cs typeface="微软雅黑" charset="0"/>
            </a:endParaRPr>
          </a:p>
        </p:txBody>
      </p:sp>
      <p:sp>
        <p:nvSpPr>
          <p:cNvPr id="11" name="文本框 10"/>
          <p:cNvSpPr txBox="1"/>
          <p:nvPr/>
        </p:nvSpPr>
        <p:spPr>
          <a:xfrm>
            <a:off x="5616575" y="1764665"/>
            <a:ext cx="6553200" cy="2030095"/>
          </a:xfrm>
          <a:prstGeom prst="rect">
            <a:avLst/>
          </a:prstGeom>
          <a:noFill/>
        </p:spPr>
        <p:txBody>
          <a:bodyPr wrap="square" rtlCol="0" anchor="t">
            <a:spAutoFit/>
          </a:bodyPr>
          <a:p>
            <a:pPr marL="342900" indent="-342900">
              <a:buAutoNum type="arabicPeriod"/>
            </a:pPr>
            <a:r>
              <a:rPr lang="zh-CN" altLang="en-US" sz="1400">
                <a:latin typeface="微软雅黑" charset="0"/>
                <a:ea typeface="微软雅黑" charset="0"/>
                <a:cs typeface="微软雅黑" charset="0"/>
              </a:rPr>
              <a:t>发送查询到每个shard</a:t>
            </a:r>
            <a:endParaRPr lang="zh-CN" altLang="en-US" sz="1400">
              <a:latin typeface="微软雅黑" charset="0"/>
              <a:ea typeface="微软雅黑" charset="0"/>
              <a:cs typeface="微软雅黑" charset="0"/>
            </a:endParaRPr>
          </a:p>
          <a:p>
            <a:pPr marL="342900" indent="-342900">
              <a:buAutoNum type="arabicPeriod"/>
            </a:pPr>
            <a:r>
              <a:rPr lang="zh-CN" altLang="en-US" sz="1400">
                <a:latin typeface="微软雅黑" charset="0"/>
                <a:ea typeface="微软雅黑" charset="0"/>
                <a:cs typeface="微软雅黑" charset="0"/>
              </a:rPr>
              <a:t>找到所有匹配的文档，并使用本地的Term/Document Frequency信息进行打分</a:t>
            </a:r>
            <a:endParaRPr lang="zh-CN" altLang="en-US" sz="1400">
              <a:latin typeface="微软雅黑" charset="0"/>
              <a:ea typeface="微软雅黑" charset="0"/>
              <a:cs typeface="微软雅黑" charset="0"/>
            </a:endParaRPr>
          </a:p>
          <a:p>
            <a:pPr marL="342900" indent="-342900">
              <a:buAutoNum type="arabicPeriod"/>
            </a:pPr>
            <a:r>
              <a:rPr lang="zh-CN" altLang="en-US" sz="1400">
                <a:latin typeface="微软雅黑" charset="0"/>
                <a:ea typeface="微软雅黑" charset="0"/>
                <a:cs typeface="微软雅黑" charset="0"/>
              </a:rPr>
              <a:t>对结果构建一个优先队列（排序，标页等）</a:t>
            </a:r>
            <a:endParaRPr lang="zh-CN" altLang="en-US" sz="1400">
              <a:latin typeface="微软雅黑" charset="0"/>
              <a:ea typeface="微软雅黑" charset="0"/>
              <a:cs typeface="微软雅黑" charset="0"/>
            </a:endParaRPr>
          </a:p>
          <a:p>
            <a:pPr marL="342900" indent="-342900">
              <a:buAutoNum type="arabicPeriod"/>
            </a:pPr>
            <a:r>
              <a:rPr lang="zh-CN" altLang="en-US" sz="1400">
                <a:latin typeface="微软雅黑" charset="0"/>
                <a:ea typeface="微软雅黑" charset="0"/>
                <a:cs typeface="微软雅黑" charset="0"/>
              </a:rPr>
              <a:t>返回关于结果的元数据到请求节点。注意，实际文档还没有发送，只是分数</a:t>
            </a:r>
            <a:endParaRPr lang="zh-CN" altLang="en-US" sz="1400">
              <a:latin typeface="微软雅黑" charset="0"/>
              <a:ea typeface="微软雅黑" charset="0"/>
              <a:cs typeface="微软雅黑" charset="0"/>
            </a:endParaRPr>
          </a:p>
          <a:p>
            <a:pPr marL="342900" indent="-342900">
              <a:buAutoNum type="arabicPeriod"/>
            </a:pPr>
            <a:r>
              <a:rPr lang="zh-CN" altLang="en-US" sz="1400">
                <a:latin typeface="微软雅黑" charset="0"/>
                <a:ea typeface="微软雅黑" charset="0"/>
                <a:cs typeface="微软雅黑" charset="0"/>
              </a:rPr>
              <a:t>来自所有shard的分数合并起来，并在请求节点上进行排序，文档被按照查询要求进行选择</a:t>
            </a:r>
            <a:endParaRPr lang="zh-CN" altLang="en-US" sz="1400">
              <a:latin typeface="微软雅黑" charset="0"/>
              <a:ea typeface="微软雅黑" charset="0"/>
              <a:cs typeface="微软雅黑" charset="0"/>
            </a:endParaRPr>
          </a:p>
          <a:p>
            <a:pPr marL="342900" indent="-342900">
              <a:buAutoNum type="arabicPeriod"/>
            </a:pPr>
            <a:r>
              <a:rPr lang="zh-CN" altLang="en-US" sz="1400">
                <a:latin typeface="微软雅黑" charset="0"/>
                <a:ea typeface="微软雅黑" charset="0"/>
                <a:cs typeface="微软雅黑" charset="0"/>
              </a:rPr>
              <a:t>最终，实际文档从他们各自所在的独立的shard上检索出来</a:t>
            </a:r>
            <a:endParaRPr lang="zh-CN" altLang="en-US" sz="1400">
              <a:latin typeface="微软雅黑" charset="0"/>
              <a:ea typeface="微软雅黑" charset="0"/>
              <a:cs typeface="微软雅黑" charset="0"/>
            </a:endParaRPr>
          </a:p>
          <a:p>
            <a:pPr marL="342900" indent="-342900">
              <a:buAutoNum type="arabicPeriod"/>
            </a:pPr>
            <a:r>
              <a:rPr lang="zh-CN" altLang="en-US" sz="1400">
                <a:latin typeface="微软雅黑" charset="0"/>
                <a:ea typeface="微软雅黑" charset="0"/>
                <a:cs typeface="微软雅黑" charset="0"/>
              </a:rPr>
              <a:t>结果被返回给用户</a:t>
            </a:r>
            <a:endParaRPr lang="zh-CN" altLang="en-US" sz="1400">
              <a:latin typeface="微软雅黑" charset="0"/>
              <a:ea typeface="微软雅黑" charset="0"/>
              <a:cs typeface="微软雅黑" charset="0"/>
            </a:endParaRPr>
          </a:p>
        </p:txBody>
      </p:sp>
      <p:sp>
        <p:nvSpPr>
          <p:cNvPr id="12" name="文本框 11"/>
          <p:cNvSpPr txBox="1"/>
          <p:nvPr/>
        </p:nvSpPr>
        <p:spPr>
          <a:xfrm>
            <a:off x="5471160" y="1137285"/>
            <a:ext cx="1440180" cy="368300"/>
          </a:xfrm>
          <a:prstGeom prst="rect">
            <a:avLst/>
          </a:prstGeom>
          <a:noFill/>
        </p:spPr>
        <p:txBody>
          <a:bodyPr wrap="none" rtlCol="0">
            <a:spAutoFit/>
          </a:bodyPr>
          <a:p>
            <a:r>
              <a:rPr lang="zh-CN" altLang="en-US"/>
              <a:t>搜索的类型 </a:t>
            </a:r>
            <a:endParaRPr lang="zh-CN" altLang="en-US"/>
          </a:p>
        </p:txBody>
      </p:sp>
      <p:sp>
        <p:nvSpPr>
          <p:cNvPr id="14" name="文本框 13"/>
          <p:cNvSpPr txBox="1"/>
          <p:nvPr/>
        </p:nvSpPr>
        <p:spPr>
          <a:xfrm>
            <a:off x="162560" y="6306820"/>
            <a:ext cx="1554480" cy="368300"/>
          </a:xfrm>
          <a:prstGeom prst="rect">
            <a:avLst/>
          </a:prstGeom>
          <a:noFill/>
        </p:spPr>
        <p:txBody>
          <a:bodyPr wrap="none" rtlCol="0">
            <a:spAutoFit/>
          </a:bodyPr>
          <a:p>
            <a:r>
              <a:rPr lang="zh-CN" altLang="en-US">
                <a:hlinkClick r:id="rId2" action="ppaction://hlinkfile"/>
              </a:rPr>
              <a:t>官方文档参考</a:t>
            </a:r>
            <a:endParaRPr lang="zh-CN" altLang="en-US"/>
          </a:p>
        </p:txBody>
      </p:sp>
    </p:spTree>
  </p:cSld>
  <p:clrMapOvr>
    <a:masterClrMapping/>
  </p:clrMapOvr>
  <p:transition spd="slow" advTm="1000">
    <p:rand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0" y="0"/>
            <a:ext cx="4370522" cy="6858000"/>
          </a:xfrm>
          <a:prstGeom prst="rect">
            <a:avLst/>
          </a:prstGeom>
          <a:solidFill>
            <a:srgbClr val="10294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1213711" y="1855833"/>
            <a:ext cx="1943100" cy="1943100"/>
            <a:chOff x="1213711" y="3163978"/>
            <a:chExt cx="1943100" cy="1943100"/>
          </a:xfrm>
        </p:grpSpPr>
        <p:sp>
          <p:nvSpPr>
            <p:cNvPr id="16" name="椭圆 15"/>
            <p:cNvSpPr/>
            <p:nvPr/>
          </p:nvSpPr>
          <p:spPr>
            <a:xfrm>
              <a:off x="1213711" y="3163978"/>
              <a:ext cx="1943100" cy="19431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7" name="图片 16"/>
            <p:cNvPicPr>
              <a:picLocks noChangeAspect="1"/>
            </p:cNvPicPr>
            <p:nvPr/>
          </p:nvPicPr>
          <p:blipFill>
            <a:blip r:embed="rId1">
              <a:clrChange>
                <a:clrFrom>
                  <a:srgbClr val="272636"/>
                </a:clrFrom>
                <a:clrTo>
                  <a:srgbClr val="272636">
                    <a:alpha val="0"/>
                  </a:srgbClr>
                </a:clrTo>
              </a:clrChange>
            </a:blip>
            <a:stretch>
              <a:fillRect/>
            </a:stretch>
          </p:blipFill>
          <p:spPr>
            <a:xfrm>
              <a:off x="1677807" y="3570924"/>
              <a:ext cx="1129208" cy="1129208"/>
            </a:xfrm>
            <a:prstGeom prst="rect">
              <a:avLst/>
            </a:prstGeom>
            <a:solidFill>
              <a:srgbClr val="102940"/>
            </a:solidFill>
          </p:spPr>
        </p:pic>
      </p:grpSp>
      <p:sp>
        <p:nvSpPr>
          <p:cNvPr id="9" name="文本框 8"/>
          <p:cNvSpPr txBox="1"/>
          <p:nvPr/>
        </p:nvSpPr>
        <p:spPr>
          <a:xfrm>
            <a:off x="6446056" y="3137247"/>
            <a:ext cx="2214880" cy="583565"/>
          </a:xfrm>
          <a:prstGeom prst="rect">
            <a:avLst/>
          </a:prstGeom>
          <a:noFill/>
        </p:spPr>
        <p:txBody>
          <a:bodyPr wrap="none" rtlCol="0">
            <a:spAutoFit/>
          </a:bodyPr>
          <a:lstStyle/>
          <a:p>
            <a:pPr algn="l"/>
            <a:r>
              <a:rPr kumimoji="1" lang="zh-CN" altLang="en-US" sz="32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3200" dirty="0">
              <a:solidFill>
                <a:srgbClr val="1D4B75"/>
              </a:solidFill>
              <a:latin typeface="方正大黑_GBK" panose="03000509000000000000" pitchFamily="65" charset="-122"/>
              <a:ea typeface="方正大黑_GBK" panose="03000509000000000000" pitchFamily="65" charset="-122"/>
            </a:endParaRPr>
          </a:p>
        </p:txBody>
      </p:sp>
      <p:sp>
        <p:nvSpPr>
          <p:cNvPr id="4" name="文本框 3"/>
          <p:cNvSpPr txBox="1"/>
          <p:nvPr/>
        </p:nvSpPr>
        <p:spPr>
          <a:xfrm>
            <a:off x="6839382" y="2242608"/>
            <a:ext cx="1821332" cy="584775"/>
          </a:xfrm>
          <a:prstGeom prst="rect">
            <a:avLst/>
          </a:prstGeom>
          <a:noFill/>
        </p:spPr>
        <p:txBody>
          <a:bodyPr wrap="none" rtlCol="0">
            <a:spAutoFit/>
          </a:bodyPr>
          <a:lstStyle/>
          <a:p>
            <a:r>
              <a:rPr lang="en-US" altLang="zh-CN" sz="3200" dirty="0">
                <a:solidFill>
                  <a:srgbClr val="1D4B75"/>
                </a:solidFill>
                <a:latin typeface="方正大黑_GBK" panose="03000509000000000000" pitchFamily="65" charset="-122"/>
                <a:ea typeface="方正大黑_GBK" panose="03000509000000000000" pitchFamily="65" charset="-122"/>
              </a:rPr>
              <a:t>PART 01</a:t>
            </a:r>
            <a:endParaRPr lang="zh-CN" altLang="en-US" sz="3200" dirty="0">
              <a:solidFill>
                <a:srgbClr val="1D4B75"/>
              </a:solidFill>
              <a:latin typeface="方正大黑_GBK" panose="03000509000000000000" pitchFamily="65" charset="-122"/>
              <a:ea typeface="方正大黑_GBK" panose="03000509000000000000" pitchFamily="65" charset="-122"/>
            </a:endParaRPr>
          </a:p>
        </p:txBody>
      </p:sp>
      <p:sp>
        <p:nvSpPr>
          <p:cNvPr id="14" name="等腰三角形 13"/>
          <p:cNvSpPr/>
          <p:nvPr/>
        </p:nvSpPr>
        <p:spPr>
          <a:xfrm rot="16200000" flipV="1">
            <a:off x="6458015" y="2417521"/>
            <a:ext cx="206954" cy="178408"/>
          </a:xfrm>
          <a:prstGeom prst="triangle">
            <a:avLst/>
          </a:prstGeom>
          <a:solidFill>
            <a:srgbClr val="1D4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1000">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椭圆 92"/>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94" name="文本框 93"/>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03</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95" name="文本框 94"/>
          <p:cNvSpPr txBox="1"/>
          <p:nvPr/>
        </p:nvSpPr>
        <p:spPr>
          <a:xfrm>
            <a:off x="1091082" y="528719"/>
            <a:ext cx="1605280" cy="521970"/>
          </a:xfrm>
          <a:prstGeom prst="rect">
            <a:avLst/>
          </a:prstGeom>
          <a:noFill/>
        </p:spPr>
        <p:txBody>
          <a:bodyPr wrap="none" rtlCol="0">
            <a:spAutoFit/>
          </a:bodyPr>
          <a:lstStyle/>
          <a:p>
            <a:pPr algn="l"/>
            <a:r>
              <a:rPr lang="zh-CN" altLang="en-US" sz="2800" dirty="0">
                <a:solidFill>
                  <a:srgbClr val="2867A0"/>
                </a:solidFill>
                <a:latin typeface="方正大黑_GBK" panose="03000509000000000000" pitchFamily="65" charset="-122"/>
                <a:ea typeface="方正大黑_GBK" panose="03000509000000000000" pitchFamily="65" charset="-122"/>
              </a:rPr>
              <a:t>文档操作</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2" name="文本框 1"/>
          <p:cNvSpPr txBox="1"/>
          <p:nvPr/>
        </p:nvSpPr>
        <p:spPr>
          <a:xfrm>
            <a:off x="4876800" y="3362325"/>
            <a:ext cx="2240280" cy="368300"/>
          </a:xfrm>
          <a:prstGeom prst="rect">
            <a:avLst/>
          </a:prstGeom>
          <a:noFill/>
        </p:spPr>
        <p:txBody>
          <a:bodyPr wrap="none" rtlCol="0">
            <a:spAutoFit/>
          </a:bodyPr>
          <a:p>
            <a:r>
              <a:rPr lang="zh-CN" altLang="en-US"/>
              <a:t>文档操作实战与分析</a:t>
            </a:r>
            <a:endParaRPr lang="zh-CN" altLang="en-US"/>
          </a:p>
        </p:txBody>
      </p:sp>
    </p:spTree>
  </p:cSld>
  <p:clrMapOvr>
    <a:masterClrMapping/>
  </p:clrMapOvr>
  <p:transition spd="slow" advTm="1000">
    <p:random/>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0" y="0"/>
            <a:ext cx="4370522" cy="6858000"/>
          </a:xfrm>
          <a:prstGeom prst="rect">
            <a:avLst/>
          </a:prstGeom>
          <a:solidFill>
            <a:srgbClr val="10294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6855927" y="3137247"/>
            <a:ext cx="1808480" cy="583565"/>
          </a:xfrm>
          <a:prstGeom prst="rect">
            <a:avLst/>
          </a:prstGeom>
          <a:noFill/>
        </p:spPr>
        <p:txBody>
          <a:bodyPr wrap="none" rtlCol="0">
            <a:spAutoFit/>
          </a:bodyPr>
          <a:lstStyle/>
          <a:p>
            <a:pPr algn="l"/>
            <a:r>
              <a:rPr lang="zh-CN" altLang="en-US" sz="3200" dirty="0">
                <a:solidFill>
                  <a:srgbClr val="1D4B75"/>
                </a:solidFill>
                <a:latin typeface="方正大黑_GBK" panose="03000509000000000000" pitchFamily="65" charset="-122"/>
                <a:ea typeface="方正大黑_GBK" panose="03000509000000000000" pitchFamily="65" charset="-122"/>
              </a:rPr>
              <a:t>简单搜索</a:t>
            </a:r>
            <a:endParaRPr lang="zh-CN" altLang="en-US" sz="3200" dirty="0">
              <a:solidFill>
                <a:srgbClr val="1D4B75"/>
              </a:solidFill>
              <a:latin typeface="方正大黑_GBK" panose="03000509000000000000" pitchFamily="65" charset="-122"/>
              <a:ea typeface="方正大黑_GBK" panose="03000509000000000000" pitchFamily="65" charset="-122"/>
            </a:endParaRPr>
          </a:p>
        </p:txBody>
      </p:sp>
      <p:sp>
        <p:nvSpPr>
          <p:cNvPr id="4" name="文本框 3"/>
          <p:cNvSpPr txBox="1"/>
          <p:nvPr/>
        </p:nvSpPr>
        <p:spPr>
          <a:xfrm>
            <a:off x="6855950" y="2242608"/>
            <a:ext cx="1821332" cy="584775"/>
          </a:xfrm>
          <a:prstGeom prst="rect">
            <a:avLst/>
          </a:prstGeom>
          <a:noFill/>
        </p:spPr>
        <p:txBody>
          <a:bodyPr wrap="none" rtlCol="0">
            <a:spAutoFit/>
          </a:bodyPr>
          <a:lstStyle/>
          <a:p>
            <a:r>
              <a:rPr lang="en-US" altLang="zh-CN" sz="3200" dirty="0">
                <a:solidFill>
                  <a:srgbClr val="1D4B75"/>
                </a:solidFill>
                <a:latin typeface="方正大黑_GBK" panose="03000509000000000000" pitchFamily="65" charset="-122"/>
                <a:ea typeface="方正大黑_GBK" panose="03000509000000000000" pitchFamily="65" charset="-122"/>
              </a:rPr>
              <a:t>PART 04</a:t>
            </a:r>
            <a:endParaRPr lang="zh-CN" altLang="en-US" sz="3200" dirty="0">
              <a:solidFill>
                <a:srgbClr val="1D4B75"/>
              </a:solidFill>
              <a:latin typeface="方正大黑_GBK" panose="03000509000000000000" pitchFamily="65" charset="-122"/>
              <a:ea typeface="方正大黑_GBK" panose="03000509000000000000" pitchFamily="65" charset="-122"/>
            </a:endParaRPr>
          </a:p>
        </p:txBody>
      </p:sp>
      <p:grpSp>
        <p:nvGrpSpPr>
          <p:cNvPr id="14" name="组合 13"/>
          <p:cNvGrpSpPr/>
          <p:nvPr/>
        </p:nvGrpSpPr>
        <p:grpSpPr>
          <a:xfrm>
            <a:off x="1213711" y="1855833"/>
            <a:ext cx="1943100" cy="1943100"/>
            <a:chOff x="1213711" y="3163978"/>
            <a:chExt cx="1943100" cy="1943100"/>
          </a:xfrm>
        </p:grpSpPr>
        <p:sp>
          <p:nvSpPr>
            <p:cNvPr id="15" name="椭圆 14"/>
            <p:cNvSpPr/>
            <p:nvPr/>
          </p:nvSpPr>
          <p:spPr>
            <a:xfrm>
              <a:off x="1213711" y="3163978"/>
              <a:ext cx="1943100" cy="19431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6" name="图片 15"/>
            <p:cNvPicPr>
              <a:picLocks noChangeAspect="1"/>
            </p:cNvPicPr>
            <p:nvPr/>
          </p:nvPicPr>
          <p:blipFill>
            <a:blip r:embed="rId1">
              <a:clrChange>
                <a:clrFrom>
                  <a:srgbClr val="272636"/>
                </a:clrFrom>
                <a:clrTo>
                  <a:srgbClr val="272636">
                    <a:alpha val="0"/>
                  </a:srgbClr>
                </a:clrTo>
              </a:clrChange>
            </a:blip>
            <a:stretch>
              <a:fillRect/>
            </a:stretch>
          </p:blipFill>
          <p:spPr>
            <a:xfrm>
              <a:off x="1677807" y="3570924"/>
              <a:ext cx="1129208" cy="1129208"/>
            </a:xfrm>
            <a:prstGeom prst="rect">
              <a:avLst/>
            </a:prstGeom>
            <a:solidFill>
              <a:srgbClr val="102940"/>
            </a:solidFill>
          </p:spPr>
        </p:pic>
      </p:grpSp>
      <p:sp>
        <p:nvSpPr>
          <p:cNvPr id="19" name="等腰三角形 18"/>
          <p:cNvSpPr/>
          <p:nvPr/>
        </p:nvSpPr>
        <p:spPr>
          <a:xfrm rot="16200000" flipV="1">
            <a:off x="6458015" y="2417521"/>
            <a:ext cx="206954" cy="178408"/>
          </a:xfrm>
          <a:prstGeom prst="triangle">
            <a:avLst/>
          </a:prstGeom>
          <a:solidFill>
            <a:srgbClr val="1D4B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1000">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81" name="文本框 8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04</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82" name="文本框 81"/>
          <p:cNvSpPr txBox="1"/>
          <p:nvPr/>
        </p:nvSpPr>
        <p:spPr>
          <a:xfrm>
            <a:off x="1091082" y="528719"/>
            <a:ext cx="16052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简单搜索</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2" name="文本框 1"/>
          <p:cNvSpPr txBox="1"/>
          <p:nvPr/>
        </p:nvSpPr>
        <p:spPr>
          <a:xfrm>
            <a:off x="5112385" y="3179445"/>
            <a:ext cx="1097280" cy="368300"/>
          </a:xfrm>
          <a:prstGeom prst="rect">
            <a:avLst/>
          </a:prstGeom>
          <a:noFill/>
        </p:spPr>
        <p:txBody>
          <a:bodyPr wrap="none" rtlCol="0">
            <a:spAutoFit/>
          </a:bodyPr>
          <a:p>
            <a:r>
              <a:rPr lang="zh-CN" altLang="en-US"/>
              <a:t>轻量搜索</a:t>
            </a:r>
            <a:endParaRPr lang="zh-CN" altLang="en-US"/>
          </a:p>
        </p:txBody>
      </p:sp>
    </p:spTree>
  </p:cSld>
  <p:clrMapOvr>
    <a:masterClrMapping/>
  </p:clrMapOvr>
  <p:transition spd="slow" advTm="1000">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81" name="文本框 8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04</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82" name="文本框 81"/>
          <p:cNvSpPr txBox="1"/>
          <p:nvPr/>
        </p:nvSpPr>
        <p:spPr>
          <a:xfrm>
            <a:off x="1091082" y="528719"/>
            <a:ext cx="16052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简单搜索</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2" name="文本框 1"/>
          <p:cNvSpPr txBox="1"/>
          <p:nvPr/>
        </p:nvSpPr>
        <p:spPr>
          <a:xfrm>
            <a:off x="5112385" y="3179445"/>
            <a:ext cx="1097280" cy="368300"/>
          </a:xfrm>
          <a:prstGeom prst="rect">
            <a:avLst/>
          </a:prstGeom>
          <a:noFill/>
        </p:spPr>
        <p:txBody>
          <a:bodyPr wrap="none" rtlCol="0">
            <a:spAutoFit/>
          </a:bodyPr>
          <a:p>
            <a:r>
              <a:rPr lang="zh-CN" altLang="en-US"/>
              <a:t>过滤统计</a:t>
            </a:r>
            <a:endParaRPr lang="zh-CN" altLang="en-US"/>
          </a:p>
        </p:txBody>
      </p:sp>
    </p:spTree>
  </p:cSld>
  <p:clrMapOvr>
    <a:masterClrMapping/>
  </p:clrMapOvr>
  <p:transition spd="slow" advTm="1000">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04</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6052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简单搜索</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2" name="文本框 1"/>
          <p:cNvSpPr txBox="1"/>
          <p:nvPr/>
        </p:nvSpPr>
        <p:spPr>
          <a:xfrm>
            <a:off x="4914900" y="3244850"/>
            <a:ext cx="1325880" cy="368300"/>
          </a:xfrm>
          <a:prstGeom prst="rect">
            <a:avLst/>
          </a:prstGeom>
          <a:noFill/>
        </p:spPr>
        <p:txBody>
          <a:bodyPr wrap="none" rtlCol="0" anchor="t">
            <a:spAutoFit/>
          </a:bodyPr>
          <a:p>
            <a:r>
              <a:rPr lang="zh-CN" altLang="en-US"/>
              <a:t>精确值查询</a:t>
            </a:r>
            <a:endParaRPr lang="zh-CN" altLang="en-US"/>
          </a:p>
        </p:txBody>
      </p:sp>
    </p:spTree>
  </p:cSld>
  <p:clrMapOvr>
    <a:masterClrMapping/>
  </p:clrMapOvr>
  <p:transition spd="slow" advTm="1000">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81" name="文本框 8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04</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82" name="文本框 81"/>
          <p:cNvSpPr txBox="1"/>
          <p:nvPr/>
        </p:nvSpPr>
        <p:spPr>
          <a:xfrm>
            <a:off x="1091082" y="528719"/>
            <a:ext cx="1605280" cy="521970"/>
          </a:xfrm>
          <a:prstGeom prst="rect">
            <a:avLst/>
          </a:prstGeom>
          <a:noFill/>
        </p:spPr>
        <p:txBody>
          <a:bodyPr wrap="none" rtlCol="0">
            <a:spAutoFit/>
          </a:bodyPr>
          <a:lstStyle/>
          <a:p>
            <a:pPr algn="l"/>
            <a:r>
              <a:rPr lang="zh-CN" altLang="en-US" sz="2800" dirty="0">
                <a:solidFill>
                  <a:srgbClr val="1D4B75"/>
                </a:solidFill>
                <a:latin typeface="方正大黑_GBK" panose="03000509000000000000" pitchFamily="65" charset="-122"/>
                <a:ea typeface="方正大黑_GBK" panose="03000509000000000000" pitchFamily="65" charset="-122"/>
                <a:sym typeface="+mn-ea"/>
              </a:rPr>
              <a:t>简单搜索</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2" name="文本框 1"/>
          <p:cNvSpPr txBox="1"/>
          <p:nvPr/>
        </p:nvSpPr>
        <p:spPr>
          <a:xfrm>
            <a:off x="4826000" y="3244850"/>
            <a:ext cx="2540000" cy="368300"/>
          </a:xfrm>
          <a:prstGeom prst="rect">
            <a:avLst/>
          </a:prstGeom>
          <a:noFill/>
        </p:spPr>
        <p:txBody>
          <a:bodyPr wrap="square" rtlCol="0" anchor="t">
            <a:spAutoFit/>
          </a:bodyPr>
          <a:p>
            <a:r>
              <a:rPr lang="zh-CN" altLang="en-US"/>
              <a:t>组合过滤器</a:t>
            </a:r>
            <a:endParaRPr lang="zh-CN" altLang="en-US"/>
          </a:p>
        </p:txBody>
      </p:sp>
    </p:spTree>
  </p:cSld>
  <p:clrMapOvr>
    <a:masterClrMapping/>
  </p:clrMapOvr>
  <p:transition spd="slow" advTm="1000">
    <p:random/>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10294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5124449" y="1128251"/>
            <a:ext cx="1943100" cy="1943100"/>
            <a:chOff x="1213711" y="3163978"/>
            <a:chExt cx="1943100" cy="1943100"/>
          </a:xfrm>
        </p:grpSpPr>
        <p:sp>
          <p:nvSpPr>
            <p:cNvPr id="16" name="椭圆 15"/>
            <p:cNvSpPr/>
            <p:nvPr/>
          </p:nvSpPr>
          <p:spPr>
            <a:xfrm>
              <a:off x="1213711" y="3163978"/>
              <a:ext cx="1943100" cy="19431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7" name="图片 16"/>
            <p:cNvPicPr>
              <a:picLocks noChangeAspect="1"/>
            </p:cNvPicPr>
            <p:nvPr/>
          </p:nvPicPr>
          <p:blipFill>
            <a:blip r:embed="rId1">
              <a:clrChange>
                <a:clrFrom>
                  <a:srgbClr val="272636"/>
                </a:clrFrom>
                <a:clrTo>
                  <a:srgbClr val="272636">
                    <a:alpha val="0"/>
                  </a:srgbClr>
                </a:clrTo>
              </a:clrChange>
            </a:blip>
            <a:stretch>
              <a:fillRect/>
            </a:stretch>
          </p:blipFill>
          <p:spPr>
            <a:xfrm>
              <a:off x="1620657" y="3570924"/>
              <a:ext cx="1129208" cy="1129208"/>
            </a:xfrm>
            <a:prstGeom prst="rect">
              <a:avLst/>
            </a:prstGeom>
            <a:solidFill>
              <a:srgbClr val="102940"/>
            </a:solidFill>
          </p:spPr>
        </p:pic>
      </p:grpSp>
      <p:sp>
        <p:nvSpPr>
          <p:cNvPr id="13" name="文本框 12"/>
          <p:cNvSpPr txBox="1"/>
          <p:nvPr/>
        </p:nvSpPr>
        <p:spPr>
          <a:xfrm>
            <a:off x="4068217" y="3502357"/>
            <a:ext cx="4055566" cy="511671"/>
          </a:xfrm>
          <a:custGeom>
            <a:avLst/>
            <a:gdLst/>
            <a:ahLst/>
            <a:cxnLst/>
            <a:rect l="l" t="t" r="r" b="b"/>
            <a:pathLst>
              <a:path w="4055566" h="511671">
                <a:moveTo>
                  <a:pt x="1152823" y="107156"/>
                </a:moveTo>
                <a:lnTo>
                  <a:pt x="1080492" y="318790"/>
                </a:lnTo>
                <a:lnTo>
                  <a:pt x="1222474" y="318790"/>
                </a:lnTo>
                <a:lnTo>
                  <a:pt x="1155502" y="107156"/>
                </a:lnTo>
                <a:close/>
                <a:moveTo>
                  <a:pt x="3307854" y="77688"/>
                </a:moveTo>
                <a:cubicBezTo>
                  <a:pt x="3222129" y="77688"/>
                  <a:pt x="3180159" y="138410"/>
                  <a:pt x="3181945" y="259854"/>
                </a:cubicBezTo>
                <a:cubicBezTo>
                  <a:pt x="3180159" y="381298"/>
                  <a:pt x="3222129" y="441126"/>
                  <a:pt x="3307854" y="439341"/>
                </a:cubicBezTo>
                <a:cubicBezTo>
                  <a:pt x="3390007" y="439341"/>
                  <a:pt x="3431083" y="379512"/>
                  <a:pt x="3431083" y="259854"/>
                </a:cubicBezTo>
                <a:cubicBezTo>
                  <a:pt x="3431083" y="138410"/>
                  <a:pt x="3390007" y="77688"/>
                  <a:pt x="3307854" y="77688"/>
                </a:cubicBezTo>
                <a:close/>
                <a:moveTo>
                  <a:pt x="3624262" y="10715"/>
                </a:moveTo>
                <a:lnTo>
                  <a:pt x="3731419" y="10715"/>
                </a:lnTo>
                <a:lnTo>
                  <a:pt x="3731419" y="281285"/>
                </a:lnTo>
                <a:cubicBezTo>
                  <a:pt x="3724275" y="392013"/>
                  <a:pt x="3760887" y="444698"/>
                  <a:pt x="3841254" y="439341"/>
                </a:cubicBezTo>
                <a:cubicBezTo>
                  <a:pt x="3918049" y="444698"/>
                  <a:pt x="3953768" y="392013"/>
                  <a:pt x="3948410" y="281285"/>
                </a:cubicBezTo>
                <a:lnTo>
                  <a:pt x="3948410" y="10715"/>
                </a:lnTo>
                <a:lnTo>
                  <a:pt x="4055566" y="10715"/>
                </a:lnTo>
                <a:lnTo>
                  <a:pt x="4055566" y="321469"/>
                </a:lnTo>
                <a:cubicBezTo>
                  <a:pt x="4050208" y="444698"/>
                  <a:pt x="3978771" y="508099"/>
                  <a:pt x="3841254" y="511671"/>
                </a:cubicBezTo>
                <a:cubicBezTo>
                  <a:pt x="3700165" y="508099"/>
                  <a:pt x="3627834" y="444698"/>
                  <a:pt x="3624262" y="321469"/>
                </a:cubicBezTo>
                <a:close/>
                <a:moveTo>
                  <a:pt x="2590800" y="10715"/>
                </a:moveTo>
                <a:lnTo>
                  <a:pt x="2716708" y="10715"/>
                </a:lnTo>
                <a:lnTo>
                  <a:pt x="2818507" y="238423"/>
                </a:lnTo>
                <a:lnTo>
                  <a:pt x="2922984" y="10715"/>
                </a:lnTo>
                <a:lnTo>
                  <a:pt x="3030141" y="10715"/>
                </a:lnTo>
                <a:lnTo>
                  <a:pt x="2864048" y="345579"/>
                </a:lnTo>
                <a:lnTo>
                  <a:pt x="2864048" y="506313"/>
                </a:lnTo>
                <a:lnTo>
                  <a:pt x="2759571" y="506313"/>
                </a:lnTo>
                <a:lnTo>
                  <a:pt x="2759571" y="345579"/>
                </a:lnTo>
                <a:close/>
                <a:moveTo>
                  <a:pt x="1980605" y="10715"/>
                </a:moveTo>
                <a:lnTo>
                  <a:pt x="2087761" y="10715"/>
                </a:lnTo>
                <a:lnTo>
                  <a:pt x="2087761" y="225028"/>
                </a:lnTo>
                <a:lnTo>
                  <a:pt x="2253853" y="10715"/>
                </a:lnTo>
                <a:lnTo>
                  <a:pt x="2377083" y="10715"/>
                </a:lnTo>
                <a:lnTo>
                  <a:pt x="2194917" y="233065"/>
                </a:lnTo>
                <a:lnTo>
                  <a:pt x="2393156" y="506313"/>
                </a:lnTo>
                <a:lnTo>
                  <a:pt x="2261890" y="506313"/>
                </a:lnTo>
                <a:lnTo>
                  <a:pt x="2087761" y="254496"/>
                </a:lnTo>
                <a:lnTo>
                  <a:pt x="2087761" y="506313"/>
                </a:lnTo>
                <a:lnTo>
                  <a:pt x="1980605" y="506313"/>
                </a:lnTo>
                <a:close/>
                <a:moveTo>
                  <a:pt x="1447205" y="10715"/>
                </a:moveTo>
                <a:lnTo>
                  <a:pt x="1605260" y="10715"/>
                </a:lnTo>
                <a:lnTo>
                  <a:pt x="1792784" y="401836"/>
                </a:lnTo>
                <a:lnTo>
                  <a:pt x="1795462" y="399157"/>
                </a:lnTo>
                <a:lnTo>
                  <a:pt x="1795462" y="10715"/>
                </a:lnTo>
                <a:lnTo>
                  <a:pt x="1894582" y="10715"/>
                </a:lnTo>
                <a:lnTo>
                  <a:pt x="1894582" y="506313"/>
                </a:lnTo>
                <a:lnTo>
                  <a:pt x="1741884" y="506313"/>
                </a:lnTo>
                <a:lnTo>
                  <a:pt x="1549003" y="93762"/>
                </a:lnTo>
                <a:lnTo>
                  <a:pt x="1546324" y="96440"/>
                </a:lnTo>
                <a:lnTo>
                  <a:pt x="1546324" y="506313"/>
                </a:lnTo>
                <a:lnTo>
                  <a:pt x="1447205" y="506313"/>
                </a:lnTo>
                <a:close/>
                <a:moveTo>
                  <a:pt x="1093887" y="10715"/>
                </a:moveTo>
                <a:lnTo>
                  <a:pt x="1219795" y="10715"/>
                </a:lnTo>
                <a:lnTo>
                  <a:pt x="1393924" y="506313"/>
                </a:lnTo>
                <a:lnTo>
                  <a:pt x="1286768" y="506313"/>
                </a:lnTo>
                <a:lnTo>
                  <a:pt x="1249263" y="401836"/>
                </a:lnTo>
                <a:lnTo>
                  <a:pt x="1053703" y="401836"/>
                </a:lnTo>
                <a:lnTo>
                  <a:pt x="1016198" y="506313"/>
                </a:lnTo>
                <a:lnTo>
                  <a:pt x="914400" y="506313"/>
                </a:lnTo>
                <a:close/>
                <a:moveTo>
                  <a:pt x="459284" y="10715"/>
                </a:moveTo>
                <a:lnTo>
                  <a:pt x="563761" y="10715"/>
                </a:lnTo>
                <a:lnTo>
                  <a:pt x="563761" y="206276"/>
                </a:lnTo>
                <a:lnTo>
                  <a:pt x="751284" y="206276"/>
                </a:lnTo>
                <a:lnTo>
                  <a:pt x="751284" y="10715"/>
                </a:lnTo>
                <a:lnTo>
                  <a:pt x="858441" y="10715"/>
                </a:lnTo>
                <a:lnTo>
                  <a:pt x="858441" y="506313"/>
                </a:lnTo>
                <a:lnTo>
                  <a:pt x="753963" y="506313"/>
                </a:lnTo>
                <a:lnTo>
                  <a:pt x="753963" y="289322"/>
                </a:lnTo>
                <a:lnTo>
                  <a:pt x="563761" y="289322"/>
                </a:lnTo>
                <a:lnTo>
                  <a:pt x="563761" y="506313"/>
                </a:lnTo>
                <a:lnTo>
                  <a:pt x="459284" y="506313"/>
                </a:lnTo>
                <a:close/>
                <a:moveTo>
                  <a:pt x="0" y="10715"/>
                </a:moveTo>
                <a:lnTo>
                  <a:pt x="401836" y="10715"/>
                </a:lnTo>
                <a:lnTo>
                  <a:pt x="401836" y="93762"/>
                </a:lnTo>
                <a:lnTo>
                  <a:pt x="254496" y="93762"/>
                </a:lnTo>
                <a:lnTo>
                  <a:pt x="254496" y="506313"/>
                </a:lnTo>
                <a:lnTo>
                  <a:pt x="147340" y="506313"/>
                </a:lnTo>
                <a:lnTo>
                  <a:pt x="147340" y="93762"/>
                </a:lnTo>
                <a:lnTo>
                  <a:pt x="0" y="93762"/>
                </a:lnTo>
                <a:close/>
                <a:moveTo>
                  <a:pt x="3307854" y="0"/>
                </a:moveTo>
                <a:cubicBezTo>
                  <a:pt x="3459658" y="5358"/>
                  <a:pt x="3538240" y="91976"/>
                  <a:pt x="3543598" y="259854"/>
                </a:cubicBezTo>
                <a:cubicBezTo>
                  <a:pt x="3538240" y="424160"/>
                  <a:pt x="3459658" y="508099"/>
                  <a:pt x="3307854" y="511671"/>
                </a:cubicBezTo>
                <a:cubicBezTo>
                  <a:pt x="3152477" y="508099"/>
                  <a:pt x="3073003" y="424160"/>
                  <a:pt x="3069431" y="259854"/>
                </a:cubicBezTo>
                <a:cubicBezTo>
                  <a:pt x="3073003" y="91976"/>
                  <a:pt x="3152477" y="5358"/>
                  <a:pt x="3307854" y="0"/>
                </a:cubicBezTo>
                <a:close/>
              </a:path>
            </a:pathLst>
          </a:custGeom>
          <a:solidFill>
            <a:schemeClr val="bg1"/>
          </a:solidFill>
          <a:ln>
            <a:noFill/>
          </a:ln>
          <a:effectLst>
            <a:outerShdw blurRad="50800" dist="63500" dir="2700000" algn="tl" rotWithShape="0">
              <a:prstClr val="black">
                <a:alpha val="7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5400" dirty="0">
              <a:solidFill>
                <a:srgbClr val="102940"/>
              </a:solidFill>
              <a:latin typeface="方正大黑_GBK" panose="03000509000000000000" pitchFamily="65" charset="-122"/>
              <a:ea typeface="方正大黑_GBK" panose="03000509000000000000" pitchFamily="65" charset="-122"/>
            </a:endParaRPr>
          </a:p>
        </p:txBody>
      </p:sp>
      <p:sp>
        <p:nvSpPr>
          <p:cNvPr id="14" name="文本框 13"/>
          <p:cNvSpPr txBox="1"/>
          <p:nvPr/>
        </p:nvSpPr>
        <p:spPr>
          <a:xfrm>
            <a:off x="5743574" y="4675073"/>
            <a:ext cx="704851" cy="154187"/>
          </a:xfrm>
          <a:custGeom>
            <a:avLst/>
            <a:gdLst/>
            <a:ahLst/>
            <a:cxnLst/>
            <a:rect l="l" t="t" r="r" b="b"/>
            <a:pathLst>
              <a:path w="1000125" h="218778">
                <a:moveTo>
                  <a:pt x="425946" y="128588"/>
                </a:moveTo>
                <a:lnTo>
                  <a:pt x="425946" y="145554"/>
                </a:lnTo>
                <a:lnTo>
                  <a:pt x="457200" y="145554"/>
                </a:lnTo>
                <a:lnTo>
                  <a:pt x="457200" y="128588"/>
                </a:lnTo>
                <a:close/>
                <a:moveTo>
                  <a:pt x="400943" y="108050"/>
                </a:moveTo>
                <a:lnTo>
                  <a:pt x="483989" y="108050"/>
                </a:lnTo>
                <a:lnTo>
                  <a:pt x="483989" y="169664"/>
                </a:lnTo>
                <a:lnTo>
                  <a:pt x="457200" y="169664"/>
                </a:lnTo>
                <a:lnTo>
                  <a:pt x="457200" y="166093"/>
                </a:lnTo>
                <a:lnTo>
                  <a:pt x="425946" y="166093"/>
                </a:lnTo>
                <a:lnTo>
                  <a:pt x="425946" y="175915"/>
                </a:lnTo>
                <a:lnTo>
                  <a:pt x="400943" y="175915"/>
                </a:lnTo>
                <a:close/>
                <a:moveTo>
                  <a:pt x="35718" y="105371"/>
                </a:moveTo>
                <a:lnTo>
                  <a:pt x="35718" y="149126"/>
                </a:lnTo>
                <a:lnTo>
                  <a:pt x="63400" y="149126"/>
                </a:lnTo>
                <a:cubicBezTo>
                  <a:pt x="83046" y="150317"/>
                  <a:pt x="92571" y="143173"/>
                  <a:pt x="91975" y="127695"/>
                </a:cubicBezTo>
                <a:cubicBezTo>
                  <a:pt x="92571" y="112217"/>
                  <a:pt x="83046" y="104775"/>
                  <a:pt x="63400" y="105371"/>
                </a:cubicBezTo>
                <a:close/>
                <a:moveTo>
                  <a:pt x="851892" y="85725"/>
                </a:moveTo>
                <a:lnTo>
                  <a:pt x="871537" y="93762"/>
                </a:lnTo>
                <a:lnTo>
                  <a:pt x="866179" y="100013"/>
                </a:lnTo>
                <a:lnTo>
                  <a:pt x="890290" y="100013"/>
                </a:lnTo>
                <a:lnTo>
                  <a:pt x="890290" y="85725"/>
                </a:lnTo>
                <a:close/>
                <a:moveTo>
                  <a:pt x="623292" y="85725"/>
                </a:moveTo>
                <a:lnTo>
                  <a:pt x="642937" y="93762"/>
                </a:lnTo>
                <a:lnTo>
                  <a:pt x="637579" y="100013"/>
                </a:lnTo>
                <a:lnTo>
                  <a:pt x="661690" y="100013"/>
                </a:lnTo>
                <a:lnTo>
                  <a:pt x="661690" y="85725"/>
                </a:lnTo>
                <a:close/>
                <a:moveTo>
                  <a:pt x="140791" y="61615"/>
                </a:moveTo>
                <a:lnTo>
                  <a:pt x="177403" y="61615"/>
                </a:lnTo>
                <a:lnTo>
                  <a:pt x="202406" y="141089"/>
                </a:lnTo>
                <a:lnTo>
                  <a:pt x="228302" y="61615"/>
                </a:lnTo>
                <a:lnTo>
                  <a:pt x="262235" y="61615"/>
                </a:lnTo>
                <a:lnTo>
                  <a:pt x="204192" y="218778"/>
                </a:lnTo>
                <a:lnTo>
                  <a:pt x="170259" y="218778"/>
                </a:lnTo>
                <a:lnTo>
                  <a:pt x="184547" y="176808"/>
                </a:lnTo>
                <a:close/>
                <a:moveTo>
                  <a:pt x="854571" y="53579"/>
                </a:moveTo>
                <a:lnTo>
                  <a:pt x="854571" y="64294"/>
                </a:lnTo>
                <a:lnTo>
                  <a:pt x="945654" y="64294"/>
                </a:lnTo>
                <a:lnTo>
                  <a:pt x="945654" y="53579"/>
                </a:lnTo>
                <a:close/>
                <a:moveTo>
                  <a:pt x="625971" y="53579"/>
                </a:moveTo>
                <a:lnTo>
                  <a:pt x="625971" y="64294"/>
                </a:lnTo>
                <a:lnTo>
                  <a:pt x="717054" y="64294"/>
                </a:lnTo>
                <a:lnTo>
                  <a:pt x="717054" y="53579"/>
                </a:lnTo>
                <a:close/>
                <a:moveTo>
                  <a:pt x="35718" y="39291"/>
                </a:moveTo>
                <a:lnTo>
                  <a:pt x="35718" y="77689"/>
                </a:lnTo>
                <a:lnTo>
                  <a:pt x="63400" y="77689"/>
                </a:lnTo>
                <a:cubicBezTo>
                  <a:pt x="78283" y="77689"/>
                  <a:pt x="86022" y="71438"/>
                  <a:pt x="86618" y="58936"/>
                </a:cubicBezTo>
                <a:cubicBezTo>
                  <a:pt x="86022" y="45839"/>
                  <a:pt x="78283" y="39291"/>
                  <a:pt x="63400" y="39291"/>
                </a:cubicBezTo>
                <a:close/>
                <a:moveTo>
                  <a:pt x="855464" y="22325"/>
                </a:moveTo>
                <a:lnTo>
                  <a:pt x="855464" y="33040"/>
                </a:lnTo>
                <a:lnTo>
                  <a:pt x="945654" y="33040"/>
                </a:lnTo>
                <a:lnTo>
                  <a:pt x="945654" y="22325"/>
                </a:lnTo>
                <a:close/>
                <a:moveTo>
                  <a:pt x="626864" y="22325"/>
                </a:moveTo>
                <a:lnTo>
                  <a:pt x="626864" y="33040"/>
                </a:lnTo>
                <a:lnTo>
                  <a:pt x="717054" y="33040"/>
                </a:lnTo>
                <a:lnTo>
                  <a:pt x="717054" y="22325"/>
                </a:lnTo>
                <a:close/>
                <a:moveTo>
                  <a:pt x="0" y="11609"/>
                </a:moveTo>
                <a:lnTo>
                  <a:pt x="62508" y="11609"/>
                </a:lnTo>
                <a:cubicBezTo>
                  <a:pt x="100608" y="11609"/>
                  <a:pt x="120550" y="25897"/>
                  <a:pt x="122336" y="54472"/>
                </a:cubicBezTo>
                <a:cubicBezTo>
                  <a:pt x="121741" y="71736"/>
                  <a:pt x="111918" y="83642"/>
                  <a:pt x="92868" y="90190"/>
                </a:cubicBezTo>
                <a:lnTo>
                  <a:pt x="92868" y="91083"/>
                </a:lnTo>
                <a:cubicBezTo>
                  <a:pt x="116086" y="97632"/>
                  <a:pt x="128290" y="111919"/>
                  <a:pt x="129480" y="133946"/>
                </a:cubicBezTo>
                <a:cubicBezTo>
                  <a:pt x="127099" y="161330"/>
                  <a:pt x="104775" y="175618"/>
                  <a:pt x="62508" y="176808"/>
                </a:cubicBezTo>
                <a:lnTo>
                  <a:pt x="0" y="176808"/>
                </a:lnTo>
                <a:close/>
                <a:moveTo>
                  <a:pt x="825103" y="0"/>
                </a:moveTo>
                <a:lnTo>
                  <a:pt x="977800" y="0"/>
                </a:lnTo>
                <a:lnTo>
                  <a:pt x="977800" y="85725"/>
                </a:lnTo>
                <a:lnTo>
                  <a:pt x="920650" y="85725"/>
                </a:lnTo>
                <a:lnTo>
                  <a:pt x="920650" y="100013"/>
                </a:lnTo>
                <a:lnTo>
                  <a:pt x="984944" y="100013"/>
                </a:lnTo>
                <a:lnTo>
                  <a:pt x="984944" y="122337"/>
                </a:lnTo>
                <a:lnTo>
                  <a:pt x="920650" y="122337"/>
                </a:lnTo>
                <a:lnTo>
                  <a:pt x="920650" y="135732"/>
                </a:lnTo>
                <a:lnTo>
                  <a:pt x="976015" y="135732"/>
                </a:lnTo>
                <a:lnTo>
                  <a:pt x="976015" y="156270"/>
                </a:lnTo>
                <a:lnTo>
                  <a:pt x="920650" y="156270"/>
                </a:lnTo>
                <a:lnTo>
                  <a:pt x="920650" y="171450"/>
                </a:lnTo>
                <a:lnTo>
                  <a:pt x="1000125" y="171450"/>
                </a:lnTo>
                <a:lnTo>
                  <a:pt x="1000125" y="192882"/>
                </a:lnTo>
                <a:lnTo>
                  <a:pt x="802779" y="192882"/>
                </a:lnTo>
                <a:lnTo>
                  <a:pt x="802779" y="171450"/>
                </a:lnTo>
                <a:lnTo>
                  <a:pt x="890290" y="171450"/>
                </a:lnTo>
                <a:lnTo>
                  <a:pt x="890290" y="157163"/>
                </a:lnTo>
                <a:lnTo>
                  <a:pt x="842962" y="157163"/>
                </a:lnTo>
                <a:lnTo>
                  <a:pt x="842962" y="134839"/>
                </a:lnTo>
                <a:lnTo>
                  <a:pt x="890290" y="134839"/>
                </a:lnTo>
                <a:lnTo>
                  <a:pt x="890290" y="122337"/>
                </a:lnTo>
                <a:lnTo>
                  <a:pt x="850999" y="122337"/>
                </a:lnTo>
                <a:cubicBezTo>
                  <a:pt x="846236" y="127695"/>
                  <a:pt x="841474" y="133053"/>
                  <a:pt x="836711" y="138411"/>
                </a:cubicBezTo>
                <a:cubicBezTo>
                  <a:pt x="831949" y="143768"/>
                  <a:pt x="828675" y="147638"/>
                  <a:pt x="826889" y="150019"/>
                </a:cubicBezTo>
                <a:cubicBezTo>
                  <a:pt x="826889" y="150019"/>
                  <a:pt x="818852" y="145257"/>
                  <a:pt x="802779" y="135732"/>
                </a:cubicBezTo>
                <a:cubicBezTo>
                  <a:pt x="815280" y="125611"/>
                  <a:pt x="827186" y="108943"/>
                  <a:pt x="838497" y="85725"/>
                </a:cubicBezTo>
                <a:lnTo>
                  <a:pt x="825103" y="85725"/>
                </a:lnTo>
                <a:close/>
                <a:moveTo>
                  <a:pt x="596503" y="0"/>
                </a:moveTo>
                <a:lnTo>
                  <a:pt x="749200" y="0"/>
                </a:lnTo>
                <a:lnTo>
                  <a:pt x="749200" y="85725"/>
                </a:lnTo>
                <a:lnTo>
                  <a:pt x="692050" y="85725"/>
                </a:lnTo>
                <a:lnTo>
                  <a:pt x="692050" y="100013"/>
                </a:lnTo>
                <a:lnTo>
                  <a:pt x="756344" y="100013"/>
                </a:lnTo>
                <a:lnTo>
                  <a:pt x="756344" y="122337"/>
                </a:lnTo>
                <a:lnTo>
                  <a:pt x="692050" y="122337"/>
                </a:lnTo>
                <a:lnTo>
                  <a:pt x="692050" y="135732"/>
                </a:lnTo>
                <a:lnTo>
                  <a:pt x="747415" y="135732"/>
                </a:lnTo>
                <a:lnTo>
                  <a:pt x="747415" y="156270"/>
                </a:lnTo>
                <a:lnTo>
                  <a:pt x="692050" y="156270"/>
                </a:lnTo>
                <a:lnTo>
                  <a:pt x="692050" y="171450"/>
                </a:lnTo>
                <a:lnTo>
                  <a:pt x="771525" y="171450"/>
                </a:lnTo>
                <a:lnTo>
                  <a:pt x="771525" y="192882"/>
                </a:lnTo>
                <a:lnTo>
                  <a:pt x="574179" y="192882"/>
                </a:lnTo>
                <a:lnTo>
                  <a:pt x="574179" y="171450"/>
                </a:lnTo>
                <a:lnTo>
                  <a:pt x="661690" y="171450"/>
                </a:lnTo>
                <a:lnTo>
                  <a:pt x="661690" y="157163"/>
                </a:lnTo>
                <a:lnTo>
                  <a:pt x="614362" y="157163"/>
                </a:lnTo>
                <a:lnTo>
                  <a:pt x="614362" y="134839"/>
                </a:lnTo>
                <a:lnTo>
                  <a:pt x="661690" y="134839"/>
                </a:lnTo>
                <a:lnTo>
                  <a:pt x="661690" y="122337"/>
                </a:lnTo>
                <a:lnTo>
                  <a:pt x="622399" y="122337"/>
                </a:lnTo>
                <a:cubicBezTo>
                  <a:pt x="617636" y="127695"/>
                  <a:pt x="612874" y="133053"/>
                  <a:pt x="608111" y="138411"/>
                </a:cubicBezTo>
                <a:cubicBezTo>
                  <a:pt x="603349" y="143768"/>
                  <a:pt x="600075" y="147638"/>
                  <a:pt x="598289" y="150019"/>
                </a:cubicBezTo>
                <a:cubicBezTo>
                  <a:pt x="598289" y="150019"/>
                  <a:pt x="590252" y="145257"/>
                  <a:pt x="574179" y="135732"/>
                </a:cubicBezTo>
                <a:cubicBezTo>
                  <a:pt x="586680" y="125611"/>
                  <a:pt x="598586" y="108943"/>
                  <a:pt x="609897" y="85725"/>
                </a:cubicBezTo>
                <a:lnTo>
                  <a:pt x="596503" y="85725"/>
                </a:lnTo>
                <a:close/>
                <a:moveTo>
                  <a:pt x="361652" y="0"/>
                </a:moveTo>
                <a:lnTo>
                  <a:pt x="530423" y="0"/>
                </a:lnTo>
                <a:lnTo>
                  <a:pt x="530423" y="176808"/>
                </a:lnTo>
                <a:cubicBezTo>
                  <a:pt x="532804" y="193477"/>
                  <a:pt x="517624" y="201216"/>
                  <a:pt x="484882" y="200025"/>
                </a:cubicBezTo>
                <a:cubicBezTo>
                  <a:pt x="485477" y="190500"/>
                  <a:pt x="483691" y="182166"/>
                  <a:pt x="479524" y="175022"/>
                </a:cubicBezTo>
                <a:cubicBezTo>
                  <a:pt x="496193" y="176213"/>
                  <a:pt x="503634" y="173832"/>
                  <a:pt x="501848" y="167879"/>
                </a:cubicBezTo>
                <a:lnTo>
                  <a:pt x="501848" y="23218"/>
                </a:lnTo>
                <a:lnTo>
                  <a:pt x="456307" y="23218"/>
                </a:lnTo>
                <a:lnTo>
                  <a:pt x="456307" y="40184"/>
                </a:lnTo>
                <a:lnTo>
                  <a:pt x="490240" y="40184"/>
                </a:lnTo>
                <a:lnTo>
                  <a:pt x="490240" y="60722"/>
                </a:lnTo>
                <a:lnTo>
                  <a:pt x="456307" y="60722"/>
                </a:lnTo>
                <a:lnTo>
                  <a:pt x="456307" y="75010"/>
                </a:lnTo>
                <a:lnTo>
                  <a:pt x="493811" y="75010"/>
                </a:lnTo>
                <a:lnTo>
                  <a:pt x="493811" y="95548"/>
                </a:lnTo>
                <a:lnTo>
                  <a:pt x="396478" y="95548"/>
                </a:lnTo>
                <a:lnTo>
                  <a:pt x="396478" y="75010"/>
                </a:lnTo>
                <a:lnTo>
                  <a:pt x="428625" y="75010"/>
                </a:lnTo>
                <a:lnTo>
                  <a:pt x="428625" y="60722"/>
                </a:lnTo>
                <a:lnTo>
                  <a:pt x="399157" y="60722"/>
                </a:lnTo>
                <a:lnTo>
                  <a:pt x="399157" y="40184"/>
                </a:lnTo>
                <a:lnTo>
                  <a:pt x="428625" y="40184"/>
                </a:lnTo>
                <a:lnTo>
                  <a:pt x="428625" y="23218"/>
                </a:lnTo>
                <a:lnTo>
                  <a:pt x="389334" y="23218"/>
                </a:lnTo>
                <a:lnTo>
                  <a:pt x="389334" y="97334"/>
                </a:lnTo>
                <a:cubicBezTo>
                  <a:pt x="389334" y="142578"/>
                  <a:pt x="378916" y="175915"/>
                  <a:pt x="358080" y="197347"/>
                </a:cubicBezTo>
                <a:cubicBezTo>
                  <a:pt x="353318" y="193179"/>
                  <a:pt x="345876" y="188417"/>
                  <a:pt x="335756" y="183059"/>
                </a:cubicBezTo>
                <a:cubicBezTo>
                  <a:pt x="352425" y="162223"/>
                  <a:pt x="361057" y="132457"/>
                  <a:pt x="361652" y="93762"/>
                </a:cubicBezTo>
                <a:close/>
              </a:path>
            </a:pathLst>
          </a:custGeom>
          <a:solidFill>
            <a:srgbClr val="10294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50000"/>
              </a:lnSpc>
            </a:pPr>
            <a:endParaRPr lang="zh-CN" altLang="en-US" dirty="0">
              <a:solidFill>
                <a:sysClr val="windowText" lastClr="000000"/>
              </a:solidFill>
              <a:latin typeface="方正大黑_GBK" panose="03000509000000000000" pitchFamily="65" charset="-122"/>
              <a:ea typeface="方正大黑_GBK" panose="03000509000000000000" pitchFamily="65" charset="-122"/>
            </a:endParaRPr>
          </a:p>
        </p:txBody>
      </p:sp>
    </p:spTree>
  </p:cSld>
  <p:clrMapOvr>
    <a:masterClrMapping/>
  </p:clrMapOvr>
  <p:transition spd="slow" advTm="1000">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01</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960880" cy="521970"/>
          </a:xfrm>
          <a:prstGeom prst="rect">
            <a:avLst/>
          </a:prstGeom>
          <a:noFill/>
        </p:spPr>
        <p:txBody>
          <a:bodyPr wrap="none" rtlCol="0">
            <a:spAutoFit/>
          </a:bodyPr>
          <a:lstStyle/>
          <a:p>
            <a:pPr algn="l"/>
            <a:r>
              <a:rPr kumimoji="1" lang="zh-CN" altLang="en-US" sz="28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47" name="文本框 46"/>
          <p:cNvSpPr txBox="1"/>
          <p:nvPr/>
        </p:nvSpPr>
        <p:spPr>
          <a:xfrm>
            <a:off x="7251065" y="2294890"/>
            <a:ext cx="4872990" cy="1209675"/>
          </a:xfrm>
          <a:prstGeom prst="rect">
            <a:avLst/>
          </a:prstGeom>
          <a:noFill/>
        </p:spPr>
        <p:txBody>
          <a:bodyPr wrap="square" rtlCol="0">
            <a:spAutoFit/>
          </a:bodyPr>
          <a:lstStyle/>
          <a:p>
            <a:pPr>
              <a:lnSpc>
                <a:spcPct val="130000"/>
              </a:lnSpc>
            </a:pPr>
            <a:r>
              <a:rPr lang="zh-CN" altLang="en-US" sz="1400">
                <a:latin typeface="微软雅黑" charset="0"/>
                <a:ea typeface="微软雅黑" charset="0"/>
                <a:sym typeface="+mn-ea"/>
              </a:rPr>
              <a:t>检索其实就是将我们所需要的信息，从存储数据的地方高效取出的一种技术。所以，检索效率和数据存储的方式是紧密联系的。具体来说，就是不同的存储方式，会导致不同的检索效率。</a:t>
            </a:r>
            <a:endParaRPr lang="zh-CN" altLang="en-US" sz="1400" dirty="0">
              <a:solidFill>
                <a:schemeClr val="bg1">
                  <a:lumMod val="50000"/>
                </a:schemeClr>
              </a:solidFill>
              <a:latin typeface="微软雅黑" charset="0"/>
              <a:ea typeface="微软雅黑" charset="0"/>
              <a:sym typeface="+mn-ea"/>
            </a:endParaRPr>
          </a:p>
        </p:txBody>
      </p:sp>
      <p:sp>
        <p:nvSpPr>
          <p:cNvPr id="48" name="文本框 47"/>
          <p:cNvSpPr txBox="1"/>
          <p:nvPr/>
        </p:nvSpPr>
        <p:spPr>
          <a:xfrm>
            <a:off x="7251117" y="1844093"/>
            <a:ext cx="2568044" cy="450850"/>
          </a:xfrm>
          <a:prstGeom prst="rect">
            <a:avLst/>
          </a:prstGeom>
          <a:noFill/>
        </p:spPr>
        <p:txBody>
          <a:bodyPr wrap="square" rtlCol="0">
            <a:spAutoFit/>
          </a:bodyPr>
          <a:lstStyle/>
          <a:p>
            <a:pPr>
              <a:lnSpc>
                <a:spcPct val="130000"/>
              </a:lnSpc>
            </a:pPr>
            <a:r>
              <a:rPr lang="zh-CN" altLang="en-US">
                <a:latin typeface="微软雅黑" charset="0"/>
                <a:ea typeface="微软雅黑" charset="0"/>
                <a:sym typeface="+mn-ea"/>
              </a:rPr>
              <a:t>什么是检索？</a:t>
            </a:r>
            <a:endParaRPr lang="zh-CN" altLang="en-US" dirty="0">
              <a:solidFill>
                <a:srgbClr val="2867A0"/>
              </a:solidFill>
              <a:latin typeface="方正兰亭黑_GBK" panose="02000000000000000000" pitchFamily="2" charset="-122"/>
              <a:ea typeface="方正兰亭黑_GBK" panose="02000000000000000000" pitchFamily="2" charset="-122"/>
            </a:endParaRPr>
          </a:p>
        </p:txBody>
      </p:sp>
      <p:sp>
        <p:nvSpPr>
          <p:cNvPr id="62" name="椭圆 61"/>
          <p:cNvSpPr/>
          <p:nvPr/>
        </p:nvSpPr>
        <p:spPr>
          <a:xfrm>
            <a:off x="6683020" y="1905768"/>
            <a:ext cx="432000" cy="43200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57"/>
          <p:cNvSpPr>
            <a:spLocks noEditPoints="1"/>
          </p:cNvSpPr>
          <p:nvPr/>
        </p:nvSpPr>
        <p:spPr bwMode="auto">
          <a:xfrm>
            <a:off x="6774290" y="2009766"/>
            <a:ext cx="249459" cy="224004"/>
          </a:xfrm>
          <a:custGeom>
            <a:avLst/>
            <a:gdLst>
              <a:gd name="T0" fmla="*/ 500 w 1057"/>
              <a:gd name="T1" fmla="*/ 934 h 949"/>
              <a:gd name="T2" fmla="*/ 100 w 1057"/>
              <a:gd name="T3" fmla="*/ 534 h 949"/>
              <a:gd name="T4" fmla="*/ 14 w 1057"/>
              <a:gd name="T5" fmla="*/ 388 h 949"/>
              <a:gd name="T6" fmla="*/ 19 w 1057"/>
              <a:gd name="T7" fmla="*/ 226 h 949"/>
              <a:gd name="T8" fmla="*/ 100 w 1057"/>
              <a:gd name="T9" fmla="*/ 98 h 949"/>
              <a:gd name="T10" fmla="*/ 230 w 1057"/>
              <a:gd name="T11" fmla="*/ 19 h 949"/>
              <a:gd name="T12" fmla="*/ 398 w 1057"/>
              <a:gd name="T13" fmla="*/ 14 h 949"/>
              <a:gd name="T14" fmla="*/ 529 w 1057"/>
              <a:gd name="T15" fmla="*/ 83 h 949"/>
              <a:gd name="T16" fmla="*/ 660 w 1057"/>
              <a:gd name="T17" fmla="*/ 14 h 949"/>
              <a:gd name="T18" fmla="*/ 827 w 1057"/>
              <a:gd name="T19" fmla="*/ 19 h 949"/>
              <a:gd name="T20" fmla="*/ 957 w 1057"/>
              <a:gd name="T21" fmla="*/ 98 h 949"/>
              <a:gd name="T22" fmla="*/ 1038 w 1057"/>
              <a:gd name="T23" fmla="*/ 226 h 949"/>
              <a:gd name="T24" fmla="*/ 1038 w 1057"/>
              <a:gd name="T25" fmla="*/ 226 h 949"/>
              <a:gd name="T26" fmla="*/ 1038 w 1057"/>
              <a:gd name="T27" fmla="*/ 226 h 949"/>
              <a:gd name="T28" fmla="*/ 1044 w 1057"/>
              <a:gd name="T29" fmla="*/ 388 h 949"/>
              <a:gd name="T30" fmla="*/ 957 w 1057"/>
              <a:gd name="T31" fmla="*/ 534 h 949"/>
              <a:gd name="T32" fmla="*/ 955 w 1057"/>
              <a:gd name="T33" fmla="*/ 535 h 949"/>
              <a:gd name="T34" fmla="*/ 557 w 1057"/>
              <a:gd name="T35" fmla="*/ 934 h 949"/>
              <a:gd name="T36" fmla="*/ 500 w 1057"/>
              <a:gd name="T37" fmla="*/ 934 h 949"/>
              <a:gd name="T38" fmla="*/ 500 w 1057"/>
              <a:gd name="T39" fmla="*/ 934 h 949"/>
              <a:gd name="T40" fmla="*/ 576 w 1057"/>
              <a:gd name="T41" fmla="*/ 148 h 949"/>
              <a:gd name="T42" fmla="*/ 576 w 1057"/>
              <a:gd name="T43" fmla="*/ 148 h 949"/>
              <a:gd name="T44" fmla="*/ 576 w 1057"/>
              <a:gd name="T45" fmla="*/ 148 h 949"/>
              <a:gd name="T46" fmla="*/ 448 w 1057"/>
              <a:gd name="T47" fmla="*/ 277 h 949"/>
              <a:gd name="T48" fmla="*/ 413 w 1057"/>
              <a:gd name="T49" fmla="*/ 277 h 949"/>
              <a:gd name="T50" fmla="*/ 413 w 1057"/>
              <a:gd name="T51" fmla="*/ 243 h 949"/>
              <a:gd name="T52" fmla="*/ 495 w 1057"/>
              <a:gd name="T53" fmla="*/ 161 h 949"/>
              <a:gd name="T54" fmla="*/ 494 w 1057"/>
              <a:gd name="T55" fmla="*/ 160 h 949"/>
              <a:gd name="T56" fmla="*/ 377 w 1057"/>
              <a:gd name="T57" fmla="*/ 92 h 949"/>
              <a:gd name="T58" fmla="*/ 255 w 1057"/>
              <a:gd name="T59" fmla="*/ 95 h 949"/>
              <a:gd name="T60" fmla="*/ 156 w 1057"/>
              <a:gd name="T61" fmla="*/ 155 h 949"/>
              <a:gd name="T62" fmla="*/ 96 w 1057"/>
              <a:gd name="T63" fmla="*/ 251 h 949"/>
              <a:gd name="T64" fmla="*/ 91 w 1057"/>
              <a:gd name="T65" fmla="*/ 368 h 949"/>
              <a:gd name="T66" fmla="*/ 157 w 1057"/>
              <a:gd name="T67" fmla="*/ 477 h 949"/>
              <a:gd name="T68" fmla="*/ 529 w 1057"/>
              <a:gd name="T69" fmla="*/ 849 h 949"/>
              <a:gd name="T70" fmla="*/ 899 w 1057"/>
              <a:gd name="T71" fmla="*/ 479 h 949"/>
              <a:gd name="T72" fmla="*/ 900 w 1057"/>
              <a:gd name="T73" fmla="*/ 477 h 949"/>
              <a:gd name="T74" fmla="*/ 966 w 1057"/>
              <a:gd name="T75" fmla="*/ 368 h 949"/>
              <a:gd name="T76" fmla="*/ 962 w 1057"/>
              <a:gd name="T77" fmla="*/ 252 h 949"/>
              <a:gd name="T78" fmla="*/ 962 w 1057"/>
              <a:gd name="T79" fmla="*/ 252 h 949"/>
              <a:gd name="T80" fmla="*/ 901 w 1057"/>
              <a:gd name="T81" fmla="*/ 155 h 949"/>
              <a:gd name="T82" fmla="*/ 802 w 1057"/>
              <a:gd name="T83" fmla="*/ 95 h 949"/>
              <a:gd name="T84" fmla="*/ 680 w 1057"/>
              <a:gd name="T85" fmla="*/ 92 h 949"/>
              <a:gd name="T86" fmla="*/ 576 w 1057"/>
              <a:gd name="T87" fmla="*/ 148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57" h="949">
                <a:moveTo>
                  <a:pt x="500" y="934"/>
                </a:moveTo>
                <a:cubicBezTo>
                  <a:pt x="100" y="534"/>
                  <a:pt x="100" y="534"/>
                  <a:pt x="100" y="534"/>
                </a:cubicBezTo>
                <a:cubicBezTo>
                  <a:pt x="58" y="492"/>
                  <a:pt x="28" y="442"/>
                  <a:pt x="14" y="388"/>
                </a:cubicBezTo>
                <a:cubicBezTo>
                  <a:pt x="0" y="337"/>
                  <a:pt x="0" y="282"/>
                  <a:pt x="19" y="226"/>
                </a:cubicBezTo>
                <a:cubicBezTo>
                  <a:pt x="35" y="178"/>
                  <a:pt x="63" y="134"/>
                  <a:pt x="100" y="98"/>
                </a:cubicBezTo>
                <a:cubicBezTo>
                  <a:pt x="137" y="62"/>
                  <a:pt x="181" y="34"/>
                  <a:pt x="230" y="19"/>
                </a:cubicBezTo>
                <a:cubicBezTo>
                  <a:pt x="288" y="0"/>
                  <a:pt x="345" y="0"/>
                  <a:pt x="398" y="14"/>
                </a:cubicBezTo>
                <a:cubicBezTo>
                  <a:pt x="445" y="27"/>
                  <a:pt x="489" y="51"/>
                  <a:pt x="529" y="83"/>
                </a:cubicBezTo>
                <a:cubicBezTo>
                  <a:pt x="568" y="51"/>
                  <a:pt x="612" y="27"/>
                  <a:pt x="660" y="14"/>
                </a:cubicBezTo>
                <a:cubicBezTo>
                  <a:pt x="712" y="0"/>
                  <a:pt x="770" y="0"/>
                  <a:pt x="827" y="19"/>
                </a:cubicBezTo>
                <a:cubicBezTo>
                  <a:pt x="876" y="34"/>
                  <a:pt x="921" y="62"/>
                  <a:pt x="957" y="98"/>
                </a:cubicBezTo>
                <a:cubicBezTo>
                  <a:pt x="994" y="134"/>
                  <a:pt x="1022" y="178"/>
                  <a:pt x="1038" y="226"/>
                </a:cubicBezTo>
                <a:cubicBezTo>
                  <a:pt x="1038" y="226"/>
                  <a:pt x="1038" y="226"/>
                  <a:pt x="1038" y="226"/>
                </a:cubicBezTo>
                <a:cubicBezTo>
                  <a:pt x="1038" y="226"/>
                  <a:pt x="1038" y="226"/>
                  <a:pt x="1038" y="226"/>
                </a:cubicBezTo>
                <a:cubicBezTo>
                  <a:pt x="1057" y="282"/>
                  <a:pt x="1057" y="337"/>
                  <a:pt x="1044" y="388"/>
                </a:cubicBezTo>
                <a:cubicBezTo>
                  <a:pt x="1029" y="442"/>
                  <a:pt x="999" y="492"/>
                  <a:pt x="957" y="534"/>
                </a:cubicBezTo>
                <a:cubicBezTo>
                  <a:pt x="955" y="535"/>
                  <a:pt x="955" y="535"/>
                  <a:pt x="955" y="535"/>
                </a:cubicBezTo>
                <a:cubicBezTo>
                  <a:pt x="557" y="934"/>
                  <a:pt x="557" y="934"/>
                  <a:pt x="557" y="934"/>
                </a:cubicBezTo>
                <a:cubicBezTo>
                  <a:pt x="541" y="949"/>
                  <a:pt x="516" y="949"/>
                  <a:pt x="500" y="934"/>
                </a:cubicBezTo>
                <a:cubicBezTo>
                  <a:pt x="500" y="934"/>
                  <a:pt x="500" y="934"/>
                  <a:pt x="500" y="934"/>
                </a:cubicBezTo>
                <a:close/>
                <a:moveTo>
                  <a:pt x="576" y="148"/>
                </a:moveTo>
                <a:cubicBezTo>
                  <a:pt x="576" y="148"/>
                  <a:pt x="576" y="148"/>
                  <a:pt x="576" y="148"/>
                </a:cubicBezTo>
                <a:cubicBezTo>
                  <a:pt x="576" y="148"/>
                  <a:pt x="576" y="148"/>
                  <a:pt x="576" y="148"/>
                </a:cubicBezTo>
                <a:cubicBezTo>
                  <a:pt x="448" y="277"/>
                  <a:pt x="448" y="277"/>
                  <a:pt x="448" y="277"/>
                </a:cubicBezTo>
                <a:cubicBezTo>
                  <a:pt x="438" y="286"/>
                  <a:pt x="423" y="286"/>
                  <a:pt x="413" y="277"/>
                </a:cubicBezTo>
                <a:cubicBezTo>
                  <a:pt x="404" y="268"/>
                  <a:pt x="404" y="252"/>
                  <a:pt x="413" y="243"/>
                </a:cubicBezTo>
                <a:cubicBezTo>
                  <a:pt x="495" y="161"/>
                  <a:pt x="495" y="161"/>
                  <a:pt x="495" y="161"/>
                </a:cubicBezTo>
                <a:cubicBezTo>
                  <a:pt x="494" y="160"/>
                  <a:pt x="494" y="160"/>
                  <a:pt x="494" y="160"/>
                </a:cubicBezTo>
                <a:cubicBezTo>
                  <a:pt x="459" y="127"/>
                  <a:pt x="420" y="103"/>
                  <a:pt x="377" y="92"/>
                </a:cubicBezTo>
                <a:cubicBezTo>
                  <a:pt x="338" y="82"/>
                  <a:pt x="297" y="82"/>
                  <a:pt x="255" y="95"/>
                </a:cubicBezTo>
                <a:cubicBezTo>
                  <a:pt x="218" y="107"/>
                  <a:pt x="184" y="128"/>
                  <a:pt x="156" y="155"/>
                </a:cubicBezTo>
                <a:cubicBezTo>
                  <a:pt x="129" y="182"/>
                  <a:pt x="108" y="216"/>
                  <a:pt x="96" y="251"/>
                </a:cubicBezTo>
                <a:cubicBezTo>
                  <a:pt x="82" y="292"/>
                  <a:pt x="81" y="331"/>
                  <a:pt x="91" y="368"/>
                </a:cubicBezTo>
                <a:cubicBezTo>
                  <a:pt x="102" y="407"/>
                  <a:pt x="125" y="444"/>
                  <a:pt x="157" y="477"/>
                </a:cubicBezTo>
                <a:cubicBezTo>
                  <a:pt x="529" y="849"/>
                  <a:pt x="529" y="849"/>
                  <a:pt x="529" y="849"/>
                </a:cubicBezTo>
                <a:cubicBezTo>
                  <a:pt x="899" y="479"/>
                  <a:pt x="899" y="479"/>
                  <a:pt x="899" y="479"/>
                </a:cubicBezTo>
                <a:cubicBezTo>
                  <a:pt x="900" y="477"/>
                  <a:pt x="900" y="477"/>
                  <a:pt x="900" y="477"/>
                </a:cubicBezTo>
                <a:cubicBezTo>
                  <a:pt x="932" y="444"/>
                  <a:pt x="955" y="407"/>
                  <a:pt x="966" y="368"/>
                </a:cubicBezTo>
                <a:cubicBezTo>
                  <a:pt x="976" y="331"/>
                  <a:pt x="975" y="292"/>
                  <a:pt x="962" y="252"/>
                </a:cubicBezTo>
                <a:cubicBezTo>
                  <a:pt x="962" y="252"/>
                  <a:pt x="962" y="252"/>
                  <a:pt x="962" y="252"/>
                </a:cubicBezTo>
                <a:cubicBezTo>
                  <a:pt x="950" y="216"/>
                  <a:pt x="928" y="182"/>
                  <a:pt x="901" y="155"/>
                </a:cubicBezTo>
                <a:cubicBezTo>
                  <a:pt x="873" y="128"/>
                  <a:pt x="839" y="107"/>
                  <a:pt x="802" y="95"/>
                </a:cubicBezTo>
                <a:cubicBezTo>
                  <a:pt x="761" y="82"/>
                  <a:pt x="719" y="82"/>
                  <a:pt x="680" y="92"/>
                </a:cubicBezTo>
                <a:cubicBezTo>
                  <a:pt x="643" y="102"/>
                  <a:pt x="608" y="121"/>
                  <a:pt x="576" y="1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 name="图片 1" descr="搜索系统知识"/>
          <p:cNvPicPr>
            <a:picLocks noChangeAspect="1"/>
          </p:cNvPicPr>
          <p:nvPr/>
        </p:nvPicPr>
        <p:blipFill>
          <a:blip r:embed="rId1"/>
          <a:stretch>
            <a:fillRect/>
          </a:stretch>
        </p:blipFill>
        <p:spPr>
          <a:xfrm>
            <a:off x="0" y="1020445"/>
            <a:ext cx="6402070" cy="4369435"/>
          </a:xfrm>
          <a:prstGeom prst="rect">
            <a:avLst/>
          </a:prstGeom>
        </p:spPr>
      </p:pic>
      <p:sp>
        <p:nvSpPr>
          <p:cNvPr id="4" name="文本框 3"/>
          <p:cNvSpPr txBox="1"/>
          <p:nvPr/>
        </p:nvSpPr>
        <p:spPr>
          <a:xfrm>
            <a:off x="1009650" y="5389880"/>
            <a:ext cx="3936365" cy="368300"/>
          </a:xfrm>
          <a:prstGeom prst="rect">
            <a:avLst/>
          </a:prstGeom>
          <a:noFill/>
        </p:spPr>
        <p:txBody>
          <a:bodyPr wrap="none" rtlCol="0" anchor="t">
            <a:spAutoFit/>
          </a:bodyPr>
          <a:p>
            <a:r>
              <a:rPr lang="zh-CN" altLang="en-US">
                <a:latin typeface="Kaiti SC Regular" panose="02010600040101010101" charset="-122"/>
                <a:ea typeface="Kaiti SC Regular" panose="02010600040101010101" charset="-122"/>
                <a:cs typeface="Kaiti SC Regular" panose="02010600040101010101" charset="-122"/>
                <a:sym typeface="+mn-ea"/>
              </a:rPr>
              <a:t>图 </a:t>
            </a:r>
            <a:r>
              <a:rPr lang="en-US" altLang="zh-CN">
                <a:latin typeface="Kaiti SC Regular" panose="02010600040101010101" charset="-122"/>
                <a:ea typeface="Kaiti SC Regular" panose="02010600040101010101" charset="-122"/>
                <a:cs typeface="Kaiti SC Regular" panose="02010600040101010101" charset="-122"/>
                <a:sym typeface="+mn-ea"/>
              </a:rPr>
              <a:t>1-1 </a:t>
            </a:r>
            <a:r>
              <a:rPr lang="zh-CN" altLang="en-US">
                <a:latin typeface="Kaiti SC Regular" panose="02010600040101010101" charset="-122"/>
                <a:ea typeface="Kaiti SC Regular" panose="02010600040101010101" charset="-122"/>
                <a:cs typeface="Kaiti SC Regular" panose="02010600040101010101" charset="-122"/>
                <a:sym typeface="+mn-ea"/>
              </a:rPr>
              <a:t>检索技术相关知识</a:t>
            </a:r>
            <a:r>
              <a:rPr lang="en-US" altLang="zh-CN">
                <a:latin typeface="Kaiti SC Regular" panose="02010600040101010101" charset="-122"/>
                <a:ea typeface="Kaiti SC Regular" panose="02010600040101010101" charset="-122"/>
                <a:cs typeface="Kaiti SC Regular" panose="02010600040101010101" charset="-122"/>
                <a:sym typeface="+mn-ea"/>
              </a:rPr>
              <a:t>(</a:t>
            </a:r>
            <a:r>
              <a:rPr lang="zh-CN" altLang="en-US">
                <a:latin typeface="Kaiti SC Regular" panose="02010600040101010101" charset="-122"/>
                <a:ea typeface="Kaiti SC Regular" panose="02010600040101010101" charset="-122"/>
                <a:cs typeface="Kaiti SC Regular" panose="02010600040101010101" charset="-122"/>
                <a:sym typeface="+mn-ea"/>
              </a:rPr>
              <a:t>取材自网络</a:t>
            </a:r>
            <a:r>
              <a:rPr lang="en-US" altLang="zh-CN">
                <a:latin typeface="Kaiti SC Regular" panose="02010600040101010101" charset="-122"/>
                <a:ea typeface="Kaiti SC Regular" panose="02010600040101010101" charset="-122"/>
                <a:cs typeface="Kaiti SC Regular" panose="02010600040101010101" charset="-122"/>
                <a:sym typeface="+mn-ea"/>
              </a:rPr>
              <a:t>)</a:t>
            </a:r>
            <a:endParaRPr lang="zh-CN" altLang="en-US"/>
          </a:p>
        </p:txBody>
      </p:sp>
    </p:spTree>
  </p:cSld>
  <p:clrMapOvr>
    <a:masterClrMapping/>
  </p:clrMapOvr>
  <p:transition spd="slow" advTm="1000">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01</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960880" cy="521970"/>
          </a:xfrm>
          <a:prstGeom prst="rect">
            <a:avLst/>
          </a:prstGeom>
          <a:noFill/>
        </p:spPr>
        <p:txBody>
          <a:bodyPr wrap="none" rtlCol="0">
            <a:spAutoFit/>
          </a:bodyPr>
          <a:lstStyle/>
          <a:p>
            <a:pPr algn="l"/>
            <a:r>
              <a:rPr kumimoji="1" lang="zh-CN" altLang="en-US" sz="28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pic>
        <p:nvPicPr>
          <p:cNvPr id="6" name="图片 5" descr="数组链表"/>
          <p:cNvPicPr>
            <a:picLocks noChangeAspect="1"/>
          </p:cNvPicPr>
          <p:nvPr/>
        </p:nvPicPr>
        <p:blipFill>
          <a:blip r:embed="rId1"/>
          <a:stretch>
            <a:fillRect/>
          </a:stretch>
        </p:blipFill>
        <p:spPr>
          <a:xfrm>
            <a:off x="311785" y="1109345"/>
            <a:ext cx="3891915" cy="776605"/>
          </a:xfrm>
          <a:prstGeom prst="rect">
            <a:avLst/>
          </a:prstGeom>
        </p:spPr>
      </p:pic>
      <p:sp>
        <p:nvSpPr>
          <p:cNvPr id="2" name="文本框 1"/>
          <p:cNvSpPr txBox="1"/>
          <p:nvPr/>
        </p:nvSpPr>
        <p:spPr>
          <a:xfrm>
            <a:off x="1802130" y="1838325"/>
            <a:ext cx="538480" cy="306705"/>
          </a:xfrm>
          <a:prstGeom prst="rect">
            <a:avLst/>
          </a:prstGeom>
          <a:noFill/>
        </p:spPr>
        <p:txBody>
          <a:bodyPr wrap="none" rtlCol="0" anchor="t">
            <a:spAutoFit/>
          </a:bodyPr>
          <a:p>
            <a:r>
              <a:rPr lang="zh-CN" altLang="en-US" sz="1400">
                <a:latin typeface="微软雅黑" charset="0"/>
                <a:ea typeface="微软雅黑" charset="0"/>
                <a:sym typeface="+mn-ea"/>
              </a:rPr>
              <a:t>数组</a:t>
            </a:r>
            <a:endParaRPr lang="zh-CN" altLang="en-US" sz="1400">
              <a:latin typeface="微软雅黑" charset="0"/>
              <a:ea typeface="微软雅黑" charset="0"/>
              <a:sym typeface="+mn-ea"/>
            </a:endParaRPr>
          </a:p>
        </p:txBody>
      </p:sp>
      <p:pic>
        <p:nvPicPr>
          <p:cNvPr id="7" name="图片 6" descr="链表"/>
          <p:cNvPicPr>
            <a:picLocks noChangeAspect="1"/>
          </p:cNvPicPr>
          <p:nvPr/>
        </p:nvPicPr>
        <p:blipFill>
          <a:blip r:embed="rId2"/>
          <a:stretch>
            <a:fillRect/>
          </a:stretch>
        </p:blipFill>
        <p:spPr>
          <a:xfrm>
            <a:off x="136525" y="2145030"/>
            <a:ext cx="4067175" cy="684530"/>
          </a:xfrm>
          <a:prstGeom prst="rect">
            <a:avLst/>
          </a:prstGeom>
        </p:spPr>
      </p:pic>
      <p:sp>
        <p:nvSpPr>
          <p:cNvPr id="4" name="文本框 3"/>
          <p:cNvSpPr txBox="1"/>
          <p:nvPr/>
        </p:nvSpPr>
        <p:spPr>
          <a:xfrm>
            <a:off x="1751330" y="2829560"/>
            <a:ext cx="538480" cy="306705"/>
          </a:xfrm>
          <a:prstGeom prst="rect">
            <a:avLst/>
          </a:prstGeom>
          <a:noFill/>
        </p:spPr>
        <p:txBody>
          <a:bodyPr wrap="none" rtlCol="0" anchor="t">
            <a:spAutoFit/>
          </a:bodyPr>
          <a:p>
            <a:r>
              <a:rPr lang="zh-CN" altLang="en-US" sz="1400">
                <a:latin typeface="微软雅黑" charset="0"/>
                <a:ea typeface="微软雅黑" charset="0"/>
                <a:sym typeface="+mn-ea"/>
              </a:rPr>
              <a:t>链表</a:t>
            </a:r>
            <a:endParaRPr lang="zh-CN" altLang="en-US" sz="1400">
              <a:latin typeface="微软雅黑" charset="0"/>
              <a:ea typeface="微软雅黑" charset="0"/>
              <a:sym typeface="+mn-ea"/>
            </a:endParaRPr>
          </a:p>
        </p:txBody>
      </p:sp>
      <p:sp>
        <p:nvSpPr>
          <p:cNvPr id="5" name="文本框 4"/>
          <p:cNvSpPr txBox="1"/>
          <p:nvPr/>
        </p:nvSpPr>
        <p:spPr>
          <a:xfrm>
            <a:off x="311785" y="3404870"/>
            <a:ext cx="5516880" cy="953135"/>
          </a:xfrm>
          <a:prstGeom prst="rect">
            <a:avLst/>
          </a:prstGeom>
          <a:noFill/>
        </p:spPr>
        <p:txBody>
          <a:bodyPr wrap="none" rtlCol="0" anchor="t">
            <a:spAutoFit/>
          </a:bodyPr>
          <a:p>
            <a:r>
              <a:rPr lang="zh-CN" altLang="en-US" sz="1400">
                <a:latin typeface="微软雅黑" charset="0"/>
                <a:ea typeface="微软雅黑" charset="0"/>
                <a:cs typeface="微软雅黑" charset="0"/>
                <a:sym typeface="+mn-ea"/>
              </a:rPr>
              <a:t>数组和链表分别代表了连续空间和不连续空间的最基础的存储方式，</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它们是线性表（Linear List）的典型代表。</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其他所有的数据结构，比如栈、队列、二叉树、B+ 树等，</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都不外乎是这两者的结合和变化</a:t>
            </a:r>
            <a:endParaRPr lang="zh-CN" altLang="en-US" sz="1400"/>
          </a:p>
        </p:txBody>
      </p:sp>
      <p:pic>
        <p:nvPicPr>
          <p:cNvPr id="9" name="图片 8" descr="二分查找"/>
          <p:cNvPicPr>
            <a:picLocks noChangeAspect="1"/>
          </p:cNvPicPr>
          <p:nvPr/>
        </p:nvPicPr>
        <p:blipFill>
          <a:blip r:embed="rId3"/>
          <a:stretch>
            <a:fillRect/>
          </a:stretch>
        </p:blipFill>
        <p:spPr>
          <a:xfrm>
            <a:off x="5918200" y="838200"/>
            <a:ext cx="5363845" cy="3298190"/>
          </a:xfrm>
          <a:prstGeom prst="rect">
            <a:avLst/>
          </a:prstGeom>
        </p:spPr>
      </p:pic>
      <p:pic>
        <p:nvPicPr>
          <p:cNvPr id="14" name="图片 13" descr="链表的检索效率提升"/>
          <p:cNvPicPr>
            <a:picLocks noChangeAspect="1"/>
          </p:cNvPicPr>
          <p:nvPr/>
        </p:nvPicPr>
        <p:blipFill>
          <a:blip r:embed="rId4"/>
          <a:stretch>
            <a:fillRect/>
          </a:stretch>
        </p:blipFill>
        <p:spPr>
          <a:xfrm>
            <a:off x="6534150" y="5166360"/>
            <a:ext cx="4363720" cy="1068705"/>
          </a:xfrm>
          <a:prstGeom prst="rect">
            <a:avLst/>
          </a:prstGeom>
        </p:spPr>
      </p:pic>
      <p:sp>
        <p:nvSpPr>
          <p:cNvPr id="8" name="文本框 7"/>
          <p:cNvSpPr txBox="1"/>
          <p:nvPr/>
        </p:nvSpPr>
        <p:spPr>
          <a:xfrm>
            <a:off x="10789920" y="136525"/>
            <a:ext cx="1325880" cy="368300"/>
          </a:xfrm>
          <a:prstGeom prst="rect">
            <a:avLst/>
          </a:prstGeom>
          <a:noFill/>
        </p:spPr>
        <p:txBody>
          <a:bodyPr wrap="none" rtlCol="0">
            <a:spAutoFit/>
          </a:bodyPr>
          <a:p>
            <a:r>
              <a:rPr lang="zh-CN" altLang="en-US"/>
              <a:t>数组与链表</a:t>
            </a:r>
            <a:endParaRPr lang="zh-CN" altLang="en-US"/>
          </a:p>
        </p:txBody>
      </p:sp>
    </p:spTree>
  </p:cSld>
  <p:clrMapOvr>
    <a:masterClrMapping/>
  </p:clrMapOvr>
  <p:transition spd="slow" advTm="1000">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01</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960880" cy="521970"/>
          </a:xfrm>
          <a:prstGeom prst="rect">
            <a:avLst/>
          </a:prstGeom>
          <a:noFill/>
        </p:spPr>
        <p:txBody>
          <a:bodyPr wrap="none" rtlCol="0">
            <a:spAutoFit/>
          </a:bodyPr>
          <a:lstStyle/>
          <a:p>
            <a:pPr algn="l"/>
            <a:r>
              <a:rPr kumimoji="1" lang="zh-CN" altLang="en-US" sz="28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pic>
        <p:nvPicPr>
          <p:cNvPr id="2" name="图片 1" descr="二叉树检索 (1)"/>
          <p:cNvPicPr>
            <a:picLocks noChangeAspect="1"/>
          </p:cNvPicPr>
          <p:nvPr/>
        </p:nvPicPr>
        <p:blipFill>
          <a:blip r:embed="rId1"/>
          <a:stretch>
            <a:fillRect/>
          </a:stretch>
        </p:blipFill>
        <p:spPr>
          <a:xfrm>
            <a:off x="57150" y="1021080"/>
            <a:ext cx="6039485" cy="3181350"/>
          </a:xfrm>
          <a:prstGeom prst="rect">
            <a:avLst/>
          </a:prstGeom>
        </p:spPr>
      </p:pic>
      <p:pic>
        <p:nvPicPr>
          <p:cNvPr id="13" name="图片 12" descr="退化成树"/>
          <p:cNvPicPr>
            <a:picLocks noChangeAspect="1"/>
          </p:cNvPicPr>
          <p:nvPr/>
        </p:nvPicPr>
        <p:blipFill>
          <a:blip r:embed="rId2"/>
          <a:stretch>
            <a:fillRect/>
          </a:stretch>
        </p:blipFill>
        <p:spPr>
          <a:xfrm>
            <a:off x="7080250" y="942975"/>
            <a:ext cx="4867910" cy="3079750"/>
          </a:xfrm>
          <a:prstGeom prst="rect">
            <a:avLst/>
          </a:prstGeom>
        </p:spPr>
      </p:pic>
      <p:sp>
        <p:nvSpPr>
          <p:cNvPr id="14" name="文本框 13"/>
          <p:cNvSpPr txBox="1"/>
          <p:nvPr/>
        </p:nvSpPr>
        <p:spPr>
          <a:xfrm>
            <a:off x="2451100" y="4202430"/>
            <a:ext cx="1071880" cy="306705"/>
          </a:xfrm>
          <a:prstGeom prst="rect">
            <a:avLst/>
          </a:prstGeom>
          <a:noFill/>
        </p:spPr>
        <p:txBody>
          <a:bodyPr wrap="none" rtlCol="0" anchor="t">
            <a:spAutoFit/>
          </a:bodyPr>
          <a:p>
            <a:r>
              <a:rPr lang="zh-CN" altLang="en-US" sz="1400">
                <a:latin typeface="微软雅黑" charset="0"/>
                <a:ea typeface="微软雅黑" charset="0"/>
                <a:sym typeface="+mn-ea"/>
              </a:rPr>
              <a:t>二叉搜索树</a:t>
            </a:r>
            <a:endParaRPr lang="zh-CN" altLang="en-US" sz="1400">
              <a:latin typeface="微软雅黑" charset="0"/>
              <a:ea typeface="微软雅黑" charset="0"/>
              <a:sym typeface="+mn-ea"/>
            </a:endParaRPr>
          </a:p>
        </p:txBody>
      </p:sp>
      <p:sp>
        <p:nvSpPr>
          <p:cNvPr id="15" name="文本框 14"/>
          <p:cNvSpPr txBox="1"/>
          <p:nvPr/>
        </p:nvSpPr>
        <p:spPr>
          <a:xfrm>
            <a:off x="9225915" y="4202430"/>
            <a:ext cx="1071880" cy="306705"/>
          </a:xfrm>
          <a:prstGeom prst="rect">
            <a:avLst/>
          </a:prstGeom>
          <a:noFill/>
        </p:spPr>
        <p:txBody>
          <a:bodyPr wrap="none" rtlCol="0" anchor="t">
            <a:spAutoFit/>
          </a:bodyPr>
          <a:p>
            <a:r>
              <a:rPr lang="zh-CN" altLang="en-US" sz="1400">
                <a:latin typeface="微软雅黑" charset="0"/>
                <a:ea typeface="微软雅黑" charset="0"/>
                <a:sym typeface="+mn-ea"/>
              </a:rPr>
              <a:t>退化成链表</a:t>
            </a:r>
            <a:endParaRPr lang="zh-CN" altLang="en-US" sz="1400">
              <a:latin typeface="微软雅黑" charset="0"/>
              <a:ea typeface="微软雅黑" charset="0"/>
              <a:sym typeface="+mn-ea"/>
            </a:endParaRPr>
          </a:p>
        </p:txBody>
      </p:sp>
      <p:pic>
        <p:nvPicPr>
          <p:cNvPr id="19" name="图片 18" descr="跳表实现二分查找"/>
          <p:cNvPicPr>
            <a:picLocks noChangeAspect="1"/>
          </p:cNvPicPr>
          <p:nvPr/>
        </p:nvPicPr>
        <p:blipFill>
          <a:blip r:embed="rId3"/>
          <a:stretch>
            <a:fillRect/>
          </a:stretch>
        </p:blipFill>
        <p:spPr>
          <a:xfrm>
            <a:off x="-103505" y="5391785"/>
            <a:ext cx="8190230" cy="1466215"/>
          </a:xfrm>
          <a:prstGeom prst="rect">
            <a:avLst/>
          </a:prstGeom>
        </p:spPr>
      </p:pic>
      <p:sp>
        <p:nvSpPr>
          <p:cNvPr id="16" name="文本框 15"/>
          <p:cNvSpPr txBox="1"/>
          <p:nvPr/>
        </p:nvSpPr>
        <p:spPr>
          <a:xfrm>
            <a:off x="61595" y="4613275"/>
            <a:ext cx="6154420" cy="306705"/>
          </a:xfrm>
          <a:prstGeom prst="rect">
            <a:avLst/>
          </a:prstGeom>
          <a:noFill/>
        </p:spPr>
        <p:txBody>
          <a:bodyPr wrap="none" rtlCol="0" anchor="t">
            <a:spAutoFit/>
          </a:bodyPr>
          <a:p>
            <a:r>
              <a:rPr lang="zh-CN" altLang="en-US" sz="1400">
                <a:latin typeface="微软雅黑" charset="0"/>
                <a:ea typeface="微软雅黑" charset="0"/>
                <a:cs typeface="微软雅黑" charset="0"/>
                <a:sym typeface="+mn-ea"/>
              </a:rPr>
              <a:t>各种手段控制二叉搜索数据的 平衡性，如：AVL 树（平衡二叉树）和红黑树</a:t>
            </a:r>
            <a:endParaRPr lang="zh-CN" altLang="en-US" sz="1400"/>
          </a:p>
        </p:txBody>
      </p:sp>
      <p:sp>
        <p:nvSpPr>
          <p:cNvPr id="17" name="文本框 16"/>
          <p:cNvSpPr txBox="1"/>
          <p:nvPr/>
        </p:nvSpPr>
        <p:spPr>
          <a:xfrm>
            <a:off x="61595" y="5140960"/>
            <a:ext cx="1605280" cy="306705"/>
          </a:xfrm>
          <a:prstGeom prst="rect">
            <a:avLst/>
          </a:prstGeom>
          <a:noFill/>
        </p:spPr>
        <p:txBody>
          <a:bodyPr wrap="none" rtlCol="0" anchor="t">
            <a:spAutoFit/>
          </a:bodyPr>
          <a:p>
            <a:r>
              <a:rPr lang="zh-CN" altLang="en-US" sz="1400">
                <a:latin typeface="微软雅黑" charset="0"/>
                <a:ea typeface="微软雅黑" charset="0"/>
                <a:sym typeface="+mn-ea"/>
              </a:rPr>
              <a:t>跳表实现二分查找</a:t>
            </a:r>
            <a:endParaRPr lang="zh-CN" altLang="en-US" sz="1400">
              <a:latin typeface="微软雅黑" charset="0"/>
              <a:ea typeface="微软雅黑" charset="0"/>
              <a:sym typeface="+mn-ea"/>
            </a:endParaRPr>
          </a:p>
        </p:txBody>
      </p:sp>
    </p:spTree>
  </p:cSld>
  <p:clrMapOvr>
    <a:masterClrMapping/>
  </p:clrMapOvr>
  <p:transition spd="slow" advTm="1000">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01</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960880" cy="521970"/>
          </a:xfrm>
          <a:prstGeom prst="rect">
            <a:avLst/>
          </a:prstGeom>
          <a:noFill/>
        </p:spPr>
        <p:txBody>
          <a:bodyPr wrap="none" rtlCol="0">
            <a:spAutoFit/>
          </a:bodyPr>
          <a:lstStyle/>
          <a:p>
            <a:pPr algn="l"/>
            <a:r>
              <a:rPr kumimoji="1" lang="zh-CN" altLang="en-US" sz="28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sp>
        <p:nvSpPr>
          <p:cNvPr id="2" name="文本框 1"/>
          <p:cNvSpPr txBox="1"/>
          <p:nvPr/>
        </p:nvSpPr>
        <p:spPr>
          <a:xfrm>
            <a:off x="10705465" y="136525"/>
            <a:ext cx="1404620" cy="368300"/>
          </a:xfrm>
          <a:prstGeom prst="rect">
            <a:avLst/>
          </a:prstGeom>
          <a:noFill/>
        </p:spPr>
        <p:txBody>
          <a:bodyPr wrap="none" rtlCol="0" anchor="t">
            <a:spAutoFit/>
          </a:bodyPr>
          <a:p>
            <a:r>
              <a:rPr kumimoji="1" lang="zh-CN" altLang="en-US" b="1" spc="6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倒排索引</a:t>
            </a:r>
            <a:endParaRPr lang="zh-CN" altLang="en-US"/>
          </a:p>
        </p:txBody>
      </p:sp>
      <p:sp>
        <p:nvSpPr>
          <p:cNvPr id="3" name="文本框 2"/>
          <p:cNvSpPr txBox="1"/>
          <p:nvPr/>
        </p:nvSpPr>
        <p:spPr>
          <a:xfrm>
            <a:off x="405765" y="1226185"/>
            <a:ext cx="11248390" cy="2030095"/>
          </a:xfrm>
          <a:prstGeom prst="rect">
            <a:avLst/>
          </a:prstGeom>
          <a:noFill/>
        </p:spPr>
        <p:txBody>
          <a:bodyPr wrap="square" rtlCol="0" anchor="t">
            <a:spAutoFit/>
          </a:bodyPr>
          <a:p>
            <a:pPr algn="l"/>
            <a:r>
              <a:rPr lang="zh-CN" altLang="en-US" sz="1400">
                <a:latin typeface="微软雅黑" charset="0"/>
                <a:ea typeface="微软雅黑" charset="0"/>
                <a:cs typeface="微软雅黑" charset="0"/>
                <a:sym typeface="+mn-ea"/>
              </a:rPr>
              <a:t>试想这样一个场景：假设你是一位资深王者荣耀的玩家，那么你一定熟悉每位英雄的技能。</a:t>
            </a:r>
            <a:endParaRPr lang="zh-CN" altLang="en-US" sz="1400">
              <a:latin typeface="微软雅黑" charset="0"/>
              <a:ea typeface="微软雅黑" charset="0"/>
              <a:cs typeface="微软雅黑" charset="0"/>
            </a:endParaRPr>
          </a:p>
          <a:p>
            <a:pPr algn="l"/>
            <a:r>
              <a:rPr lang="zh-CN" altLang="en-US" sz="1400">
                <a:latin typeface="微软雅黑" charset="0"/>
                <a:ea typeface="微软雅黑" charset="0"/>
                <a:cs typeface="微软雅黑" charset="0"/>
                <a:sym typeface="+mn-ea"/>
              </a:rPr>
              <a:t>这个时候：</a:t>
            </a:r>
            <a:endParaRPr lang="zh-CN" altLang="en-US" sz="1400">
              <a:latin typeface="微软雅黑" charset="0"/>
              <a:ea typeface="微软雅黑" charset="0"/>
              <a:cs typeface="微软雅黑" charset="0"/>
            </a:endParaRPr>
          </a:p>
          <a:p>
            <a:pPr algn="l"/>
            <a:r>
              <a:rPr lang="zh-CN" altLang="en-US" sz="1400">
                <a:latin typeface="微软雅黑" charset="0"/>
                <a:ea typeface="微软雅黑" charset="0"/>
                <a:cs typeface="微软雅黑" charset="0"/>
                <a:sym typeface="+mn-ea"/>
              </a:rPr>
              <a:t>（</a:t>
            </a:r>
            <a:r>
              <a:rPr lang="en-US" altLang="zh-CN" sz="1400">
                <a:latin typeface="微软雅黑" charset="0"/>
                <a:ea typeface="微软雅黑" charset="0"/>
                <a:cs typeface="微软雅黑" charset="0"/>
                <a:sym typeface="+mn-ea"/>
              </a:rPr>
              <a:t>1</a:t>
            </a:r>
            <a:r>
              <a:rPr lang="zh-CN" altLang="en-US" sz="1400">
                <a:latin typeface="微软雅黑" charset="0"/>
                <a:ea typeface="微软雅黑" charset="0"/>
                <a:cs typeface="微软雅黑" charset="0"/>
                <a:sym typeface="+mn-ea"/>
              </a:rPr>
              <a:t>）如果我给你一个英雄的名字，你可以说出这个英雄是哪几种属性的吗（坦克</a:t>
            </a:r>
            <a:r>
              <a:rPr lang="en-US" altLang="zh-CN" sz="1400">
                <a:latin typeface="微软雅黑" charset="0"/>
                <a:ea typeface="微软雅黑" charset="0"/>
                <a:cs typeface="微软雅黑" charset="0"/>
                <a:sym typeface="+mn-ea"/>
              </a:rPr>
              <a:t>/</a:t>
            </a:r>
            <a:r>
              <a:rPr lang="zh-CN" altLang="en-US" sz="1400">
                <a:latin typeface="微软雅黑" charset="0"/>
                <a:ea typeface="微软雅黑" charset="0"/>
                <a:cs typeface="微软雅黑" charset="0"/>
                <a:sym typeface="+mn-ea"/>
              </a:rPr>
              <a:t>辅助</a:t>
            </a:r>
            <a:r>
              <a:rPr lang="en-US" altLang="zh-CN" sz="1400">
                <a:latin typeface="微软雅黑" charset="0"/>
                <a:ea typeface="微软雅黑" charset="0"/>
                <a:cs typeface="微软雅黑" charset="0"/>
                <a:sym typeface="+mn-ea"/>
              </a:rPr>
              <a:t>/</a:t>
            </a:r>
            <a:r>
              <a:rPr lang="zh-CN" altLang="en-US" sz="1400">
                <a:latin typeface="微软雅黑" charset="0"/>
                <a:ea typeface="微软雅黑" charset="0"/>
                <a:cs typeface="微软雅黑" charset="0"/>
                <a:sym typeface="+mn-ea"/>
              </a:rPr>
              <a:t>法师等等）？</a:t>
            </a:r>
            <a:endParaRPr lang="zh-CN" altLang="en-US" sz="1400">
              <a:latin typeface="微软雅黑" charset="0"/>
              <a:ea typeface="微软雅黑" charset="0"/>
              <a:cs typeface="微软雅黑" charset="0"/>
            </a:endParaRPr>
          </a:p>
          <a:p>
            <a:pPr algn="l"/>
            <a:r>
              <a:rPr lang="zh-CN" altLang="en-US" sz="1400">
                <a:latin typeface="微软雅黑" charset="0"/>
                <a:ea typeface="微软雅黑" charset="0"/>
                <a:cs typeface="微软雅黑" charset="0"/>
                <a:sym typeface="+mn-ea"/>
              </a:rPr>
              <a:t>（</a:t>
            </a:r>
            <a:r>
              <a:rPr lang="en-US" altLang="zh-CN" sz="1400">
                <a:latin typeface="微软雅黑" charset="0"/>
                <a:ea typeface="微软雅黑" charset="0"/>
                <a:cs typeface="微软雅黑" charset="0"/>
                <a:sym typeface="+mn-ea"/>
              </a:rPr>
              <a:t>2</a:t>
            </a:r>
            <a:r>
              <a:rPr lang="zh-CN" altLang="en-US" sz="1400">
                <a:latin typeface="微软雅黑" charset="0"/>
                <a:ea typeface="微软雅黑" charset="0"/>
                <a:cs typeface="微软雅黑" charset="0"/>
                <a:sym typeface="+mn-ea"/>
              </a:rPr>
              <a:t>）但是如果我问你，有哪些英雄同时包含“坦克”和“辅助”属性？</a:t>
            </a:r>
            <a:endParaRPr lang="zh-CN" altLang="en-US" sz="1400">
              <a:latin typeface="微软雅黑" charset="0"/>
              <a:ea typeface="微软雅黑" charset="0"/>
              <a:cs typeface="微软雅黑" charset="0"/>
            </a:endParaRPr>
          </a:p>
          <a:p>
            <a:pPr algn="l"/>
            <a:endParaRPr lang="zh-CN" altLang="en-US" sz="1400">
              <a:latin typeface="微软雅黑" charset="0"/>
              <a:ea typeface="微软雅黑" charset="0"/>
              <a:cs typeface="微软雅黑" charset="0"/>
            </a:endParaRPr>
          </a:p>
          <a:p>
            <a:pPr algn="l"/>
            <a:r>
              <a:rPr lang="zh-CN" altLang="en-US" sz="1400">
                <a:latin typeface="微软雅黑" charset="0"/>
                <a:ea typeface="微软雅黑" charset="0"/>
                <a:cs typeface="微软雅黑" charset="0"/>
                <a:sym typeface="+mn-ea"/>
              </a:rPr>
              <a:t>在回答第一个问题，你应该能立刻回答的出来的；</a:t>
            </a:r>
            <a:endParaRPr lang="zh-CN" altLang="en-US" sz="1400">
              <a:latin typeface="微软雅黑" charset="0"/>
              <a:ea typeface="微软雅黑" charset="0"/>
              <a:cs typeface="微软雅黑" charset="0"/>
            </a:endParaRPr>
          </a:p>
          <a:p>
            <a:pPr algn="l"/>
            <a:r>
              <a:rPr lang="zh-CN" altLang="en-US" sz="1400">
                <a:latin typeface="微软雅黑" charset="0"/>
                <a:ea typeface="微软雅黑" charset="0"/>
                <a:cs typeface="微软雅黑" charset="0"/>
                <a:sym typeface="+mn-ea"/>
              </a:rPr>
              <a:t>但是第二个问题你就不见得能立刻回答出来了。你需要在头脑中一个一个英雄的去回忆，并判断每个英雄的属性是否同时包含了“坦克”字和“辅助”方法。</a:t>
            </a:r>
            <a:endParaRPr lang="zh-CN" altLang="en-US" sz="1400">
              <a:latin typeface="微软雅黑" charset="0"/>
              <a:ea typeface="微软雅黑" charset="0"/>
              <a:cs typeface="微软雅黑" charset="0"/>
            </a:endParaRPr>
          </a:p>
          <a:p>
            <a:pPr algn="l"/>
            <a:r>
              <a:rPr lang="zh-CN" altLang="en-US" sz="1400">
                <a:latin typeface="微软雅黑" charset="0"/>
                <a:ea typeface="微软雅黑" charset="0"/>
                <a:cs typeface="微软雅黑" charset="0"/>
                <a:sym typeface="+mn-ea"/>
              </a:rPr>
              <a:t>很显然，第二个问题的难度比第一个问题大得多。</a:t>
            </a:r>
            <a:endParaRPr lang="zh-CN" altLang="en-US" sz="1400"/>
          </a:p>
        </p:txBody>
      </p:sp>
      <p:sp>
        <p:nvSpPr>
          <p:cNvPr id="4" name="文本框 3"/>
          <p:cNvSpPr txBox="1"/>
          <p:nvPr/>
        </p:nvSpPr>
        <p:spPr>
          <a:xfrm>
            <a:off x="443865" y="3667125"/>
            <a:ext cx="4450080" cy="306705"/>
          </a:xfrm>
          <a:prstGeom prst="rect">
            <a:avLst/>
          </a:prstGeom>
          <a:noFill/>
        </p:spPr>
        <p:txBody>
          <a:bodyPr wrap="none" rtlCol="0" anchor="t">
            <a:spAutoFit/>
          </a:bodyPr>
          <a:p>
            <a:r>
              <a:rPr lang="zh-CN" altLang="en-US" sz="1400">
                <a:sym typeface="+mn-ea"/>
              </a:rPr>
              <a:t>在技术上以上两个问题对应检索的正排索引和倒排索引</a:t>
            </a:r>
            <a:endParaRPr lang="zh-CN" altLang="en-US" sz="1400">
              <a:sym typeface="+mn-ea"/>
            </a:endParaRPr>
          </a:p>
        </p:txBody>
      </p:sp>
    </p:spTree>
  </p:cSld>
  <p:clrMapOvr>
    <a:masterClrMapping/>
  </p:clrMapOvr>
  <p:transition spd="slow" advTm="1000">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01</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960880" cy="521970"/>
          </a:xfrm>
          <a:prstGeom prst="rect">
            <a:avLst/>
          </a:prstGeom>
          <a:noFill/>
        </p:spPr>
        <p:txBody>
          <a:bodyPr wrap="none" rtlCol="0">
            <a:spAutoFit/>
          </a:bodyPr>
          <a:lstStyle/>
          <a:p>
            <a:pPr algn="l"/>
            <a:r>
              <a:rPr kumimoji="1" lang="zh-CN" altLang="en-US" sz="28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pic>
        <p:nvPicPr>
          <p:cNvPr id="3" name="图片 2" descr="正排索引"/>
          <p:cNvPicPr>
            <a:picLocks noChangeAspect="1"/>
          </p:cNvPicPr>
          <p:nvPr/>
        </p:nvPicPr>
        <p:blipFill>
          <a:blip r:embed="rId1"/>
          <a:stretch>
            <a:fillRect/>
          </a:stretch>
        </p:blipFill>
        <p:spPr>
          <a:xfrm>
            <a:off x="0" y="1109345"/>
            <a:ext cx="4794885" cy="3289300"/>
          </a:xfrm>
          <a:prstGeom prst="rect">
            <a:avLst/>
          </a:prstGeom>
        </p:spPr>
      </p:pic>
      <p:sp>
        <p:nvSpPr>
          <p:cNvPr id="2" name="文本框 1"/>
          <p:cNvSpPr txBox="1"/>
          <p:nvPr/>
        </p:nvSpPr>
        <p:spPr>
          <a:xfrm>
            <a:off x="4794885" y="1592580"/>
            <a:ext cx="7430770" cy="953135"/>
          </a:xfrm>
          <a:prstGeom prst="rect">
            <a:avLst/>
          </a:prstGeom>
          <a:noFill/>
        </p:spPr>
        <p:txBody>
          <a:bodyPr wrap="none" rtlCol="0" anchor="t">
            <a:spAutoFit/>
          </a:bodyPr>
          <a:p>
            <a:r>
              <a:rPr lang="zh-CN" altLang="en-US" sz="1400">
                <a:latin typeface="微软雅黑" charset="0"/>
                <a:ea typeface="微软雅黑" charset="0"/>
                <a:cs typeface="微软雅黑" charset="0"/>
                <a:sym typeface="+mn-ea"/>
              </a:rPr>
              <a:t>我们可以给每个英雄一个唯一的编号作为 ID，然后使用哈希表将英雄的 ID 作为键（Key），</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把英雄的属性作为键对应的值（Value）。</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这样，我们就能在 O(1) 的时间代价内，完成对指定 key 的检索。</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这样一个以对象的唯一 ID 为 key 的哈希索引结构，叫作正排索引（Forward Index）</a:t>
            </a:r>
            <a:endParaRPr lang="zh-CN" altLang="en-US" sz="1400"/>
          </a:p>
        </p:txBody>
      </p:sp>
      <p:sp>
        <p:nvSpPr>
          <p:cNvPr id="4" name="文本框 3"/>
          <p:cNvSpPr txBox="1"/>
          <p:nvPr/>
        </p:nvSpPr>
        <p:spPr>
          <a:xfrm>
            <a:off x="4897120" y="2749550"/>
            <a:ext cx="7294880" cy="1168400"/>
          </a:xfrm>
          <a:prstGeom prst="rect">
            <a:avLst/>
          </a:prstGeom>
          <a:noFill/>
        </p:spPr>
        <p:txBody>
          <a:bodyPr wrap="none" rtlCol="0" anchor="t">
            <a:spAutoFit/>
          </a:bodyPr>
          <a:p>
            <a:r>
              <a:rPr lang="zh-CN" altLang="en-US" sz="1400">
                <a:latin typeface="微软雅黑" charset="0"/>
                <a:ea typeface="微软雅黑" charset="0"/>
                <a:cs typeface="微软雅黑" charset="0"/>
                <a:sym typeface="+mn-ea"/>
              </a:rPr>
              <a:t>一般来说，我们会遍历哈希表，遍历的时间代价是 O(n)。</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在遍历过程中，对于遇到的每一个元素也就是每个英雄，我们需要遍历这英雄中的每一个</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属性，才能判断是否包含“坦克”字和“辅助”两个词。假设每个英雄的包含属性的长度是</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 k，那遍历一个英雄的时间代价就是 O(k)。从这个分析中我们可以发现，</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这个检索过程全部都是遍历，因此时间代价非常高。对此，有什么优化方法吗？</a:t>
            </a:r>
            <a:endParaRPr lang="zh-CN" altLang="en-US" sz="1400"/>
          </a:p>
        </p:txBody>
      </p:sp>
      <p:sp>
        <p:nvSpPr>
          <p:cNvPr id="5" name="文本框 4"/>
          <p:cNvSpPr txBox="1"/>
          <p:nvPr/>
        </p:nvSpPr>
        <p:spPr>
          <a:xfrm>
            <a:off x="4907280" y="4538980"/>
            <a:ext cx="7351395" cy="953135"/>
          </a:xfrm>
          <a:prstGeom prst="rect">
            <a:avLst/>
          </a:prstGeom>
          <a:noFill/>
        </p:spPr>
        <p:txBody>
          <a:bodyPr wrap="none" rtlCol="0" anchor="t">
            <a:spAutoFit/>
          </a:bodyPr>
          <a:p>
            <a:r>
              <a:rPr lang="zh-CN" altLang="en-US" sz="1400">
                <a:latin typeface="微软雅黑" charset="0"/>
                <a:ea typeface="微软雅黑" charset="0"/>
                <a:cs typeface="微软雅黑" charset="0"/>
                <a:sym typeface="+mn-ea"/>
              </a:rPr>
              <a:t>我们先来分析一下这两个场景。我们会发现，“根据题目查找内容”和“根据关键字查找题</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目“</a:t>
            </a:r>
            <a:r>
              <a:rPr lang="en-US" altLang="zh-CN" sz="1400">
                <a:latin typeface="微软雅黑" charset="0"/>
                <a:ea typeface="微软雅黑" charset="0"/>
                <a:cs typeface="微软雅黑" charset="0"/>
                <a:sym typeface="+mn-ea"/>
              </a:rPr>
              <a:t>,</a:t>
            </a:r>
            <a:r>
              <a:rPr lang="zh-CN" altLang="en-US" sz="1400">
                <a:latin typeface="微软雅黑" charset="0"/>
                <a:ea typeface="微软雅黑" charset="0"/>
                <a:cs typeface="微软雅黑" charset="0"/>
                <a:sym typeface="+mn-ea"/>
              </a:rPr>
              <a:t>这两个问题其实是完全相反的。既然完全相反，那我们能否“反着”建立一个哈希表来</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帮助我们查找呢？也就是说，如果我们以关键字作为 key 建立哈希表，是不是问题就解决了</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呢？接下来，我们就试着操作一下。</a:t>
            </a:r>
            <a:endParaRPr lang="zh-CN" altLang="en-US" sz="1400"/>
          </a:p>
        </p:txBody>
      </p:sp>
    </p:spTree>
  </p:cSld>
  <p:clrMapOvr>
    <a:masterClrMapping/>
  </p:clrMapOvr>
  <p:transition spd="slow" advTm="1000">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405640" y="505029"/>
            <a:ext cx="604010" cy="604010"/>
          </a:xfrm>
          <a:prstGeom prst="ellipse">
            <a:avLst/>
          </a:prstGeom>
          <a:solidFill>
            <a:srgbClr val="2867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1" name="文本框 40"/>
          <p:cNvSpPr txBox="1"/>
          <p:nvPr/>
        </p:nvSpPr>
        <p:spPr>
          <a:xfrm>
            <a:off x="443791" y="559497"/>
            <a:ext cx="527709" cy="461665"/>
          </a:xfrm>
          <a:prstGeom prst="rect">
            <a:avLst/>
          </a:prstGeom>
          <a:noFill/>
        </p:spPr>
        <p:txBody>
          <a:bodyPr wrap="none" rtlCol="0">
            <a:spAutoFit/>
          </a:bodyPr>
          <a:lstStyle/>
          <a:p>
            <a:r>
              <a:rPr lang="en-US" altLang="zh-CN" sz="2400" dirty="0">
                <a:solidFill>
                  <a:schemeClr val="bg1"/>
                </a:solidFill>
                <a:latin typeface="方正大黑_GBK" panose="03000509000000000000" pitchFamily="65" charset="-122"/>
                <a:ea typeface="方正大黑_GBK" panose="03000509000000000000" pitchFamily="65" charset="-122"/>
              </a:rPr>
              <a:t>01</a:t>
            </a:r>
            <a:endParaRPr lang="zh-CN" altLang="en-US" sz="2400" dirty="0">
              <a:solidFill>
                <a:schemeClr val="bg1"/>
              </a:solidFill>
              <a:latin typeface="方正大黑_GBK" panose="03000509000000000000" pitchFamily="65" charset="-122"/>
              <a:ea typeface="方正大黑_GBK" panose="03000509000000000000" pitchFamily="65" charset="-122"/>
            </a:endParaRPr>
          </a:p>
        </p:txBody>
      </p:sp>
      <p:sp>
        <p:nvSpPr>
          <p:cNvPr id="42" name="文本框 41"/>
          <p:cNvSpPr txBox="1"/>
          <p:nvPr/>
        </p:nvSpPr>
        <p:spPr>
          <a:xfrm>
            <a:off x="1091082" y="528719"/>
            <a:ext cx="1960880" cy="521970"/>
          </a:xfrm>
          <a:prstGeom prst="rect">
            <a:avLst/>
          </a:prstGeom>
          <a:noFill/>
        </p:spPr>
        <p:txBody>
          <a:bodyPr wrap="none" rtlCol="0">
            <a:spAutoFit/>
          </a:bodyPr>
          <a:lstStyle/>
          <a:p>
            <a:pPr algn="l"/>
            <a:r>
              <a:rPr kumimoji="1" lang="zh-CN" altLang="en-US" sz="2800" dirty="0">
                <a:solidFill>
                  <a:srgbClr val="02017C"/>
                </a:solidFill>
                <a:latin typeface="微软雅黑" panose="020B0503020204020204" pitchFamily="34" charset="-122"/>
                <a:ea typeface="微软雅黑" panose="020B0503020204020204" pitchFamily="34" charset="-122"/>
                <a:cs typeface="微软雅黑" panose="020B0503020204020204" pitchFamily="34" charset="-122"/>
                <a:sym typeface="+mn-ea"/>
              </a:rPr>
              <a:t>搜索的本质</a:t>
            </a:r>
            <a:endParaRPr lang="zh-CN" altLang="en-US" sz="2800" dirty="0">
              <a:solidFill>
                <a:srgbClr val="2867A0"/>
              </a:solidFill>
              <a:latin typeface="方正大黑_GBK" panose="03000509000000000000" pitchFamily="65" charset="-122"/>
              <a:ea typeface="方正大黑_GBK" panose="03000509000000000000" pitchFamily="65" charset="-122"/>
            </a:endParaRPr>
          </a:p>
        </p:txBody>
      </p:sp>
      <p:pic>
        <p:nvPicPr>
          <p:cNvPr id="6" name="图片 5" descr="倒排索引"/>
          <p:cNvPicPr>
            <a:picLocks noChangeAspect="1"/>
          </p:cNvPicPr>
          <p:nvPr/>
        </p:nvPicPr>
        <p:blipFill>
          <a:blip r:embed="rId1"/>
          <a:stretch>
            <a:fillRect/>
          </a:stretch>
        </p:blipFill>
        <p:spPr>
          <a:xfrm>
            <a:off x="0" y="1254760"/>
            <a:ext cx="4559935" cy="2933700"/>
          </a:xfrm>
          <a:prstGeom prst="rect">
            <a:avLst/>
          </a:prstGeom>
        </p:spPr>
      </p:pic>
      <p:pic>
        <p:nvPicPr>
          <p:cNvPr id="7" name="图片 6" descr="截屏2021-04-18 16.54.59"/>
          <p:cNvPicPr>
            <a:picLocks noChangeAspect="1"/>
          </p:cNvPicPr>
          <p:nvPr/>
        </p:nvPicPr>
        <p:blipFill>
          <a:blip r:embed="rId2"/>
          <a:stretch>
            <a:fillRect/>
          </a:stretch>
        </p:blipFill>
        <p:spPr>
          <a:xfrm>
            <a:off x="5475605" y="1296035"/>
            <a:ext cx="6650990" cy="2851150"/>
          </a:xfrm>
          <a:prstGeom prst="rect">
            <a:avLst/>
          </a:prstGeom>
        </p:spPr>
      </p:pic>
      <p:sp>
        <p:nvSpPr>
          <p:cNvPr id="8" name="文本框 7"/>
          <p:cNvSpPr txBox="1"/>
          <p:nvPr/>
        </p:nvSpPr>
        <p:spPr>
          <a:xfrm>
            <a:off x="193675" y="4869180"/>
            <a:ext cx="7713345" cy="1168400"/>
          </a:xfrm>
          <a:prstGeom prst="rect">
            <a:avLst/>
          </a:prstGeom>
          <a:noFill/>
        </p:spPr>
        <p:txBody>
          <a:bodyPr wrap="square" rtlCol="0" anchor="t">
            <a:spAutoFit/>
          </a:bodyPr>
          <a:p>
            <a:r>
              <a:rPr lang="zh-CN" altLang="en-US" sz="1400">
                <a:latin typeface="微软雅黑" charset="0"/>
                <a:ea typeface="微软雅黑" charset="0"/>
                <a:cs typeface="微软雅黑" charset="0"/>
                <a:sym typeface="+mn-ea"/>
              </a:rPr>
              <a:t>我们将每个关键字当作 key，将包含了这个关键字的诗的列表当作存储的内容。</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这样我们就建立了一个哈希表，根据关键字来查询这个哈希表，在 O(1) 的时间内，</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我们就能得到包含该关键字的文档列表。这种根据具体内容或属性反过来索引文档标题的结构，</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我们就叫它</a:t>
            </a:r>
            <a:r>
              <a:rPr lang="zh-CN" altLang="en-US" sz="1400" b="1">
                <a:latin typeface="微软雅黑" charset="0"/>
                <a:ea typeface="微软雅黑" charset="0"/>
                <a:cs typeface="微软雅黑" charset="0"/>
                <a:sym typeface="+mn-ea"/>
              </a:rPr>
              <a:t>倒排索引</a:t>
            </a:r>
            <a:r>
              <a:rPr lang="zh-CN" altLang="en-US" sz="1400">
                <a:latin typeface="微软雅黑" charset="0"/>
                <a:ea typeface="微软雅黑" charset="0"/>
                <a:cs typeface="微软雅黑" charset="0"/>
                <a:sym typeface="+mn-ea"/>
              </a:rPr>
              <a:t>（Inverted Index）。在倒排索引中，key 的集合叫作</a:t>
            </a:r>
            <a:r>
              <a:rPr lang="zh-CN" altLang="en-US" sz="1400" b="1">
                <a:latin typeface="微软雅黑" charset="0"/>
                <a:ea typeface="微软雅黑" charset="0"/>
                <a:cs typeface="微软雅黑" charset="0"/>
                <a:sym typeface="+mn-ea"/>
              </a:rPr>
              <a:t>字典</a:t>
            </a:r>
            <a:r>
              <a:rPr lang="zh-CN" altLang="en-US" sz="1400">
                <a:latin typeface="微软雅黑" charset="0"/>
                <a:ea typeface="微软雅黑" charset="0"/>
                <a:cs typeface="微软雅黑" charset="0"/>
                <a:sym typeface="+mn-ea"/>
              </a:rPr>
              <a:t>（Dictionary），</a:t>
            </a:r>
            <a:endParaRPr lang="zh-CN" altLang="en-US" sz="1400">
              <a:latin typeface="微软雅黑" charset="0"/>
              <a:ea typeface="微软雅黑" charset="0"/>
              <a:cs typeface="微软雅黑" charset="0"/>
              <a:sym typeface="+mn-ea"/>
            </a:endParaRPr>
          </a:p>
          <a:p>
            <a:r>
              <a:rPr lang="zh-CN" altLang="en-US" sz="1400">
                <a:latin typeface="微软雅黑" charset="0"/>
                <a:ea typeface="微软雅黑" charset="0"/>
                <a:cs typeface="微软雅黑" charset="0"/>
                <a:sym typeface="+mn-ea"/>
              </a:rPr>
              <a:t>一个 key 后面对应的记录集合叫作记录列表（Posting List）。</a:t>
            </a:r>
            <a:endParaRPr lang="zh-CN" altLang="en-US" sz="1400"/>
          </a:p>
        </p:txBody>
      </p:sp>
    </p:spTree>
  </p:cSld>
  <p:clrMapOvr>
    <a:masterClrMapping/>
  </p:clrMapOvr>
  <p:transition spd="slow" advTm="1000">
    <p:random/>
  </p:transition>
</p:sld>
</file>

<file path=ppt/tags/tag1.xml><?xml version="1.0" encoding="utf-8"?>
<p:tagLst xmlns:p="http://schemas.openxmlformats.org/presentationml/2006/main">
  <p:tag name="PICTUREFILLRANGE" val="7a136149-05ed-4266-8190-b8640f1951c7"/>
  <p:tag name="KSO_WM_UNIT_DIAGRAM_MODELTYPE" val="creativeCrop"/>
  <p:tag name="KSO_WM_UNIT_VALUE" val="1515*1641"/>
  <p:tag name="KSO_WM_UNIT_HIGHLIGHT" val="0"/>
  <p:tag name="KSO_WM_UNIT_COMPATIBLE" val="0"/>
  <p:tag name="KSO_WM_UNIT_DIAGRAM_ISNUMVISUAL" val="0"/>
  <p:tag name="KSO_WM_UNIT_DIAGRAM_ISREFERUNIT" val="0"/>
  <p:tag name="KSO_WM_DIAGRAM_GROUP_CODE" val="1583857331"/>
  <p:tag name="KSO_WM_UNIT_TYPE" val="ζ_h_d"/>
  <p:tag name="KSO_WM_UNIT_INDEX" val="1_1_1"/>
  <p:tag name="KSO_WM_UNIT_ID" val="crop20201116_1*ζ_h_d*1_1_1"/>
  <p:tag name="KSO_WM_TEMPLATE_CATEGORY" val="crop"/>
  <p:tag name="KSO_WM_TEMPLATE_INDEX" val="20201116"/>
  <p:tag name="KSO_WM_UNIT_LAYERLEVEL" val="1_1_1"/>
  <p:tag name="KSO_WM_TAG_VERSION" val="1.0"/>
  <p:tag name="KSO_WM_BEAUTIFY_FLAG" val="#wm#"/>
  <p:tag name="KSO_WM_BLIP_RECT_LEFT" val="-84"/>
  <p:tag name="KSO_WM_BLIP_RECT_RIGHT" val="-84"/>
  <p:tag name="KSO_WM_BLIP_RECT_TOP" val="0"/>
  <p:tag name="KSO_WM_BLIP_RECT_BOTTOM" val="0"/>
  <p:tag name="KSO_WM_CREATIVE_CROP_ORG_WIDTH" val="138.96"/>
  <p:tag name="KSO_WM_CREATIVE_CROP_ORG_HEIGHT" val="47.9999"/>
  <p:tag name="KSO_WM_CREATIVE_CROP_HEIGHT" val="47.9999"/>
  <p:tag name="KSO_WM_CREATIVE_CROP_WIDTH" val="51.9832"/>
  <p:tag name="KSO_WM_CREATIVE_CROP_VERSION" val="1"/>
  <p:tag name="KSO_WM_CREATIVE_CROP_TEMPLATE_ID" val="3253624"/>
</p:tagLst>
</file>

<file path=ppt/tags/tag2.xml><?xml version="1.0" encoding="utf-8"?>
<p:tagLst xmlns:p="http://schemas.openxmlformats.org/presentationml/2006/main">
  <p:tag name="KSO_WM_UNIT_PLACING_PICTURE_USER_VIEWPORT" val="{&quot;height&quot;:3476,&quot;width&quot;:7201}"/>
</p:tagLst>
</file>

<file path=ppt/theme/theme1.xml><?xml version="1.0" encoding="utf-8"?>
<a:theme xmlns:a="http://schemas.openxmlformats.org/drawingml/2006/main" name="PPT素材网：www.pptsucai.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6735</Words>
  <Application>WPS 演示</Application>
  <PresentationFormat>宽屏</PresentationFormat>
  <Paragraphs>451</Paragraphs>
  <Slides>36</Slides>
  <Notes>20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36</vt:i4>
      </vt:variant>
    </vt:vector>
  </HeadingPairs>
  <TitlesOfParts>
    <vt:vector size="59" baseType="lpstr">
      <vt:lpstr>Arial</vt:lpstr>
      <vt:lpstr>方正书宋_GBK</vt:lpstr>
      <vt:lpstr>Wingdings</vt:lpstr>
      <vt:lpstr>宋体</vt:lpstr>
      <vt:lpstr>汉仪书宋二KW</vt:lpstr>
      <vt:lpstr>Arial Black</vt:lpstr>
      <vt:lpstr>方正大黑_GBK</vt:lpstr>
      <vt:lpstr>微软雅黑</vt:lpstr>
      <vt:lpstr>汉仪旗黑</vt:lpstr>
      <vt:lpstr>苹方-简</vt:lpstr>
      <vt:lpstr>微软雅黑</vt:lpstr>
      <vt:lpstr>方正兰亭黑_GBK</vt:lpstr>
      <vt:lpstr>Kaiti SC Regular</vt:lpstr>
      <vt:lpstr>Wingdings</vt:lpstr>
      <vt:lpstr>Calibri</vt:lpstr>
      <vt:lpstr>Helvetica Neue</vt:lpstr>
      <vt:lpstr>宋体</vt:lpstr>
      <vt:lpstr>Arial Unicode MS</vt:lpstr>
      <vt:lpstr>等线</vt:lpstr>
      <vt:lpstr>汉仪中等线KW</vt:lpstr>
      <vt:lpstr>冬青黑体简体中文</vt:lpstr>
      <vt:lpstr>Calibri Light</vt:lpstr>
      <vt:lpstr>PPT素材网：www.pptsucai.com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PPT素材网，www.pptsucai.com</Company>
  <LinksUpToDate>false</LinksUpToDate>
  <SharedDoc>false</SharedDoc>
  <HyperlinksChanged>false</HyperlinksChanged>
  <AppVersion>14.0000</AppVersion>
  <Manager>PPT素材网，www.pptsucai.com</Manager>
  <HyperlinkBase>http://www.pptsucai.com</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PPT素材网，www.pptsucai.com</dc:title>
  <dc:creator>PPT素材网，www.pptsucai.com</dc:creator>
  <cp:keywords>PPT素材网，www.pptsucai.com</cp:keywords>
  <dc:description>PPT素材网，www.pptsucai.com</dc:description>
  <dc:subject>PPT素材网，www.pptsucai.com</dc:subject>
  <cp:category>PPT素材网，www.pptsucai.com</cp:category>
  <cp:lastModifiedBy>yangsongbai</cp:lastModifiedBy>
  <cp:revision>98</cp:revision>
  <dcterms:created xsi:type="dcterms:W3CDTF">2021-05-31T03:04:53Z</dcterms:created>
  <dcterms:modified xsi:type="dcterms:W3CDTF">2021-05-31T03:04:53Z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2052-3.5.0.5510</vt:lpwstr>
  </property>
</Properties>
</file>