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8" autoAdjust="0"/>
    <p:restoredTop sz="94636" autoAdjust="0"/>
  </p:normalViewPr>
  <p:slideViewPr>
    <p:cSldViewPr snapToGrid="0" snapToObjects="1">
      <p:cViewPr>
        <p:scale>
          <a:sx n="150" d="100"/>
          <a:sy n="150" d="100"/>
        </p:scale>
        <p:origin x="168" y="1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A4C-3E01-2245-926E-B53246E2FB6C}" type="datetimeFigureOut">
              <a:rPr kumimoji="1" lang="zh-CN" altLang="en-US" smtClean="0"/>
              <a:t>16/5/4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8C5-7FA3-314A-BFDE-D454DAB12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81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A4C-3E01-2245-926E-B53246E2FB6C}" type="datetimeFigureOut">
              <a:rPr kumimoji="1" lang="zh-CN" altLang="en-US" smtClean="0"/>
              <a:t>16/5/4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8C5-7FA3-314A-BFDE-D454DAB12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87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A4C-3E01-2245-926E-B53246E2FB6C}" type="datetimeFigureOut">
              <a:rPr kumimoji="1" lang="zh-CN" altLang="en-US" smtClean="0"/>
              <a:t>16/5/4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8C5-7FA3-314A-BFDE-D454DAB12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22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A4C-3E01-2245-926E-B53246E2FB6C}" type="datetimeFigureOut">
              <a:rPr kumimoji="1" lang="zh-CN" altLang="en-US" smtClean="0"/>
              <a:t>16/5/4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8C5-7FA3-314A-BFDE-D454DAB12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9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A4C-3E01-2245-926E-B53246E2FB6C}" type="datetimeFigureOut">
              <a:rPr kumimoji="1" lang="zh-CN" altLang="en-US" smtClean="0"/>
              <a:t>16/5/4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8C5-7FA3-314A-BFDE-D454DAB12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69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A4C-3E01-2245-926E-B53246E2FB6C}" type="datetimeFigureOut">
              <a:rPr kumimoji="1" lang="zh-CN" altLang="en-US" smtClean="0"/>
              <a:t>16/5/4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8C5-7FA3-314A-BFDE-D454DAB12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98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A4C-3E01-2245-926E-B53246E2FB6C}" type="datetimeFigureOut">
              <a:rPr kumimoji="1" lang="zh-CN" altLang="en-US" smtClean="0"/>
              <a:t>16/5/4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8C5-7FA3-314A-BFDE-D454DAB12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81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A4C-3E01-2245-926E-B53246E2FB6C}" type="datetimeFigureOut">
              <a:rPr kumimoji="1" lang="zh-CN" altLang="en-US" smtClean="0"/>
              <a:t>16/5/4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8C5-7FA3-314A-BFDE-D454DAB12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73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A4C-3E01-2245-926E-B53246E2FB6C}" type="datetimeFigureOut">
              <a:rPr kumimoji="1" lang="zh-CN" altLang="en-US" smtClean="0"/>
              <a:t>16/5/4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8C5-7FA3-314A-BFDE-D454DAB12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06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A4C-3E01-2245-926E-B53246E2FB6C}" type="datetimeFigureOut">
              <a:rPr kumimoji="1" lang="zh-CN" altLang="en-US" smtClean="0"/>
              <a:t>16/5/4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8C5-7FA3-314A-BFDE-D454DAB12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19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A4C-3E01-2245-926E-B53246E2FB6C}" type="datetimeFigureOut">
              <a:rPr kumimoji="1" lang="zh-CN" altLang="en-US" smtClean="0"/>
              <a:t>16/5/4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8C5-7FA3-314A-BFDE-D454DAB12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20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CAA4C-3E01-2245-926E-B53246E2FB6C}" type="datetimeFigureOut">
              <a:rPr kumimoji="1" lang="zh-CN" altLang="en-US" smtClean="0"/>
              <a:t>16/5/4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B68C5-7FA3-314A-BFDE-D454DAB12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32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blog.bozho.net/on-java-generics-and-erasure/" TargetMode="External"/><Relationship Id="rId3" Type="http://schemas.openxmlformats.org/officeDocument/2006/relationships/hyperlink" Target="http://www.cowtowncoder.com/blog/archives/2009/01/entry_127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en-US" altLang="zh-CN" sz="2200" dirty="0"/>
              <a:t>/**</a:t>
            </a:r>
            <a:br>
              <a:rPr kumimoji="1" lang="en-US" altLang="zh-CN" sz="2200" dirty="0"/>
            </a:br>
            <a:r>
              <a:rPr kumimoji="1" lang="en-US" altLang="zh-CN" sz="2200" dirty="0" smtClean="0"/>
              <a:t> * a simple sharing report about java generic type.</a:t>
            </a:r>
            <a:br>
              <a:rPr kumimoji="1" lang="en-US" altLang="zh-CN" sz="2200" dirty="0" smtClean="0"/>
            </a:br>
            <a:r>
              <a:rPr kumimoji="1" lang="en-US" altLang="zh-CN" sz="2200" dirty="0" smtClean="0"/>
              <a:t> *</a:t>
            </a:r>
            <a:br>
              <a:rPr kumimoji="1" lang="en-US" altLang="zh-CN" sz="2200" dirty="0" smtClean="0"/>
            </a:br>
            <a:r>
              <a:rPr kumimoji="1" lang="en-US" altLang="zh-CN" sz="2200" dirty="0" smtClean="0"/>
              <a:t> * </a:t>
            </a:r>
            <a:r>
              <a:rPr kumimoji="1" lang="en-US" altLang="zh-CN" sz="2200" dirty="0"/>
              <a:t>@author zhangfb</a:t>
            </a:r>
            <a:br>
              <a:rPr kumimoji="1" lang="en-US" altLang="zh-CN" sz="2200" dirty="0"/>
            </a:br>
            <a:r>
              <a:rPr kumimoji="1" lang="en-US" altLang="zh-CN" sz="2200" dirty="0"/>
              <a:t> */</a:t>
            </a:r>
            <a:br>
              <a:rPr kumimoji="1" lang="en-US" altLang="zh-CN" sz="2200" dirty="0"/>
            </a:br>
            <a:r>
              <a:rPr kumimoji="1" lang="en-US" altLang="zh-CN" dirty="0"/>
              <a:t>Java</a:t>
            </a:r>
            <a:r>
              <a:rPr kumimoji="1" lang="zh-CN" altLang="en-US" dirty="0" smtClean="0"/>
              <a:t>泛型分享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17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b="1" dirty="0"/>
              <a:t>public class </a:t>
            </a:r>
            <a:r>
              <a:rPr lang="en-US" altLang="zh-CN" dirty="0"/>
              <a:t>Up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static void </a:t>
            </a:r>
            <a:r>
              <a:rPr lang="en-US" altLang="zh-CN" dirty="0"/>
              <a:t>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Bound&lt;? </a:t>
            </a:r>
            <a:r>
              <a:rPr lang="en-US" altLang="zh-CN" b="1" dirty="0"/>
              <a:t>extends </a:t>
            </a:r>
            <a:r>
              <a:rPr lang="en-US" altLang="zh-CN" dirty="0"/>
              <a:t>Cat&gt; bound = </a:t>
            </a:r>
            <a:r>
              <a:rPr lang="en-US" altLang="zh-CN" b="1" dirty="0"/>
              <a:t>new </a:t>
            </a:r>
            <a:r>
              <a:rPr lang="en-US" altLang="zh-CN" dirty="0"/>
              <a:t>Bound&lt;&gt;();</a:t>
            </a:r>
            <a:br>
              <a:rPr lang="en-US" altLang="zh-CN" dirty="0"/>
            </a:br>
            <a:r>
              <a:rPr lang="en-US" altLang="zh-CN" dirty="0"/>
              <a:t>        Animal animal = </a:t>
            </a:r>
            <a:r>
              <a:rPr lang="en-US" altLang="zh-CN" dirty="0" err="1"/>
              <a:t>bound.getT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        </a:t>
            </a:r>
            <a:br>
              <a:rPr lang="en-US" altLang="zh-CN" dirty="0"/>
            </a:br>
            <a:r>
              <a:rPr lang="en-US" altLang="zh-CN" dirty="0"/>
              <a:t>        Bound&lt;? </a:t>
            </a:r>
            <a:r>
              <a:rPr lang="en-US" altLang="zh-CN" b="1" dirty="0"/>
              <a:t>super </a:t>
            </a:r>
            <a:r>
              <a:rPr lang="en-US" altLang="zh-CN" dirty="0"/>
              <a:t>Cat&gt; bound1 = </a:t>
            </a:r>
            <a:r>
              <a:rPr lang="en-US" altLang="zh-CN" b="1" dirty="0"/>
              <a:t>new </a:t>
            </a:r>
            <a:r>
              <a:rPr lang="en-US" altLang="zh-CN" dirty="0"/>
              <a:t>Bound&lt;&gt;();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// compile error</a:t>
            </a:r>
            <a:br>
              <a:rPr lang="en-US" altLang="zh-CN" i="1" dirty="0"/>
            </a:br>
            <a:r>
              <a:rPr lang="en-US" altLang="zh-CN" i="1" dirty="0"/>
              <a:t>        // bound1.setT(new Animal());</a:t>
            </a:r>
            <a:br>
              <a:rPr lang="en-US" altLang="zh-CN" i="1" dirty="0"/>
            </a:br>
            <a:r>
              <a:rPr lang="en-US" altLang="zh-CN" i="1" dirty="0"/>
              <a:t>        </a:t>
            </a:r>
            <a:r>
              <a:rPr lang="en-US" altLang="zh-CN" dirty="0"/>
              <a:t>bound1.setT(</a:t>
            </a:r>
            <a:r>
              <a:rPr lang="en-US" altLang="zh-CN" b="1" dirty="0"/>
              <a:t>new </a:t>
            </a:r>
            <a:r>
              <a:rPr lang="en-US" altLang="zh-CN" dirty="0" err="1"/>
              <a:t>RedCat</a:t>
            </a:r>
            <a:r>
              <a:rPr lang="en-US" altLang="zh-CN" dirty="0"/>
              <a:t>());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b="1" dirty="0"/>
              <a:t>class </a:t>
            </a:r>
            <a:r>
              <a:rPr lang="en-US" altLang="zh-CN" dirty="0"/>
              <a:t>Bound&lt;T&gt;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private </a:t>
            </a:r>
            <a:r>
              <a:rPr lang="en-US" altLang="zh-CN" dirty="0"/>
              <a:t>T </a:t>
            </a:r>
            <a:r>
              <a:rPr lang="en-US" altLang="zh-CN" b="1" dirty="0"/>
              <a:t>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</a:t>
            </a:r>
            <a:r>
              <a:rPr lang="en-US" altLang="zh-CN" dirty="0"/>
              <a:t>T </a:t>
            </a:r>
            <a:r>
              <a:rPr lang="en-US" altLang="zh-CN" dirty="0" err="1"/>
              <a:t>getT</a:t>
            </a:r>
            <a:r>
              <a:rPr lang="en-US" altLang="zh-CN" dirty="0"/>
              <a:t>() { </a:t>
            </a:r>
            <a:r>
              <a:rPr lang="en-US" altLang="zh-CN" b="1" dirty="0"/>
              <a:t>return t</a:t>
            </a:r>
            <a:r>
              <a:rPr lang="en-US" altLang="zh-CN" dirty="0"/>
              <a:t>;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void </a:t>
            </a:r>
            <a:r>
              <a:rPr lang="en-US" altLang="zh-CN" dirty="0" err="1"/>
              <a:t>setT</a:t>
            </a:r>
            <a:r>
              <a:rPr lang="en-US" altLang="zh-CN" dirty="0"/>
              <a:t>(T t) { </a:t>
            </a:r>
            <a:r>
              <a:rPr lang="en-US" altLang="zh-CN" b="1" dirty="0" err="1"/>
              <a:t>this</a:t>
            </a:r>
            <a:r>
              <a:rPr lang="en-US" altLang="zh-CN" dirty="0" err="1"/>
              <a:t>.</a:t>
            </a:r>
            <a:r>
              <a:rPr lang="en-US" altLang="zh-CN" b="1" dirty="0" err="1"/>
              <a:t>t</a:t>
            </a:r>
            <a:r>
              <a:rPr lang="en-US" altLang="zh-CN" b="1" dirty="0"/>
              <a:t> </a:t>
            </a:r>
            <a:r>
              <a:rPr lang="en-US" altLang="zh-CN" dirty="0"/>
              <a:t>= t;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b="1" dirty="0"/>
              <a:t>class </a:t>
            </a:r>
            <a:r>
              <a:rPr lang="en-US" altLang="zh-CN" dirty="0"/>
              <a:t>Animal{}</a:t>
            </a:r>
            <a:br>
              <a:rPr lang="en-US" altLang="zh-CN" dirty="0"/>
            </a:br>
            <a:r>
              <a:rPr lang="en-US" altLang="zh-CN" b="1" dirty="0"/>
              <a:t>class </a:t>
            </a:r>
            <a:r>
              <a:rPr lang="en-US" altLang="zh-CN" dirty="0"/>
              <a:t>Cat </a:t>
            </a:r>
            <a:r>
              <a:rPr lang="en-US" altLang="zh-CN" b="1" dirty="0"/>
              <a:t>extends </a:t>
            </a:r>
            <a:r>
              <a:rPr lang="en-US" altLang="zh-CN" dirty="0"/>
              <a:t>Animal{}</a:t>
            </a:r>
            <a:br>
              <a:rPr lang="en-US" altLang="zh-CN" dirty="0"/>
            </a:br>
            <a:r>
              <a:rPr lang="en-US" altLang="zh-CN" b="1" dirty="0"/>
              <a:t>class </a:t>
            </a:r>
            <a:r>
              <a:rPr lang="en-US" altLang="zh-CN" dirty="0" err="1"/>
              <a:t>RedCat</a:t>
            </a:r>
            <a:r>
              <a:rPr lang="en-US" altLang="zh-CN" dirty="0"/>
              <a:t> </a:t>
            </a:r>
            <a:r>
              <a:rPr lang="en-US" altLang="zh-CN" b="1" dirty="0"/>
              <a:t>extends </a:t>
            </a:r>
            <a:r>
              <a:rPr lang="en-US" altLang="zh-CN" dirty="0"/>
              <a:t>Cat{}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64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泛型的问题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类型参数不能使用基本类型</a:t>
            </a:r>
          </a:p>
          <a:p>
            <a:r>
              <a:rPr kumimoji="1" lang="zh-CN" altLang="en-US" dirty="0" smtClean="0"/>
              <a:t>类不能实现同一泛型接口的不同变体</a:t>
            </a:r>
          </a:p>
          <a:p>
            <a:r>
              <a:rPr kumimoji="1" lang="zh-CN" altLang="en-US" dirty="0" smtClean="0"/>
              <a:t>泛型类型转型的警告（因为擦除）</a:t>
            </a:r>
          </a:p>
          <a:p>
            <a:pPr marL="0" indent="0">
              <a:buNone/>
            </a:pPr>
            <a:r>
              <a:rPr kumimoji="1" lang="en-US" altLang="zh-CN" dirty="0" smtClean="0"/>
              <a:t>List&lt;String&gt;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List&lt;Integer&gt;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相同</a:t>
            </a:r>
          </a:p>
          <a:p>
            <a:r>
              <a:rPr kumimoji="1" lang="zh-CN" altLang="en-US" dirty="0" smtClean="0"/>
              <a:t>重载问题</a:t>
            </a:r>
          </a:p>
          <a:p>
            <a:pPr marL="0" indent="0">
              <a:buNone/>
            </a:pPr>
            <a:r>
              <a:rPr kumimoji="1" lang="en-US" altLang="zh-CN" dirty="0" smtClean="0"/>
              <a:t>void f(Holder&lt;A&gt; holder)</a:t>
            </a:r>
          </a:p>
          <a:p>
            <a:pPr marL="0" indent="0">
              <a:buNone/>
            </a:pPr>
            <a:r>
              <a:rPr kumimoji="1" lang="en-US" altLang="zh-CN" dirty="0" smtClean="0"/>
              <a:t>void f(Holder&lt;B&gt; holder)</a:t>
            </a:r>
            <a:endParaRPr kumimoji="1" lang="zh-CN" altLang="en-US" dirty="0" smtClean="0"/>
          </a:p>
          <a:p>
            <a:r>
              <a:rPr kumimoji="1" lang="zh-CN" altLang="en-US" dirty="0" smtClean="0"/>
              <a:t>基类劫持子类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38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泛型问题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基类劫持子类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/>
              <a:t>class </a:t>
            </a:r>
            <a:r>
              <a:rPr lang="en-US" altLang="zh-CN" dirty="0" err="1"/>
              <a:t>ComparablePet</a:t>
            </a:r>
            <a:r>
              <a:rPr lang="en-US" altLang="zh-CN" dirty="0"/>
              <a:t> </a:t>
            </a:r>
            <a:r>
              <a:rPr lang="en-US" altLang="zh-CN" b="1" dirty="0"/>
              <a:t>implements </a:t>
            </a:r>
            <a:r>
              <a:rPr lang="en-US" altLang="zh-CN" dirty="0"/>
              <a:t>Comparable&lt;</a:t>
            </a:r>
            <a:r>
              <a:rPr lang="en-US" altLang="zh-CN" dirty="0" err="1"/>
              <a:t>ComparablePet</a:t>
            </a:r>
            <a:r>
              <a:rPr lang="en-US" altLang="zh-CN" dirty="0"/>
              <a:t>&gt; {</a:t>
            </a:r>
            <a:br>
              <a:rPr lang="en-US" altLang="zh-CN" dirty="0"/>
            </a:br>
            <a:r>
              <a:rPr lang="en-US" altLang="zh-CN" dirty="0"/>
              <a:t>    @Override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dirty="0" err="1"/>
              <a:t>compareTo</a:t>
            </a:r>
            <a:r>
              <a:rPr lang="en-US" altLang="zh-CN" dirty="0"/>
              <a:t>(</a:t>
            </a:r>
            <a:r>
              <a:rPr lang="en-US" altLang="zh-CN" dirty="0" err="1"/>
              <a:t>ComparablePet</a:t>
            </a:r>
            <a:r>
              <a:rPr lang="en-US" altLang="zh-CN" dirty="0"/>
              <a:t> o)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return </a:t>
            </a:r>
            <a:r>
              <a:rPr lang="en-US" altLang="zh-CN" dirty="0"/>
              <a:t>0;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i="1" dirty="0"/>
              <a:t>// can't compile</a:t>
            </a:r>
            <a:br>
              <a:rPr lang="en-US" altLang="zh-CN" i="1" dirty="0"/>
            </a:br>
            <a:r>
              <a:rPr lang="en-US" altLang="zh-CN" b="1" dirty="0"/>
              <a:t>class </a:t>
            </a:r>
            <a:r>
              <a:rPr lang="en-US" altLang="zh-CN" dirty="0" err="1"/>
              <a:t>ComparableCat</a:t>
            </a:r>
            <a:r>
              <a:rPr lang="en-US" altLang="zh-CN" dirty="0"/>
              <a:t> </a:t>
            </a:r>
            <a:r>
              <a:rPr lang="en-US" altLang="zh-CN" b="1" dirty="0"/>
              <a:t>extends </a:t>
            </a:r>
            <a:r>
              <a:rPr lang="en-US" altLang="zh-CN" dirty="0" err="1"/>
              <a:t>ComparablePet</a:t>
            </a:r>
            <a:r>
              <a:rPr lang="en-US" altLang="zh-CN" dirty="0"/>
              <a:t> </a:t>
            </a:r>
            <a:r>
              <a:rPr lang="en-US" altLang="zh-CN" b="1" dirty="0"/>
              <a:t>implements </a:t>
            </a:r>
            <a:r>
              <a:rPr lang="en-US" altLang="zh-CN" dirty="0"/>
              <a:t>Comparable&lt;</a:t>
            </a:r>
            <a:r>
              <a:rPr lang="en-US" altLang="zh-CN" dirty="0" err="1"/>
              <a:t>ComparableCat</a:t>
            </a:r>
            <a:r>
              <a:rPr lang="en-US" altLang="zh-CN" dirty="0"/>
              <a:t>&gt; {</a:t>
            </a:r>
            <a:br>
              <a:rPr lang="en-US" altLang="zh-CN" dirty="0"/>
            </a:br>
            <a:r>
              <a:rPr lang="en-US" altLang="zh-CN" dirty="0"/>
              <a:t>    @Override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dirty="0" err="1"/>
              <a:t>compareTo</a:t>
            </a:r>
            <a:r>
              <a:rPr lang="en-US" altLang="zh-CN" dirty="0"/>
              <a:t>(</a:t>
            </a:r>
            <a:r>
              <a:rPr lang="en-US" altLang="zh-CN" dirty="0" err="1"/>
              <a:t>ComparableCat</a:t>
            </a:r>
            <a:r>
              <a:rPr lang="en-US" altLang="zh-CN" dirty="0"/>
              <a:t> o) {</a:t>
            </a:r>
            <a:r>
              <a:rPr lang="en-US" altLang="zh-CN" b="1" dirty="0"/>
              <a:t>return </a:t>
            </a:r>
            <a:r>
              <a:rPr lang="en-US" altLang="zh-CN" dirty="0"/>
              <a:t>0;}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42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CRG</a:t>
            </a:r>
            <a:r>
              <a:rPr kumimoji="1" lang="zh-CN" altLang="en-US" dirty="0" smtClean="0"/>
              <a:t>：自限定类型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表象：圈循环</a:t>
            </a:r>
          </a:p>
          <a:p>
            <a:pPr marL="0" indent="0">
              <a:buNone/>
            </a:pPr>
            <a:r>
              <a:rPr lang="en-US" altLang="zh-CN" b="1" dirty="0"/>
              <a:t>public class </a:t>
            </a:r>
            <a:r>
              <a:rPr lang="en-US" altLang="zh-CN" dirty="0" err="1"/>
              <a:t>SelfBounded</a:t>
            </a:r>
            <a:r>
              <a:rPr lang="en-US" altLang="zh-CN" dirty="0"/>
              <a:t>&lt;T </a:t>
            </a:r>
            <a:r>
              <a:rPr lang="en-US" altLang="zh-CN" b="1" dirty="0"/>
              <a:t>extends </a:t>
            </a:r>
            <a:r>
              <a:rPr lang="en-US" altLang="zh-CN" dirty="0" err="1"/>
              <a:t>SelfBounded</a:t>
            </a:r>
            <a:r>
              <a:rPr lang="en-US" altLang="zh-CN" dirty="0"/>
              <a:t>&lt;T&gt;&gt; {}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17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CRG</a:t>
            </a:r>
            <a:r>
              <a:rPr kumimoji="1" lang="zh-CN" altLang="en-US" dirty="0" smtClean="0"/>
              <a:t>：自限定类型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b="1" dirty="0"/>
              <a:t>public class </a:t>
            </a:r>
            <a:r>
              <a:rPr lang="en-US" altLang="zh-CN" dirty="0" err="1"/>
              <a:t>Crg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static void </a:t>
            </a:r>
            <a:r>
              <a:rPr lang="en-US" altLang="zh-CN" dirty="0"/>
              <a:t>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Subtype sub1 = </a:t>
            </a:r>
            <a:r>
              <a:rPr lang="en-US" altLang="zh-CN" b="1" dirty="0"/>
              <a:t>new </a:t>
            </a:r>
            <a:r>
              <a:rPr lang="en-US" altLang="zh-CN" dirty="0"/>
              <a:t>Subtype();</a:t>
            </a:r>
            <a:br>
              <a:rPr lang="en-US" altLang="zh-CN" dirty="0"/>
            </a:br>
            <a:r>
              <a:rPr lang="en-US" altLang="zh-CN" dirty="0"/>
              <a:t>        Subtype sub2 = </a:t>
            </a:r>
            <a:r>
              <a:rPr lang="en-US" altLang="zh-CN" b="1" dirty="0"/>
              <a:t>new </a:t>
            </a:r>
            <a:r>
              <a:rPr lang="en-US" altLang="zh-CN" dirty="0"/>
              <a:t>Subtype();</a:t>
            </a:r>
            <a:br>
              <a:rPr lang="en-US" altLang="zh-CN" dirty="0"/>
            </a:br>
            <a:r>
              <a:rPr lang="en-US" altLang="zh-CN" dirty="0"/>
              <a:t>        sub1.set(sub2);</a:t>
            </a:r>
            <a:br>
              <a:rPr lang="en-US" altLang="zh-CN" dirty="0"/>
            </a:br>
            <a:r>
              <a:rPr lang="en-US" altLang="zh-CN" dirty="0"/>
              <a:t>        Subtype sub3 = sub1.get();</a:t>
            </a:r>
            <a:br>
              <a:rPr lang="en-US" altLang="zh-CN" dirty="0"/>
            </a:br>
            <a:r>
              <a:rPr lang="en-US" altLang="zh-CN" dirty="0"/>
              <a:t>        sub3.execute();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class </a:t>
            </a:r>
            <a:r>
              <a:rPr lang="en-US" altLang="zh-CN" dirty="0" err="1"/>
              <a:t>BaseHolder</a:t>
            </a:r>
            <a:r>
              <a:rPr lang="en-US" altLang="zh-CN" dirty="0"/>
              <a:t>&lt;T&gt; {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private </a:t>
            </a:r>
            <a:r>
              <a:rPr lang="en-US" altLang="zh-CN" dirty="0"/>
              <a:t>T </a:t>
            </a:r>
            <a:r>
              <a:rPr lang="en-US" altLang="zh-CN" b="1" dirty="0"/>
              <a:t>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</a:t>
            </a:r>
            <a:r>
              <a:rPr lang="en-US" altLang="zh-CN" dirty="0"/>
              <a:t>T get()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return 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void </a:t>
            </a:r>
            <a:r>
              <a:rPr lang="en-US" altLang="zh-CN" dirty="0"/>
              <a:t>set(T t)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 err="1"/>
              <a:t>this</a:t>
            </a:r>
            <a:r>
              <a:rPr lang="en-US" altLang="zh-CN" dirty="0" err="1"/>
              <a:t>.</a:t>
            </a:r>
            <a:r>
              <a:rPr lang="en-US" altLang="zh-CN" b="1" dirty="0" err="1"/>
              <a:t>t</a:t>
            </a:r>
            <a:r>
              <a:rPr lang="en-US" altLang="zh-CN" b="1" dirty="0"/>
              <a:t> </a:t>
            </a:r>
            <a:r>
              <a:rPr lang="en-US" altLang="zh-CN" dirty="0"/>
              <a:t>= t;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void </a:t>
            </a:r>
            <a:r>
              <a:rPr lang="en-US" altLang="zh-CN" dirty="0"/>
              <a:t>execute() {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class </a:t>
            </a:r>
            <a:r>
              <a:rPr lang="en-US" altLang="zh-CN" dirty="0"/>
              <a:t>Subtype </a:t>
            </a:r>
            <a:r>
              <a:rPr lang="en-US" altLang="zh-CN" b="1" dirty="0"/>
              <a:t>extends </a:t>
            </a:r>
            <a:r>
              <a:rPr lang="en-US" altLang="zh-CN" dirty="0" err="1"/>
              <a:t>BaseHolder</a:t>
            </a:r>
            <a:r>
              <a:rPr lang="en-US" altLang="zh-CN" dirty="0"/>
              <a:t>&lt;Subtype&gt; {</a:t>
            </a:r>
            <a:br>
              <a:rPr lang="en-US" altLang="zh-CN" dirty="0"/>
            </a:br>
            <a:r>
              <a:rPr lang="en-US" altLang="zh-CN" dirty="0" smtClean="0"/>
              <a:t>}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// </a:t>
            </a:r>
            <a:r>
              <a:rPr kumimoji="1" lang="zh-CN" altLang="en-US" dirty="0" smtClean="0"/>
              <a:t>新类</a:t>
            </a:r>
            <a:r>
              <a:rPr kumimoji="1" lang="en-US" altLang="zh-CN" dirty="0" smtClean="0"/>
              <a:t>Subtype</a:t>
            </a:r>
            <a:r>
              <a:rPr kumimoji="1" lang="zh-CN" altLang="en-US" dirty="0" smtClean="0"/>
              <a:t>接受的参数和返回的值具有</a:t>
            </a:r>
            <a:r>
              <a:rPr kumimoji="1" lang="en-US" altLang="zh-CN" dirty="0" smtClean="0"/>
              <a:t>Subtype</a:t>
            </a:r>
            <a:r>
              <a:rPr kumimoji="1" lang="zh-CN" altLang="en-US" dirty="0" smtClean="0"/>
              <a:t>类型，而不仅仅是基类</a:t>
            </a:r>
            <a:r>
              <a:rPr kumimoji="1" lang="en-US" altLang="zh-CN" dirty="0" err="1" smtClean="0"/>
              <a:t>BaseHolder</a:t>
            </a:r>
            <a:r>
              <a:rPr kumimoji="1" lang="zh-CN" altLang="en-US" dirty="0" smtClean="0"/>
              <a:t>类型。这是</a:t>
            </a:r>
            <a:r>
              <a:rPr kumimoji="1" lang="en-US" altLang="zh-CN" dirty="0" smtClean="0"/>
              <a:t>CRG</a:t>
            </a:r>
            <a:r>
              <a:rPr kumimoji="1" lang="zh-CN" altLang="en-US" dirty="0" smtClean="0"/>
              <a:t>的本质：基类用导出类替代其参数。这意味着泛型基类变成了一种其所有导出类的公共功能的模板，但这些功能对于其所有参数和返回值，将使用导出类型。也就是说，在所产生的类中将使用确切类型而不是基类型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10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CRG</a:t>
            </a:r>
            <a:r>
              <a:rPr kumimoji="1" lang="zh-CN" altLang="en-US" dirty="0" smtClean="0"/>
              <a:t>：自限定类型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/>
              <a:t>static class </a:t>
            </a:r>
            <a:r>
              <a:rPr lang="en-US" altLang="zh-CN" dirty="0" err="1"/>
              <a:t>BaseHolder</a:t>
            </a:r>
            <a:r>
              <a:rPr lang="en-US" altLang="zh-CN" dirty="0"/>
              <a:t>&lt;T </a:t>
            </a:r>
            <a:r>
              <a:rPr lang="en-US" altLang="zh-CN" b="1" dirty="0"/>
              <a:t>extends </a:t>
            </a:r>
            <a:r>
              <a:rPr lang="en-US" altLang="zh-CN" dirty="0" err="1"/>
              <a:t>BaseHolder</a:t>
            </a:r>
            <a:r>
              <a:rPr lang="en-US" altLang="zh-CN" dirty="0"/>
              <a:t>&gt;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private </a:t>
            </a:r>
            <a:r>
              <a:rPr lang="en-US" altLang="zh-CN" dirty="0"/>
              <a:t>T </a:t>
            </a:r>
            <a:r>
              <a:rPr lang="en-US" altLang="zh-CN" b="1" dirty="0"/>
              <a:t>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</a:t>
            </a:r>
            <a:r>
              <a:rPr lang="en-US" altLang="zh-CN" dirty="0"/>
              <a:t>T get()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return 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void </a:t>
            </a:r>
            <a:r>
              <a:rPr lang="en-US" altLang="zh-CN" dirty="0"/>
              <a:t>set(T t)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 err="1"/>
              <a:t>this</a:t>
            </a:r>
            <a:r>
              <a:rPr lang="en-US" altLang="zh-CN" dirty="0" err="1"/>
              <a:t>.</a:t>
            </a:r>
            <a:r>
              <a:rPr lang="en-US" altLang="zh-CN" b="1" dirty="0" err="1"/>
              <a:t>t</a:t>
            </a:r>
            <a:r>
              <a:rPr lang="en-US" altLang="zh-CN" b="1" dirty="0"/>
              <a:t> </a:t>
            </a:r>
            <a:r>
              <a:rPr lang="en-US" altLang="zh-CN" dirty="0"/>
              <a:t>= t;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void </a:t>
            </a:r>
            <a:r>
              <a:rPr lang="en-US" altLang="zh-CN" dirty="0"/>
              <a:t>execute() {}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class </a:t>
            </a:r>
            <a:r>
              <a:rPr lang="en-US" altLang="zh-CN" dirty="0"/>
              <a:t>A </a:t>
            </a:r>
            <a:r>
              <a:rPr lang="en-US" altLang="zh-CN" b="1" dirty="0"/>
              <a:t>extends </a:t>
            </a:r>
            <a:r>
              <a:rPr lang="en-US" altLang="zh-CN" dirty="0" err="1"/>
              <a:t>BaseHolder</a:t>
            </a:r>
            <a:r>
              <a:rPr lang="en-US" altLang="zh-CN" dirty="0"/>
              <a:t>&lt;A&gt; {}</a:t>
            </a:r>
            <a:br>
              <a:rPr lang="en-US" altLang="zh-CN" dirty="0"/>
            </a:br>
            <a:r>
              <a:rPr lang="en-US" altLang="zh-CN" b="1" dirty="0"/>
              <a:t>class </a:t>
            </a:r>
            <a:r>
              <a:rPr lang="en-US" altLang="zh-CN" dirty="0"/>
              <a:t>B </a:t>
            </a:r>
            <a:r>
              <a:rPr lang="en-US" altLang="zh-CN" b="1" dirty="0"/>
              <a:t>extends </a:t>
            </a:r>
            <a:r>
              <a:rPr lang="en-US" altLang="zh-CN" dirty="0" err="1"/>
              <a:t>BaseHolder</a:t>
            </a:r>
            <a:r>
              <a:rPr lang="en-US" altLang="zh-CN" dirty="0"/>
              <a:t>&lt;B&gt; {}</a:t>
            </a:r>
            <a:br>
              <a:rPr lang="en-US" altLang="zh-CN" dirty="0"/>
            </a:br>
            <a:r>
              <a:rPr lang="en-US" altLang="zh-CN" b="1" dirty="0"/>
              <a:t>class </a:t>
            </a:r>
            <a:r>
              <a:rPr lang="en-US" altLang="zh-CN" dirty="0"/>
              <a:t>C </a:t>
            </a:r>
            <a:r>
              <a:rPr lang="en-US" altLang="zh-CN" b="1" dirty="0"/>
              <a:t>extends </a:t>
            </a:r>
            <a:r>
              <a:rPr lang="en-US" altLang="zh-CN" dirty="0" err="1"/>
              <a:t>BaseHolder</a:t>
            </a:r>
            <a:r>
              <a:rPr lang="en-US" altLang="zh-CN" dirty="0"/>
              <a:t>&lt;B&gt; {}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class </a:t>
            </a:r>
            <a:r>
              <a:rPr lang="en-US" altLang="zh-CN" dirty="0"/>
              <a:t>D {}</a:t>
            </a:r>
            <a:br>
              <a:rPr lang="en-US" altLang="zh-CN" dirty="0"/>
            </a:br>
            <a:r>
              <a:rPr lang="en-US" altLang="zh-CN" i="1" dirty="0"/>
              <a:t>// can't compile</a:t>
            </a:r>
            <a:br>
              <a:rPr lang="en-US" altLang="zh-CN" i="1" dirty="0"/>
            </a:br>
            <a:r>
              <a:rPr lang="en-US" altLang="zh-CN" b="1" dirty="0"/>
              <a:t>class </a:t>
            </a:r>
            <a:r>
              <a:rPr lang="en-US" altLang="zh-CN" dirty="0"/>
              <a:t>E </a:t>
            </a:r>
            <a:r>
              <a:rPr lang="en-US" altLang="zh-CN" b="1" dirty="0"/>
              <a:t>extends </a:t>
            </a:r>
            <a:r>
              <a:rPr lang="en-US" altLang="zh-CN" dirty="0" err="1"/>
              <a:t>BaseHolder</a:t>
            </a:r>
            <a:r>
              <a:rPr lang="en-US" altLang="zh-CN" dirty="0"/>
              <a:t>&lt;D&gt; {}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59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CRG</a:t>
            </a:r>
            <a:r>
              <a:rPr kumimoji="1" lang="zh-CN" altLang="en-US" dirty="0" smtClean="0"/>
              <a:t>：自限定类型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b="1" dirty="0"/>
              <a:t>static class </a:t>
            </a:r>
            <a:r>
              <a:rPr lang="en-US" altLang="zh-CN" dirty="0" err="1"/>
              <a:t>BaseHolder</a:t>
            </a:r>
            <a:r>
              <a:rPr lang="en-US" altLang="zh-CN" dirty="0"/>
              <a:t>&lt;T </a:t>
            </a:r>
            <a:r>
              <a:rPr lang="en-US" altLang="zh-CN" b="1" dirty="0"/>
              <a:t>extends </a:t>
            </a:r>
            <a:r>
              <a:rPr lang="en-US" altLang="zh-CN" dirty="0" err="1"/>
              <a:t>BaseHolder</a:t>
            </a:r>
            <a:r>
              <a:rPr lang="en-US" altLang="zh-CN" dirty="0"/>
              <a:t>&gt;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private </a:t>
            </a:r>
            <a:r>
              <a:rPr lang="en-US" altLang="zh-CN" dirty="0"/>
              <a:t>T </a:t>
            </a:r>
            <a:r>
              <a:rPr lang="en-US" altLang="zh-CN" b="1" dirty="0"/>
              <a:t>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</a:t>
            </a:r>
            <a:r>
              <a:rPr lang="en-US" altLang="zh-CN" dirty="0"/>
              <a:t>T get()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return 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void </a:t>
            </a:r>
            <a:r>
              <a:rPr lang="en-US" altLang="zh-CN" dirty="0"/>
              <a:t>set(T t)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 err="1"/>
              <a:t>this</a:t>
            </a:r>
            <a:r>
              <a:rPr lang="en-US" altLang="zh-CN" dirty="0" err="1"/>
              <a:t>.</a:t>
            </a:r>
            <a:r>
              <a:rPr lang="en-US" altLang="zh-CN" b="1" dirty="0" err="1"/>
              <a:t>t</a:t>
            </a:r>
            <a:r>
              <a:rPr lang="en-US" altLang="zh-CN" b="1" dirty="0"/>
              <a:t> </a:t>
            </a:r>
            <a:r>
              <a:rPr lang="en-US" altLang="zh-CN" dirty="0"/>
              <a:t>= t;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void </a:t>
            </a:r>
            <a:r>
              <a:rPr lang="en-US" altLang="zh-CN" dirty="0"/>
              <a:t>execute() {}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class </a:t>
            </a:r>
            <a:r>
              <a:rPr lang="en-US" altLang="zh-CN" dirty="0"/>
              <a:t>A </a:t>
            </a:r>
            <a:r>
              <a:rPr lang="en-US" altLang="zh-CN" b="1" dirty="0"/>
              <a:t>extends </a:t>
            </a:r>
            <a:r>
              <a:rPr lang="en-US" altLang="zh-CN" dirty="0" err="1"/>
              <a:t>BaseHolder</a:t>
            </a:r>
            <a:r>
              <a:rPr lang="en-US" altLang="zh-CN" dirty="0"/>
              <a:t>&lt;A&gt; {}</a:t>
            </a:r>
            <a:br>
              <a:rPr lang="en-US" altLang="zh-CN" dirty="0"/>
            </a:br>
            <a:r>
              <a:rPr lang="en-US" altLang="zh-CN" b="1" dirty="0"/>
              <a:t>class </a:t>
            </a:r>
            <a:r>
              <a:rPr lang="en-US" altLang="zh-CN" dirty="0"/>
              <a:t>B </a:t>
            </a:r>
            <a:r>
              <a:rPr lang="en-US" altLang="zh-CN" b="1" dirty="0"/>
              <a:t>extends </a:t>
            </a:r>
            <a:r>
              <a:rPr lang="en-US" altLang="zh-CN" dirty="0" err="1"/>
              <a:t>BaseHolder</a:t>
            </a:r>
            <a:r>
              <a:rPr lang="en-US" altLang="zh-CN" dirty="0"/>
              <a:t>&lt;B&gt; {}</a:t>
            </a:r>
            <a:br>
              <a:rPr lang="en-US" altLang="zh-CN" dirty="0"/>
            </a:br>
            <a:r>
              <a:rPr lang="en-US" altLang="zh-CN" b="1" dirty="0"/>
              <a:t>class </a:t>
            </a:r>
            <a:r>
              <a:rPr lang="en-US" altLang="zh-CN" dirty="0"/>
              <a:t>C </a:t>
            </a:r>
            <a:r>
              <a:rPr lang="en-US" altLang="zh-CN" b="1" dirty="0"/>
              <a:t>extends </a:t>
            </a:r>
            <a:r>
              <a:rPr lang="en-US" altLang="zh-CN" dirty="0" err="1"/>
              <a:t>BaseHolder</a:t>
            </a:r>
            <a:r>
              <a:rPr lang="en-US" altLang="zh-CN" dirty="0"/>
              <a:t>&lt;B&gt; {}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class </a:t>
            </a:r>
            <a:r>
              <a:rPr lang="en-US" altLang="zh-CN" dirty="0"/>
              <a:t>D {}</a:t>
            </a:r>
            <a:br>
              <a:rPr lang="en-US" altLang="zh-CN" dirty="0"/>
            </a:br>
            <a:r>
              <a:rPr lang="en-US" altLang="zh-CN" i="1" dirty="0"/>
              <a:t>// </a:t>
            </a:r>
            <a:r>
              <a:rPr lang="en-US" altLang="zh-CN" i="1" dirty="0" smtClean="0"/>
              <a:t>can‘t compile</a:t>
            </a:r>
            <a:r>
              <a:rPr lang="zh-CN" altLang="en-US" i="1" dirty="0" smtClean="0"/>
              <a:t>，当移除自限定后，可以编译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b="1" dirty="0" smtClean="0"/>
              <a:t>class </a:t>
            </a:r>
            <a:r>
              <a:rPr lang="en-US" altLang="zh-CN" dirty="0"/>
              <a:t>E </a:t>
            </a:r>
            <a:r>
              <a:rPr lang="en-US" altLang="zh-CN" b="1" dirty="0"/>
              <a:t>extends </a:t>
            </a:r>
            <a:r>
              <a:rPr lang="en-US" altLang="zh-CN" dirty="0" err="1"/>
              <a:t>BaseHolder</a:t>
            </a:r>
            <a:r>
              <a:rPr lang="en-US" altLang="zh-CN" dirty="0"/>
              <a:t>&lt;D&gt; {</a:t>
            </a:r>
            <a:r>
              <a:rPr lang="en-US" altLang="zh-CN" dirty="0" smtClean="0"/>
              <a:t>}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// </a:t>
            </a:r>
            <a:r>
              <a:rPr kumimoji="1" lang="zh-CN" altLang="en-US" dirty="0" smtClean="0"/>
              <a:t>说明一点：基类和导出类，导出类方法的入参可以逆变，导出类方法的返回可以协变。而自限定类型正好可以对其加以限制，使用导出类而不是基类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247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更泛化的代码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泛型的缺陷问题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泛型参数和泛型类仍然有耦合，他们并不能完全独立地变化</a:t>
            </a:r>
          </a:p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中对于混合类型的支持</a:t>
            </a:r>
          </a:p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如何实现类似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的混合类型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动态代理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享元（不完全）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15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super type token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2"/>
              </a:rPr>
              <a:t>http</a:t>
            </a:r>
            <a:r>
              <a:rPr kumimoji="1" lang="en-US" altLang="zh-CN" dirty="0">
                <a:hlinkClick r:id="rId2"/>
              </a:rPr>
              <a:t>://techblog.bozho.net/on-java-generics-and-erasure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3"/>
              </a:rPr>
              <a:t>http://www.cowtowncoder.com/blog/archives/2009/01/entry_127.</a:t>
            </a:r>
            <a:r>
              <a:rPr kumimoji="1" lang="en-US" altLang="zh-CN" dirty="0" smtClean="0">
                <a:hlinkClick r:id="rId3"/>
              </a:rPr>
              <a:t>html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定义方</a:t>
            </a:r>
            <a:r>
              <a:rPr kumimoji="1" lang="zh-CN" altLang="en-US" smtClean="0"/>
              <a:t>（结构定义）被</a:t>
            </a:r>
            <a:r>
              <a:rPr kumimoji="1" lang="zh-CN" altLang="en-US" dirty="0" smtClean="0"/>
              <a:t>保留</a:t>
            </a:r>
            <a:r>
              <a:rPr kumimoji="1" lang="zh-CN" altLang="en-US" smtClean="0"/>
              <a:t>，使用方被擦除。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39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v</a:t>
            </a:r>
            <a:r>
              <a:rPr kumimoji="1" lang="en-US" altLang="zh-CN" dirty="0" smtClean="0"/>
              <a:t>oid end(T content) {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print(“thanks for ” + content);</a:t>
            </a:r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e</a:t>
            </a:r>
            <a:r>
              <a:rPr kumimoji="1" lang="en-US" altLang="zh-CN" dirty="0" smtClean="0"/>
              <a:t>nd(“every one”);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10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泛型概念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继承的局限（代码必须使用特定的接口）</a:t>
            </a:r>
          </a:p>
          <a:p>
            <a:r>
              <a:rPr kumimoji="1" lang="zh-CN" altLang="en-US" dirty="0" smtClean="0"/>
              <a:t>参数化类型，适用非常多的类型</a:t>
            </a:r>
          </a:p>
          <a:p>
            <a:r>
              <a:rPr kumimoji="1" lang="zh-CN" altLang="en-US" dirty="0" smtClean="0"/>
              <a:t>目的：解耦</a:t>
            </a:r>
            <a:r>
              <a:rPr kumimoji="1" lang="zh-CN" altLang="en-US" dirty="0" smtClean="0">
                <a:solidFill>
                  <a:srgbClr val="FF0000"/>
                </a:solidFill>
              </a:rPr>
              <a:t>类、方法</a:t>
            </a:r>
            <a:r>
              <a:rPr kumimoji="1" lang="en-US" altLang="zh-CN" dirty="0" smtClean="0"/>
              <a:t> : </a:t>
            </a:r>
            <a:r>
              <a:rPr kumimoji="1" lang="zh-CN" altLang="en-US" dirty="0" smtClean="0">
                <a:solidFill>
                  <a:srgbClr val="FF0000"/>
                </a:solidFill>
              </a:rPr>
              <a:t>参数</a:t>
            </a:r>
          </a:p>
          <a:p>
            <a:r>
              <a:rPr kumimoji="1" lang="zh-CN" altLang="en-US" dirty="0" smtClean="0"/>
              <a:t>应用：创建容器类或持有类</a:t>
            </a:r>
          </a:p>
          <a:p>
            <a:endParaRPr kumimoji="1" lang="zh-CN" altLang="en-US" dirty="0" smtClean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02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简单泛型类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/>
              <a:t>public class </a:t>
            </a:r>
            <a:r>
              <a:rPr lang="en-US" altLang="zh-CN" dirty="0" smtClean="0"/>
              <a:t>Holder&lt;</a:t>
            </a:r>
            <a:r>
              <a:rPr lang="en-US" altLang="zh-CN" dirty="0"/>
              <a:t>T</a:t>
            </a:r>
            <a:r>
              <a:rPr lang="en-US" altLang="zh-CN" dirty="0" smtClean="0"/>
              <a:t>&gt;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/>
              <a:t>private </a:t>
            </a:r>
            <a:r>
              <a:rPr lang="en-US" altLang="zh-CN" dirty="0"/>
              <a:t>T </a:t>
            </a:r>
            <a:r>
              <a:rPr lang="en-US" altLang="zh-CN" b="1" dirty="0"/>
              <a:t>a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/>
              <a:t>public </a:t>
            </a:r>
            <a:r>
              <a:rPr lang="en-US" altLang="zh-CN" dirty="0" smtClean="0"/>
              <a:t>Holder(</a:t>
            </a:r>
            <a:r>
              <a:rPr lang="en-US" altLang="zh-CN" dirty="0"/>
              <a:t>T </a:t>
            </a:r>
            <a:r>
              <a:rPr lang="en-US" altLang="zh-CN" dirty="0" smtClean="0"/>
              <a:t>a)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err="1"/>
              <a:t>this</a:t>
            </a:r>
            <a:r>
              <a:rPr lang="en-US" altLang="zh-CN" dirty="0" err="1" smtClean="0"/>
              <a:t>.</a:t>
            </a:r>
            <a:r>
              <a:rPr lang="en-US" altLang="zh-CN" b="1" dirty="0" err="1"/>
              <a:t>a</a:t>
            </a:r>
            <a:r>
              <a:rPr lang="en-US" altLang="zh-CN" b="1" dirty="0"/>
              <a:t> </a:t>
            </a:r>
            <a:r>
              <a:rPr lang="en-US" altLang="zh-CN" dirty="0" smtClean="0"/>
              <a:t>= a;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/>
              <a:t>public void </a:t>
            </a:r>
            <a:r>
              <a:rPr lang="en-US" altLang="zh-CN" dirty="0" smtClean="0"/>
              <a:t>set(</a:t>
            </a:r>
            <a:r>
              <a:rPr lang="en-US" altLang="zh-CN" dirty="0"/>
              <a:t>T </a:t>
            </a:r>
            <a:r>
              <a:rPr lang="en-US" altLang="zh-CN" dirty="0" smtClean="0"/>
              <a:t>a)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 err="1"/>
              <a:t>this</a:t>
            </a:r>
            <a:r>
              <a:rPr lang="en-US" altLang="zh-CN" dirty="0" err="1" smtClean="0"/>
              <a:t>.</a:t>
            </a:r>
            <a:r>
              <a:rPr lang="en-US" altLang="zh-CN" b="1" dirty="0" err="1"/>
              <a:t>a</a:t>
            </a:r>
            <a:r>
              <a:rPr lang="en-US" altLang="zh-CN" b="1" dirty="0"/>
              <a:t> </a:t>
            </a:r>
            <a:r>
              <a:rPr lang="en-US" altLang="zh-CN" dirty="0" smtClean="0"/>
              <a:t>= a;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/>
              <a:t>public </a:t>
            </a:r>
            <a:r>
              <a:rPr lang="en-US" altLang="zh-CN" dirty="0"/>
              <a:t>T </a:t>
            </a:r>
            <a:r>
              <a:rPr lang="en-US" altLang="zh-CN" dirty="0" smtClean="0"/>
              <a:t>get()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/>
              <a:t>return a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46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简单泛型方法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/>
              <a:t>public class </a:t>
            </a:r>
            <a:r>
              <a:rPr lang="en-US" altLang="zh-CN" dirty="0" smtClean="0"/>
              <a:t>Tuple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/>
              <a:t>public static </a:t>
            </a:r>
            <a:r>
              <a:rPr lang="en-US" altLang="zh-CN" dirty="0" smtClean="0"/>
              <a:t>&lt;</a:t>
            </a:r>
            <a:r>
              <a:rPr lang="en-US" altLang="zh-CN" dirty="0"/>
              <a:t>A</a:t>
            </a:r>
            <a:r>
              <a:rPr lang="en-US" altLang="zh-CN" dirty="0" smtClean="0"/>
              <a:t>, </a:t>
            </a:r>
            <a:r>
              <a:rPr lang="en-US" altLang="zh-CN" dirty="0"/>
              <a:t>B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TwoTuple</a:t>
            </a:r>
            <a:r>
              <a:rPr lang="en-US" altLang="zh-CN" dirty="0" smtClean="0"/>
              <a:t>&lt;</a:t>
            </a:r>
            <a:r>
              <a:rPr lang="en-US" altLang="zh-CN" dirty="0"/>
              <a:t>A</a:t>
            </a:r>
            <a:r>
              <a:rPr lang="en-US" altLang="zh-CN" dirty="0" smtClean="0"/>
              <a:t>, </a:t>
            </a:r>
            <a:r>
              <a:rPr lang="en-US" altLang="zh-CN" dirty="0"/>
              <a:t>B</a:t>
            </a:r>
            <a:r>
              <a:rPr lang="en-US" altLang="zh-CN" dirty="0" smtClean="0"/>
              <a:t>&gt; tuple2(</a:t>
            </a:r>
            <a:r>
              <a:rPr lang="en-US" altLang="zh-CN" dirty="0"/>
              <a:t>A </a:t>
            </a:r>
            <a:r>
              <a:rPr lang="en-US" altLang="zh-CN" dirty="0" smtClean="0"/>
              <a:t>a, </a:t>
            </a:r>
            <a:r>
              <a:rPr lang="en-US" altLang="zh-CN" dirty="0"/>
              <a:t>B </a:t>
            </a:r>
            <a:r>
              <a:rPr lang="en-US" altLang="zh-CN" dirty="0" smtClean="0"/>
              <a:t>b)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/>
              <a:t>return new </a:t>
            </a:r>
            <a:r>
              <a:rPr lang="en-US" altLang="zh-CN" dirty="0" err="1" smtClean="0"/>
              <a:t>TwoTuple</a:t>
            </a:r>
            <a:r>
              <a:rPr lang="en-US" altLang="zh-CN" dirty="0" smtClean="0"/>
              <a:t>&lt;&gt;(a, b);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/>
              <a:t>public static </a:t>
            </a:r>
            <a:r>
              <a:rPr lang="en-US" altLang="zh-CN" dirty="0" smtClean="0"/>
              <a:t>&lt;</a:t>
            </a:r>
            <a:r>
              <a:rPr lang="en-US" altLang="zh-CN" dirty="0"/>
              <a:t>A</a:t>
            </a:r>
            <a:r>
              <a:rPr lang="en-US" altLang="zh-CN" dirty="0" smtClean="0"/>
              <a:t>, </a:t>
            </a:r>
            <a:r>
              <a:rPr lang="en-US" altLang="zh-CN" dirty="0"/>
              <a:t>B</a:t>
            </a:r>
            <a:r>
              <a:rPr lang="en-US" altLang="zh-CN" dirty="0" smtClean="0"/>
              <a:t>, </a:t>
            </a:r>
            <a:r>
              <a:rPr lang="en-US" altLang="zh-CN" dirty="0"/>
              <a:t>C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ThreeTuple</a:t>
            </a:r>
            <a:r>
              <a:rPr lang="en-US" altLang="zh-CN" dirty="0" smtClean="0"/>
              <a:t>&lt;</a:t>
            </a:r>
            <a:r>
              <a:rPr lang="en-US" altLang="zh-CN" dirty="0"/>
              <a:t>A</a:t>
            </a:r>
            <a:r>
              <a:rPr lang="en-US" altLang="zh-CN" dirty="0" smtClean="0"/>
              <a:t>, </a:t>
            </a:r>
            <a:r>
              <a:rPr lang="en-US" altLang="zh-CN" dirty="0"/>
              <a:t>B</a:t>
            </a:r>
            <a:r>
              <a:rPr lang="en-US" altLang="zh-CN" dirty="0" smtClean="0"/>
              <a:t>, </a:t>
            </a:r>
            <a:r>
              <a:rPr lang="en-US" altLang="zh-CN" dirty="0"/>
              <a:t>C</a:t>
            </a:r>
            <a:r>
              <a:rPr lang="en-US" altLang="zh-CN" dirty="0" smtClean="0"/>
              <a:t>&gt; tuple3(</a:t>
            </a:r>
            <a:r>
              <a:rPr lang="en-US" altLang="zh-CN" dirty="0"/>
              <a:t>A </a:t>
            </a:r>
            <a:r>
              <a:rPr lang="en-US" altLang="zh-CN" dirty="0" smtClean="0"/>
              <a:t>a, </a:t>
            </a:r>
            <a:r>
              <a:rPr lang="en-US" altLang="zh-CN" dirty="0"/>
              <a:t>B </a:t>
            </a:r>
            <a:r>
              <a:rPr lang="en-US" altLang="zh-CN" dirty="0" smtClean="0"/>
              <a:t>b, </a:t>
            </a:r>
            <a:r>
              <a:rPr lang="en-US" altLang="zh-CN" dirty="0"/>
              <a:t>C </a:t>
            </a:r>
            <a:r>
              <a:rPr lang="en-US" altLang="zh-CN" dirty="0" smtClean="0"/>
              <a:t>c)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/>
              <a:t>return new </a:t>
            </a:r>
            <a:r>
              <a:rPr lang="en-US" altLang="zh-CN" dirty="0" err="1" smtClean="0"/>
              <a:t>ThreeTuple</a:t>
            </a:r>
            <a:r>
              <a:rPr lang="en-US" altLang="zh-CN" dirty="0" smtClean="0"/>
              <a:t>&lt;&gt;(a, b, c);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/>
              <a:t>public static </a:t>
            </a:r>
            <a:r>
              <a:rPr lang="en-US" altLang="zh-CN" dirty="0" smtClean="0"/>
              <a:t>&lt;</a:t>
            </a:r>
            <a:r>
              <a:rPr lang="en-US" altLang="zh-CN" dirty="0"/>
              <a:t>A</a:t>
            </a:r>
            <a:r>
              <a:rPr lang="en-US" altLang="zh-CN" dirty="0" smtClean="0"/>
              <a:t>, </a:t>
            </a:r>
            <a:r>
              <a:rPr lang="en-US" altLang="zh-CN" dirty="0"/>
              <a:t>B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TwoTuple</a:t>
            </a:r>
            <a:r>
              <a:rPr lang="en-US" altLang="zh-CN" dirty="0" smtClean="0"/>
              <a:t> tuple2simple(</a:t>
            </a:r>
            <a:r>
              <a:rPr lang="en-US" altLang="zh-CN" dirty="0"/>
              <a:t>A </a:t>
            </a:r>
            <a:r>
              <a:rPr lang="en-US" altLang="zh-CN" dirty="0" smtClean="0"/>
              <a:t>a, </a:t>
            </a:r>
            <a:r>
              <a:rPr lang="en-US" altLang="zh-CN" dirty="0"/>
              <a:t>B </a:t>
            </a:r>
            <a:r>
              <a:rPr lang="en-US" altLang="zh-CN" dirty="0" smtClean="0"/>
              <a:t>b)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/>
              <a:t>return new </a:t>
            </a:r>
            <a:r>
              <a:rPr lang="en-US" altLang="zh-CN" dirty="0" err="1" smtClean="0"/>
              <a:t>TwoTuple</a:t>
            </a:r>
            <a:r>
              <a:rPr lang="en-US" altLang="zh-CN" dirty="0" smtClean="0"/>
              <a:t>&lt;&gt;(a, b);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52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内部类可以访问外部类的类型参数</a:t>
            </a:r>
          </a:p>
          <a:p>
            <a:r>
              <a:rPr kumimoji="1" lang="zh-CN" altLang="en-US" dirty="0" smtClean="0"/>
              <a:t>工厂方法模式和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类型标签</a:t>
            </a:r>
          </a:p>
          <a:p>
            <a:r>
              <a:rPr kumimoji="1" lang="zh-CN" altLang="en-US" dirty="0" smtClean="0"/>
              <a:t>类型推导，只对赋值操作有效，例如</a:t>
            </a:r>
            <a:r>
              <a:rPr kumimoji="1" lang="en-US" altLang="zh-CN" dirty="0" smtClean="0"/>
              <a:t>invoke(</a:t>
            </a:r>
            <a:r>
              <a:rPr kumimoji="1" lang="en-US" altLang="zh-CN" dirty="0" err="1" smtClean="0"/>
              <a:t>New.map</a:t>
            </a:r>
            <a:r>
              <a:rPr kumimoji="1" lang="en-US" altLang="zh-CN" dirty="0" smtClean="0"/>
              <a:t>())</a:t>
            </a:r>
            <a:r>
              <a:rPr kumimoji="1" lang="zh-CN" altLang="en-US" dirty="0" smtClean="0"/>
              <a:t>会出现编译问题（</a:t>
            </a:r>
            <a:r>
              <a:rPr kumimoji="1" lang="en-US" altLang="zh-CN" dirty="0" smtClean="0"/>
              <a:t>1.8</a:t>
            </a:r>
            <a:r>
              <a:rPr kumimoji="1" lang="zh-CN" altLang="en-US" dirty="0" smtClean="0"/>
              <a:t>以前版本）。</a:t>
            </a:r>
          </a:p>
          <a:p>
            <a:r>
              <a:rPr kumimoji="1" lang="zh-CN" altLang="en-US" dirty="0" smtClean="0"/>
              <a:t>泛型可用于变参</a:t>
            </a:r>
          </a:p>
          <a:p>
            <a:r>
              <a:rPr kumimoji="1" lang="zh-CN" altLang="en-US" dirty="0" smtClean="0"/>
              <a:t>泛型方法和匿名内部类</a:t>
            </a:r>
          </a:p>
          <a:p>
            <a:r>
              <a:rPr kumimoji="1" lang="zh-CN" altLang="en-US" dirty="0" smtClean="0"/>
              <a:t>擦除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1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擦除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在泛型内部无法获取任何泛型类型参数的信息。</a:t>
            </a:r>
          </a:p>
          <a:p>
            <a:r>
              <a:rPr kumimoji="1" lang="zh-CN" altLang="en-US" dirty="0" smtClean="0"/>
              <a:t>迁移兼容性。</a:t>
            </a:r>
          </a:p>
          <a:p>
            <a:r>
              <a:rPr kumimoji="1" lang="zh-CN" altLang="en-US" dirty="0" smtClean="0"/>
              <a:t>引用类型和被引用对象类型</a:t>
            </a:r>
            <a:r>
              <a:rPr kumimoji="1" lang="en-US" altLang="zh-CN" dirty="0"/>
              <a:t>。</a:t>
            </a:r>
            <a:endParaRPr kumimoji="1" lang="zh-CN" altLang="en-US" dirty="0" smtClean="0"/>
          </a:p>
          <a:p>
            <a:r>
              <a:rPr lang="zh-CN" altLang="en-US" dirty="0"/>
              <a:t>擦除不能显式地运用于运行时类型操作，如：</a:t>
            </a:r>
            <a:r>
              <a:rPr lang="en-US" altLang="zh-CN" dirty="0"/>
              <a:t>new</a:t>
            </a:r>
            <a:r>
              <a:rPr lang="zh-CN" altLang="en-US" dirty="0"/>
              <a:t>、</a:t>
            </a:r>
            <a:r>
              <a:rPr lang="en-US" altLang="zh-CN" dirty="0" err="1"/>
              <a:t>instanceof</a:t>
            </a:r>
            <a:r>
              <a:rPr lang="zh-CN" altLang="en-US" dirty="0"/>
              <a:t>等。丢失了执行某些操作的能力</a:t>
            </a:r>
            <a:r>
              <a:rPr lang="zh-CN" altLang="en-US" dirty="0" smtClean="0"/>
              <a:t>。</a:t>
            </a:r>
          </a:p>
          <a:p>
            <a:r>
              <a:rPr kumimoji="1" lang="zh-CN" altLang="en-US" dirty="0" smtClean="0"/>
              <a:t>边界，</a:t>
            </a:r>
            <a:r>
              <a:rPr lang="zh-CN" altLang="en-US" dirty="0"/>
              <a:t>对象进入和离开方法</a:t>
            </a:r>
            <a:r>
              <a:rPr lang="zh-CN" altLang="en-US" dirty="0" smtClean="0"/>
              <a:t>地点。</a:t>
            </a:r>
          </a:p>
          <a:p>
            <a:r>
              <a:rPr lang="en-US" altLang="zh-CN" dirty="0" err="1"/>
              <a:t>javap</a:t>
            </a:r>
            <a:r>
              <a:rPr lang="en-US" altLang="zh-CN" dirty="0"/>
              <a:t> -c </a:t>
            </a:r>
            <a:r>
              <a:rPr lang="en-US" altLang="zh-CN" dirty="0" err="1" smtClean="0"/>
              <a:t>aa.class</a:t>
            </a:r>
            <a:r>
              <a:rPr lang="zh-CN" altLang="en-US" dirty="0" smtClean="0"/>
              <a:t>比较泛型代码和非泛型代码。</a:t>
            </a:r>
          </a:p>
          <a:p>
            <a:r>
              <a:rPr lang="en-US" altLang="zh-CN" b="1" dirty="0"/>
              <a:t>array </a:t>
            </a:r>
            <a:r>
              <a:rPr lang="en-US" altLang="zh-CN" dirty="0"/>
              <a:t>= (T[]) </a:t>
            </a:r>
            <a:r>
              <a:rPr lang="en-US" altLang="zh-CN" b="1" dirty="0"/>
              <a:t>new </a:t>
            </a:r>
            <a:r>
              <a:rPr lang="en-US" altLang="zh-CN" dirty="0"/>
              <a:t>Object[size</a:t>
            </a:r>
            <a:r>
              <a:rPr lang="en-US" altLang="zh-CN" dirty="0" smtClean="0"/>
              <a:t>]</a:t>
            </a:r>
            <a:r>
              <a:rPr lang="zh-CN" altLang="en-US" dirty="0" smtClean="0"/>
              <a:t>和</a:t>
            </a:r>
            <a:r>
              <a:rPr lang="en-US" altLang="zh-CN" b="1" dirty="0"/>
              <a:t>array </a:t>
            </a:r>
            <a:r>
              <a:rPr lang="en-US" altLang="zh-CN" dirty="0"/>
              <a:t>= (T[]) </a:t>
            </a:r>
            <a:r>
              <a:rPr lang="en-US" altLang="zh-CN" dirty="0" err="1"/>
              <a:t>Array.</a:t>
            </a:r>
            <a:r>
              <a:rPr lang="en-US" altLang="zh-CN" i="1" dirty="0" err="1"/>
              <a:t>newInstance</a:t>
            </a:r>
            <a:r>
              <a:rPr lang="en-US" altLang="zh-CN" dirty="0"/>
              <a:t>(</a:t>
            </a:r>
            <a:r>
              <a:rPr lang="en-US" altLang="zh-CN" dirty="0" err="1"/>
              <a:t>clazz</a:t>
            </a:r>
            <a:r>
              <a:rPr lang="en-US" altLang="zh-CN" dirty="0"/>
              <a:t>, size)</a:t>
            </a:r>
            <a:r>
              <a:rPr lang="en-US" altLang="zh-CN" dirty="0" smtClean="0"/>
              <a:t>;// </a:t>
            </a:r>
            <a:r>
              <a:rPr lang="zh-CN" altLang="en-US" dirty="0" smtClean="0"/>
              <a:t>类型工厂</a:t>
            </a:r>
          </a:p>
          <a:p>
            <a:r>
              <a:rPr lang="en-US" altLang="zh-CN" dirty="0" err="1" smtClean="0"/>
              <a:t>GenericArray</a:t>
            </a:r>
            <a:endParaRPr lang="en-US" altLang="zh-CN" dirty="0" smtClean="0"/>
          </a:p>
          <a:p>
            <a:r>
              <a:rPr kumimoji="1" lang="en-US" altLang="zh-CN" dirty="0" err="1" smtClean="0"/>
              <a:t>Collections.checkedList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72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边界和通配符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extend</a:t>
            </a:r>
            <a:r>
              <a:rPr kumimoji="1" lang="zh-CN" altLang="en-US" dirty="0" smtClean="0"/>
              <a:t>的重用，继承边界类的具体子类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ublic class Holder&lt;T extend Animal&gt; {}</a:t>
            </a:r>
          </a:p>
          <a:p>
            <a:pPr marL="0" indent="0">
              <a:buNone/>
            </a:pPr>
            <a:r>
              <a:rPr kumimoji="1" lang="en-US" altLang="zh-CN" dirty="0" smtClean="0"/>
              <a:t>Holder&lt;? extend Dog&gt; holder = new Holder&lt;&gt;();</a:t>
            </a:r>
          </a:p>
          <a:p>
            <a:r>
              <a:rPr kumimoji="1" lang="zh-CN" altLang="en-US" dirty="0" smtClean="0"/>
              <a:t>边界作用于泛型代码，通配符作用于泛型代码的使用。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61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协变逆变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x-none" dirty="0" smtClean="0"/>
              <a:t>定义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逆变与协变用来描述类型转换（</a:t>
            </a:r>
            <a:r>
              <a:rPr kumimoji="1" lang="en-US" altLang="zh-CN" dirty="0"/>
              <a:t>type transformation</a:t>
            </a:r>
            <a:r>
              <a:rPr kumimoji="1" lang="zh-CN" altLang="en-US" dirty="0"/>
              <a:t>）后的继承关系，其定义：如果</a:t>
            </a:r>
            <a:r>
              <a:rPr kumimoji="1" lang="en-US" altLang="zh-CN" dirty="0"/>
              <a:t>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</a:t>
            </a:r>
            <a:r>
              <a:rPr kumimoji="1" lang="zh-CN" altLang="en-US" dirty="0"/>
              <a:t>表示类型，</a:t>
            </a:r>
            <a:r>
              <a:rPr kumimoji="1" lang="en-US" altLang="zh-CN" dirty="0"/>
              <a:t>f(⋅)</a:t>
            </a:r>
            <a:r>
              <a:rPr kumimoji="1" lang="zh-CN" altLang="en-US" dirty="0"/>
              <a:t>表示类型转换，</a:t>
            </a:r>
            <a:r>
              <a:rPr kumimoji="1" lang="en-US" altLang="zh-CN" dirty="0" smtClean="0"/>
              <a:t>≤</a:t>
            </a:r>
            <a:r>
              <a:rPr kumimoji="1" lang="zh-CN" altLang="en-US" dirty="0" smtClean="0"/>
              <a:t>表示继承关</a:t>
            </a:r>
            <a:r>
              <a:rPr kumimoji="1" lang="zh-CN" altLang="en-US" dirty="0"/>
              <a:t>系（比如，</a:t>
            </a:r>
            <a:r>
              <a:rPr kumimoji="1" lang="en-US" altLang="zh-CN" dirty="0"/>
              <a:t>A≤B</a:t>
            </a:r>
            <a:r>
              <a:rPr kumimoji="1" lang="zh-CN" altLang="en-US" dirty="0"/>
              <a:t>表示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是由</a:t>
            </a:r>
            <a:r>
              <a:rPr kumimoji="1" lang="en-US" altLang="zh-CN" dirty="0"/>
              <a:t>B</a:t>
            </a:r>
            <a:r>
              <a:rPr kumimoji="1" lang="zh-CN" altLang="en-US" dirty="0"/>
              <a:t>派生出来的子类）；</a:t>
            </a:r>
          </a:p>
          <a:p>
            <a:pPr marL="0" indent="0"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</a:t>
            </a:r>
            <a:r>
              <a:rPr kumimoji="1" lang="en-US" altLang="zh-CN" dirty="0"/>
              <a:t>(⋅)</a:t>
            </a:r>
            <a:r>
              <a:rPr kumimoji="1" lang="zh-CN" altLang="en-US" dirty="0"/>
              <a:t>是逆变（</a:t>
            </a:r>
            <a:r>
              <a:rPr kumimoji="1" lang="en-US" altLang="zh-CN" dirty="0" err="1"/>
              <a:t>contravariant</a:t>
            </a:r>
            <a:r>
              <a:rPr kumimoji="1" lang="zh-CN" altLang="en-US" dirty="0"/>
              <a:t>）的，当</a:t>
            </a:r>
            <a:r>
              <a:rPr kumimoji="1" lang="en-US" altLang="zh-CN" dirty="0"/>
              <a:t>A≤B</a:t>
            </a:r>
            <a:r>
              <a:rPr kumimoji="1" lang="zh-CN" altLang="en-US" dirty="0"/>
              <a:t>时有</a:t>
            </a:r>
            <a:r>
              <a:rPr kumimoji="1" lang="en-US" altLang="zh-CN" dirty="0"/>
              <a:t>f(B)≤f(A)</a:t>
            </a:r>
            <a:r>
              <a:rPr kumimoji="1" lang="zh-CN" altLang="en-US" dirty="0"/>
              <a:t>成立；</a:t>
            </a:r>
          </a:p>
          <a:p>
            <a:pPr marL="0" indent="0">
              <a:buNone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</a:t>
            </a:r>
            <a:r>
              <a:rPr kumimoji="1" lang="en-US" altLang="zh-CN" dirty="0"/>
              <a:t>(⋅)</a:t>
            </a:r>
            <a:r>
              <a:rPr kumimoji="1" lang="zh-CN" altLang="en-US" dirty="0"/>
              <a:t>是协变（</a:t>
            </a:r>
            <a:r>
              <a:rPr kumimoji="1" lang="en-US" altLang="zh-CN" dirty="0"/>
              <a:t>covariant</a:t>
            </a:r>
            <a:r>
              <a:rPr kumimoji="1" lang="zh-CN" altLang="en-US" dirty="0"/>
              <a:t>）的，当</a:t>
            </a:r>
            <a:r>
              <a:rPr kumimoji="1" lang="en-US" altLang="zh-CN" dirty="0"/>
              <a:t>A≤B</a:t>
            </a:r>
            <a:r>
              <a:rPr kumimoji="1" lang="zh-CN" altLang="en-US" dirty="0"/>
              <a:t>时有</a:t>
            </a:r>
            <a:r>
              <a:rPr kumimoji="1" lang="en-US" altLang="zh-CN" dirty="0"/>
              <a:t>f(A)≤f(B)</a:t>
            </a:r>
            <a:r>
              <a:rPr kumimoji="1" lang="zh-CN" altLang="en-US" dirty="0"/>
              <a:t>成立；</a:t>
            </a:r>
          </a:p>
          <a:p>
            <a:pPr marL="0" indent="0">
              <a:buNone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</a:t>
            </a:r>
            <a:r>
              <a:rPr kumimoji="1" lang="en-US" altLang="zh-CN" dirty="0"/>
              <a:t>(⋅)</a:t>
            </a:r>
            <a:r>
              <a:rPr kumimoji="1" lang="zh-CN" altLang="en-US" dirty="0"/>
              <a:t>是不变（</a:t>
            </a:r>
            <a:r>
              <a:rPr kumimoji="1" lang="en-US" altLang="zh-CN" dirty="0"/>
              <a:t>invariant</a:t>
            </a:r>
            <a:r>
              <a:rPr kumimoji="1" lang="zh-CN" altLang="en-US" dirty="0"/>
              <a:t>）的，当</a:t>
            </a:r>
            <a:r>
              <a:rPr kumimoji="1" lang="en-US" altLang="zh-CN" dirty="0"/>
              <a:t>A≤B</a:t>
            </a:r>
            <a:r>
              <a:rPr kumimoji="1" lang="zh-CN" altLang="en-US" dirty="0"/>
              <a:t>时上述两个式子均不成立，即</a:t>
            </a:r>
            <a:r>
              <a:rPr kumimoji="1" lang="en-US" altLang="zh-CN" dirty="0"/>
              <a:t>f(A)</a:t>
            </a:r>
            <a:r>
              <a:rPr kumimoji="1" lang="zh-CN" altLang="en-US" dirty="0"/>
              <a:t>与</a:t>
            </a:r>
            <a:r>
              <a:rPr kumimoji="1" lang="en-US" altLang="zh-CN" dirty="0"/>
              <a:t>f(B)</a:t>
            </a:r>
            <a:r>
              <a:rPr kumimoji="1" lang="zh-CN" altLang="en-US" dirty="0"/>
              <a:t>相互之间没有继承关系。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537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协变逆变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LSV</a:t>
            </a:r>
            <a:r>
              <a:rPr kumimoji="1" lang="zh-CN" altLang="en-US" dirty="0" smtClean="0"/>
              <a:t>（里氏替换原则）</a:t>
            </a:r>
          </a:p>
          <a:p>
            <a:r>
              <a:rPr kumimoji="1" lang="zh-CN" altLang="en-US" dirty="0" smtClean="0"/>
              <a:t>方法的返回是协变的，方法的参数是逆变的，数组是协变的</a:t>
            </a:r>
          </a:p>
          <a:p>
            <a:r>
              <a:rPr kumimoji="1" lang="zh-CN" altLang="en-US" dirty="0" smtClean="0"/>
              <a:t>泛型本身不支持协变和逆变</a:t>
            </a:r>
          </a:p>
          <a:p>
            <a:r>
              <a:rPr kumimoji="1" lang="zh-CN" altLang="en-US" dirty="0" smtClean="0"/>
              <a:t>可以和通配符一起支撑协变特性（</a:t>
            </a:r>
            <a:r>
              <a:rPr kumimoji="1" lang="en-US" altLang="zh-CN" dirty="0" smtClean="0"/>
              <a:t>extend</a:t>
            </a:r>
            <a:r>
              <a:rPr kumimoji="1" lang="zh-CN" altLang="en-US" dirty="0" smtClean="0"/>
              <a:t>）和逆变特性（</a:t>
            </a:r>
            <a:r>
              <a:rPr kumimoji="1" lang="en-US" altLang="zh-CN" dirty="0" smtClean="0"/>
              <a:t>super</a:t>
            </a:r>
            <a:r>
              <a:rPr kumimoji="1" lang="zh-CN" altLang="en-US" dirty="0" smtClean="0"/>
              <a:t>）</a:t>
            </a:r>
          </a:p>
          <a:p>
            <a:r>
              <a:rPr kumimoji="1" lang="zh-CN" altLang="en-US" dirty="0" smtClean="0"/>
              <a:t>协变和逆变都是指具体类型</a:t>
            </a:r>
          </a:p>
          <a:p>
            <a:r>
              <a:rPr kumimoji="1" lang="zh-CN" altLang="en-US" dirty="0" smtClean="0"/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5659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567</Words>
  <Application>Microsoft Macintosh PowerPoint</Application>
  <PresentationFormat>全屏显示(4:3)</PresentationFormat>
  <Paragraphs>85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/**  * a simple sharing report about java generic type.  *  * @author zhangfb  */ Java泛型分享</vt:lpstr>
      <vt:lpstr>泛型概念</vt:lpstr>
      <vt:lpstr>简单泛型类/接口</vt:lpstr>
      <vt:lpstr>简单泛型方法</vt:lpstr>
      <vt:lpstr>说明</vt:lpstr>
      <vt:lpstr>擦除</vt:lpstr>
      <vt:lpstr>边界和通配符</vt:lpstr>
      <vt:lpstr>协变逆变</vt:lpstr>
      <vt:lpstr>协变逆变</vt:lpstr>
      <vt:lpstr>例子</vt:lpstr>
      <vt:lpstr>泛型的问题</vt:lpstr>
      <vt:lpstr>泛型问题-基类劫持子类</vt:lpstr>
      <vt:lpstr>CRG：自限定类型</vt:lpstr>
      <vt:lpstr>CRG：自限定类型</vt:lpstr>
      <vt:lpstr>CRG：自限定类型</vt:lpstr>
      <vt:lpstr>CRG：自限定类型</vt:lpstr>
      <vt:lpstr>更泛化的代码</vt:lpstr>
      <vt:lpstr>super type token</vt:lpstr>
      <vt:lpstr>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Java泛型分享</dc:title>
  <dc:creator>zhangfb</dc:creator>
  <cp:lastModifiedBy>zhangfb</cp:lastModifiedBy>
  <cp:revision>118</cp:revision>
  <dcterms:created xsi:type="dcterms:W3CDTF">2016-04-28T03:02:49Z</dcterms:created>
  <dcterms:modified xsi:type="dcterms:W3CDTF">2016-05-04T07:02:22Z</dcterms:modified>
</cp:coreProperties>
</file>