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77" r:id="rId13"/>
    <p:sldId id="265" r:id="rId14"/>
    <p:sldId id="266" r:id="rId15"/>
    <p:sldId id="267" r:id="rId16"/>
    <p:sldId id="270" r:id="rId17"/>
    <p:sldId id="271" r:id="rId18"/>
    <p:sldId id="272" r:id="rId19"/>
    <p:sldId id="275" r:id="rId20"/>
    <p:sldId id="283" r:id="rId21"/>
    <p:sldId id="278" r:id="rId22"/>
    <p:sldId id="284" r:id="rId23"/>
    <p:sldId id="285" r:id="rId24"/>
    <p:sldId id="286" r:id="rId25"/>
    <p:sldId id="279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28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语音</a:t>
            </a:r>
            <a:r>
              <a:rPr lang="zh-CN" altLang="en-US" b="1" dirty="0"/>
              <a:t>信号中的抽取，混叠和数字限带滤波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（</a:t>
            </a:r>
            <a:r>
              <a:rPr lang="zh-CN" altLang="en-US" dirty="0"/>
              <a:t>数字信号处理设计与实践）</a:t>
            </a:r>
          </a:p>
        </p:txBody>
      </p:sp>
    </p:spTree>
    <p:extLst>
      <p:ext uri="{BB962C8B-B14F-4D97-AF65-F5344CB8AC3E}">
        <p14:creationId xmlns:p14="http://schemas.microsoft.com/office/powerpoint/2010/main" val="1294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：如何消除混叠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6895" y="1189379"/>
            <a:ext cx="8915400" cy="433779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根据多速率信号处理知识，需要在抽取前进行合理的数字限带滤波</a:t>
            </a:r>
            <a:endParaRPr lang="en-US" altLang="zh-CN" sz="2400" dirty="0" smtClean="0"/>
          </a:p>
          <a:p>
            <a:r>
              <a:rPr lang="en-US" altLang="zh-CN" sz="2400" dirty="0" smtClean="0"/>
              <a:t>MATLAB</a:t>
            </a:r>
            <a:r>
              <a:rPr lang="zh-CN" altLang="en-US" sz="2400" dirty="0" smtClean="0"/>
              <a:t>中如何来合理设置限带滤波器的参数？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0" y="2923642"/>
            <a:ext cx="3524250" cy="62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74" y="3942994"/>
            <a:ext cx="4048091" cy="10778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33" y="2588412"/>
            <a:ext cx="5785162" cy="4271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68888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消除混叠后的频谱对比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27" y="2191621"/>
            <a:ext cx="4748341" cy="38844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49" y="20193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结合消除混叠的实际背景来考虑数字滤波器的设计</a:t>
            </a:r>
            <a:endParaRPr lang="en-US" altLang="zh-CN" sz="2800" dirty="0" smtClean="0"/>
          </a:p>
          <a:p>
            <a:r>
              <a:rPr lang="zh-CN" altLang="en-US" sz="2800" dirty="0" smtClean="0"/>
              <a:t>深刻理解采样频率、数字频率和模拟频率之间的联系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8309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：滤波器效率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0268" y="1379604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抽取前后的采样频率相差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倍</a:t>
            </a:r>
            <a:endParaRPr lang="en-US" altLang="zh-CN" sz="2400" dirty="0" smtClean="0"/>
          </a:p>
          <a:p>
            <a:r>
              <a:rPr lang="zh-CN" altLang="en-US" sz="2400" dirty="0" smtClean="0"/>
              <a:t>数字限带滤波器如果工作在抽取前，滤波器运算效率很低，每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个滤波器输出中有</a:t>
            </a:r>
            <a:r>
              <a:rPr lang="en-US" altLang="zh-CN" sz="2400" dirty="0" smtClean="0"/>
              <a:t>D-1</a:t>
            </a:r>
            <a:r>
              <a:rPr lang="zh-CN" altLang="en-US" sz="2400" dirty="0" smtClean="0"/>
              <a:t>个值会被抽取器丢弃</a:t>
            </a:r>
            <a:endParaRPr lang="en-US" altLang="zh-CN" sz="2400" dirty="0" smtClean="0"/>
          </a:p>
          <a:p>
            <a:r>
              <a:rPr lang="zh-CN" altLang="en-US" sz="2400" dirty="0" smtClean="0"/>
              <a:t>需要通过恒等变换和滤波器的多相结构来提高运算效率</a:t>
            </a:r>
            <a:endParaRPr lang="en-US" altLang="zh-CN" sz="2400" dirty="0" smtClean="0"/>
          </a:p>
          <a:p>
            <a:r>
              <a:rPr lang="zh-CN" altLang="en-US" sz="2400" dirty="0" smtClean="0"/>
              <a:t>本质就是把滤波器经过处理后，放置到抽取后的低采样频率端工作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35" y="4257884"/>
            <a:ext cx="5855168" cy="14637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603" y="4257884"/>
            <a:ext cx="5061018" cy="1390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92925" y="61398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恒等变换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7888421" y="613982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滤波器的多相分解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16381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1156" y="146608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个抽头系数的</a:t>
            </a:r>
            <a:r>
              <a:rPr lang="en-US" altLang="zh-CN" sz="2400" dirty="0" smtClean="0"/>
              <a:t>FIR</a:t>
            </a:r>
            <a:r>
              <a:rPr lang="zh-CN" altLang="en-US" sz="2400" dirty="0" smtClean="0"/>
              <a:t>滤波器 </a:t>
            </a:r>
            <a:r>
              <a:rPr lang="en-US" altLang="zh-CN" sz="2400" dirty="0" smtClean="0"/>
              <a:t>h(n</a:t>
            </a:r>
            <a:r>
              <a:rPr lang="en-US" altLang="zh-CN" sz="2400" dirty="0"/>
              <a:t>)= </a:t>
            </a:r>
            <a:r>
              <a:rPr lang="en-US" altLang="zh-CN" sz="2400" dirty="0" smtClean="0"/>
              <a:t>{h(0),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h(1), h(2), h(3)}</a:t>
            </a:r>
          </a:p>
          <a:p>
            <a:r>
              <a:rPr lang="zh-CN" altLang="en-US" sz="2400" dirty="0" smtClean="0"/>
              <a:t>输入</a:t>
            </a:r>
            <a:r>
              <a:rPr lang="en-US" altLang="zh-CN" sz="2400" dirty="0" smtClean="0"/>
              <a:t>x(n)={x(0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x(1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x(2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x(3)}</a:t>
            </a:r>
          </a:p>
          <a:p>
            <a:r>
              <a:rPr lang="zh-CN" altLang="en-US" sz="2400" dirty="0" smtClean="0"/>
              <a:t>滤波器输出为</a:t>
            </a:r>
            <a:r>
              <a:rPr lang="en-US" altLang="zh-CN" sz="2400" dirty="0" smtClean="0"/>
              <a:t>y(n)={y(0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y(1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y(2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y(3),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y(4), y(5), y(6)}</a:t>
            </a:r>
          </a:p>
          <a:p>
            <a:r>
              <a:rPr lang="en-US" altLang="zh-CN" sz="2400" dirty="0" smtClean="0"/>
              <a:t>D=2</a:t>
            </a:r>
            <a:r>
              <a:rPr lang="zh-CN" altLang="en-US" sz="2400" dirty="0" smtClean="0"/>
              <a:t>抽取后的输出</a:t>
            </a:r>
            <a:r>
              <a:rPr lang="en-US" altLang="zh-CN" sz="2400" dirty="0" smtClean="0"/>
              <a:t>u(m)={u(0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u(1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u(2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u(3)}={y(0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y(2), y(4), y(6)}</a:t>
            </a:r>
          </a:p>
          <a:p>
            <a:r>
              <a:rPr lang="zh-CN" altLang="en-US" sz="2400" dirty="0" smtClean="0"/>
              <a:t>数字滤波器输出的</a:t>
            </a:r>
            <a:r>
              <a:rPr lang="en-US" altLang="zh-CN" sz="2400" dirty="0" smtClean="0"/>
              <a:t>{y(1), y(3), y(5)}</a:t>
            </a:r>
            <a:r>
              <a:rPr lang="zh-CN" altLang="en-US" sz="2400" dirty="0" smtClean="0"/>
              <a:t>被丢弃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1" y="4528962"/>
            <a:ext cx="9526599" cy="1259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23281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滤波器直接卷积输出和多相结构输出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2" y="1774447"/>
            <a:ext cx="6524625" cy="1190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7" y="2357560"/>
            <a:ext cx="4562475" cy="43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02" y="3324225"/>
            <a:ext cx="6543675" cy="2476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876" y="3914775"/>
            <a:ext cx="4562475" cy="647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177" y="6051300"/>
            <a:ext cx="2600325" cy="4381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16569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滤波器等效结构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72" y="2060875"/>
            <a:ext cx="9467850" cy="458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37193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滤波结合抽取的等效结构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29" y="1601534"/>
            <a:ext cx="5685912" cy="7515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29" y="2552475"/>
            <a:ext cx="6279036" cy="17739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29" y="4525802"/>
            <a:ext cx="6054940" cy="22815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014" y="2303839"/>
            <a:ext cx="381000" cy="657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014" y="3868577"/>
            <a:ext cx="381000" cy="657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619" y="4717301"/>
            <a:ext cx="4663381" cy="172598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21136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用等效结构优化前面问题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设计的滤波器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比较直接卷积滤波和多相结构滤波的限带效果</a:t>
            </a:r>
            <a:endParaRPr lang="en-US" altLang="zh-CN" sz="2800" dirty="0" smtClean="0"/>
          </a:p>
          <a:p>
            <a:r>
              <a:rPr lang="zh-CN" altLang="en-US" sz="2800" dirty="0" smtClean="0"/>
              <a:t>对比直接卷积滤波和多相结构滤波的运算效率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14856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多速率信号处理是本科数字信号处理的尾声部分，也是今后进一步研究的基础</a:t>
            </a:r>
            <a:endParaRPr lang="en-US" altLang="zh-CN" sz="2800" dirty="0" smtClean="0"/>
          </a:p>
          <a:p>
            <a:r>
              <a:rPr lang="zh-CN" altLang="en-US" sz="2800" dirty="0" smtClean="0"/>
              <a:t>结合典型实例深刻理解对应的数学公式推导</a:t>
            </a:r>
            <a:endParaRPr lang="en-US" altLang="zh-CN" sz="2800" dirty="0" smtClean="0"/>
          </a:p>
          <a:p>
            <a:r>
              <a:rPr lang="zh-CN" altLang="en-US" sz="2800" dirty="0"/>
              <a:t>参考典型实例</a:t>
            </a:r>
            <a:r>
              <a:rPr lang="zh-CN" altLang="en-US" sz="2800" dirty="0" smtClean="0"/>
              <a:t>，完成</a:t>
            </a:r>
            <a:r>
              <a:rPr lang="zh-CN" altLang="en-US" sz="2800" dirty="0"/>
              <a:t>插值和分数倍采样频率</a:t>
            </a:r>
            <a:r>
              <a:rPr lang="zh-CN" altLang="en-US" sz="2800" dirty="0" smtClean="0"/>
              <a:t>变换的实现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18260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课程背景与教学目的</a:t>
            </a:r>
            <a:endParaRPr lang="en-US" altLang="zh-CN" sz="2800" dirty="0" smtClean="0"/>
          </a:p>
          <a:p>
            <a:r>
              <a:rPr lang="zh-CN" altLang="en-US" sz="2800" dirty="0" smtClean="0"/>
              <a:t>实验内容、原理与方案</a:t>
            </a:r>
            <a:endParaRPr lang="en-US" altLang="zh-CN" sz="2800" dirty="0" smtClean="0"/>
          </a:p>
          <a:p>
            <a:r>
              <a:rPr lang="zh-CN" altLang="en-US" sz="2800" dirty="0" smtClean="0"/>
              <a:t>教学实施进程</a:t>
            </a:r>
            <a:endParaRPr lang="en-US" altLang="zh-CN" sz="2800" dirty="0" smtClean="0"/>
          </a:p>
          <a:p>
            <a:r>
              <a:rPr lang="zh-CN" altLang="en-US" sz="2800" dirty="0" smtClean="0"/>
              <a:t>实验报告要求</a:t>
            </a:r>
            <a:endParaRPr lang="en-US" altLang="zh-CN" sz="2800" dirty="0" smtClean="0"/>
          </a:p>
          <a:p>
            <a:r>
              <a:rPr lang="zh-CN" altLang="en-US" sz="2800" dirty="0"/>
              <a:t>具体设计内容和要求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9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4</a:t>
            </a:r>
            <a:r>
              <a:rPr lang="zh-CN" altLang="en-US" dirty="0" smtClean="0"/>
              <a:t>：系统整合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课程设计应该培养学生的整体设计思想</a:t>
            </a:r>
            <a:endParaRPr lang="en-US" altLang="zh-CN" sz="2800" dirty="0" smtClean="0"/>
          </a:p>
          <a:p>
            <a:r>
              <a:rPr lang="zh-CN" altLang="en-US" sz="2800" dirty="0" smtClean="0"/>
              <a:t>把各个内容，封装成相对独立的函数</a:t>
            </a:r>
            <a:endParaRPr lang="en-US" altLang="zh-CN" sz="2800" dirty="0" smtClean="0"/>
          </a:p>
          <a:p>
            <a:r>
              <a:rPr lang="zh-CN" altLang="en-US" sz="2800" dirty="0" smtClean="0"/>
              <a:t>在主程序里面调用各个函数，形成相对完整的数字信号处理系统</a:t>
            </a:r>
            <a:endParaRPr lang="zh-CN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72714" y="30397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教学实施进程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7964" y="1603248"/>
            <a:ext cx="9270556" cy="377762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本教学进程共有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学时</a:t>
            </a:r>
            <a:endParaRPr lang="en-US" altLang="zh-CN" sz="2800" dirty="0" smtClean="0"/>
          </a:p>
          <a:p>
            <a:r>
              <a:rPr lang="zh-CN" altLang="en-US" sz="2800" dirty="0" smtClean="0"/>
              <a:t>首先课堂内用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学时进行任务安排，包括基本内容和相关知识背景等介绍</a:t>
            </a:r>
            <a:endParaRPr lang="en-US" altLang="zh-CN" sz="2800" dirty="0" smtClean="0"/>
          </a:p>
          <a:p>
            <a:r>
              <a:rPr lang="zh-CN" altLang="en-US" sz="2800" dirty="0" smtClean="0"/>
              <a:t>学生在课外收集和查阅相关资料，拟定方案和进行实现</a:t>
            </a:r>
            <a:endParaRPr lang="en-US" altLang="zh-CN" sz="2800" dirty="0" smtClean="0"/>
          </a:p>
          <a:p>
            <a:r>
              <a:rPr lang="zh-CN" altLang="en-US" sz="2800" dirty="0" smtClean="0"/>
              <a:t>课堂内还有两次答疑课，共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学时用于讨论、交流和答疑</a:t>
            </a:r>
            <a:endParaRPr lang="en-US" altLang="zh-CN" sz="2800" dirty="0" smtClean="0"/>
          </a:p>
          <a:p>
            <a:r>
              <a:rPr lang="zh-CN" altLang="en-US" sz="2800" dirty="0" smtClean="0"/>
              <a:t>课内最后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学时主要用于结果验收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90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具体设计内容和要求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54" y="1383956"/>
            <a:ext cx="5010150" cy="5029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17274" y="1383956"/>
            <a:ext cx="523926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、能够从音频文件读取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44100Hz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采样频率的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x(n)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，可以通过参数设置读取的起始时间和持续时间；</a:t>
            </a:r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、调用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 resample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函数对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x(n)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进行抽取得到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(m) 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、直接对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x(n)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进行抽取，得到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9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(m)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、先卷积滤波，然后抽取得到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9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(m)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、先多相滤波，然后抽取得到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9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(m)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、分析和对比不同帧片段的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9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(m)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9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(m)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的时域和频域信息；</a:t>
            </a:r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、分析和对比运算效率；</a:t>
            </a:r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以上涉及的抽取因子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均为参数可任意设置，滤波器和具体实现结构需要自行设计。</a:t>
            </a:r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11936" y="1383956"/>
            <a:ext cx="5084064" cy="4142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5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481683" y="5208029"/>
            <a:ext cx="735690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要求（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D=30</a:t>
            </a:r>
            <a:r>
              <a:rPr lang="zh-CN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抽取时）：</a:t>
            </a:r>
            <a:endParaRPr lang="en-US" altLang="zh-CN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98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具体设计内容和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20779" y="17628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854116"/>
              </p:ext>
            </p:extLst>
          </p:nvPr>
        </p:nvGraphicFramePr>
        <p:xfrm>
          <a:off x="4525798" y="2953153"/>
          <a:ext cx="3142948" cy="853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3" imgW="1435100" imgH="393700" progId="Equation.DSMT4">
                  <p:embed/>
                </p:oleObj>
              </mc:Choice>
              <mc:Fallback>
                <p:oleObj name="Equation" r:id="rId3" imgW="14351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798" y="2953153"/>
                        <a:ext cx="3142948" cy="853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30162" y="24301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4621"/>
              </p:ext>
            </p:extLst>
          </p:nvPr>
        </p:nvGraphicFramePr>
        <p:xfrm>
          <a:off x="4525798" y="3667352"/>
          <a:ext cx="3210643" cy="871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Equation" r:id="rId5" imgW="1435100" imgH="393700" progId="Equation.DSMT4">
                  <p:embed/>
                </p:oleObj>
              </mc:Choice>
              <mc:Fallback>
                <p:oleObj name="Equation" r:id="rId5" imgW="1435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798" y="3667352"/>
                        <a:ext cx="3210643" cy="871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20778" y="30150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45142"/>
              </p:ext>
            </p:extLst>
          </p:nvPr>
        </p:nvGraphicFramePr>
        <p:xfrm>
          <a:off x="4495184" y="4392992"/>
          <a:ext cx="3173562" cy="86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Equation" r:id="rId7" imgW="1435100" imgH="393700" progId="Equation.DSMT4">
                  <p:embed/>
                </p:oleObj>
              </mc:Choice>
              <mc:Fallback>
                <p:oleObj name="Equation" r:id="rId7" imgW="14351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184" y="4392992"/>
                        <a:ext cx="3173562" cy="861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08493" y="1284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442012"/>
              </p:ext>
            </p:extLst>
          </p:nvPr>
        </p:nvGraphicFramePr>
        <p:xfrm>
          <a:off x="4552132" y="1974650"/>
          <a:ext cx="2258544" cy="100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Equation" r:id="rId9" imgW="875920" imgH="393529" progId="Equation.DSMT4">
                  <p:embed/>
                </p:oleObj>
              </mc:Choice>
              <mc:Fallback>
                <p:oleObj name="Equation" r:id="rId9" imgW="875920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132" y="1974650"/>
                        <a:ext cx="2258544" cy="1006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226011" y="18452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145028"/>
              </p:ext>
            </p:extLst>
          </p:nvPr>
        </p:nvGraphicFramePr>
        <p:xfrm>
          <a:off x="8031884" y="3152530"/>
          <a:ext cx="3460239" cy="52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Equation" r:id="rId11" imgW="1307880" imgH="203040" progId="Equation.DSMT4">
                  <p:embed/>
                </p:oleObj>
              </mc:Choice>
              <mc:Fallback>
                <p:oleObj name="Equation" r:id="rId11" imgW="13078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884" y="3152530"/>
                        <a:ext cx="3460239" cy="529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226011" y="24779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539925"/>
              </p:ext>
            </p:extLst>
          </p:nvPr>
        </p:nvGraphicFramePr>
        <p:xfrm>
          <a:off x="8014187" y="3797846"/>
          <a:ext cx="3460240" cy="53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Equation" r:id="rId13" imgW="1295280" imgH="203040" progId="Equation.DSMT4">
                  <p:embed/>
                </p:oleObj>
              </mc:Choice>
              <mc:Fallback>
                <p:oleObj name="Equation" r:id="rId13" imgW="12952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187" y="3797846"/>
                        <a:ext cx="3460240" cy="533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216486" y="30974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58874"/>
              </p:ext>
            </p:extLst>
          </p:nvPr>
        </p:nvGraphicFramePr>
        <p:xfrm>
          <a:off x="7940336" y="4539118"/>
          <a:ext cx="3643333" cy="55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Equation" r:id="rId15" imgW="1307880" imgH="203040" progId="Equation.DSMT4">
                  <p:embed/>
                </p:oleObj>
              </mc:Choice>
              <mc:Fallback>
                <p:oleObj name="Equation" r:id="rId15" imgW="130788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336" y="4539118"/>
                        <a:ext cx="3643333" cy="557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92925" y="38223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72037"/>
              </p:ext>
            </p:extLst>
          </p:nvPr>
        </p:nvGraphicFramePr>
        <p:xfrm>
          <a:off x="5114925" y="5511800"/>
          <a:ext cx="26939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Equation" r:id="rId17" imgW="1117440" imgH="164880" progId="Equation.DSMT4">
                  <p:embed/>
                </p:oleObj>
              </mc:Choice>
              <mc:Fallback>
                <p:oleObj name="Equation" r:id="rId17" imgW="111744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5511800"/>
                        <a:ext cx="2693988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896497" y="38060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14328"/>
              </p:ext>
            </p:extLst>
          </p:nvPr>
        </p:nvGraphicFramePr>
        <p:xfrm>
          <a:off x="5119688" y="5961063"/>
          <a:ext cx="25352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Equation" r:id="rId19" imgW="1079280" imgH="215640" progId="Equation.DSMT4">
                  <p:embed/>
                </p:oleObj>
              </mc:Choice>
              <mc:Fallback>
                <p:oleObj name="Equation" r:id="rId19" imgW="1079280" imgH="215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5961063"/>
                        <a:ext cx="2535237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7" y="1553626"/>
            <a:ext cx="4208367" cy="512149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048768" y="672404"/>
            <a:ext cx="4944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假定以</a:t>
            </a:r>
            <a:r>
              <a:rPr lang="en-US" altLang="zh-CN" sz="2400" dirty="0"/>
              <a:t>resample</a:t>
            </a:r>
            <a:r>
              <a:rPr lang="zh-CN" altLang="en-US" sz="2400" dirty="0"/>
              <a:t>函数输出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y1(m)</a:t>
            </a:r>
            <a:r>
              <a:rPr lang="zh-CN" altLang="en-US" sz="2400" dirty="0"/>
              <a:t>为基础，设为有用信号，那么其他三个自行设计的抽取输出和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y1(m)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序列相减为噪声，即可以定义相应的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信噪比：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56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基于多相滤波结构完成</a:t>
            </a:r>
            <a:r>
              <a:rPr lang="zh-CN" altLang="en-US" sz="3200" dirty="0"/>
              <a:t>速率</a:t>
            </a:r>
            <a:r>
              <a:rPr lang="zh-CN" altLang="en-US" sz="3200" dirty="0" smtClean="0"/>
              <a:t>变换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实现</a:t>
            </a:r>
            <a:endParaRPr lang="en-US" altLang="zh-CN" sz="3200" dirty="0" smtClean="0"/>
          </a:p>
          <a:p>
            <a:r>
              <a:rPr lang="zh-CN" altLang="en-US" sz="3200" dirty="0" smtClean="0"/>
              <a:t>完成</a:t>
            </a:r>
            <a:r>
              <a:rPr lang="zh-CN" altLang="en-US" sz="3200" dirty="0"/>
              <a:t>插值和分数倍采样频率变换的</a:t>
            </a:r>
            <a:r>
              <a:rPr lang="zh-CN" altLang="en-US" sz="3200" dirty="0" smtClean="0"/>
              <a:t>实现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423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需求分析</a:t>
            </a:r>
            <a:endParaRPr lang="en-US" altLang="zh-CN" sz="2800" dirty="0" smtClean="0"/>
          </a:p>
          <a:p>
            <a:r>
              <a:rPr lang="zh-CN" altLang="en-US" sz="2800" dirty="0"/>
              <a:t>方案</a:t>
            </a:r>
            <a:r>
              <a:rPr lang="zh-CN" altLang="en-US" sz="2800" dirty="0" smtClean="0"/>
              <a:t>论证与理论推导</a:t>
            </a:r>
            <a:endParaRPr lang="en-US" altLang="zh-CN" sz="2800" dirty="0" smtClean="0"/>
          </a:p>
          <a:p>
            <a:r>
              <a:rPr lang="zh-CN" altLang="en-US" sz="2800" dirty="0" smtClean="0"/>
              <a:t>程序设计</a:t>
            </a:r>
            <a:r>
              <a:rPr lang="zh-CN" altLang="en-US" sz="2800" dirty="0"/>
              <a:t>与参数</a:t>
            </a:r>
            <a:r>
              <a:rPr lang="zh-CN" altLang="en-US" sz="2800" dirty="0" smtClean="0"/>
              <a:t>选择（每个模块的流程图）</a:t>
            </a:r>
            <a:endParaRPr lang="en-US" altLang="zh-CN" sz="2800" dirty="0" smtClean="0"/>
          </a:p>
          <a:p>
            <a:r>
              <a:rPr lang="zh-CN" altLang="en-US" sz="2800" dirty="0" smtClean="0"/>
              <a:t>实验结果与数据分析</a:t>
            </a:r>
            <a:endParaRPr lang="en-US" altLang="zh-CN" sz="2800" dirty="0" smtClean="0"/>
          </a:p>
          <a:p>
            <a:r>
              <a:rPr lang="zh-CN" altLang="en-US" sz="2800" dirty="0" smtClean="0"/>
              <a:t>设计总结和心得体会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55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80611" y="14496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、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报告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中的所有图表，一律转换为图片格式，然后在画图软件中给每幅图打上水印（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如图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把文本插入图片），或者用其他水印软件打上水印。水印具体内容为：学号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姓名。水印颜色不限，水印不能完全在图片的空白处。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4" y="1449698"/>
            <a:ext cx="52768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5580611" y="412412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、电子报告中，正文后面附上自己的代码，供教师验证和查重使用。纸质报告中，为了环保和节约纸张，建议不需要附上代码。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、电子报告的文件命名为学号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姓名。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703463" y="443154"/>
            <a:ext cx="8911687" cy="861944"/>
          </a:xfrm>
        </p:spPr>
        <p:txBody>
          <a:bodyPr/>
          <a:lstStyle/>
          <a:p>
            <a:r>
              <a:rPr lang="zh-CN" altLang="en-US" dirty="0" smtClean="0"/>
              <a:t>报告</a:t>
            </a:r>
            <a:r>
              <a:rPr lang="zh-CN" altLang="en-US" dirty="0"/>
              <a:t>附加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17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课程背景与教学目的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7234" y="1264555"/>
            <a:ext cx="8915400" cy="3777622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开课时间三年级上学期的</a:t>
            </a:r>
            <a:r>
              <a:rPr lang="en-US" altLang="zh-CN" sz="2000" dirty="0" smtClean="0"/>
              <a:t>17</a:t>
            </a:r>
            <a:r>
              <a:rPr lang="zh-CN" altLang="en-US" sz="2000" dirty="0" smtClean="0"/>
              <a:t>周左右开始</a:t>
            </a:r>
            <a:endParaRPr lang="en-US" altLang="zh-CN" sz="2000" dirty="0" smtClean="0"/>
          </a:p>
          <a:p>
            <a:r>
              <a:rPr lang="en-US" altLang="zh-CN" sz="2000" dirty="0" smtClean="0"/>
              <a:t>《</a:t>
            </a:r>
            <a:r>
              <a:rPr lang="zh-CN" altLang="en-US" sz="2000" dirty="0" smtClean="0"/>
              <a:t>数字信号处理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的理论课和实验课已经结束</a:t>
            </a:r>
            <a:endParaRPr lang="en-US" altLang="zh-CN" sz="2000" dirty="0" smtClean="0"/>
          </a:p>
          <a:p>
            <a:r>
              <a:rPr lang="zh-CN" altLang="en-US" sz="2000" dirty="0" smtClean="0"/>
              <a:t>学生已经基本掌握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数字信号处理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的有关理论和实验技巧，主要包括以下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个方面：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1</a:t>
            </a:r>
            <a:r>
              <a:rPr lang="zh-CN" altLang="en-US" sz="2000" dirty="0"/>
              <a:t>、离散时间信号与系统的时域和变换域分析；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</a:t>
            </a:r>
            <a:r>
              <a:rPr lang="en-US" altLang="zh-CN" sz="2000" dirty="0"/>
              <a:t>z</a:t>
            </a:r>
            <a:r>
              <a:rPr lang="zh-CN" altLang="en-US" sz="2000" dirty="0"/>
              <a:t>变换到离散傅立叶变换；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、数字滤波器设计；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、数字信号处理系统的实现结构和有限字长效应；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5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C00000"/>
                </a:solidFill>
              </a:rPr>
              <a:t>多速率信号处理基础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b="1" dirty="0" smtClean="0">
                <a:solidFill>
                  <a:srgbClr val="00B0F0"/>
                </a:solidFill>
              </a:rPr>
              <a:t>本课程设计的目的是在理论课和实验课的基础上，基于语音信号采样和分析的具体任务，让学生把以上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5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个方面的内容联系起来综合加以理解和应用，重点关注多速率信号处理；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r>
              <a:rPr lang="zh-CN" altLang="en-US" sz="2000" dirty="0" smtClean="0"/>
              <a:t>总计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学时。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140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结构</a:t>
            </a:r>
            <a:endParaRPr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468" y="1694688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系统结构如图所示，主要包括语音信号采集、混叠现象分析和数字限带滤波等内容</a:t>
            </a:r>
            <a:endParaRPr lang="en-US" altLang="zh-CN" sz="2400" dirty="0" smtClean="0"/>
          </a:p>
          <a:p>
            <a:r>
              <a:rPr lang="zh-CN" altLang="en-US" sz="2400" dirty="0" smtClean="0"/>
              <a:t>本课程设计是通过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平台完成，便于学生集中精力解决信号处理方面的问题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6" y="3785672"/>
            <a:ext cx="5257800" cy="1609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25010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音频采样和读取举例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26" y="1404545"/>
            <a:ext cx="5373786" cy="49468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70" y="1330406"/>
            <a:ext cx="5117260" cy="50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：观察语音采样的混叠现象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用不同的采样频率，采集一段音乐或语音信号。</a:t>
            </a:r>
            <a:endParaRPr lang="en-US" altLang="zh-CN" sz="2800" dirty="0" smtClean="0"/>
          </a:p>
          <a:p>
            <a:r>
              <a:rPr lang="zh-CN" altLang="en-US" sz="2800" dirty="0" smtClean="0"/>
              <a:t>如何设计，才能产生并观察到混叠？</a:t>
            </a:r>
            <a:endParaRPr lang="en-US" altLang="zh-CN" sz="2800" dirty="0" smtClean="0"/>
          </a:p>
          <a:p>
            <a:r>
              <a:rPr lang="zh-CN" altLang="en-US" sz="2800" dirty="0" smtClean="0"/>
              <a:t>结合观察到的实际信号的混叠，对比理论课讲述的采样混叠示意图。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576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混叠的产生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8044" y="159309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直接调用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录音和重采样函数是观察不到混叠现象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10" y="2724664"/>
            <a:ext cx="47625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70" y="2715139"/>
            <a:ext cx="3524250" cy="1533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30" y="4355885"/>
            <a:ext cx="381000" cy="4838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142" y="4922969"/>
            <a:ext cx="6810375" cy="1524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7091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抽取之前不限带产生的混叠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0395" y="1420901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采样频率</a:t>
            </a:r>
            <a:r>
              <a:rPr lang="en-US" altLang="zh-CN" sz="2800" dirty="0" smtClean="0"/>
              <a:t>44100Hz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30</a:t>
            </a:r>
            <a:r>
              <a:rPr lang="zh-CN" altLang="en-US" sz="2800" dirty="0" smtClean="0"/>
              <a:t>抽取后的采样频率为</a:t>
            </a:r>
            <a:r>
              <a:rPr lang="en-US" altLang="zh-CN" sz="2800" dirty="0" smtClean="0"/>
              <a:t>1470Hz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分析混叠主要产生的频率范围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5" name="图片 4" descr="C:\Users\zxtx63\AppData\Roaming\Tencent\Users\1833712439\QQ\WinTemp\RichOle\EN{Q8}FO%5XMDNY1P2{GW[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26" y="2701791"/>
            <a:ext cx="4995777" cy="3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068604" y="606230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观察到的实际混叠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420877" y="606230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理论教材中的混叠示意图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75" y="3009424"/>
            <a:ext cx="5447951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采样频率不满足奈奎斯特定理，必然产生混叠</a:t>
            </a:r>
            <a:endParaRPr lang="en-US" altLang="zh-CN" sz="2800" dirty="0" smtClean="0"/>
          </a:p>
          <a:p>
            <a:r>
              <a:rPr lang="zh-CN" altLang="en-US" sz="2800" dirty="0" smtClean="0"/>
              <a:t>抽取前没有数字限带滤波器，可能产生混叠</a:t>
            </a:r>
            <a:endParaRPr lang="en-US" altLang="zh-CN" sz="2800" dirty="0" smtClean="0"/>
          </a:p>
          <a:p>
            <a:r>
              <a:rPr lang="en-US" altLang="zh-CN" sz="2800" dirty="0" smtClean="0"/>
              <a:t>MATLAB</a:t>
            </a:r>
            <a:r>
              <a:rPr lang="zh-CN" altLang="en-US" sz="2800" dirty="0" smtClean="0"/>
              <a:t>提供的录音函数，重采样函数已经考虑混叠消除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039653" y="139107"/>
            <a:ext cx="3015049" cy="370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实验内容、原理与方案</a:t>
            </a:r>
          </a:p>
        </p:txBody>
      </p:sp>
    </p:spTree>
    <p:extLst>
      <p:ext uri="{BB962C8B-B14F-4D97-AF65-F5344CB8AC3E}">
        <p14:creationId xmlns:p14="http://schemas.microsoft.com/office/powerpoint/2010/main" val="1927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2249</TotalTime>
  <Words>1259</Words>
  <Application>Microsoft Office PowerPoint</Application>
  <PresentationFormat>宽屏</PresentationFormat>
  <Paragraphs>124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Equation</vt:lpstr>
      <vt:lpstr>语音信号中的抽取，混叠和数字限带滤波</vt:lpstr>
      <vt:lpstr>主要内容</vt:lpstr>
      <vt:lpstr>课程背景与教学目的</vt:lpstr>
      <vt:lpstr>系统结构</vt:lpstr>
      <vt:lpstr>音频采样和读取举例</vt:lpstr>
      <vt:lpstr>问题1：观察语音采样的混叠现象</vt:lpstr>
      <vt:lpstr>混叠的产生</vt:lpstr>
      <vt:lpstr>抽取之前不限带产生的混叠</vt:lpstr>
      <vt:lpstr>问题1小结</vt:lpstr>
      <vt:lpstr>问题2：如何消除混叠</vt:lpstr>
      <vt:lpstr>消除混叠后的频谱对比</vt:lpstr>
      <vt:lpstr>问题2小结</vt:lpstr>
      <vt:lpstr>问题3：滤波器效率</vt:lpstr>
      <vt:lpstr>典型实例</vt:lpstr>
      <vt:lpstr>滤波器直接卷积输出和多相结构输出</vt:lpstr>
      <vt:lpstr>滤波器等效结构</vt:lpstr>
      <vt:lpstr>滤波结合抽取的等效结构</vt:lpstr>
      <vt:lpstr>用等效结构优化前面问题2设计的滤波器</vt:lpstr>
      <vt:lpstr>问题3小结</vt:lpstr>
      <vt:lpstr>问题4：系统整合</vt:lpstr>
      <vt:lpstr>教学实施进程</vt:lpstr>
      <vt:lpstr>具体设计内容和要求1</vt:lpstr>
      <vt:lpstr>具体设计内容和要求2</vt:lpstr>
      <vt:lpstr>提高要求</vt:lpstr>
      <vt:lpstr>报告要求</vt:lpstr>
      <vt:lpstr>报告附加要求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语音信号采样与分析</dc:title>
  <dc:creator>zxtx63</dc:creator>
  <cp:lastModifiedBy>wuhua</cp:lastModifiedBy>
  <cp:revision>184</cp:revision>
  <dcterms:created xsi:type="dcterms:W3CDTF">2020-05-08T07:50:11Z</dcterms:created>
  <dcterms:modified xsi:type="dcterms:W3CDTF">2021-12-20T08:43:25Z</dcterms:modified>
</cp:coreProperties>
</file>