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99" r:id="rId3"/>
    <p:sldId id="318" r:id="rId4"/>
    <p:sldId id="329" r:id="rId5"/>
    <p:sldId id="259" r:id="rId6"/>
    <p:sldId id="261" r:id="rId7"/>
    <p:sldId id="321" r:id="rId8"/>
    <p:sldId id="262" r:id="rId9"/>
    <p:sldId id="320" r:id="rId10"/>
    <p:sldId id="327" r:id="rId11"/>
    <p:sldId id="319" r:id="rId12"/>
    <p:sldId id="263" r:id="rId13"/>
    <p:sldId id="264" r:id="rId14"/>
    <p:sldId id="267" r:id="rId15"/>
    <p:sldId id="330" r:id="rId16"/>
    <p:sldId id="268" r:id="rId17"/>
    <p:sldId id="269" r:id="rId18"/>
    <p:sldId id="315" r:id="rId19"/>
    <p:sldId id="270" r:id="rId20"/>
    <p:sldId id="271" r:id="rId21"/>
    <p:sldId id="331" r:id="rId22"/>
    <p:sldId id="272" r:id="rId23"/>
    <p:sldId id="273" r:id="rId24"/>
    <p:sldId id="322" r:id="rId25"/>
    <p:sldId id="323" r:id="rId26"/>
    <p:sldId id="275" r:id="rId28"/>
    <p:sldId id="277" r:id="rId29"/>
    <p:sldId id="278" r:id="rId30"/>
    <p:sldId id="279" r:id="rId31"/>
    <p:sldId id="280" r:id="rId32"/>
    <p:sldId id="282" r:id="rId33"/>
    <p:sldId id="283" r:id="rId34"/>
    <p:sldId id="324" r:id="rId35"/>
    <p:sldId id="284" r:id="rId36"/>
    <p:sldId id="285" r:id="rId37"/>
    <p:sldId id="332" r:id="rId38"/>
    <p:sldId id="286" r:id="rId39"/>
    <p:sldId id="326" r:id="rId40"/>
    <p:sldId id="325" r:id="rId41"/>
    <p:sldId id="287" r:id="rId42"/>
    <p:sldId id="288" r:id="rId43"/>
    <p:sldId id="333" r:id="rId44"/>
    <p:sldId id="290" r:id="rId45"/>
    <p:sldId id="291" r:id="rId46"/>
    <p:sldId id="316" r:id="rId47"/>
    <p:sldId id="292" r:id="rId48"/>
    <p:sldId id="334" r:id="rId49"/>
    <p:sldId id="293" r:id="rId50"/>
    <p:sldId id="294" r:id="rId51"/>
    <p:sldId id="314" r:id="rId52"/>
  </p:sldIdLst>
  <p:sldSz cx="9144000" cy="6858000" type="screen4x3"/>
  <p:notesSz cx="10234295" cy="7099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8" userDrawn="1">
          <p15:clr>
            <a:srgbClr val="A4A3A4"/>
          </p15:clr>
        </p15:guide>
        <p15:guide id="2" pos="5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24" autoAdjust="0"/>
    <p:restoredTop sz="89680" autoAdjust="0"/>
  </p:normalViewPr>
  <p:slideViewPr>
    <p:cSldViewPr snapToGrid="0" showGuides="1">
      <p:cViewPr varScale="1">
        <p:scale>
          <a:sx n="112" d="100"/>
          <a:sy n="112" d="100"/>
        </p:scale>
        <p:origin x="1536" y="192"/>
      </p:cViewPr>
      <p:guideLst>
        <p:guide orient="horz" pos="788"/>
        <p:guide pos="5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#1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9D2A3B-DB57-4558-A5E6-F98B3BA4F483}" type="doc">
      <dgm:prSet loTypeId="urn:microsoft.com/office/officeart/2005/8/layout/pyramid2#1" loCatId="pyramid" qsTypeId="urn:microsoft.com/office/officeart/2005/8/quickstyle/simple1#1" qsCatId="simple" csTypeId="urn:microsoft.com/office/officeart/2005/8/colors/accent1_2#1" csCatId="accent1" phldr="1"/>
      <dgm:spPr/>
    </dgm:pt>
    <dgm:pt modelId="{499CCA77-2C43-4EF3-8ABA-20499ACFADE7}">
      <dgm:prSet phldrT="[文本]" custT="1"/>
      <dgm:spPr/>
      <dgm:t>
        <a:bodyPr/>
        <a:lstStyle/>
        <a:p>
          <a:r>
            <a:rPr lang="zh-CN" altLang="en-US" sz="2800" b="1" dirty="0">
              <a:solidFill>
                <a:srgbClr val="0000FF"/>
              </a:solidFill>
              <a:latin typeface="Hannotate SC" panose="03000500000000000000" pitchFamily="66" charset="-122"/>
              <a:ea typeface="Hannotate SC" panose="03000500000000000000" pitchFamily="66" charset="-122"/>
            </a:rPr>
            <a:t>进程的打开文件表</a:t>
          </a:r>
        </a:p>
      </dgm:t>
    </dgm:pt>
    <dgm:pt modelId="{85B581F8-CF88-4E48-9DDE-6670EF61724B}" cxnId="{26222D9B-4A6C-4BC3-8EA3-B4C269110344}" type="parTrans">
      <dgm:prSet/>
      <dgm:spPr/>
      <dgm:t>
        <a:bodyPr/>
        <a:lstStyle/>
        <a:p>
          <a:endParaRPr lang="zh-CN" altLang="en-US"/>
        </a:p>
      </dgm:t>
    </dgm:pt>
    <dgm:pt modelId="{B7047542-430A-48E9-BF92-F9D3BD36DE0D}" cxnId="{26222D9B-4A6C-4BC3-8EA3-B4C269110344}" type="sibTrans">
      <dgm:prSet/>
      <dgm:spPr/>
      <dgm:t>
        <a:bodyPr/>
        <a:lstStyle/>
        <a:p>
          <a:endParaRPr lang="zh-CN" altLang="en-US"/>
        </a:p>
      </dgm:t>
    </dgm:pt>
    <dgm:pt modelId="{0B3EC437-A8E8-4FAC-91B4-8F89FCBBE8B8}">
      <dgm:prSet phldrT="[文本]" custT="1"/>
      <dgm:spPr/>
      <dgm:t>
        <a:bodyPr/>
        <a:lstStyle/>
        <a:p>
          <a:r>
            <a:rPr lang="zh-CN" altLang="en-US" sz="2800" b="1" dirty="0">
              <a:solidFill>
                <a:srgbClr val="0000FF"/>
              </a:solidFill>
              <a:latin typeface="Hannotate SC" panose="03000500000000000000" pitchFamily="66" charset="-122"/>
              <a:ea typeface="Hannotate SC" panose="03000500000000000000" pitchFamily="66" charset="-122"/>
            </a:rPr>
            <a:t>系统的打开文件表</a:t>
          </a:r>
        </a:p>
      </dgm:t>
    </dgm:pt>
    <dgm:pt modelId="{CD615659-2926-4AEB-92C5-B8629214B3D2}" cxnId="{738E8979-E11D-481B-B925-27B995731FA0}" type="parTrans">
      <dgm:prSet/>
      <dgm:spPr/>
      <dgm:t>
        <a:bodyPr/>
        <a:lstStyle/>
        <a:p>
          <a:endParaRPr lang="zh-CN" altLang="en-US"/>
        </a:p>
      </dgm:t>
    </dgm:pt>
    <dgm:pt modelId="{D40CB5AA-AB55-44B9-96DA-DBC4171570F0}" cxnId="{738E8979-E11D-481B-B925-27B995731FA0}" type="sibTrans">
      <dgm:prSet/>
      <dgm:spPr/>
      <dgm:t>
        <a:bodyPr/>
        <a:lstStyle/>
        <a:p>
          <a:endParaRPr lang="zh-CN" altLang="en-US"/>
        </a:p>
      </dgm:t>
    </dgm:pt>
    <dgm:pt modelId="{08D427B8-1602-4505-896C-FCB76A4196D2}" type="pres">
      <dgm:prSet presAssocID="{949D2A3B-DB57-4558-A5E6-F98B3BA4F483}" presName="compositeShape" presStyleCnt="0">
        <dgm:presLayoutVars>
          <dgm:dir/>
          <dgm:resizeHandles/>
        </dgm:presLayoutVars>
      </dgm:prSet>
      <dgm:spPr/>
    </dgm:pt>
    <dgm:pt modelId="{5CE26881-BB39-462A-A250-61AE75A09EE9}" type="pres">
      <dgm:prSet presAssocID="{949D2A3B-DB57-4558-A5E6-F98B3BA4F483}" presName="pyramid" presStyleLbl="node1" presStyleIdx="0" presStyleCnt="1" custLinFactNeighborX="-16260" custLinFactNeighborY="-1519"/>
      <dgm:spPr/>
    </dgm:pt>
    <dgm:pt modelId="{A6D29962-3CBB-4895-B3EB-FAE67D5169F8}" type="pres">
      <dgm:prSet presAssocID="{949D2A3B-DB57-4558-A5E6-F98B3BA4F483}" presName="theList" presStyleCnt="0"/>
      <dgm:spPr/>
    </dgm:pt>
    <dgm:pt modelId="{E294B0BA-FCA5-4AB3-A901-80974E236D20}" type="pres">
      <dgm:prSet presAssocID="{499CCA77-2C43-4EF3-8ABA-20499ACFADE7}" presName="aNode" presStyleLbl="fgAcc1" presStyleIdx="0" presStyleCnt="2" custScaleX="125682">
        <dgm:presLayoutVars>
          <dgm:bulletEnabled val="1"/>
        </dgm:presLayoutVars>
      </dgm:prSet>
      <dgm:spPr/>
    </dgm:pt>
    <dgm:pt modelId="{14ED3DD7-75AB-4B12-914F-D7C5024CDA6B}" type="pres">
      <dgm:prSet presAssocID="{499CCA77-2C43-4EF3-8ABA-20499ACFADE7}" presName="aSpace" presStyleCnt="0"/>
      <dgm:spPr/>
    </dgm:pt>
    <dgm:pt modelId="{CB865A0E-FFB5-4370-AA0A-3AB48925FF48}" type="pres">
      <dgm:prSet presAssocID="{0B3EC437-A8E8-4FAC-91B4-8F89FCBBE8B8}" presName="aNode" presStyleLbl="fgAcc1" presStyleIdx="1" presStyleCnt="2" custScaleX="125557">
        <dgm:presLayoutVars>
          <dgm:bulletEnabled val="1"/>
        </dgm:presLayoutVars>
      </dgm:prSet>
      <dgm:spPr/>
    </dgm:pt>
    <dgm:pt modelId="{061AD21B-3223-44F9-9FCB-33F19DF6339A}" type="pres">
      <dgm:prSet presAssocID="{0B3EC437-A8E8-4FAC-91B4-8F89FCBBE8B8}" presName="aSpace" presStyleCnt="0"/>
      <dgm:spPr/>
    </dgm:pt>
  </dgm:ptLst>
  <dgm:cxnLst>
    <dgm:cxn modelId="{752CB466-E170-4A44-A773-24713681F298}" type="presOf" srcId="{0B3EC437-A8E8-4FAC-91B4-8F89FCBBE8B8}" destId="{CB865A0E-FFB5-4370-AA0A-3AB48925FF48}" srcOrd="0" destOrd="0" presId="urn:microsoft.com/office/officeart/2005/8/layout/pyramid2#1"/>
    <dgm:cxn modelId="{738E8979-E11D-481B-B925-27B995731FA0}" srcId="{949D2A3B-DB57-4558-A5E6-F98B3BA4F483}" destId="{0B3EC437-A8E8-4FAC-91B4-8F89FCBBE8B8}" srcOrd="1" destOrd="0" parTransId="{CD615659-2926-4AEB-92C5-B8629214B3D2}" sibTransId="{D40CB5AA-AB55-44B9-96DA-DBC4171570F0}"/>
    <dgm:cxn modelId="{6C20A586-0524-4B1D-ADE6-96B1FC6F881F}" type="presOf" srcId="{949D2A3B-DB57-4558-A5E6-F98B3BA4F483}" destId="{08D427B8-1602-4505-896C-FCB76A4196D2}" srcOrd="0" destOrd="0" presId="urn:microsoft.com/office/officeart/2005/8/layout/pyramid2#1"/>
    <dgm:cxn modelId="{7ECC8388-409A-4A5C-B44D-099A56955D5C}" type="presOf" srcId="{499CCA77-2C43-4EF3-8ABA-20499ACFADE7}" destId="{E294B0BA-FCA5-4AB3-A901-80974E236D20}" srcOrd="0" destOrd="0" presId="urn:microsoft.com/office/officeart/2005/8/layout/pyramid2#1"/>
    <dgm:cxn modelId="{26222D9B-4A6C-4BC3-8EA3-B4C269110344}" srcId="{949D2A3B-DB57-4558-A5E6-F98B3BA4F483}" destId="{499CCA77-2C43-4EF3-8ABA-20499ACFADE7}" srcOrd="0" destOrd="0" parTransId="{85B581F8-CF88-4E48-9DDE-6670EF61724B}" sibTransId="{B7047542-430A-48E9-BF92-F9D3BD36DE0D}"/>
    <dgm:cxn modelId="{2A2BD0B7-F49B-478D-BA7C-FA269F3D16AC}" type="presParOf" srcId="{08D427B8-1602-4505-896C-FCB76A4196D2}" destId="{5CE26881-BB39-462A-A250-61AE75A09EE9}" srcOrd="0" destOrd="0" presId="urn:microsoft.com/office/officeart/2005/8/layout/pyramid2#1"/>
    <dgm:cxn modelId="{C0469476-3816-4317-B34C-31A4B4CB1C66}" type="presParOf" srcId="{08D427B8-1602-4505-896C-FCB76A4196D2}" destId="{A6D29962-3CBB-4895-B3EB-FAE67D5169F8}" srcOrd="1" destOrd="0" presId="urn:microsoft.com/office/officeart/2005/8/layout/pyramid2#1"/>
    <dgm:cxn modelId="{064F5416-0FB7-4E5F-9DC9-7F1C52990F4F}" type="presParOf" srcId="{A6D29962-3CBB-4895-B3EB-FAE67D5169F8}" destId="{E294B0BA-FCA5-4AB3-A901-80974E236D20}" srcOrd="0" destOrd="0" presId="urn:microsoft.com/office/officeart/2005/8/layout/pyramid2#1"/>
    <dgm:cxn modelId="{7CD8EFB9-CB84-4D77-B4E2-E32DB25DC078}" type="presParOf" srcId="{A6D29962-3CBB-4895-B3EB-FAE67D5169F8}" destId="{14ED3DD7-75AB-4B12-914F-D7C5024CDA6B}" srcOrd="1" destOrd="0" presId="urn:microsoft.com/office/officeart/2005/8/layout/pyramid2#1"/>
    <dgm:cxn modelId="{E0FB171E-3FC4-4692-841E-2EA1A4C6C711}" type="presParOf" srcId="{A6D29962-3CBB-4895-B3EB-FAE67D5169F8}" destId="{CB865A0E-FFB5-4370-AA0A-3AB48925FF48}" srcOrd="2" destOrd="0" presId="urn:microsoft.com/office/officeart/2005/8/layout/pyramid2#1"/>
    <dgm:cxn modelId="{A8F6A5AE-4177-43D7-8CE9-A172E280A22E}" type="presParOf" srcId="{A6D29962-3CBB-4895-B3EB-FAE67D5169F8}" destId="{061AD21B-3223-44F9-9FCB-33F19DF6339A}" srcOrd="3" destOrd="0" presId="urn:microsoft.com/office/officeart/2005/8/layout/pyramid2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D9B388-A651-411A-B693-617D3715B4D2}" type="doc">
      <dgm:prSet loTypeId="urn:microsoft.com/office/officeart/2008/layout/VerticalCurvedList#1" loCatId="list" qsTypeId="urn:microsoft.com/office/officeart/2005/8/quickstyle/simple1#2" qsCatId="simple" csTypeId="urn:microsoft.com/office/officeart/2005/8/colors/accent0_3#1" csCatId="mainScheme" phldr="1"/>
      <dgm:spPr/>
      <dgm:t>
        <a:bodyPr/>
        <a:lstStyle/>
        <a:p>
          <a:endParaRPr lang="zh-CN" altLang="en-US"/>
        </a:p>
      </dgm:t>
    </dgm:pt>
    <dgm:pt modelId="{99129583-1070-412F-B02A-3990F74BB073}">
      <dgm:prSet phldrT="[文本]" custT="1"/>
      <dgm:spPr/>
      <dgm:t>
        <a:bodyPr/>
        <a:lstStyle/>
        <a:p>
          <a:pPr algn="ctr"/>
          <a:r>
            <a:rPr lang="zh-CN" altLang="en-US" sz="3200" b="1" dirty="0">
              <a:latin typeface="Hannotate SC" panose="03000500000000000000" pitchFamily="66" charset="-122"/>
              <a:ea typeface="Hannotate SC" panose="03000500000000000000" pitchFamily="66" charset="-122"/>
            </a:rPr>
            <a:t>顺序访问</a:t>
          </a:r>
        </a:p>
      </dgm:t>
    </dgm:pt>
    <dgm:pt modelId="{1FC0B09A-9853-472E-A7F1-4BBA2D17D0BD}" cxnId="{BAE1505F-0BD8-41FC-A53B-C9288AD0C36D}" type="parTrans">
      <dgm:prSet/>
      <dgm:spPr/>
      <dgm:t>
        <a:bodyPr/>
        <a:lstStyle/>
        <a:p>
          <a:pPr algn="ctr"/>
          <a:endParaRPr lang="zh-CN" altLang="en-US"/>
        </a:p>
      </dgm:t>
    </dgm:pt>
    <dgm:pt modelId="{FDCCF9E6-D63A-46AA-AA62-C6AA7D6D12CC}" cxnId="{BAE1505F-0BD8-41FC-A53B-C9288AD0C36D}" type="sibTrans">
      <dgm:prSet/>
      <dgm:spPr/>
      <dgm:t>
        <a:bodyPr/>
        <a:lstStyle/>
        <a:p>
          <a:pPr algn="ctr"/>
          <a:endParaRPr lang="zh-CN" altLang="en-US"/>
        </a:p>
      </dgm:t>
    </dgm:pt>
    <dgm:pt modelId="{F112E429-173F-4D79-B973-8C428D2DD34D}">
      <dgm:prSet phldrT="[文本]" custT="1"/>
      <dgm:spPr/>
      <dgm:t>
        <a:bodyPr/>
        <a:lstStyle/>
        <a:p>
          <a:pPr algn="ctr"/>
          <a:r>
            <a:rPr lang="zh-CN" altLang="en-US" sz="3200" b="1" dirty="0">
              <a:latin typeface="Hannotate SC" panose="03000500000000000000" pitchFamily="66" charset="-122"/>
              <a:ea typeface="Hannotate SC" panose="03000500000000000000" pitchFamily="66" charset="-122"/>
            </a:rPr>
            <a:t>直接访问</a:t>
          </a:r>
        </a:p>
      </dgm:t>
    </dgm:pt>
    <dgm:pt modelId="{970DC821-F2C5-4742-8599-4A97D6F25FBD}" cxnId="{9C28BBED-FC74-4A8A-AC59-D95B591781F3}" type="parTrans">
      <dgm:prSet/>
      <dgm:spPr/>
      <dgm:t>
        <a:bodyPr/>
        <a:lstStyle/>
        <a:p>
          <a:pPr algn="ctr"/>
          <a:endParaRPr lang="zh-CN" altLang="en-US"/>
        </a:p>
      </dgm:t>
    </dgm:pt>
    <dgm:pt modelId="{1FCF8E01-D090-4F61-A86C-00D4F301A0B3}" cxnId="{9C28BBED-FC74-4A8A-AC59-D95B591781F3}" type="sibTrans">
      <dgm:prSet/>
      <dgm:spPr/>
      <dgm:t>
        <a:bodyPr/>
        <a:lstStyle/>
        <a:p>
          <a:pPr algn="ctr"/>
          <a:endParaRPr lang="zh-CN" altLang="en-US"/>
        </a:p>
      </dgm:t>
    </dgm:pt>
    <dgm:pt modelId="{9376C38F-1D19-4A3F-9259-625B83A2F423}">
      <dgm:prSet phldrT="[文本]" custT="1"/>
      <dgm:spPr/>
      <dgm:t>
        <a:bodyPr/>
        <a:lstStyle/>
        <a:p>
          <a:pPr algn="ctr"/>
          <a:r>
            <a:rPr lang="zh-CN" altLang="en-US" sz="3200" b="1" dirty="0">
              <a:latin typeface="Hannotate SC" panose="03000500000000000000" pitchFamily="66" charset="-122"/>
              <a:ea typeface="Hannotate SC" panose="03000500000000000000" pitchFamily="66" charset="-122"/>
            </a:rPr>
            <a:t>索引访问</a:t>
          </a:r>
        </a:p>
      </dgm:t>
    </dgm:pt>
    <dgm:pt modelId="{FF9D5384-9842-46D0-A201-4E015B11BC6D}" cxnId="{B955A731-49A3-4E23-A376-6EC0AE6E58D1}" type="parTrans">
      <dgm:prSet/>
      <dgm:spPr/>
      <dgm:t>
        <a:bodyPr/>
        <a:lstStyle/>
        <a:p>
          <a:pPr algn="ctr"/>
          <a:endParaRPr lang="zh-CN" altLang="en-US"/>
        </a:p>
      </dgm:t>
    </dgm:pt>
    <dgm:pt modelId="{E068CAA4-BA63-4228-BF38-587DCB5A5F43}" cxnId="{B955A731-49A3-4E23-A376-6EC0AE6E58D1}" type="sibTrans">
      <dgm:prSet/>
      <dgm:spPr/>
      <dgm:t>
        <a:bodyPr/>
        <a:lstStyle/>
        <a:p>
          <a:pPr algn="ctr"/>
          <a:endParaRPr lang="zh-CN" altLang="en-US"/>
        </a:p>
      </dgm:t>
    </dgm:pt>
    <dgm:pt modelId="{FF5B9C9C-E87A-4E83-A559-5DB79A07050D}" type="pres">
      <dgm:prSet presAssocID="{94D9B388-A651-411A-B693-617D3715B4D2}" presName="Name0" presStyleCnt="0">
        <dgm:presLayoutVars>
          <dgm:chMax val="7"/>
          <dgm:chPref val="7"/>
          <dgm:dir/>
        </dgm:presLayoutVars>
      </dgm:prSet>
      <dgm:spPr/>
    </dgm:pt>
    <dgm:pt modelId="{C4F7A0B3-4200-42DD-9070-F623FEA8573D}" type="pres">
      <dgm:prSet presAssocID="{94D9B388-A651-411A-B693-617D3715B4D2}" presName="Name1" presStyleCnt="0"/>
      <dgm:spPr/>
    </dgm:pt>
    <dgm:pt modelId="{68F61A33-31D4-4009-9B7E-3EBD32CF390F}" type="pres">
      <dgm:prSet presAssocID="{94D9B388-A651-411A-B693-617D3715B4D2}" presName="cycle" presStyleCnt="0"/>
      <dgm:spPr/>
    </dgm:pt>
    <dgm:pt modelId="{74518ABC-1AAC-4446-8556-AB6C608F8F08}" type="pres">
      <dgm:prSet presAssocID="{94D9B388-A651-411A-B693-617D3715B4D2}" presName="srcNode" presStyleLbl="node1" presStyleIdx="0" presStyleCnt="3"/>
      <dgm:spPr/>
    </dgm:pt>
    <dgm:pt modelId="{B3B1FEA1-3A35-4C2B-827C-A9B8A8DF7105}" type="pres">
      <dgm:prSet presAssocID="{94D9B388-A651-411A-B693-617D3715B4D2}" presName="conn" presStyleLbl="parChTrans1D2" presStyleIdx="0" presStyleCnt="1"/>
      <dgm:spPr/>
    </dgm:pt>
    <dgm:pt modelId="{865A05EA-B74C-4267-A95E-244ADE659AB2}" type="pres">
      <dgm:prSet presAssocID="{94D9B388-A651-411A-B693-617D3715B4D2}" presName="extraNode" presStyleLbl="node1" presStyleIdx="0" presStyleCnt="3"/>
      <dgm:spPr/>
    </dgm:pt>
    <dgm:pt modelId="{6A1EE9F4-31C9-4B81-BE74-73EE3BC99117}" type="pres">
      <dgm:prSet presAssocID="{94D9B388-A651-411A-B693-617D3715B4D2}" presName="dstNode" presStyleLbl="node1" presStyleIdx="0" presStyleCnt="3"/>
      <dgm:spPr/>
    </dgm:pt>
    <dgm:pt modelId="{13126D4A-A854-43C7-85FD-23EEB993592F}" type="pres">
      <dgm:prSet presAssocID="{99129583-1070-412F-B02A-3990F74BB073}" presName="text_1" presStyleLbl="node1" presStyleIdx="0" presStyleCnt="3">
        <dgm:presLayoutVars>
          <dgm:bulletEnabled val="1"/>
        </dgm:presLayoutVars>
      </dgm:prSet>
      <dgm:spPr/>
    </dgm:pt>
    <dgm:pt modelId="{80DFA8F7-EAFB-45F0-A0CD-0EE31D449026}" type="pres">
      <dgm:prSet presAssocID="{99129583-1070-412F-B02A-3990F74BB073}" presName="accent_1" presStyleCnt="0"/>
      <dgm:spPr/>
    </dgm:pt>
    <dgm:pt modelId="{06E0F741-C51C-47B9-995A-9675527D99ED}" type="pres">
      <dgm:prSet presAssocID="{99129583-1070-412F-B02A-3990F74BB073}" presName="accentRepeatNode" presStyleLbl="solidFgAcc1" presStyleIdx="0" presStyleCnt="3"/>
      <dgm:spPr/>
    </dgm:pt>
    <dgm:pt modelId="{ED95AA14-2069-45CF-8D1D-CD5297E40138}" type="pres">
      <dgm:prSet presAssocID="{F112E429-173F-4D79-B973-8C428D2DD34D}" presName="text_2" presStyleLbl="node1" presStyleIdx="1" presStyleCnt="3">
        <dgm:presLayoutVars>
          <dgm:bulletEnabled val="1"/>
        </dgm:presLayoutVars>
      </dgm:prSet>
      <dgm:spPr/>
    </dgm:pt>
    <dgm:pt modelId="{1FCCC613-D0F0-41FB-9C63-E9BE026B0148}" type="pres">
      <dgm:prSet presAssocID="{F112E429-173F-4D79-B973-8C428D2DD34D}" presName="accent_2" presStyleCnt="0"/>
      <dgm:spPr/>
    </dgm:pt>
    <dgm:pt modelId="{FA9D8395-6F42-4412-BBBC-7DF81A6B587B}" type="pres">
      <dgm:prSet presAssocID="{F112E429-173F-4D79-B973-8C428D2DD34D}" presName="accentRepeatNode" presStyleLbl="solidFgAcc1" presStyleIdx="1" presStyleCnt="3"/>
      <dgm:spPr/>
    </dgm:pt>
    <dgm:pt modelId="{F0A6D66B-33E0-427F-BE61-399C7E5C4632}" type="pres">
      <dgm:prSet presAssocID="{9376C38F-1D19-4A3F-9259-625B83A2F423}" presName="text_3" presStyleLbl="node1" presStyleIdx="2" presStyleCnt="3">
        <dgm:presLayoutVars>
          <dgm:bulletEnabled val="1"/>
        </dgm:presLayoutVars>
      </dgm:prSet>
      <dgm:spPr/>
    </dgm:pt>
    <dgm:pt modelId="{C1669DAA-49D5-4F2D-A1C2-59B860CA7E30}" type="pres">
      <dgm:prSet presAssocID="{9376C38F-1D19-4A3F-9259-625B83A2F423}" presName="accent_3" presStyleCnt="0"/>
      <dgm:spPr/>
    </dgm:pt>
    <dgm:pt modelId="{4520877D-20CB-417C-93A1-90BB5B68BC47}" type="pres">
      <dgm:prSet presAssocID="{9376C38F-1D19-4A3F-9259-625B83A2F423}" presName="accentRepeatNode" presStyleLbl="solidFgAcc1" presStyleIdx="2" presStyleCnt="3"/>
      <dgm:spPr/>
    </dgm:pt>
  </dgm:ptLst>
  <dgm:cxnLst>
    <dgm:cxn modelId="{EE82CA18-D690-40DF-958D-96E01F07B71A}" type="presOf" srcId="{F112E429-173F-4D79-B973-8C428D2DD34D}" destId="{ED95AA14-2069-45CF-8D1D-CD5297E40138}" srcOrd="0" destOrd="0" presId="urn:microsoft.com/office/officeart/2008/layout/VerticalCurvedList#1"/>
    <dgm:cxn modelId="{55F22A28-A5A3-4CF9-90D6-4FF06B1CA59C}" type="presOf" srcId="{9376C38F-1D19-4A3F-9259-625B83A2F423}" destId="{F0A6D66B-33E0-427F-BE61-399C7E5C4632}" srcOrd="0" destOrd="0" presId="urn:microsoft.com/office/officeart/2008/layout/VerticalCurvedList#1"/>
    <dgm:cxn modelId="{B955A731-49A3-4E23-A376-6EC0AE6E58D1}" srcId="{94D9B388-A651-411A-B693-617D3715B4D2}" destId="{9376C38F-1D19-4A3F-9259-625B83A2F423}" srcOrd="2" destOrd="0" parTransId="{FF9D5384-9842-46D0-A201-4E015B11BC6D}" sibTransId="{E068CAA4-BA63-4228-BF38-587DCB5A5F43}"/>
    <dgm:cxn modelId="{45432A51-53D3-4B2B-9B58-911806FE8AE7}" type="presOf" srcId="{94D9B388-A651-411A-B693-617D3715B4D2}" destId="{FF5B9C9C-E87A-4E83-A559-5DB79A07050D}" srcOrd="0" destOrd="0" presId="urn:microsoft.com/office/officeart/2008/layout/VerticalCurvedList#1"/>
    <dgm:cxn modelId="{BAE1505F-0BD8-41FC-A53B-C9288AD0C36D}" srcId="{94D9B388-A651-411A-B693-617D3715B4D2}" destId="{99129583-1070-412F-B02A-3990F74BB073}" srcOrd="0" destOrd="0" parTransId="{1FC0B09A-9853-472E-A7F1-4BBA2D17D0BD}" sibTransId="{FDCCF9E6-D63A-46AA-AA62-C6AA7D6D12CC}"/>
    <dgm:cxn modelId="{D07DDC9B-234A-44FA-9548-D018A5357BA1}" type="presOf" srcId="{99129583-1070-412F-B02A-3990F74BB073}" destId="{13126D4A-A854-43C7-85FD-23EEB993592F}" srcOrd="0" destOrd="0" presId="urn:microsoft.com/office/officeart/2008/layout/VerticalCurvedList#1"/>
    <dgm:cxn modelId="{9C28BBED-FC74-4A8A-AC59-D95B591781F3}" srcId="{94D9B388-A651-411A-B693-617D3715B4D2}" destId="{F112E429-173F-4D79-B973-8C428D2DD34D}" srcOrd="1" destOrd="0" parTransId="{970DC821-F2C5-4742-8599-4A97D6F25FBD}" sibTransId="{1FCF8E01-D090-4F61-A86C-00D4F301A0B3}"/>
    <dgm:cxn modelId="{4129D5FE-42DB-4D33-A883-AB25D328FF08}" type="presOf" srcId="{FDCCF9E6-D63A-46AA-AA62-C6AA7D6D12CC}" destId="{B3B1FEA1-3A35-4C2B-827C-A9B8A8DF7105}" srcOrd="0" destOrd="0" presId="urn:microsoft.com/office/officeart/2008/layout/VerticalCurvedList#1"/>
    <dgm:cxn modelId="{60C6BC50-A11F-4F7B-B0E4-FA5447CFB878}" type="presParOf" srcId="{FF5B9C9C-E87A-4E83-A559-5DB79A07050D}" destId="{C4F7A0B3-4200-42DD-9070-F623FEA8573D}" srcOrd="0" destOrd="0" presId="urn:microsoft.com/office/officeart/2008/layout/VerticalCurvedList#1"/>
    <dgm:cxn modelId="{FC25A5E3-3866-440D-8291-BA353B7AD597}" type="presParOf" srcId="{C4F7A0B3-4200-42DD-9070-F623FEA8573D}" destId="{68F61A33-31D4-4009-9B7E-3EBD32CF390F}" srcOrd="0" destOrd="0" presId="urn:microsoft.com/office/officeart/2008/layout/VerticalCurvedList#1"/>
    <dgm:cxn modelId="{4965447B-0C08-4C1A-9C55-F3A4FF21D5C5}" type="presParOf" srcId="{68F61A33-31D4-4009-9B7E-3EBD32CF390F}" destId="{74518ABC-1AAC-4446-8556-AB6C608F8F08}" srcOrd="0" destOrd="0" presId="urn:microsoft.com/office/officeart/2008/layout/VerticalCurvedList#1"/>
    <dgm:cxn modelId="{2C4FADCF-D824-40FA-B4A2-83B2AF48282A}" type="presParOf" srcId="{68F61A33-31D4-4009-9B7E-3EBD32CF390F}" destId="{B3B1FEA1-3A35-4C2B-827C-A9B8A8DF7105}" srcOrd="1" destOrd="0" presId="urn:microsoft.com/office/officeart/2008/layout/VerticalCurvedList#1"/>
    <dgm:cxn modelId="{B1491AE2-DD43-4C78-B6DD-5CD1A5213D59}" type="presParOf" srcId="{68F61A33-31D4-4009-9B7E-3EBD32CF390F}" destId="{865A05EA-B74C-4267-A95E-244ADE659AB2}" srcOrd="2" destOrd="0" presId="urn:microsoft.com/office/officeart/2008/layout/VerticalCurvedList#1"/>
    <dgm:cxn modelId="{576DA20F-4033-4842-9D62-9B4A59D801ED}" type="presParOf" srcId="{68F61A33-31D4-4009-9B7E-3EBD32CF390F}" destId="{6A1EE9F4-31C9-4B81-BE74-73EE3BC99117}" srcOrd="3" destOrd="0" presId="urn:microsoft.com/office/officeart/2008/layout/VerticalCurvedList#1"/>
    <dgm:cxn modelId="{AE7951E1-556A-4C12-86CE-85FE2449D707}" type="presParOf" srcId="{C4F7A0B3-4200-42DD-9070-F623FEA8573D}" destId="{13126D4A-A854-43C7-85FD-23EEB993592F}" srcOrd="1" destOrd="0" presId="urn:microsoft.com/office/officeart/2008/layout/VerticalCurvedList#1"/>
    <dgm:cxn modelId="{67E1CBD8-E50A-4BB4-8DBF-A93BADD8D4F6}" type="presParOf" srcId="{C4F7A0B3-4200-42DD-9070-F623FEA8573D}" destId="{80DFA8F7-EAFB-45F0-A0CD-0EE31D449026}" srcOrd="2" destOrd="0" presId="urn:microsoft.com/office/officeart/2008/layout/VerticalCurvedList#1"/>
    <dgm:cxn modelId="{CFF31A69-147C-4E7F-889B-CE64366B643E}" type="presParOf" srcId="{80DFA8F7-EAFB-45F0-A0CD-0EE31D449026}" destId="{06E0F741-C51C-47B9-995A-9675527D99ED}" srcOrd="0" destOrd="0" presId="urn:microsoft.com/office/officeart/2008/layout/VerticalCurvedList#1"/>
    <dgm:cxn modelId="{64698862-5788-4D0B-AD03-264A00BFDBAD}" type="presParOf" srcId="{C4F7A0B3-4200-42DD-9070-F623FEA8573D}" destId="{ED95AA14-2069-45CF-8D1D-CD5297E40138}" srcOrd="3" destOrd="0" presId="urn:microsoft.com/office/officeart/2008/layout/VerticalCurvedList#1"/>
    <dgm:cxn modelId="{5E50518D-5AB6-4123-B8DD-8DCEDD53FCA4}" type="presParOf" srcId="{C4F7A0B3-4200-42DD-9070-F623FEA8573D}" destId="{1FCCC613-D0F0-41FB-9C63-E9BE026B0148}" srcOrd="4" destOrd="0" presId="urn:microsoft.com/office/officeart/2008/layout/VerticalCurvedList#1"/>
    <dgm:cxn modelId="{A34768EB-8C5E-48D7-8C31-3B6290FBB7A3}" type="presParOf" srcId="{1FCCC613-D0F0-41FB-9C63-E9BE026B0148}" destId="{FA9D8395-6F42-4412-BBBC-7DF81A6B587B}" srcOrd="0" destOrd="0" presId="urn:microsoft.com/office/officeart/2008/layout/VerticalCurvedList#1"/>
    <dgm:cxn modelId="{A77EF506-F193-4F10-9669-B0351D4A6D28}" type="presParOf" srcId="{C4F7A0B3-4200-42DD-9070-F623FEA8573D}" destId="{F0A6D66B-33E0-427F-BE61-399C7E5C4632}" srcOrd="5" destOrd="0" presId="urn:microsoft.com/office/officeart/2008/layout/VerticalCurvedList#1"/>
    <dgm:cxn modelId="{CB11AF0B-C366-4476-86DD-BDD7934C0B91}" type="presParOf" srcId="{C4F7A0B3-4200-42DD-9070-F623FEA8573D}" destId="{C1669DAA-49D5-4F2D-A1C2-59B860CA7E30}" srcOrd="6" destOrd="0" presId="urn:microsoft.com/office/officeart/2008/layout/VerticalCurvedList#1"/>
    <dgm:cxn modelId="{27C80AEA-005D-4BD3-9BEA-DD607631EA89}" type="presParOf" srcId="{C1669DAA-49D5-4F2D-A1C2-59B860CA7E30}" destId="{4520877D-20CB-417C-93A1-90BB5B68BC47}" srcOrd="0" destOrd="0" presId="urn:microsoft.com/office/officeart/2008/layout/VerticalCurvedList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5C0F04-1E00-4596-852E-B4C44D477F8D}" type="doc">
      <dgm:prSet loTypeId="urn:microsoft.com/office/officeart/2005/8/layout/chart3#1" loCatId="cycle" qsTypeId="urn:microsoft.com/office/officeart/2005/8/quickstyle/simple2#1" qsCatId="simple" csTypeId="urn:microsoft.com/office/officeart/2005/8/colors/accent1_2#2" csCatId="accent1" phldr="1"/>
      <dgm:spPr/>
    </dgm:pt>
    <dgm:pt modelId="{A2601239-D3D0-4F18-B853-0F6DA25C324E}">
      <dgm:prSet phldrT="[文本]"/>
      <dgm:spPr>
        <a:solidFill>
          <a:srgbClr val="C00000"/>
        </a:solidFill>
      </dgm:spPr>
      <dgm:t>
        <a:bodyPr/>
        <a:lstStyle/>
        <a:p>
          <a:r>
            <a:rPr lang="zh-CN" altLang="en-US" b="1" dirty="0">
              <a:latin typeface="翩翩体-简" panose="03000300000000000000" pitchFamily="66" charset="-122"/>
              <a:ea typeface="翩翩体-简" panose="03000300000000000000" pitchFamily="66" charset="-122"/>
            </a:rPr>
            <a:t>有效</a:t>
          </a:r>
        </a:p>
      </dgm:t>
    </dgm:pt>
    <dgm:pt modelId="{EDE4A902-F08D-4171-B1F4-B300F07BEE65}" cxnId="{2204EB2D-4AF5-4549-9825-30AE437DBBE7}" type="parTrans">
      <dgm:prSet/>
      <dgm:spPr/>
      <dgm:t>
        <a:bodyPr/>
        <a:lstStyle/>
        <a:p>
          <a:endParaRPr lang="zh-CN" altLang="en-US"/>
        </a:p>
      </dgm:t>
    </dgm:pt>
    <dgm:pt modelId="{D49CDDB9-7E99-42FE-B804-543A5293643F}" cxnId="{2204EB2D-4AF5-4549-9825-30AE437DBBE7}" type="sibTrans">
      <dgm:prSet/>
      <dgm:spPr/>
      <dgm:t>
        <a:bodyPr/>
        <a:lstStyle/>
        <a:p>
          <a:endParaRPr lang="zh-CN" altLang="en-US"/>
        </a:p>
      </dgm:t>
    </dgm:pt>
    <dgm:pt modelId="{046C9F6A-C2BF-4D49-A1DE-D26DD2B0597D}">
      <dgm:prSet phldrT="[文本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zh-CN" altLang="en-US" b="1" dirty="0">
              <a:solidFill>
                <a:schemeClr val="bg1"/>
              </a:solidFill>
              <a:latin typeface="翩翩体-简" panose="03000300000000000000" pitchFamily="66" charset="-122"/>
              <a:ea typeface="翩翩体-简" panose="03000300000000000000" pitchFamily="66" charset="-122"/>
            </a:rPr>
            <a:t>组群</a:t>
          </a:r>
        </a:p>
      </dgm:t>
    </dgm:pt>
    <dgm:pt modelId="{CA84AA5E-886B-4C9A-B5F8-A7976E82D847}" cxnId="{73E04111-F432-4AFA-A760-4F66BF7ACB7D}" type="parTrans">
      <dgm:prSet/>
      <dgm:spPr/>
      <dgm:t>
        <a:bodyPr/>
        <a:lstStyle/>
        <a:p>
          <a:endParaRPr lang="zh-CN" altLang="en-US"/>
        </a:p>
      </dgm:t>
    </dgm:pt>
    <dgm:pt modelId="{44C4CE11-74C7-4A92-82DC-050FC533D12B}" cxnId="{73E04111-F432-4AFA-A760-4F66BF7ACB7D}" type="sibTrans">
      <dgm:prSet/>
      <dgm:spPr/>
      <dgm:t>
        <a:bodyPr/>
        <a:lstStyle/>
        <a:p>
          <a:endParaRPr lang="zh-CN" altLang="en-US"/>
        </a:p>
      </dgm:t>
    </dgm:pt>
    <dgm:pt modelId="{A2CA4670-1F0C-468D-A21A-D595647ABFC3}">
      <dgm:prSet phldrT="[文本]"/>
      <dgm:spPr/>
      <dgm:t>
        <a:bodyPr/>
        <a:lstStyle/>
        <a:p>
          <a:r>
            <a:rPr lang="zh-CN" altLang="en-US" b="1" dirty="0">
              <a:latin typeface="翩翩体-简" panose="03000300000000000000" pitchFamily="66" charset="-122"/>
              <a:ea typeface="翩翩体-简" panose="03000300000000000000" pitchFamily="66" charset="-122"/>
            </a:rPr>
            <a:t>方便</a:t>
          </a:r>
        </a:p>
      </dgm:t>
    </dgm:pt>
    <dgm:pt modelId="{EF0AFC9D-34C3-4BB4-8A69-8EB7D9CAFE87}" cxnId="{8AFC0AE2-98BE-4EF7-9CDD-BAEE8BA6C676}" type="parTrans">
      <dgm:prSet/>
      <dgm:spPr/>
      <dgm:t>
        <a:bodyPr/>
        <a:lstStyle/>
        <a:p>
          <a:endParaRPr lang="zh-CN" altLang="en-US"/>
        </a:p>
      </dgm:t>
    </dgm:pt>
    <dgm:pt modelId="{FC369D57-1F92-44AC-8D29-9E610AF373B1}" cxnId="{8AFC0AE2-98BE-4EF7-9CDD-BAEE8BA6C676}" type="sibTrans">
      <dgm:prSet/>
      <dgm:spPr/>
      <dgm:t>
        <a:bodyPr/>
        <a:lstStyle/>
        <a:p>
          <a:endParaRPr lang="zh-CN" altLang="en-US"/>
        </a:p>
      </dgm:t>
    </dgm:pt>
    <dgm:pt modelId="{4B20B61C-8F67-48D7-ADEA-08DD45E8AFF5}" type="pres">
      <dgm:prSet presAssocID="{E25C0F04-1E00-4596-852E-B4C44D477F8D}" presName="compositeShape" presStyleCnt="0">
        <dgm:presLayoutVars>
          <dgm:chMax val="7"/>
          <dgm:dir/>
          <dgm:resizeHandles val="exact"/>
        </dgm:presLayoutVars>
      </dgm:prSet>
      <dgm:spPr/>
    </dgm:pt>
    <dgm:pt modelId="{9F665FD8-D857-49E2-9C3D-48566955453A}" type="pres">
      <dgm:prSet presAssocID="{E25C0F04-1E00-4596-852E-B4C44D477F8D}" presName="wedge1" presStyleLbl="node1" presStyleIdx="0" presStyleCnt="3" custLinFactNeighborX="-4830" custLinFactNeighborY="2884"/>
      <dgm:spPr/>
    </dgm:pt>
    <dgm:pt modelId="{19741B3E-EE08-4060-978F-1C189514A265}" type="pres">
      <dgm:prSet presAssocID="{E25C0F04-1E00-4596-852E-B4C44D477F8D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10EB549-76F9-40C0-ADFA-89FF6B450645}" type="pres">
      <dgm:prSet presAssocID="{E25C0F04-1E00-4596-852E-B4C44D477F8D}" presName="wedge2" presStyleLbl="node1" presStyleIdx="1" presStyleCnt="3"/>
      <dgm:spPr/>
    </dgm:pt>
    <dgm:pt modelId="{12B48ADA-F2CD-46A5-A4DA-62F57E050DC5}" type="pres">
      <dgm:prSet presAssocID="{E25C0F04-1E00-4596-852E-B4C44D477F8D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6E07C8A-77BA-49F7-B526-02A5D1601778}" type="pres">
      <dgm:prSet presAssocID="{E25C0F04-1E00-4596-852E-B4C44D477F8D}" presName="wedge3" presStyleLbl="node1" presStyleIdx="2" presStyleCnt="3" custLinFactNeighborY="-511"/>
      <dgm:spPr/>
    </dgm:pt>
    <dgm:pt modelId="{3EA1AA06-60F2-47B9-9C88-EB8A9232D37F}" type="pres">
      <dgm:prSet presAssocID="{E25C0F04-1E00-4596-852E-B4C44D477F8D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2CA7808-244A-4D2F-8169-B79225342010}" type="presOf" srcId="{A2CA4670-1F0C-468D-A21A-D595647ABFC3}" destId="{16E07C8A-77BA-49F7-B526-02A5D1601778}" srcOrd="0" destOrd="0" presId="urn:microsoft.com/office/officeart/2005/8/layout/chart3#1"/>
    <dgm:cxn modelId="{53DDA60A-9435-4C3D-AB66-57658995E332}" type="presOf" srcId="{A2601239-D3D0-4F18-B853-0F6DA25C324E}" destId="{19741B3E-EE08-4060-978F-1C189514A265}" srcOrd="1" destOrd="0" presId="urn:microsoft.com/office/officeart/2005/8/layout/chart3#1"/>
    <dgm:cxn modelId="{73E04111-F432-4AFA-A760-4F66BF7ACB7D}" srcId="{E25C0F04-1E00-4596-852E-B4C44D477F8D}" destId="{046C9F6A-C2BF-4D49-A1DE-D26DD2B0597D}" srcOrd="1" destOrd="0" parTransId="{CA84AA5E-886B-4C9A-B5F8-A7976E82D847}" sibTransId="{44C4CE11-74C7-4A92-82DC-050FC533D12B}"/>
    <dgm:cxn modelId="{C8423B25-F6B5-41B6-9D12-8C4626D4C9FF}" type="presOf" srcId="{046C9F6A-C2BF-4D49-A1DE-D26DD2B0597D}" destId="{F10EB549-76F9-40C0-ADFA-89FF6B450645}" srcOrd="0" destOrd="0" presId="urn:microsoft.com/office/officeart/2005/8/layout/chart3#1"/>
    <dgm:cxn modelId="{255F532C-A8FC-43C2-ADF2-6FFAED353BD6}" type="presOf" srcId="{A2601239-D3D0-4F18-B853-0F6DA25C324E}" destId="{9F665FD8-D857-49E2-9C3D-48566955453A}" srcOrd="0" destOrd="0" presId="urn:microsoft.com/office/officeart/2005/8/layout/chart3#1"/>
    <dgm:cxn modelId="{2204EB2D-4AF5-4549-9825-30AE437DBBE7}" srcId="{E25C0F04-1E00-4596-852E-B4C44D477F8D}" destId="{A2601239-D3D0-4F18-B853-0F6DA25C324E}" srcOrd="0" destOrd="0" parTransId="{EDE4A902-F08D-4171-B1F4-B300F07BEE65}" sibTransId="{D49CDDB9-7E99-42FE-B804-543A5293643F}"/>
    <dgm:cxn modelId="{F150797D-EE36-4022-8885-24ECBC2154A1}" type="presOf" srcId="{046C9F6A-C2BF-4D49-A1DE-D26DD2B0597D}" destId="{12B48ADA-F2CD-46A5-A4DA-62F57E050DC5}" srcOrd="1" destOrd="0" presId="urn:microsoft.com/office/officeart/2005/8/layout/chart3#1"/>
    <dgm:cxn modelId="{6D498099-7E65-4AA6-81CF-B9926DF89982}" type="presOf" srcId="{A2CA4670-1F0C-468D-A21A-D595647ABFC3}" destId="{3EA1AA06-60F2-47B9-9C88-EB8A9232D37F}" srcOrd="1" destOrd="0" presId="urn:microsoft.com/office/officeart/2005/8/layout/chart3#1"/>
    <dgm:cxn modelId="{70149DD6-75A7-4EC1-9809-9624EBB4A7C8}" type="presOf" srcId="{E25C0F04-1E00-4596-852E-B4C44D477F8D}" destId="{4B20B61C-8F67-48D7-ADEA-08DD45E8AFF5}" srcOrd="0" destOrd="0" presId="urn:microsoft.com/office/officeart/2005/8/layout/chart3#1"/>
    <dgm:cxn modelId="{8AFC0AE2-98BE-4EF7-9CDD-BAEE8BA6C676}" srcId="{E25C0F04-1E00-4596-852E-B4C44D477F8D}" destId="{A2CA4670-1F0C-468D-A21A-D595647ABFC3}" srcOrd="2" destOrd="0" parTransId="{EF0AFC9D-34C3-4BB4-8A69-8EB7D9CAFE87}" sibTransId="{FC369D57-1F92-44AC-8D29-9E610AF373B1}"/>
    <dgm:cxn modelId="{D5FFC72D-DD87-4193-B43B-74FFC08F93AE}" type="presParOf" srcId="{4B20B61C-8F67-48D7-ADEA-08DD45E8AFF5}" destId="{9F665FD8-D857-49E2-9C3D-48566955453A}" srcOrd="0" destOrd="0" presId="urn:microsoft.com/office/officeart/2005/8/layout/chart3#1"/>
    <dgm:cxn modelId="{4CBF16BE-7C69-46EE-9772-2BB911114976}" type="presParOf" srcId="{4B20B61C-8F67-48D7-ADEA-08DD45E8AFF5}" destId="{19741B3E-EE08-4060-978F-1C189514A265}" srcOrd="1" destOrd="0" presId="urn:microsoft.com/office/officeart/2005/8/layout/chart3#1"/>
    <dgm:cxn modelId="{C6049AE3-4787-44A8-BD8F-D6C4C80D0285}" type="presParOf" srcId="{4B20B61C-8F67-48D7-ADEA-08DD45E8AFF5}" destId="{F10EB549-76F9-40C0-ADFA-89FF6B450645}" srcOrd="2" destOrd="0" presId="urn:microsoft.com/office/officeart/2005/8/layout/chart3#1"/>
    <dgm:cxn modelId="{53F843A1-B50A-46BA-BDA6-2BFDCC0E07F1}" type="presParOf" srcId="{4B20B61C-8F67-48D7-ADEA-08DD45E8AFF5}" destId="{12B48ADA-F2CD-46A5-A4DA-62F57E050DC5}" srcOrd="3" destOrd="0" presId="urn:microsoft.com/office/officeart/2005/8/layout/chart3#1"/>
    <dgm:cxn modelId="{52120385-4787-4B7B-A2E6-83C2E3D0FF1F}" type="presParOf" srcId="{4B20B61C-8F67-48D7-ADEA-08DD45E8AFF5}" destId="{16E07C8A-77BA-49F7-B526-02A5D1601778}" srcOrd="4" destOrd="0" presId="urn:microsoft.com/office/officeart/2005/8/layout/chart3#1"/>
    <dgm:cxn modelId="{7FF490EC-4157-4B6D-B15B-3CBE354DB547}" type="presParOf" srcId="{4B20B61C-8F67-48D7-ADEA-08DD45E8AFF5}" destId="{3EA1AA06-60F2-47B9-9C88-EB8A9232D37F}" srcOrd="5" destOrd="0" presId="urn:microsoft.com/office/officeart/2005/8/layout/chart3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780554" cy="4064000"/>
        <a:chOff x="0" y="0"/>
        <a:chExt cx="6780554" cy="4064000"/>
      </a:xfrm>
    </dsp:grpSpPr>
    <dsp:sp modelId="{5CE26881-BB39-462A-A250-61AE75A09EE9}">
      <dsp:nvSpPr>
        <dsp:cNvPr id="3" name="等腰三角形 2"/>
        <dsp:cNvSpPr/>
      </dsp:nvSpPr>
      <dsp:spPr bwMode="white">
        <a:xfrm>
          <a:off x="0" y="0"/>
          <a:ext cx="4064000" cy="4064000"/>
        </a:xfrm>
        <a:prstGeom prst="triangl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0"/>
        <a:ext cx="4064000" cy="4064000"/>
      </dsp:txXfrm>
    </dsp:sp>
    <dsp:sp modelId="{E294B0BA-FCA5-4AB3-A901-80974E236D20}">
      <dsp:nvSpPr>
        <dsp:cNvPr id="4" name="圆角矩形 3"/>
        <dsp:cNvSpPr/>
      </dsp:nvSpPr>
      <dsp:spPr bwMode="white">
        <a:xfrm>
          <a:off x="1730269" y="406400"/>
          <a:ext cx="3320016" cy="1444978"/>
        </a:xfrm>
        <a:prstGeom prst="round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06680" tIns="106680" rIns="106680" bIns="1066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dirty="0">
              <a:solidFill>
                <a:srgbClr val="0000FF"/>
              </a:solidFill>
              <a:latin typeface="Hannotate SC" panose="03000500000000000000" pitchFamily="66" charset="-122"/>
              <a:ea typeface="Hannotate SC" panose="03000500000000000000" pitchFamily="66" charset="-122"/>
            </a:rPr>
            <a:t>进程的打开文件表</a:t>
          </a:r>
          <a:endParaRPr>
            <a:solidFill>
              <a:schemeClr val="dk1"/>
            </a:solidFill>
          </a:endParaRPr>
        </a:p>
      </dsp:txBody>
      <dsp:txXfrm>
        <a:off x="1730269" y="406400"/>
        <a:ext cx="3320016" cy="1444978"/>
      </dsp:txXfrm>
    </dsp:sp>
    <dsp:sp modelId="{CB865A0E-FFB5-4370-AA0A-3AB48925FF48}">
      <dsp:nvSpPr>
        <dsp:cNvPr id="5" name="圆角矩形 4"/>
        <dsp:cNvSpPr/>
      </dsp:nvSpPr>
      <dsp:spPr bwMode="white">
        <a:xfrm>
          <a:off x="1731920" y="2032000"/>
          <a:ext cx="3316714" cy="1444978"/>
        </a:xfrm>
        <a:prstGeom prst="round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06680" tIns="106680" rIns="106680" bIns="1066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dirty="0">
              <a:solidFill>
                <a:srgbClr val="0000FF"/>
              </a:solidFill>
              <a:latin typeface="Hannotate SC" panose="03000500000000000000" pitchFamily="66" charset="-122"/>
              <a:ea typeface="Hannotate SC" panose="03000500000000000000" pitchFamily="66" charset="-122"/>
            </a:rPr>
            <a:t>系统的打开文件表</a:t>
          </a:r>
          <a:endParaRPr>
            <a:solidFill>
              <a:schemeClr val="dk1"/>
            </a:solidFill>
          </a:endParaRPr>
        </a:p>
      </dsp:txBody>
      <dsp:txXfrm>
        <a:off x="1731920" y="2032000"/>
        <a:ext cx="3316714" cy="14449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096000" cy="4064000"/>
        <a:chOff x="0" y="0"/>
        <a:chExt cx="6096000" cy="4064000"/>
      </a:xfrm>
    </dsp:grpSpPr>
    <dsp:sp modelId="{B3B1FEA1-3A35-4C2B-827C-A9B8A8DF7105}">
      <dsp:nvSpPr>
        <dsp:cNvPr id="4" name="空心弧 3"/>
        <dsp:cNvSpPr/>
      </dsp:nvSpPr>
      <dsp:spPr bwMode="white">
        <a:xfrm>
          <a:off x="-4551749" y="-717008"/>
          <a:ext cx="5498016" cy="5498016"/>
        </a:xfrm>
        <a:prstGeom prst="blockArc">
          <a:avLst>
            <a:gd name="adj1" fmla="val 18900000"/>
            <a:gd name="adj2" fmla="val 2700000"/>
            <a:gd name="adj3" fmla="val 329"/>
          </a:avLst>
        </a:prstGeom>
      </dsp:spPr>
      <dsp:style>
        <a:lnRef idx="2">
          <a:schemeClr val="dk2">
            <a:shade val="60000"/>
          </a:schemeClr>
        </a:lnRef>
        <a:fillRef idx="0">
          <a:schemeClr val="dk2"/>
        </a:fillRef>
        <a:effectRef idx="0">
          <a:scrgbClr r="0" g="0" b="0"/>
        </a:effectRef>
        <a:fontRef idx="minor"/>
      </dsp:style>
      <dsp:txXfrm>
        <a:off x="-4551749" y="-717008"/>
        <a:ext cx="5498016" cy="5498016"/>
      </dsp:txXfrm>
    </dsp:sp>
    <dsp:sp modelId="{13126D4A-A854-43C7-85FD-23EEB993592F}">
      <dsp:nvSpPr>
        <dsp:cNvPr id="7" name="矩形 6"/>
        <dsp:cNvSpPr/>
      </dsp:nvSpPr>
      <dsp:spPr bwMode="white">
        <a:xfrm>
          <a:off x="620166" y="406400"/>
          <a:ext cx="5475834" cy="812800"/>
        </a:xfrm>
        <a:prstGeom prst="rect">
          <a:avLst/>
        </a:prstGeom>
      </dsp:spPr>
      <dsp:style>
        <a:lnRef idx="2">
          <a:schemeClr val="lt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Body>
        <a:bodyPr lIns="645160" tIns="81280" rIns="81280" bIns="8128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dirty="0">
              <a:latin typeface="Hannotate SC" panose="03000500000000000000" pitchFamily="66" charset="-122"/>
              <a:ea typeface="Hannotate SC" panose="03000500000000000000" pitchFamily="66" charset="-122"/>
            </a:rPr>
            <a:t>顺序访问</a:t>
          </a:r>
        </a:p>
      </dsp:txBody>
      <dsp:txXfrm>
        <a:off x="620166" y="406400"/>
        <a:ext cx="5475834" cy="812800"/>
      </dsp:txXfrm>
    </dsp:sp>
    <dsp:sp modelId="{06E0F741-C51C-47B9-995A-9675527D99ED}">
      <dsp:nvSpPr>
        <dsp:cNvPr id="8" name="椭圆 7"/>
        <dsp:cNvSpPr/>
      </dsp:nvSpPr>
      <dsp:spPr bwMode="white">
        <a:xfrm>
          <a:off x="112166" y="304800"/>
          <a:ext cx="1016000" cy="1016000"/>
        </a:xfrm>
        <a:prstGeom prst="ellipse">
          <a:avLst/>
        </a:prstGeom>
      </dsp:spPr>
      <dsp:style>
        <a:lnRef idx="2">
          <a:schemeClr val="dk2"/>
        </a:lnRef>
        <a:fillRef idx="1">
          <a:schemeClr val="lt2"/>
        </a:fillRef>
        <a:effectRef idx="0">
          <a:scrgbClr r="0" g="0" b="0"/>
        </a:effectRef>
        <a:fontRef idx="minor"/>
      </dsp:style>
      <dsp:txXfrm>
        <a:off x="112166" y="304800"/>
        <a:ext cx="1016000" cy="1016000"/>
      </dsp:txXfrm>
    </dsp:sp>
    <dsp:sp modelId="{ED95AA14-2069-45CF-8D1D-CD5297E40138}">
      <dsp:nvSpPr>
        <dsp:cNvPr id="9" name="矩形 8"/>
        <dsp:cNvSpPr/>
      </dsp:nvSpPr>
      <dsp:spPr bwMode="white">
        <a:xfrm>
          <a:off x="915619" y="1625600"/>
          <a:ext cx="5180381" cy="812800"/>
        </a:xfrm>
        <a:prstGeom prst="rect">
          <a:avLst/>
        </a:prstGeom>
      </dsp:spPr>
      <dsp:style>
        <a:lnRef idx="2">
          <a:schemeClr val="lt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Body>
        <a:bodyPr lIns="645160" tIns="81280" rIns="81280" bIns="8128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dirty="0">
              <a:latin typeface="Hannotate SC" panose="03000500000000000000" pitchFamily="66" charset="-122"/>
              <a:ea typeface="Hannotate SC" panose="03000500000000000000" pitchFamily="66" charset="-122"/>
            </a:rPr>
            <a:t>直接访问</a:t>
          </a:r>
        </a:p>
      </dsp:txBody>
      <dsp:txXfrm>
        <a:off x="915619" y="1625600"/>
        <a:ext cx="5180381" cy="812800"/>
      </dsp:txXfrm>
    </dsp:sp>
    <dsp:sp modelId="{FA9D8395-6F42-4412-BBBC-7DF81A6B587B}">
      <dsp:nvSpPr>
        <dsp:cNvPr id="10" name="椭圆 9"/>
        <dsp:cNvSpPr/>
      </dsp:nvSpPr>
      <dsp:spPr bwMode="white">
        <a:xfrm>
          <a:off x="407619" y="1524000"/>
          <a:ext cx="1016000" cy="1016000"/>
        </a:xfrm>
        <a:prstGeom prst="ellipse">
          <a:avLst/>
        </a:prstGeom>
      </dsp:spPr>
      <dsp:style>
        <a:lnRef idx="2">
          <a:schemeClr val="dk2"/>
        </a:lnRef>
        <a:fillRef idx="1">
          <a:schemeClr val="lt2"/>
        </a:fillRef>
        <a:effectRef idx="0">
          <a:scrgbClr r="0" g="0" b="0"/>
        </a:effectRef>
        <a:fontRef idx="minor"/>
      </dsp:style>
      <dsp:txXfrm>
        <a:off x="407619" y="1524000"/>
        <a:ext cx="1016000" cy="1016000"/>
      </dsp:txXfrm>
    </dsp:sp>
    <dsp:sp modelId="{F0A6D66B-33E0-427F-BE61-399C7E5C4632}">
      <dsp:nvSpPr>
        <dsp:cNvPr id="11" name="矩形 10"/>
        <dsp:cNvSpPr/>
      </dsp:nvSpPr>
      <dsp:spPr bwMode="white">
        <a:xfrm>
          <a:off x="620166" y="2844800"/>
          <a:ext cx="5475834" cy="812800"/>
        </a:xfrm>
        <a:prstGeom prst="rect">
          <a:avLst/>
        </a:prstGeom>
      </dsp:spPr>
      <dsp:style>
        <a:lnRef idx="2">
          <a:schemeClr val="lt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Body>
        <a:bodyPr lIns="645160" tIns="81280" rIns="81280" bIns="8128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dirty="0">
              <a:latin typeface="Hannotate SC" panose="03000500000000000000" pitchFamily="66" charset="-122"/>
              <a:ea typeface="Hannotate SC" panose="03000500000000000000" pitchFamily="66" charset="-122"/>
            </a:rPr>
            <a:t>索引访问</a:t>
          </a:r>
        </a:p>
      </dsp:txBody>
      <dsp:txXfrm>
        <a:off x="620166" y="2844800"/>
        <a:ext cx="5475834" cy="812800"/>
      </dsp:txXfrm>
    </dsp:sp>
    <dsp:sp modelId="{4520877D-20CB-417C-93A1-90BB5B68BC47}">
      <dsp:nvSpPr>
        <dsp:cNvPr id="12" name="椭圆 11"/>
        <dsp:cNvSpPr/>
      </dsp:nvSpPr>
      <dsp:spPr bwMode="white">
        <a:xfrm>
          <a:off x="112166" y="2743200"/>
          <a:ext cx="1016000" cy="1016000"/>
        </a:xfrm>
        <a:prstGeom prst="ellipse">
          <a:avLst/>
        </a:prstGeom>
      </dsp:spPr>
      <dsp:style>
        <a:lnRef idx="2">
          <a:schemeClr val="dk2"/>
        </a:lnRef>
        <a:fillRef idx="1">
          <a:schemeClr val="lt2"/>
        </a:fillRef>
        <a:effectRef idx="0">
          <a:scrgbClr r="0" g="0" b="0"/>
        </a:effectRef>
        <a:fontRef idx="minor"/>
      </dsp:style>
      <dsp:txXfrm>
        <a:off x="112166" y="2743200"/>
        <a:ext cx="1016000" cy="1016000"/>
      </dsp:txXfrm>
    </dsp:sp>
    <dsp:sp modelId="{74518ABC-1AAC-4446-8556-AB6C608F8F08}">
      <dsp:nvSpPr>
        <dsp:cNvPr id="3" name="矩形 2" hidden="1"/>
        <dsp:cNvSpPr/>
      </dsp:nvSpPr>
      <dsp:spPr bwMode="white">
        <a:xfrm>
          <a:off x="110373" y="82886"/>
          <a:ext cx="36000" cy="36000"/>
        </a:xfrm>
        <a:prstGeom prst="rect">
          <a:avLst/>
        </a:prstGeom>
      </dsp:spPr>
      <dsp:style>
        <a:lnRef idx="2">
          <a:schemeClr val="lt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Xfrm>
        <a:off x="110373" y="82886"/>
        <a:ext cx="36000" cy="36000"/>
      </dsp:txXfrm>
    </dsp:sp>
    <dsp:sp modelId="{865A05EA-B74C-4267-A95E-244ADE659AB2}">
      <dsp:nvSpPr>
        <dsp:cNvPr id="5" name="矩形 4" hidden="1"/>
        <dsp:cNvSpPr/>
      </dsp:nvSpPr>
      <dsp:spPr bwMode="white">
        <a:xfrm>
          <a:off x="910267" y="2014000"/>
          <a:ext cx="36000" cy="36000"/>
        </a:xfrm>
        <a:prstGeom prst="rect">
          <a:avLst/>
        </a:prstGeom>
      </dsp:spPr>
      <dsp:style>
        <a:lnRef idx="2">
          <a:schemeClr val="lt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Xfrm>
        <a:off x="910267" y="2014000"/>
        <a:ext cx="36000" cy="36000"/>
      </dsp:txXfrm>
    </dsp:sp>
    <dsp:sp modelId="{6A1EE9F4-31C9-4B81-BE74-73EE3BC99117}">
      <dsp:nvSpPr>
        <dsp:cNvPr id="6" name="矩形 5" hidden="1"/>
        <dsp:cNvSpPr/>
      </dsp:nvSpPr>
      <dsp:spPr bwMode="white">
        <a:xfrm>
          <a:off x="110373" y="3945114"/>
          <a:ext cx="36000" cy="36000"/>
        </a:xfrm>
        <a:prstGeom prst="rect">
          <a:avLst/>
        </a:prstGeom>
      </dsp:spPr>
      <dsp:style>
        <a:lnRef idx="2">
          <a:schemeClr val="lt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Xfrm>
        <a:off x="110373" y="3945114"/>
        <a:ext cx="36000" cy="36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3493446" cy="3493446"/>
        <a:chOff x="0" y="0"/>
        <a:chExt cx="3493446" cy="3493446"/>
      </a:xfrm>
    </dsp:grpSpPr>
    <dsp:sp modelId="{9F665FD8-D857-49E2-9C3D-48566955453A}">
      <dsp:nvSpPr>
        <dsp:cNvPr id="3" name="饼形 2"/>
        <dsp:cNvSpPr/>
      </dsp:nvSpPr>
      <dsp:spPr bwMode="white">
        <a:xfrm>
          <a:off x="452846" y="320438"/>
          <a:ext cx="2934495" cy="2934495"/>
        </a:xfrm>
        <a:prstGeom prst="pie">
          <a:avLst>
            <a:gd name="adj1" fmla="val 16200000"/>
            <a:gd name="adj2" fmla="val 1800000"/>
          </a:avLst>
        </a:prstGeom>
        <a:solidFill>
          <a:srgbClr val="C00000"/>
        </a:solidFill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lIns="44450" tIns="44450" rIns="44450" bIns="44450" anchor="ctr"/>
        <a:lstStyle>
          <a:lvl1pPr algn="ctr">
            <a:defRPr sz="3500"/>
          </a:lvl1pPr>
          <a:lvl2pPr marL="228600" indent="-228600" algn="ctr">
            <a:defRPr sz="2700"/>
          </a:lvl2pPr>
          <a:lvl3pPr marL="457200" indent="-228600" algn="ctr">
            <a:defRPr sz="2700"/>
          </a:lvl3pPr>
          <a:lvl4pPr marL="685800" indent="-228600" algn="ctr">
            <a:defRPr sz="2700"/>
          </a:lvl4pPr>
          <a:lvl5pPr marL="914400" indent="-228600" algn="ctr">
            <a:defRPr sz="2700"/>
          </a:lvl5pPr>
          <a:lvl6pPr marL="1143000" indent="-228600" algn="ctr">
            <a:defRPr sz="2700"/>
          </a:lvl6pPr>
          <a:lvl7pPr marL="1371600" indent="-228600" algn="ctr">
            <a:defRPr sz="2700"/>
          </a:lvl7pPr>
          <a:lvl8pPr marL="1600200" indent="-228600" algn="ctr">
            <a:defRPr sz="2700"/>
          </a:lvl8pPr>
          <a:lvl9pPr marL="1828800" indent="-228600" algn="ctr">
            <a:defRPr sz="2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>
              <a:latin typeface="翩翩体-简" panose="03000300000000000000" pitchFamily="66" charset="-122"/>
              <a:ea typeface="翩翩体-简" panose="03000300000000000000" pitchFamily="66" charset="-122"/>
            </a:rPr>
            <a:t>有效</a:t>
          </a:r>
        </a:p>
      </dsp:txBody>
      <dsp:txXfrm>
        <a:off x="452846" y="320438"/>
        <a:ext cx="2934495" cy="2934495"/>
      </dsp:txXfrm>
    </dsp:sp>
    <dsp:sp modelId="{F10EB549-76F9-40C0-ADFA-89FF6B450645}">
      <dsp:nvSpPr>
        <dsp:cNvPr id="4" name="饼形 3"/>
        <dsp:cNvSpPr/>
      </dsp:nvSpPr>
      <dsp:spPr bwMode="white">
        <a:xfrm>
          <a:off x="443316" y="323144"/>
          <a:ext cx="2934495" cy="2934495"/>
        </a:xfrm>
        <a:prstGeom prst="pie">
          <a:avLst>
            <a:gd name="adj1" fmla="val 1800000"/>
            <a:gd name="adj2" fmla="val 9000000"/>
          </a:avLst>
        </a:prstGeom>
        <a:solidFill>
          <a:schemeClr val="accent6">
            <a:lumMod val="50000"/>
          </a:schemeClr>
        </a:solidFill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lIns="44450" tIns="44450" rIns="44450" bIns="44450" anchor="ctr"/>
        <a:lstStyle>
          <a:lvl1pPr algn="ctr">
            <a:defRPr sz="3500"/>
          </a:lvl1pPr>
          <a:lvl2pPr marL="228600" indent="-228600" algn="ctr">
            <a:defRPr sz="2700"/>
          </a:lvl2pPr>
          <a:lvl3pPr marL="457200" indent="-228600" algn="ctr">
            <a:defRPr sz="2700"/>
          </a:lvl3pPr>
          <a:lvl4pPr marL="685800" indent="-228600" algn="ctr">
            <a:defRPr sz="2700"/>
          </a:lvl4pPr>
          <a:lvl5pPr marL="914400" indent="-228600" algn="ctr">
            <a:defRPr sz="2700"/>
          </a:lvl5pPr>
          <a:lvl6pPr marL="1143000" indent="-228600" algn="ctr">
            <a:defRPr sz="2700"/>
          </a:lvl6pPr>
          <a:lvl7pPr marL="1371600" indent="-228600" algn="ctr">
            <a:defRPr sz="2700"/>
          </a:lvl7pPr>
          <a:lvl8pPr marL="1600200" indent="-228600" algn="ctr">
            <a:defRPr sz="2700"/>
          </a:lvl8pPr>
          <a:lvl9pPr marL="1828800" indent="-228600" algn="ctr">
            <a:defRPr sz="2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>
              <a:solidFill>
                <a:schemeClr val="bg1"/>
              </a:solidFill>
              <a:latin typeface="翩翩体-简" panose="03000300000000000000" pitchFamily="66" charset="-122"/>
              <a:ea typeface="翩翩体-简" panose="03000300000000000000" pitchFamily="66" charset="-122"/>
            </a:rPr>
            <a:t>组群</a:t>
          </a:r>
        </a:p>
      </dsp:txBody>
      <dsp:txXfrm>
        <a:off x="443316" y="323144"/>
        <a:ext cx="2934495" cy="2934495"/>
      </dsp:txXfrm>
    </dsp:sp>
    <dsp:sp modelId="{16E07C8A-77BA-49F7-B526-02A5D1601778}">
      <dsp:nvSpPr>
        <dsp:cNvPr id="5" name="饼形 4"/>
        <dsp:cNvSpPr/>
      </dsp:nvSpPr>
      <dsp:spPr bwMode="white">
        <a:xfrm>
          <a:off x="443316" y="308148"/>
          <a:ext cx="2934495" cy="2934495"/>
        </a:xfrm>
        <a:prstGeom prst="pie">
          <a:avLst>
            <a:gd name="adj1" fmla="val 9000000"/>
            <a:gd name="adj2" fmla="val 16200000"/>
          </a:avLst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lIns="44450" tIns="44450" rIns="44450" bIns="44450" anchor="ctr"/>
        <a:lstStyle>
          <a:lvl1pPr algn="ctr">
            <a:defRPr sz="3500"/>
          </a:lvl1pPr>
          <a:lvl2pPr marL="228600" indent="-228600" algn="ctr">
            <a:defRPr sz="2700"/>
          </a:lvl2pPr>
          <a:lvl3pPr marL="457200" indent="-228600" algn="ctr">
            <a:defRPr sz="2700"/>
          </a:lvl3pPr>
          <a:lvl4pPr marL="685800" indent="-228600" algn="ctr">
            <a:defRPr sz="2700"/>
          </a:lvl4pPr>
          <a:lvl5pPr marL="914400" indent="-228600" algn="ctr">
            <a:defRPr sz="2700"/>
          </a:lvl5pPr>
          <a:lvl6pPr marL="1143000" indent="-228600" algn="ctr">
            <a:defRPr sz="2700"/>
          </a:lvl6pPr>
          <a:lvl7pPr marL="1371600" indent="-228600" algn="ctr">
            <a:defRPr sz="2700"/>
          </a:lvl7pPr>
          <a:lvl8pPr marL="1600200" indent="-228600" algn="ctr">
            <a:defRPr sz="2700"/>
          </a:lvl8pPr>
          <a:lvl9pPr marL="1828800" indent="-228600" algn="ctr">
            <a:defRPr sz="2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>
              <a:latin typeface="翩翩体-简" panose="03000300000000000000" pitchFamily="66" charset="-122"/>
              <a:ea typeface="翩翩体-简" panose="03000300000000000000" pitchFamily="66" charset="-122"/>
            </a:rPr>
            <a:t>方便</a:t>
          </a:r>
        </a:p>
      </dsp:txBody>
      <dsp:txXfrm>
        <a:off x="443316" y="308148"/>
        <a:ext cx="2934495" cy="2934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#1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dir/>
      <dgm:resizeHandles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#1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#1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ar" val="1"/>
      <dgm:param type="vertAlign" val="mid"/>
      <dgm:param type="horzAlign" val="ctr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E9DE5-320E-AA4B-8DE7-6806D0EBFEC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520282" y="887413"/>
            <a:ext cx="3194049" cy="2395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938" y="3416300"/>
            <a:ext cx="8186737" cy="27955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370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550" y="674370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E55C8-ACD9-8C4D-A520-D20865180F5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E55C8-ACD9-8C4D-A520-D20865180F5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64318"/>
            <a:ext cx="7772400" cy="196003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5350"/>
            <a:ext cx="6400800" cy="233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8475135"/>
            <a:ext cx="2133600" cy="486833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1" y="8475135"/>
            <a:ext cx="2895600" cy="486833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8475135"/>
            <a:ext cx="2133600" cy="486833"/>
          </a:xfrm>
          <a:prstGeom prst="rect">
            <a:avLst/>
          </a:prstGeom>
        </p:spPr>
        <p:txBody>
          <a:bodyPr/>
          <a:lstStyle/>
          <a:p>
            <a:fld id="{3BD94727-988C-475D-8A1B-94CCC49AF38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6185"/>
            <a:ext cx="8229600" cy="1524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1" y="2133601"/>
            <a:ext cx="8229600" cy="603461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8475135"/>
            <a:ext cx="2133600" cy="486833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1" y="8475135"/>
            <a:ext cx="2895600" cy="486833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8475135"/>
            <a:ext cx="2133600" cy="486833"/>
          </a:xfrm>
          <a:prstGeom prst="rect">
            <a:avLst/>
          </a:prstGeom>
        </p:spPr>
        <p:txBody>
          <a:bodyPr/>
          <a:lstStyle/>
          <a:p>
            <a:fld id="{C5040924-4676-461A-BF9A-199E4AE6F9C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366185"/>
            <a:ext cx="2057400" cy="780203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366185"/>
            <a:ext cx="6019800" cy="78020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8475135"/>
            <a:ext cx="2133600" cy="486833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1" y="8475135"/>
            <a:ext cx="2895600" cy="486833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8475135"/>
            <a:ext cx="2133600" cy="486833"/>
          </a:xfrm>
          <a:prstGeom prst="rect">
            <a:avLst/>
          </a:prstGeom>
        </p:spPr>
        <p:txBody>
          <a:bodyPr/>
          <a:lstStyle/>
          <a:p>
            <a:fld id="{1A43484D-62E9-4FD5-9F18-FD0F2A4A18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9406" y="258945"/>
            <a:ext cx="5155824" cy="50367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8475135"/>
            <a:ext cx="2133600" cy="486833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1" y="8475135"/>
            <a:ext cx="2895600" cy="486833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8475135"/>
            <a:ext cx="2133600" cy="486833"/>
          </a:xfrm>
          <a:prstGeom prst="rect">
            <a:avLst/>
          </a:prstGeom>
        </p:spPr>
        <p:txBody>
          <a:bodyPr/>
          <a:lstStyle/>
          <a:p>
            <a:fld id="{32F19C9A-2C86-459C-8032-3161E841CF0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724" y="250853"/>
            <a:ext cx="5148437" cy="53081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143530"/>
            <a:ext cx="8229600" cy="502803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8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</a:defRPr>
            </a:lvl1pPr>
            <a:lvl2pPr>
              <a:lnSpc>
                <a:spcPct val="13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8475135"/>
            <a:ext cx="2133600" cy="486833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1" y="8475135"/>
            <a:ext cx="2895600" cy="486833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8475135"/>
            <a:ext cx="2133600" cy="486833"/>
          </a:xfrm>
          <a:prstGeom prst="rect">
            <a:avLst/>
          </a:prstGeom>
        </p:spPr>
        <p:txBody>
          <a:bodyPr/>
          <a:lstStyle/>
          <a:p>
            <a:fld id="{1A43484D-62E9-4FD5-9F18-FD0F2A4A18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两级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724" y="234669"/>
            <a:ext cx="4933762" cy="52794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600623"/>
            <a:ext cx="8229600" cy="457094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8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</a:defRPr>
            </a:lvl1pPr>
            <a:lvl2pPr>
              <a:lnSpc>
                <a:spcPct val="13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8475135"/>
            <a:ext cx="2133600" cy="486833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1" y="8475135"/>
            <a:ext cx="2895600" cy="486833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8475135"/>
            <a:ext cx="2133600" cy="486833"/>
          </a:xfrm>
          <a:prstGeom prst="rect">
            <a:avLst/>
          </a:prstGeom>
        </p:spPr>
        <p:txBody>
          <a:bodyPr/>
          <a:lstStyle/>
          <a:p>
            <a:fld id="{1A43484D-62E9-4FD5-9F18-FD0F2A4A18D8}" type="slidenum">
              <a:rPr lang="en-US" altLang="zh-CN" smtClean="0"/>
            </a:fld>
            <a:endParaRPr lang="en-US" altLang="zh-CN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30703" y="983909"/>
            <a:ext cx="8056098" cy="4643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SzPct val="80000"/>
              <a:buFont typeface="Wingdings" panose="05000000000000000000" pitchFamily="2" charset="2"/>
              <a:buNone/>
              <a:defRPr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/>
          <p:cNvSpPr/>
          <p:nvPr/>
        </p:nvSpPr>
        <p:spPr>
          <a:xfrm>
            <a:off x="-54740" y="0"/>
            <a:ext cx="9198740" cy="6858000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2" rIns="91425" bIns="45712"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8475135"/>
            <a:ext cx="2133600" cy="486833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1" y="8475135"/>
            <a:ext cx="2895600" cy="486833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8475135"/>
            <a:ext cx="2133600" cy="486833"/>
          </a:xfrm>
          <a:prstGeom prst="rect">
            <a:avLst/>
          </a:prstGeom>
        </p:spPr>
        <p:txBody>
          <a:bodyPr/>
          <a:lstStyle/>
          <a:p>
            <a:fld id="{1A43484D-62E9-4FD5-9F18-FD0F2A4A18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6185"/>
            <a:ext cx="8229600" cy="1524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133601"/>
            <a:ext cx="4038600" cy="6034618"/>
          </a:xfrm>
          <a:prstGeom prst="rect">
            <a:avLst/>
          </a:prstGeom>
        </p:spPr>
        <p:txBody>
          <a:bodyPr/>
          <a:lstStyle>
            <a:lvl1pPr>
              <a:defRPr sz="2775"/>
            </a:lvl1pPr>
            <a:lvl2pPr>
              <a:defRPr sz="2400"/>
            </a:lvl2pPr>
            <a:lvl3pPr>
              <a:defRPr sz="2025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1" y="2133601"/>
            <a:ext cx="4038600" cy="6034618"/>
          </a:xfrm>
          <a:prstGeom prst="rect">
            <a:avLst/>
          </a:prstGeom>
        </p:spPr>
        <p:txBody>
          <a:bodyPr/>
          <a:lstStyle>
            <a:lvl1pPr>
              <a:defRPr sz="2775"/>
            </a:lvl1pPr>
            <a:lvl2pPr>
              <a:defRPr sz="2400"/>
            </a:lvl2pPr>
            <a:lvl3pPr>
              <a:defRPr sz="2025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8475135"/>
            <a:ext cx="2133600" cy="486833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1" y="8475135"/>
            <a:ext cx="2895600" cy="486833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8475135"/>
            <a:ext cx="2133600" cy="486833"/>
          </a:xfrm>
          <a:prstGeom prst="rect">
            <a:avLst/>
          </a:prstGeom>
        </p:spPr>
        <p:txBody>
          <a:bodyPr/>
          <a:lstStyle/>
          <a:p>
            <a:fld id="{AE8317AC-56A0-4F66-9999-3141876505E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6185"/>
            <a:ext cx="8229600" cy="152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2" y="2046817"/>
            <a:ext cx="4040188" cy="8530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25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575" b="1"/>
            </a:lvl4pPr>
            <a:lvl5pPr marL="1828165" indent="0">
              <a:buNone/>
              <a:defRPr sz="1575" b="1"/>
            </a:lvl5pPr>
            <a:lvl6pPr marL="2285365" indent="0">
              <a:buNone/>
              <a:defRPr sz="1575" b="1"/>
            </a:lvl6pPr>
            <a:lvl7pPr marL="2742565" indent="0">
              <a:buNone/>
              <a:defRPr sz="1575" b="1"/>
            </a:lvl7pPr>
            <a:lvl8pPr marL="3199765" indent="0">
              <a:buNone/>
              <a:defRPr sz="1575" b="1"/>
            </a:lvl8pPr>
            <a:lvl9pPr marL="3656965" indent="0">
              <a:buNone/>
              <a:defRPr sz="1575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2" y="2899834"/>
            <a:ext cx="4040188" cy="526838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25"/>
            </a:lvl2pPr>
            <a:lvl3pPr>
              <a:defRPr sz="180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2046817"/>
            <a:ext cx="4041775" cy="8530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25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575" b="1"/>
            </a:lvl4pPr>
            <a:lvl5pPr marL="1828165" indent="0">
              <a:buNone/>
              <a:defRPr sz="1575" b="1"/>
            </a:lvl5pPr>
            <a:lvl6pPr marL="2285365" indent="0">
              <a:buNone/>
              <a:defRPr sz="1575" b="1"/>
            </a:lvl6pPr>
            <a:lvl7pPr marL="2742565" indent="0">
              <a:buNone/>
              <a:defRPr sz="1575" b="1"/>
            </a:lvl7pPr>
            <a:lvl8pPr marL="3199765" indent="0">
              <a:buNone/>
              <a:defRPr sz="1575" b="1"/>
            </a:lvl8pPr>
            <a:lvl9pPr marL="3656965" indent="0">
              <a:buNone/>
              <a:defRPr sz="1575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6" y="2899834"/>
            <a:ext cx="4041775" cy="526838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25"/>
            </a:lvl2pPr>
            <a:lvl3pPr>
              <a:defRPr sz="180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8475135"/>
            <a:ext cx="2133600" cy="486833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1" y="8475135"/>
            <a:ext cx="2895600" cy="486833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8475135"/>
            <a:ext cx="2133600" cy="486833"/>
          </a:xfrm>
          <a:prstGeom prst="rect">
            <a:avLst/>
          </a:prstGeom>
        </p:spPr>
        <p:txBody>
          <a:bodyPr/>
          <a:lstStyle/>
          <a:p>
            <a:fld id="{D82C57C2-4422-445C-AA38-012AEAC66A2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8475135"/>
            <a:ext cx="2133600" cy="486833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1" y="8475135"/>
            <a:ext cx="2895600" cy="486833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8475135"/>
            <a:ext cx="2133600" cy="486833"/>
          </a:xfrm>
          <a:prstGeom prst="rect">
            <a:avLst/>
          </a:prstGeom>
        </p:spPr>
        <p:txBody>
          <a:bodyPr/>
          <a:lstStyle/>
          <a:p>
            <a:fld id="{1A43484D-62E9-4FD5-9F18-FD0F2A4A18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64067"/>
            <a:ext cx="3008313" cy="1549400"/>
          </a:xfrm>
          <a:prstGeom prst="rect">
            <a:avLst/>
          </a:prstGeom>
        </p:spPr>
        <p:txBody>
          <a:bodyPr anchor="b"/>
          <a:lstStyle>
            <a:lvl1pPr algn="l">
              <a:defRPr sz="2025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364069"/>
            <a:ext cx="5111750" cy="7804151"/>
          </a:xfrm>
          <a:prstGeom prst="rect">
            <a:avLst/>
          </a:prstGeom>
        </p:spPr>
        <p:txBody>
          <a:bodyPr/>
          <a:lstStyle>
            <a:lvl1pPr>
              <a:defRPr sz="3225"/>
            </a:lvl1pPr>
            <a:lvl2pPr>
              <a:defRPr sz="2775"/>
            </a:lvl2pPr>
            <a:lvl3pPr>
              <a:defRPr sz="240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2" y="1913468"/>
            <a:ext cx="3008313" cy="62547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25"/>
            </a:lvl1pPr>
            <a:lvl2pPr marL="457200" indent="0">
              <a:buNone/>
              <a:defRPr sz="1200"/>
            </a:lvl2pPr>
            <a:lvl3pPr marL="914400" indent="0">
              <a:buNone/>
              <a:defRPr sz="975"/>
            </a:lvl3pPr>
            <a:lvl4pPr marL="1371600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8475135"/>
            <a:ext cx="2133600" cy="486833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1" y="8475135"/>
            <a:ext cx="2895600" cy="486833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8475135"/>
            <a:ext cx="2133600" cy="486833"/>
          </a:xfrm>
          <a:prstGeom prst="rect">
            <a:avLst/>
          </a:prstGeom>
        </p:spPr>
        <p:txBody>
          <a:bodyPr/>
          <a:lstStyle/>
          <a:p>
            <a:fld id="{3E1154D5-77C9-47C7-94AF-32BC5776273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400801"/>
            <a:ext cx="5486400" cy="755651"/>
          </a:xfrm>
          <a:prstGeom prst="rect">
            <a:avLst/>
          </a:prstGeom>
        </p:spPr>
        <p:txBody>
          <a:bodyPr anchor="b"/>
          <a:lstStyle>
            <a:lvl1pPr algn="l">
              <a:defRPr sz="2025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17034"/>
            <a:ext cx="54864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25"/>
            </a:lvl1pPr>
            <a:lvl2pPr marL="457200" indent="0">
              <a:buNone/>
              <a:defRPr sz="2775"/>
            </a:lvl2pPr>
            <a:lvl3pPr marL="914400" indent="0">
              <a:buNone/>
              <a:defRPr sz="2400"/>
            </a:lvl3pPr>
            <a:lvl4pPr marL="1371600" indent="0">
              <a:buNone/>
              <a:defRPr sz="2025"/>
            </a:lvl4pPr>
            <a:lvl5pPr marL="1828165" indent="0">
              <a:buNone/>
              <a:defRPr sz="2025"/>
            </a:lvl5pPr>
            <a:lvl6pPr marL="2285365" indent="0">
              <a:buNone/>
              <a:defRPr sz="2025"/>
            </a:lvl6pPr>
            <a:lvl7pPr marL="2742565" indent="0">
              <a:buNone/>
              <a:defRPr sz="2025"/>
            </a:lvl7pPr>
            <a:lvl8pPr marL="3199765" indent="0">
              <a:buNone/>
              <a:defRPr sz="2025"/>
            </a:lvl8pPr>
            <a:lvl9pPr marL="3656965" indent="0">
              <a:buNone/>
              <a:defRPr sz="2025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7156451"/>
            <a:ext cx="5486400" cy="107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25"/>
            </a:lvl1pPr>
            <a:lvl2pPr marL="457200" indent="0">
              <a:buNone/>
              <a:defRPr sz="1200"/>
            </a:lvl2pPr>
            <a:lvl3pPr marL="914400" indent="0">
              <a:buNone/>
              <a:defRPr sz="975"/>
            </a:lvl3pPr>
            <a:lvl4pPr marL="1371600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8475135"/>
            <a:ext cx="2133600" cy="486833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1" y="8475135"/>
            <a:ext cx="2895600" cy="486833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8475135"/>
            <a:ext cx="2133600" cy="486833"/>
          </a:xfrm>
          <a:prstGeom prst="rect">
            <a:avLst/>
          </a:prstGeom>
        </p:spPr>
        <p:txBody>
          <a:bodyPr/>
          <a:lstStyle/>
          <a:p>
            <a:fld id="{C4D36806-37B3-43F9-A69E-5872B41B059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456903" y="1143531"/>
            <a:ext cx="8224246" cy="49992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24" name="矩形 23"/>
          <p:cNvSpPr/>
          <p:nvPr/>
        </p:nvSpPr>
        <p:spPr>
          <a:xfrm>
            <a:off x="0" y="242570"/>
            <a:ext cx="9144000" cy="506095"/>
          </a:xfrm>
          <a:prstGeom prst="rect">
            <a:avLst/>
          </a:prstGeom>
          <a:solidFill>
            <a:srgbClr val="3A4187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0" tIns="45695" rIns="91390" bIns="45695" rtlCol="0" anchor="ctr"/>
          <a:lstStyle/>
          <a:p>
            <a:pPr lvl="0" algn="ctr"/>
            <a:endParaRPr lang="zh-CN" altLang="en-US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0" y="764528"/>
            <a:ext cx="9144000" cy="719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456179" y="330032"/>
            <a:ext cx="363735" cy="48512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sp>
        <p:nvSpPr>
          <p:cNvPr id="27" name="TextBox 15"/>
          <p:cNvSpPr txBox="1"/>
          <p:nvPr/>
        </p:nvSpPr>
        <p:spPr>
          <a:xfrm>
            <a:off x="8458118" y="441991"/>
            <a:ext cx="362356" cy="1841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EEF1883-7A0E-4F66-9932-E581691AD397}" type="slidenum">
              <a:rPr lang="zh-CN" altLang="en-US" sz="1200" smtClean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  <a:cs typeface="Arial Unicode MS" panose="020B0604020202020204" pitchFamily="34" charset="-122"/>
              </a:rPr>
            </a:fld>
            <a:r>
              <a:rPr lang="zh-CN" altLang="en-US" sz="12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  <a:cs typeface="Arial Unicode MS" panose="020B0604020202020204" pitchFamily="34" charset="-122"/>
              </a:rPr>
              <a:t> </a:t>
            </a:r>
            <a:endParaRPr lang="zh-CN" altLang="en-US" sz="1200" b="0" dirty="0">
              <a:solidFill>
                <a:schemeClr val="bg1"/>
              </a:solidFill>
              <a:latin typeface="Hannotate SC" panose="03000500000000000000" pitchFamily="66" charset="-122"/>
              <a:ea typeface="Hannotate SC" panose="03000500000000000000" pitchFamily="66" charset="-122"/>
              <a:cs typeface="Arial Unicode MS" panose="020B0604020202020204" pitchFamily="34" charset="-122"/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579120" y="362585"/>
            <a:ext cx="5120005" cy="40005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0" name="等腰三角形 39">
            <a:hlinkClick r:id="" action="ppaction://hlinkshowjump?jump=previousslide"/>
          </p:cNvPr>
          <p:cNvSpPr/>
          <p:nvPr/>
        </p:nvSpPr>
        <p:spPr>
          <a:xfrm rot="5400000" flipH="1">
            <a:off x="288902" y="517669"/>
            <a:ext cx="73980" cy="101096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0" tIns="45695" rIns="91390" bIns="45695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sp>
        <p:nvSpPr>
          <p:cNvPr id="41" name="等腰三角形 40">
            <a:hlinkClick r:id="" action="ppaction://hlinkshowjump?jump=previousslide"/>
          </p:cNvPr>
          <p:cNvSpPr/>
          <p:nvPr/>
        </p:nvSpPr>
        <p:spPr>
          <a:xfrm rot="5400000" flipH="1">
            <a:off x="393622" y="517669"/>
            <a:ext cx="73980" cy="101096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0" tIns="45695" rIns="91390" bIns="45695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sp>
        <p:nvSpPr>
          <p:cNvPr id="42" name="等腰三角形 41">
            <a:hlinkClick r:id="" action="ppaction://hlinkshowjump?jump=previousslide"/>
          </p:cNvPr>
          <p:cNvSpPr/>
          <p:nvPr/>
        </p:nvSpPr>
        <p:spPr>
          <a:xfrm rot="5400000" flipH="1">
            <a:off x="493583" y="517669"/>
            <a:ext cx="73980" cy="101096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0" tIns="45695" rIns="91390" bIns="45695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0" y="6538364"/>
            <a:ext cx="9144000" cy="319635"/>
          </a:xfrm>
          <a:prstGeom prst="rect">
            <a:avLst/>
          </a:prstGeom>
          <a:solidFill>
            <a:srgbClr val="3A4187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0" tIns="45695" rIns="91390" bIns="45695" rtlCol="0" anchor="ctr"/>
          <a:lstStyle/>
          <a:p>
            <a:pPr lvl="0" algn="ctr"/>
            <a:r>
              <a:rPr lang="zh-CN" altLang="en-US" dirty="0">
                <a:latin typeface="Hannotate SC" panose="03000500000000000000" pitchFamily="66" charset="-122"/>
                <a:ea typeface="Hannotate SC" panose="03000500000000000000" pitchFamily="66" charset="-122"/>
              </a:rPr>
              <a:t>哈尔滨工业大学（威海）计算机科学与技术学院 朴学峰</a:t>
            </a:r>
            <a:endParaRPr lang="zh-CN" altLang="en-US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3765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Hannotate SC" panose="03000500000000000000" pitchFamily="66" charset="-122"/>
          <a:ea typeface="Hannotate SC" panose="03000500000000000000" pitchFamily="66" charset="-122"/>
          <a:cs typeface="+mj-cs"/>
        </a:defRPr>
      </a:lvl1pPr>
    </p:titleStyle>
    <p:bodyStyle>
      <a:lvl1pPr marL="342900" indent="-342900" algn="l" defTabSz="913765" rtl="0" eaLnBrk="1" latinLnBrk="0" hangingPunct="1">
        <a:lnSpc>
          <a:spcPct val="130000"/>
        </a:lnSpc>
        <a:spcBef>
          <a:spcPct val="20000"/>
        </a:spcBef>
        <a:buSzPct val="80000"/>
        <a:buFont typeface="Wingdings" panose="05000000000000000000" pitchFamily="2" charset="2"/>
        <a:buChar char="l"/>
        <a:defRPr sz="1500" kern="1200">
          <a:solidFill>
            <a:schemeClr val="tx1"/>
          </a:solidFill>
          <a:latin typeface="Hannotate SC" panose="03000500000000000000" pitchFamily="66" charset="-122"/>
          <a:ea typeface="Hannotate SC" panose="03000500000000000000" pitchFamily="66" charset="-122"/>
          <a:cs typeface="+mn-cs"/>
        </a:defRPr>
      </a:lvl1pPr>
      <a:lvl2pPr marL="742950" indent="-285750" algn="l" defTabSz="913765" rtl="0" eaLnBrk="1" latinLnBrk="0" hangingPunct="1">
        <a:lnSpc>
          <a:spcPct val="130000"/>
        </a:lnSpc>
        <a:spcBef>
          <a:spcPct val="20000"/>
        </a:spcBef>
        <a:buFont typeface="Arial" panose="020B0604020202090204" pitchFamily="34" charset="0"/>
        <a:buChar char="–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130000"/>
        </a:lnSpc>
        <a:spcBef>
          <a:spcPct val="20000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130000"/>
        </a:lnSpc>
        <a:spcBef>
          <a:spcPct val="20000"/>
        </a:spcBef>
        <a:buFont typeface="Arial" panose="020B0604020202090204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»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0170" y="2064362"/>
            <a:ext cx="8480087" cy="851319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  <a:cs typeface="翩翩体-简" panose="03000300000000000000" pitchFamily="66" charset="-122"/>
              </a:rPr>
              <a:t>第十章  文件系统接口</a:t>
            </a:r>
            <a:endParaRPr lang="zh-CN" altLang="en-US" sz="4400" dirty="0">
              <a:solidFill>
                <a:schemeClr val="tx1"/>
              </a:solidFill>
              <a:cs typeface="翩翩体-简" panose="03000300000000000000" pitchFamily="66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2000" y="3291998"/>
            <a:ext cx="5804263" cy="1076802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600" b="1" dirty="0">
                <a:solidFill>
                  <a:schemeClr val="tx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解释文件系统功能</a:t>
            </a:r>
            <a:endParaRPr lang="en-US" altLang="zh-CN" sz="3600" b="1" dirty="0">
              <a:solidFill>
                <a:schemeClr val="tx1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600" b="1" dirty="0">
                <a:solidFill>
                  <a:schemeClr val="tx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描述文件系统接口</a:t>
            </a:r>
            <a:endParaRPr lang="zh-CN" altLang="en-US" sz="3600" b="1" dirty="0">
              <a:solidFill>
                <a:schemeClr val="tx1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72440" y="3041119"/>
            <a:ext cx="839724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0" y="273685"/>
            <a:ext cx="6132830" cy="4603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第三部分：存储管理</a:t>
            </a:r>
            <a:endParaRPr lang="zh-CN" altLang="en-US" sz="2400" b="1" dirty="0">
              <a:solidFill>
                <a:schemeClr val="bg1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打开文件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6405" y="3305247"/>
            <a:ext cx="2843318" cy="7523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进程的打开文件表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4268499" y="5314326"/>
            <a:ext cx="3090244" cy="509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zh-CN" altLang="en-US" b="1" dirty="0">
                <a:solidFill>
                  <a:srgbClr val="0000FF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系统的打开文件表</a:t>
            </a:r>
            <a:endParaRPr lang="zh-CN" altLang="en-US" b="1" dirty="0">
              <a:solidFill>
                <a:srgbClr val="0000FF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92644" y="1804022"/>
          <a:ext cx="185737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73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Open( A )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644738" y="2157105"/>
          <a:ext cx="1857375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737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/>
                        <a:t>A‘s Information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内容占位符 2"/>
          <p:cNvSpPr txBox="1"/>
          <p:nvPr/>
        </p:nvSpPr>
        <p:spPr>
          <a:xfrm>
            <a:off x="216404" y="5955323"/>
            <a:ext cx="2960549" cy="40613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进程的打开文件表</a:t>
            </a:r>
            <a:endParaRPr lang="zh-CN" altLang="en-US" sz="2400" b="1" dirty="0">
              <a:solidFill>
                <a:srgbClr val="0000FF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92644" y="4285626"/>
          <a:ext cx="185737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737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Open( A )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12" name="直接箭头连接符 11"/>
          <p:cNvCxnSpPr/>
          <p:nvPr/>
        </p:nvCxnSpPr>
        <p:spPr>
          <a:xfrm>
            <a:off x="2450019" y="2057400"/>
            <a:ext cx="2194719" cy="64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2450019" y="2778123"/>
            <a:ext cx="2194719" cy="2079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268262" y="1033778"/>
            <a:ext cx="406209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Hannotate SC" panose="03000500000000000000" pitchFamily="66" charset="-122"/>
                <a:ea typeface="Hannotate SC" panose="03000500000000000000" pitchFamily="66" charset="-122"/>
              </a:rPr>
              <a:t>- </a:t>
            </a:r>
            <a:r>
              <a:rPr lang="zh-CN" altLang="en-US" sz="2400" b="1" dirty="0">
                <a:latin typeface="Hannotate SC" panose="03000500000000000000" pitchFamily="66" charset="-122"/>
                <a:ea typeface="Hannotate SC" panose="03000500000000000000" pitchFamily="66" charset="-122"/>
              </a:rPr>
              <a:t>打开一个文件增加相关条目</a:t>
            </a:r>
            <a:endParaRPr lang="en-US" altLang="zh-CN" sz="2400" b="1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r>
              <a:rPr lang="en-US" altLang="zh-CN" sz="2400" b="1" dirty="0">
                <a:latin typeface="Hannotate SC" panose="03000500000000000000" pitchFamily="66" charset="-122"/>
                <a:ea typeface="Hannotate SC" panose="03000500000000000000" pitchFamily="66" charset="-122"/>
              </a:rPr>
              <a:t>- </a:t>
            </a:r>
            <a:r>
              <a:rPr lang="zh-CN" altLang="en-US" sz="2400" b="1" dirty="0">
                <a:latin typeface="Hannotate SC" panose="03000500000000000000" pitchFamily="66" charset="-122"/>
                <a:ea typeface="Hannotate SC" panose="03000500000000000000" pitchFamily="66" charset="-122"/>
              </a:rPr>
              <a:t>关闭一个文件删除相关条目</a:t>
            </a:r>
            <a:endParaRPr lang="zh-CN" altLang="en-US" sz="2400" b="1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44970" y="2673350"/>
            <a:ext cx="2120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应记录打开文件进程数</a:t>
            </a:r>
            <a:endParaRPr lang="zh-CN" altLang="en-US" sz="2400" b="1" dirty="0">
              <a:solidFill>
                <a:srgbClr val="FF0000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打开文件</a:t>
            </a:r>
            <a:r>
              <a:rPr lang="en-US" altLang="zh-CN" dirty="0"/>
              <a:t>-</a:t>
            </a:r>
            <a:r>
              <a:rPr lang="zh-CN" altLang="en-US" dirty="0"/>
              <a:t>应掌握的相关信息</a:t>
            </a:r>
            <a:endParaRPr lang="en-US" altLang="zh-CN" sz="2000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581660" y="1140460"/>
            <a:ext cx="8020050" cy="5299710"/>
          </a:xfrm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00FF"/>
                </a:solidFill>
              </a:rPr>
              <a:t>文件指针</a:t>
            </a:r>
            <a:r>
              <a:rPr lang="en-US" altLang="zh-CN" sz="2800" b="1" dirty="0">
                <a:solidFill>
                  <a:srgbClr val="0000FF"/>
                </a:solidFill>
              </a:rPr>
              <a:t> 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zh-CN" altLang="en-US" sz="2800" b="1" dirty="0">
                <a:latin typeface="Hannotate SC" panose="03000500000000000000" pitchFamily="66" charset="-122"/>
                <a:ea typeface="Hannotate SC" panose="03000500000000000000" pitchFamily="66" charset="-122"/>
              </a:rPr>
              <a:t>文件最后读</a:t>
            </a:r>
            <a:r>
              <a:rPr lang="en-US" altLang="zh-CN" sz="2800" b="1" dirty="0">
                <a:latin typeface="Hannotate SC" panose="03000500000000000000" pitchFamily="66" charset="-122"/>
                <a:ea typeface="Hannotate SC" panose="03000500000000000000" pitchFamily="66" charset="-122"/>
              </a:rPr>
              <a:t>/</a:t>
            </a:r>
            <a:r>
              <a:rPr lang="zh-CN" altLang="en-US" sz="2800" b="1" dirty="0">
                <a:latin typeface="Hannotate SC" panose="03000500000000000000" pitchFamily="66" charset="-122"/>
                <a:ea typeface="Hannotate SC" panose="03000500000000000000" pitchFamily="66" charset="-122"/>
              </a:rPr>
              <a:t>写位置指针</a:t>
            </a:r>
            <a:endParaRPr lang="en-US" altLang="zh-CN" sz="2800" b="1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 lvl="1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zh-CN" altLang="en-US" sz="2800" b="1" dirty="0">
                <a:latin typeface="Hannotate SC" panose="03000500000000000000" pitchFamily="66" charset="-122"/>
                <a:ea typeface="Hannotate SC" panose="03000500000000000000" pitchFamily="66" charset="-122"/>
              </a:rPr>
              <a:t>每个进程打开的文件个数、指针</a:t>
            </a:r>
            <a:endParaRPr lang="en-US" altLang="zh-CN" sz="2800" b="1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00FF"/>
                </a:solidFill>
              </a:rPr>
              <a:t>文件打开计数器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一个文件被打开的次数，当文件关闭时，操作系统必须重设打开文件表的条目</a:t>
            </a:r>
            <a:endParaRPr lang="en-US" altLang="zh-CN" sz="2800" b="1" dirty="0">
              <a:solidFill>
                <a:schemeClr val="tx1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00FF"/>
                </a:solidFill>
              </a:rPr>
              <a:t>文件磁盘位置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marL="857250" lvl="1" indent="-457200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用于定位磁盘上文件位置信息保存在内存中</a:t>
            </a:r>
            <a:endParaRPr lang="en-US" altLang="zh-CN" sz="2800" b="1" dirty="0">
              <a:solidFill>
                <a:schemeClr val="tx1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00FF"/>
                </a:solidFill>
              </a:rPr>
              <a:t>访问权限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marL="742950" lvl="1" indent="-342900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确定打开文件模式，以便操作系统允许或拒绝以后的</a:t>
            </a:r>
            <a:r>
              <a:rPr lang="en-US" altLang="zh-CN" sz="2800" b="1" dirty="0">
                <a:solidFill>
                  <a:schemeClr val="tx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I/O</a:t>
            </a:r>
            <a:r>
              <a:rPr lang="zh-CN" altLang="en-US" sz="2800" b="1" dirty="0">
                <a:solidFill>
                  <a:schemeClr val="tx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请求</a:t>
            </a:r>
            <a:endParaRPr lang="en-US" altLang="zh-CN" sz="2800" b="1" dirty="0">
              <a:solidFill>
                <a:schemeClr val="tx1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文件加锁</a:t>
            </a:r>
            <a:endParaRPr lang="en-US" altLang="zh-CN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800" b="1" dirty="0"/>
              <a:t>操作系统可提供</a:t>
            </a:r>
            <a:r>
              <a:rPr lang="zh-CN" altLang="en-US" sz="2800" b="1" dirty="0">
                <a:solidFill>
                  <a:srgbClr val="FF0000"/>
                </a:solidFill>
              </a:rPr>
              <a:t>共享锁或专用锁</a:t>
            </a:r>
            <a:r>
              <a:rPr lang="zh-CN" altLang="en-US" sz="2800" b="1" dirty="0"/>
              <a:t>文件加锁机制</a:t>
            </a:r>
            <a:endParaRPr lang="en-US" altLang="zh-CN" sz="2800" b="1" dirty="0"/>
          </a:p>
          <a:p>
            <a:pPr lvl="2">
              <a:lnSpc>
                <a:spcPct val="100000"/>
              </a:lnSpc>
            </a:pPr>
            <a:r>
              <a:rPr lang="zh-CN" altLang="en-US" sz="2800" b="1" dirty="0">
                <a:latin typeface="Hannotate SC" panose="03000500000000000000" pitchFamily="66" charset="-122"/>
                <a:ea typeface="Hannotate SC" panose="03000500000000000000" pitchFamily="66" charset="-122"/>
              </a:rPr>
              <a:t>共享锁 ：读</a:t>
            </a:r>
            <a:endParaRPr lang="en-US" altLang="zh-CN" sz="2800" b="1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 lvl="2">
              <a:lnSpc>
                <a:spcPct val="100000"/>
              </a:lnSpc>
            </a:pPr>
            <a:r>
              <a:rPr lang="zh-CN" altLang="en-US" sz="2800" b="1" dirty="0">
                <a:latin typeface="Hannotate SC" panose="03000500000000000000" pitchFamily="66" charset="-122"/>
                <a:ea typeface="Hannotate SC" panose="03000500000000000000" pitchFamily="66" charset="-122"/>
              </a:rPr>
              <a:t>专用锁 ：写</a:t>
            </a:r>
            <a:endParaRPr lang="en-US" altLang="zh-CN" sz="2800" b="1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 lvl="1">
              <a:lnSpc>
                <a:spcPct val="100000"/>
              </a:lnSpc>
            </a:pPr>
            <a:endParaRPr lang="en-US" altLang="zh-CN" sz="2800" b="1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800" b="1" dirty="0"/>
              <a:t>操作系统可提供</a:t>
            </a:r>
            <a:r>
              <a:rPr lang="zh-CN" altLang="en-US" sz="2800" b="1" dirty="0">
                <a:solidFill>
                  <a:srgbClr val="FF0000"/>
                </a:solidFill>
              </a:rPr>
              <a:t>强制或</a:t>
            </a:r>
            <a:r>
              <a:rPr lang="en-US" altLang="zh-CN" sz="2800" b="1" dirty="0">
                <a:solidFill>
                  <a:srgbClr val="FF0000"/>
                </a:solidFill>
              </a:rPr>
              <a:t>       </a:t>
            </a:r>
            <a:r>
              <a:rPr lang="zh-CN" altLang="en-US" sz="2800" b="1" dirty="0">
                <a:solidFill>
                  <a:srgbClr val="FF0000"/>
                </a:solidFill>
              </a:rPr>
              <a:t>建议</a:t>
            </a:r>
            <a:r>
              <a:rPr lang="zh-CN" altLang="en-US" sz="2800" b="1" dirty="0"/>
              <a:t>文件加锁机制</a:t>
            </a:r>
            <a:endParaRPr lang="en-US" altLang="zh-CN" sz="2800" b="1" dirty="0"/>
          </a:p>
          <a:p>
            <a:pPr lvl="2">
              <a:lnSpc>
                <a:spcPct val="100000"/>
              </a:lnSpc>
            </a:pPr>
            <a:r>
              <a:rPr lang="zh-CN" altLang="en-US" sz="2800" b="1" dirty="0">
                <a:latin typeface="Hannotate SC" panose="03000500000000000000" pitchFamily="66" charset="-122"/>
                <a:ea typeface="Hannotate SC" panose="03000500000000000000" pitchFamily="66" charset="-122"/>
              </a:rPr>
              <a:t>强制</a:t>
            </a:r>
            <a:r>
              <a:rPr lang="en-US" altLang="zh-CN" sz="2800" b="1" dirty="0">
                <a:latin typeface="Hannotate SC" panose="03000500000000000000" pitchFamily="66" charset="-122"/>
                <a:ea typeface="Hannotate SC" panose="03000500000000000000" pitchFamily="66" charset="-122"/>
              </a:rPr>
              <a:t> </a:t>
            </a:r>
            <a:r>
              <a:rPr lang="zh-CN" altLang="en-US" sz="2800" b="1" dirty="0">
                <a:latin typeface="Hannotate SC" panose="03000500000000000000" pitchFamily="66" charset="-122"/>
                <a:ea typeface="Hannotate SC" panose="03000500000000000000" pitchFamily="66" charset="-122"/>
              </a:rPr>
              <a:t>：一旦被加锁，其他进程就不能访问</a:t>
            </a:r>
            <a:endParaRPr lang="en-US" altLang="zh-CN" sz="2800" b="1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 lvl="2">
              <a:lnSpc>
                <a:spcPct val="100000"/>
              </a:lnSpc>
            </a:pPr>
            <a:r>
              <a:rPr lang="zh-CN" altLang="en-US" sz="2800" b="1" dirty="0">
                <a:latin typeface="Hannotate SC" panose="03000500000000000000" pitchFamily="66" charset="-122"/>
                <a:ea typeface="Hannotate SC" panose="03000500000000000000" pitchFamily="66" charset="-122"/>
              </a:rPr>
              <a:t>建议 ：根据程序员的设计需要确保适当的获取与释放锁</a:t>
            </a:r>
            <a:endParaRPr lang="en-US" altLang="zh-CN" sz="2800" b="1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>
              <a:lnSpc>
                <a:spcPct val="100000"/>
              </a:lnSpc>
            </a:pPr>
            <a:endParaRPr lang="en-US" altLang="zh-CN" sz="2800" b="1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231140"/>
            <a:ext cx="6456680" cy="61912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文件类型：文件名、扩展名</a:t>
            </a:r>
            <a:endParaRPr lang="en-US" altLang="zh-CN" dirty="0"/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5" t="1186" r="15715" b="1186"/>
          <a:stretch>
            <a:fillRect/>
          </a:stretch>
        </p:blipFill>
        <p:spPr bwMode="auto">
          <a:xfrm>
            <a:off x="979054" y="849745"/>
            <a:ext cx="6588695" cy="6008255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609600" y="2336034"/>
            <a:ext cx="10363200" cy="1960033"/>
          </a:xfrm>
        </p:spPr>
        <p:txBody>
          <a:bodyPr/>
          <a:lstStyle/>
          <a:p>
            <a:pPr algn="ctr"/>
            <a:r>
              <a:rPr kumimoji="1" lang="zh-CN" altLang="en-US" sz="4400" dirty="0">
                <a:solidFill>
                  <a:srgbClr val="0000FF"/>
                </a:solidFill>
              </a:rPr>
              <a:t>第</a:t>
            </a:r>
            <a:r>
              <a:rPr kumimoji="1" lang="en-US" altLang="zh-CN" sz="4400" dirty="0">
                <a:solidFill>
                  <a:srgbClr val="0000FF"/>
                </a:solidFill>
              </a:rPr>
              <a:t>2</a:t>
            </a:r>
            <a:r>
              <a:rPr kumimoji="1" lang="zh-CN" altLang="en-US" sz="4400" dirty="0">
                <a:solidFill>
                  <a:srgbClr val="0000FF"/>
                </a:solidFill>
              </a:rPr>
              <a:t>节、文件访问方法</a:t>
            </a:r>
            <a:endParaRPr kumimoji="1" lang="zh-CN" altLang="en-US" sz="4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935" y="396875"/>
            <a:ext cx="5618480" cy="384810"/>
          </a:xfrm>
        </p:spPr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访问方法</a:t>
            </a:r>
            <a:endParaRPr lang="en-US" altLang="zh-CN" dirty="0"/>
          </a:p>
        </p:txBody>
      </p:sp>
      <p:graphicFrame>
        <p:nvGraphicFramePr>
          <p:cNvPr id="2" name="图示 1"/>
          <p:cNvGraphicFramePr/>
          <p:nvPr/>
        </p:nvGraphicFramePr>
        <p:xfrm>
          <a:off x="1574800" y="1803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905000" y="2298701"/>
            <a:ext cx="4603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1</a:t>
            </a:r>
            <a:endParaRPr lang="zh-CN" altLang="en-US" sz="3600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2500" y="3512235"/>
            <a:ext cx="4603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2</a:t>
            </a:r>
            <a:endParaRPr lang="zh-CN" altLang="en-US" sz="3600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05000" y="4725769"/>
            <a:ext cx="4603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3</a:t>
            </a:r>
            <a:endParaRPr lang="zh-CN" altLang="en-US" sz="3600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258445"/>
            <a:ext cx="3888105" cy="504190"/>
          </a:xfrm>
        </p:spPr>
        <p:txBody>
          <a:bodyPr>
            <a:no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）顺序访问</a:t>
            </a:r>
            <a:endParaRPr lang="en-US" altLang="zh-CN" dirty="0"/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" t="33012" r="458" b="33943"/>
          <a:stretch>
            <a:fillRect/>
          </a:stretch>
        </p:blipFill>
        <p:spPr bwMode="auto">
          <a:xfrm>
            <a:off x="663603" y="2834165"/>
            <a:ext cx="7924800" cy="19875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91820" y="1228090"/>
            <a:ext cx="8121650" cy="1038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latin typeface="Hannotate SC" panose="03000500000000000000" pitchFamily="66" charset="-122"/>
                <a:ea typeface="Hannotate SC" panose="03000500000000000000" pitchFamily="66" charset="-122"/>
              </a:rPr>
              <a:t>文件信息按顺序，一个记录接着一个记录地加以处理</a:t>
            </a:r>
            <a:endParaRPr lang="zh-CN" altLang="en-US" sz="2800" b="1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5470" y="249555"/>
            <a:ext cx="5528945" cy="532130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）直接访问（相对访问）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000" b="1" dirty="0"/>
              <a:t>文件由固定长度的逻辑记录组成</a:t>
            </a:r>
            <a:endParaRPr lang="en-US" altLang="zh-CN" sz="3000" b="1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000" b="1" dirty="0"/>
              <a:t>操作系统所提供的块儿号通常为</a:t>
            </a:r>
            <a:r>
              <a:rPr lang="zh-CN" altLang="en-US" sz="3000" b="1" dirty="0">
                <a:solidFill>
                  <a:srgbClr val="0000FF"/>
                </a:solidFill>
              </a:rPr>
              <a:t>相对块号</a:t>
            </a:r>
            <a:r>
              <a:rPr lang="zh-CN" altLang="en-US" sz="3000" b="1" dirty="0"/>
              <a:t>，它是相对于文件开始的索引</a:t>
            </a:r>
            <a:endParaRPr lang="en-US" altLang="zh-CN" sz="2800" b="1" dirty="0"/>
          </a:p>
          <a:p>
            <a:pPr marL="0" indent="0" algn="ctr">
              <a:buNone/>
            </a:pPr>
            <a:r>
              <a:rPr lang="zh-CN" altLang="en-US" sz="2800" b="1" dirty="0">
                <a:solidFill>
                  <a:srgbClr val="0070C0"/>
                </a:solidFill>
              </a:rPr>
              <a:t>相对块号      物理块号</a:t>
            </a:r>
            <a:endParaRPr lang="en-US" altLang="zh-CN" b="1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altLang="zh-CN" sz="2800" b="1" dirty="0"/>
              <a:t>   0	</a:t>
            </a:r>
            <a:r>
              <a:rPr lang="zh-CN" altLang="en-US" sz="2800" b="1" dirty="0"/>
              <a:t>  </a:t>
            </a:r>
            <a:r>
              <a:rPr lang="en-US" altLang="zh-CN" sz="2800" b="1" dirty="0"/>
              <a:t>       14703</a:t>
            </a:r>
            <a:endParaRPr lang="en-US" altLang="zh-CN" sz="2800" b="1" dirty="0"/>
          </a:p>
          <a:p>
            <a:pPr marL="0" indent="0" algn="ctr">
              <a:buNone/>
            </a:pPr>
            <a:r>
              <a:rPr lang="en-US" altLang="zh-CN" sz="2800" b="1" dirty="0"/>
              <a:t> 1               2342</a:t>
            </a:r>
            <a:endParaRPr lang="en-US" altLang="zh-CN" sz="2800" b="1" dirty="0"/>
          </a:p>
          <a:p>
            <a:pPr marL="0" indent="0" algn="ctr">
              <a:buNone/>
            </a:pPr>
            <a:r>
              <a:rPr lang="en-US" altLang="zh-CN" sz="2800" b="1" dirty="0"/>
              <a:t>  2               3192</a:t>
            </a:r>
            <a:r>
              <a:rPr lang="zh-CN" altLang="en-US" sz="2800" b="1" dirty="0"/>
              <a:t> </a:t>
            </a:r>
            <a:endParaRPr lang="en-US" altLang="zh-CN" sz="2800" b="1" dirty="0"/>
          </a:p>
          <a:p>
            <a:pPr marL="0" indent="0" algn="ctr">
              <a:buNone/>
            </a:pPr>
            <a:r>
              <a:rPr lang="en-US" altLang="zh-CN" sz="2800" b="1" dirty="0"/>
              <a:t>…              …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94055" y="116840"/>
            <a:ext cx="7064375" cy="751205"/>
          </a:xfrm>
        </p:spPr>
        <p:txBody>
          <a:bodyPr>
            <a:normAutofit/>
          </a:bodyPr>
          <a:lstStyle/>
          <a:p>
            <a:r>
              <a:rPr lang="zh-CN" altLang="en-US" dirty="0"/>
              <a:t>在直接访问文件上模拟顺序访问</a:t>
            </a:r>
            <a:endParaRPr lang="en-US" altLang="zh-CN" sz="2000" dirty="0"/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" t="27695" r="865" b="28273"/>
          <a:stretch>
            <a:fillRect/>
          </a:stretch>
        </p:blipFill>
        <p:spPr bwMode="auto">
          <a:xfrm>
            <a:off x="762000" y="1627391"/>
            <a:ext cx="8164286" cy="2618038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62940" y="249555"/>
            <a:ext cx="5267325" cy="51308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）索引文件</a:t>
            </a:r>
            <a:endParaRPr lang="en-US" altLang="zh-CN" dirty="0"/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" t="12044" r="813" b="12329"/>
          <a:stretch>
            <a:fillRect/>
          </a:stretch>
        </p:blipFill>
        <p:spPr bwMode="auto">
          <a:xfrm>
            <a:off x="701675" y="2575560"/>
            <a:ext cx="7741285" cy="3894455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 rot="19571847">
            <a:off x="3323489" y="4136373"/>
            <a:ext cx="1329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各块的指针</a:t>
            </a:r>
            <a:endParaRPr lang="zh-CN" altLang="en-US" b="1" dirty="0">
              <a:solidFill>
                <a:srgbClr val="0070C0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5925" y="1085850"/>
            <a:ext cx="8482965" cy="1420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latin typeface="Hannotate SC" panose="03000500000000000000" pitchFamily="66" charset="-122"/>
                <a:ea typeface="Hannotate SC" panose="03000500000000000000" pitchFamily="66" charset="-122"/>
              </a:rPr>
              <a:t>- </a:t>
            </a:r>
            <a:r>
              <a:rPr lang="zh-CN" altLang="en-US" sz="2400" b="1" dirty="0">
                <a:latin typeface="Hannotate SC" panose="03000500000000000000" pitchFamily="66" charset="-122"/>
                <a:ea typeface="Hannotate SC" panose="03000500000000000000" pitchFamily="66" charset="-122"/>
              </a:rPr>
              <a:t>对文件创建索引文件，索引包括各块的指针</a:t>
            </a:r>
            <a:endParaRPr lang="en-US" altLang="zh-CN" sz="2400" b="1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Hannotate SC" panose="03000500000000000000" pitchFamily="66" charset="-122"/>
                <a:ea typeface="Hannotate SC" panose="03000500000000000000" pitchFamily="66" charset="-122"/>
              </a:rPr>
              <a:t>- </a:t>
            </a:r>
            <a:r>
              <a:rPr lang="zh-CN" altLang="en-US" sz="2400" b="1" dirty="0">
                <a:latin typeface="Hannotate SC" panose="03000500000000000000" pitchFamily="66" charset="-122"/>
                <a:ea typeface="Hannotate SC" panose="03000500000000000000" pitchFamily="66" charset="-122"/>
              </a:rPr>
              <a:t>为查找文件中的记录，首先搜索索引，再根据指针直接访问文件</a:t>
            </a:r>
            <a:endParaRPr lang="zh-CN" altLang="en-US" sz="2400" b="1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325" y="358775"/>
            <a:ext cx="6054725" cy="422910"/>
          </a:xfrm>
        </p:spPr>
        <p:txBody>
          <a:bodyPr/>
          <a:lstStyle/>
          <a:p>
            <a:r>
              <a:rPr lang="zh-CN" altLang="en-US" dirty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1143635"/>
            <a:ext cx="7839075" cy="502793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b="1" dirty="0"/>
              <a:t>文件概念</a:t>
            </a:r>
            <a:endParaRPr lang="en-US" altLang="zh-CN" sz="3200" b="1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b="1" dirty="0"/>
              <a:t>访问方法</a:t>
            </a:r>
            <a:endParaRPr lang="en-US" altLang="zh-CN" sz="3200" b="1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b="1" dirty="0"/>
              <a:t>目录结构</a:t>
            </a:r>
            <a:endParaRPr lang="en-US" altLang="zh-CN" sz="3200" b="1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b="1" dirty="0"/>
              <a:t>文件系统安装</a:t>
            </a:r>
            <a:endParaRPr lang="en-US" altLang="zh-CN" sz="3200" b="1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b="1" dirty="0"/>
              <a:t>文件共享</a:t>
            </a:r>
            <a:endParaRPr lang="en-US" altLang="zh-CN" sz="3200" b="1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b="1" dirty="0"/>
              <a:t>文件一致性语义与保护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609600" y="2336034"/>
            <a:ext cx="10363200" cy="1960033"/>
          </a:xfrm>
        </p:spPr>
        <p:txBody>
          <a:bodyPr/>
          <a:lstStyle/>
          <a:p>
            <a:pPr algn="ctr"/>
            <a:r>
              <a:rPr kumimoji="1" lang="zh-CN" altLang="en-US" sz="4400" dirty="0">
                <a:solidFill>
                  <a:srgbClr val="0000FF"/>
                </a:solidFill>
              </a:rPr>
              <a:t>第</a:t>
            </a:r>
            <a:r>
              <a:rPr kumimoji="1" lang="en-US" altLang="zh-CN" sz="4400" dirty="0">
                <a:solidFill>
                  <a:srgbClr val="0000FF"/>
                </a:solidFill>
              </a:rPr>
              <a:t>3</a:t>
            </a:r>
            <a:r>
              <a:rPr kumimoji="1" lang="zh-CN" altLang="en-US" sz="4400" dirty="0">
                <a:solidFill>
                  <a:srgbClr val="0000FF"/>
                </a:solidFill>
              </a:rPr>
              <a:t>节、目录结构</a:t>
            </a:r>
            <a:endParaRPr kumimoji="1" lang="zh-CN" altLang="en-US" sz="4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 目录结构</a:t>
            </a:r>
            <a:endParaRPr lang="en-US" altLang="zh-CN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377190" y="1784985"/>
            <a:ext cx="8587105" cy="352107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3200" b="1" dirty="0">
                <a:solidFill>
                  <a:srgbClr val="0070C0"/>
                </a:solidFill>
              </a:rPr>
              <a:t>管理、组织文件的需要</a:t>
            </a:r>
            <a:endParaRPr lang="en-US" altLang="zh-CN" sz="3200" b="1" dirty="0">
              <a:solidFill>
                <a:srgbClr val="0070C0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zh-CN" altLang="en-US" sz="3200" b="1" dirty="0"/>
              <a:t>单层次目录结构</a:t>
            </a:r>
            <a:endParaRPr lang="en-US" altLang="zh-CN" sz="3200" b="1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zh-CN" altLang="en-US" sz="3200" b="1" dirty="0"/>
              <a:t>双层次目录结构</a:t>
            </a:r>
            <a:endParaRPr lang="en-US" altLang="zh-CN" sz="3200" b="1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zh-CN" altLang="en-US" sz="3200" b="1" dirty="0"/>
              <a:t>树状目录结构</a:t>
            </a:r>
            <a:endParaRPr lang="en-US" altLang="zh-CN" sz="3200" b="1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zh-CN" altLang="en-US" sz="3200" b="1" dirty="0"/>
              <a:t>无环图目录结构</a:t>
            </a:r>
            <a:endParaRPr lang="en-US" altLang="zh-CN" sz="3200" b="1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zh-CN" altLang="en-US" sz="3200" b="1" dirty="0"/>
              <a:t>通用图目录结构</a:t>
            </a:r>
            <a:endParaRPr lang="en-US" altLang="zh-CN" sz="3200" b="1" dirty="0"/>
          </a:p>
        </p:txBody>
      </p:sp>
      <p:graphicFrame>
        <p:nvGraphicFramePr>
          <p:cNvPr id="2" name="图示 1"/>
          <p:cNvGraphicFramePr/>
          <p:nvPr/>
        </p:nvGraphicFramePr>
        <p:xfrm>
          <a:off x="4991725" y="1784760"/>
          <a:ext cx="3972393" cy="3493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521565" y="5263217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用目录组织文件的目的</a:t>
            </a:r>
            <a:endParaRPr lang="zh-CN" altLang="en-US" sz="2400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存储结构：典型的文件系统组成</a:t>
            </a:r>
            <a:endParaRPr lang="en-US" altLang="zh-CN" dirty="0"/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" t="14792" r="439" b="14484"/>
          <a:stretch>
            <a:fillRect/>
          </a:stretch>
        </p:blipFill>
        <p:spPr bwMode="auto">
          <a:xfrm>
            <a:off x="913765" y="2957195"/>
            <a:ext cx="7623175" cy="340487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257810" y="1010285"/>
            <a:ext cx="8692515" cy="223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2400" b="1" dirty="0">
                <a:latin typeface="Hannotate SC" panose="03000500000000000000" pitchFamily="66" charset="-122"/>
                <a:ea typeface="Hannotate SC" panose="03000500000000000000" pitchFamily="66" charset="-122"/>
              </a:rPr>
              <a:t>每个磁盘分区可以创建一个文件系统</a:t>
            </a:r>
            <a:endParaRPr lang="en-US" altLang="zh-CN" sz="2400" b="1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2400" b="1" dirty="0">
                <a:latin typeface="Hannotate SC" panose="03000500000000000000" pitchFamily="66" charset="-122"/>
                <a:ea typeface="Hannotate SC" panose="03000500000000000000" pitchFamily="66" charset="-122"/>
              </a:rPr>
              <a:t>存储文件系统的一大块存储空间称为</a:t>
            </a:r>
            <a:r>
              <a:rPr lang="zh-CN" altLang="en-US" sz="2400" b="1" dirty="0">
                <a:solidFill>
                  <a:srgbClr val="0000FF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卷</a:t>
            </a:r>
            <a:endParaRPr lang="en-US" altLang="zh-CN" sz="2400" b="1" dirty="0">
              <a:solidFill>
                <a:srgbClr val="0000FF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每个卷必须包含其文件系统上文件的信息，这些信息保存在设备目录或卷表中</a:t>
            </a:r>
            <a:endParaRPr lang="en-US" altLang="zh-CN" sz="2400" b="1" dirty="0">
              <a:solidFill>
                <a:srgbClr val="0000FF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endParaRPr lang="en-US" altLang="zh-CN" sz="2400" b="1" dirty="0">
              <a:solidFill>
                <a:srgbClr val="0000FF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文件系统和目录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22958" y="987129"/>
            <a:ext cx="45700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$</a:t>
            </a:r>
            <a:r>
              <a:rPr lang="en-US" altLang="zh-CN" sz="2800" dirty="0" err="1">
                <a:latin typeface="Hannotate SC" panose="03000500000000000000" pitchFamily="66" charset="-122"/>
                <a:ea typeface="Hannotate SC" panose="03000500000000000000" pitchFamily="66" charset="-122"/>
              </a:rPr>
              <a:t>df</a:t>
            </a:r>
            <a:r>
              <a:rPr lang="en-US" altLang="zh-CN" sz="28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 –</a:t>
            </a:r>
            <a:r>
              <a:rPr lang="en-US" altLang="zh-CN" sz="2800" dirty="0" err="1">
                <a:latin typeface="Hannotate SC" panose="03000500000000000000" pitchFamily="66" charset="-122"/>
                <a:ea typeface="Hannotate SC" panose="03000500000000000000" pitchFamily="66" charset="-122"/>
              </a:rPr>
              <a:t>Th</a:t>
            </a:r>
            <a:r>
              <a:rPr lang="en-US" altLang="zh-CN" sz="28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  </a:t>
            </a:r>
            <a:r>
              <a:rPr lang="zh-CN" altLang="en-US" sz="2800" b="1" dirty="0">
                <a:latin typeface="Hannotate SC" panose="03000500000000000000" pitchFamily="66" charset="-122"/>
                <a:ea typeface="Hannotate SC" panose="03000500000000000000" pitchFamily="66" charset="-122"/>
              </a:rPr>
              <a:t>查看分区文件系统</a:t>
            </a:r>
            <a:endParaRPr lang="zh-CN" altLang="en-US" sz="2800" b="1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613" y="3883170"/>
            <a:ext cx="7768662" cy="231143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7613" y="3326850"/>
            <a:ext cx="39376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Hannotate SC" panose="03000500000000000000" pitchFamily="66" charset="-122"/>
                <a:ea typeface="Hannotate SC" panose="03000500000000000000" pitchFamily="66" charset="-122"/>
              </a:rPr>
              <a:t>$</a:t>
            </a:r>
            <a:r>
              <a:rPr lang="en-US" altLang="zh-CN" sz="28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Downloads</a:t>
            </a:r>
            <a:r>
              <a:rPr lang="en-US" altLang="zh-CN" sz="2800" b="1" dirty="0">
                <a:latin typeface="Hannotate SC" panose="03000500000000000000" pitchFamily="66" charset="-122"/>
                <a:ea typeface="Hannotate SC" panose="03000500000000000000" pitchFamily="66" charset="-122"/>
              </a:rPr>
              <a:t> </a:t>
            </a:r>
            <a:r>
              <a:rPr lang="zh-CN" altLang="en-US" sz="2800" b="1" dirty="0">
                <a:latin typeface="Hannotate SC" panose="03000500000000000000" pitchFamily="66" charset="-122"/>
                <a:ea typeface="Hannotate SC" panose="03000500000000000000" pitchFamily="66" charset="-122"/>
              </a:rPr>
              <a:t>目录下文件</a:t>
            </a:r>
            <a:endParaRPr lang="zh-CN" altLang="en-US" sz="2800" b="1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13" y="1576105"/>
            <a:ext cx="6549462" cy="165233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文件系统和目录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7139" y="1179263"/>
            <a:ext cx="272478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$vi Downloads</a:t>
            </a:r>
            <a:endParaRPr lang="zh-CN" altLang="en-US" sz="3200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139" y="1764038"/>
            <a:ext cx="8011877" cy="194436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对目录的相关操作</a:t>
            </a:r>
            <a:endParaRPr lang="en-US" altLang="zh-CN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490220" y="1143635"/>
            <a:ext cx="8331200" cy="502793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3200" b="1" dirty="0"/>
              <a:t>搜索文件</a:t>
            </a:r>
            <a:endParaRPr lang="en-US" altLang="zh-CN" sz="3200" b="1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3200" b="1" dirty="0"/>
              <a:t>创建文件</a:t>
            </a:r>
            <a:endParaRPr lang="en-US" altLang="zh-CN" sz="3200" b="1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3200" b="1" dirty="0"/>
              <a:t>删除文件</a:t>
            </a:r>
            <a:endParaRPr lang="en-US" altLang="zh-CN" sz="3200" b="1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3200" b="1" dirty="0"/>
              <a:t>遍历目录（</a:t>
            </a:r>
            <a:r>
              <a:rPr lang="en-US" altLang="zh-CN" sz="3200" b="1" dirty="0"/>
              <a:t>List a directory</a:t>
            </a:r>
            <a:r>
              <a:rPr lang="zh-CN" altLang="en-US" sz="3200" b="1" dirty="0"/>
              <a:t>）</a:t>
            </a:r>
            <a:endParaRPr lang="en-US" altLang="zh-CN" sz="3200" b="1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3200" b="1" dirty="0"/>
              <a:t>重命名文件</a:t>
            </a:r>
            <a:endParaRPr lang="en-US" altLang="zh-CN" sz="3200" b="1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3200" b="1" dirty="0"/>
              <a:t>跟踪文件系统（备份）</a:t>
            </a:r>
            <a:endParaRPr lang="en-US" altLang="zh-CN" sz="32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）单层结构目录</a:t>
            </a:r>
            <a:endParaRPr lang="en-US" altLang="zh-CN" sz="2400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034321"/>
            <a:ext cx="7029450" cy="829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b="1" dirty="0"/>
              <a:t>所有文件都包含在同一个目录中</a:t>
            </a:r>
            <a:endParaRPr lang="en-US" altLang="zh-CN" sz="3200" b="1" dirty="0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432619" y="4510360"/>
            <a:ext cx="8619017" cy="131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nnotate SC" panose="03000500000000000000" pitchFamily="66" charset="-122"/>
                <a:ea typeface="Hannotate SC" panose="03000500000000000000" pitchFamily="66" charset="-122"/>
              </a:rPr>
              <a:t>问题： </a:t>
            </a:r>
            <a:r>
              <a:rPr lang="zh-CN" altLang="en-US" sz="3200" b="1" dirty="0">
                <a:solidFill>
                  <a:srgbClr val="FF0000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文件命名，文件名称必须是唯一的多用户之间的文件名称也不能冲突</a:t>
            </a:r>
            <a:endParaRPr lang="en-US" altLang="zh-CN" sz="3200" b="1" dirty="0">
              <a:solidFill>
                <a:srgbClr val="FF0000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pic>
        <p:nvPicPr>
          <p:cNvPr id="68614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t="37624" r="879" b="37932"/>
          <a:stretch>
            <a:fillRect/>
          </a:stretch>
        </p:blipFill>
        <p:spPr bwMode="auto">
          <a:xfrm>
            <a:off x="433070" y="2244725"/>
            <a:ext cx="8618855" cy="150876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）双层结构目录</a:t>
            </a:r>
            <a:endParaRPr lang="en-US" altLang="zh-CN" sz="2800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291841" y="1118113"/>
            <a:ext cx="9666625" cy="549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200" b="1" dirty="0"/>
              <a:t>系统有主文件目录，每个目录是用户文件目录</a:t>
            </a:r>
            <a:endParaRPr lang="en-US" altLang="zh-CN" sz="3200" b="1" dirty="0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771525" y="4778375"/>
            <a:ext cx="7002462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zh-CN" altLang="en-US" sz="2800" b="1" dirty="0">
                <a:latin typeface="Hannotate SC" panose="03000500000000000000" pitchFamily="66" charset="-122"/>
                <a:ea typeface="Hannotate SC" panose="03000500000000000000" pitchFamily="66" charset="-122"/>
              </a:rPr>
              <a:t>路径是由用户名和文件名定义</a:t>
            </a:r>
            <a:endParaRPr kumimoji="1" lang="en-US" altLang="zh-CN" sz="2800" b="1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zh-CN" altLang="en-US" sz="2800" b="1" dirty="0">
                <a:latin typeface="Hannotate SC" panose="03000500000000000000" pitchFamily="66" charset="-122"/>
                <a:ea typeface="Hannotate SC" panose="03000500000000000000" pitchFamily="66" charset="-122"/>
              </a:rPr>
              <a:t>不同的用户可以有相同的文件名</a:t>
            </a:r>
            <a:endParaRPr kumimoji="1" lang="en-US" altLang="zh-CN" sz="2800" b="1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pic>
        <p:nvPicPr>
          <p:cNvPr id="69638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" t="29448" r="1115" b="29169"/>
          <a:stretch>
            <a:fillRect/>
          </a:stretch>
        </p:blipFill>
        <p:spPr bwMode="auto">
          <a:xfrm>
            <a:off x="926090" y="2003839"/>
            <a:ext cx="7253484" cy="239267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）树状结构目录</a:t>
            </a:r>
            <a:endParaRPr lang="en-US" altLang="zh-CN" dirty="0"/>
          </a:p>
        </p:txBody>
      </p:sp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267" y="2002843"/>
            <a:ext cx="7003169" cy="4496669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581025" y="1059180"/>
            <a:ext cx="81730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Hannotate SC" panose="03000500000000000000" pitchFamily="66" charset="-122"/>
                <a:ea typeface="Hannotate SC" panose="03000500000000000000" pitchFamily="66" charset="-122"/>
              </a:rPr>
              <a:t>目录可以包含文件和子目录，当需要访问文件时，就从搜索当前目录</a:t>
            </a:r>
            <a:endParaRPr lang="zh-CN" altLang="en-US" sz="2400" b="1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）树状结构目录</a:t>
            </a:r>
            <a:endParaRPr lang="en-US" altLang="zh-CN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337820" y="1143635"/>
            <a:ext cx="8414385" cy="52120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800" b="1" dirty="0"/>
              <a:t>路径名有以下两种形式：</a:t>
            </a:r>
            <a:endParaRPr lang="en-US" altLang="zh-CN" sz="2800" b="1" dirty="0"/>
          </a:p>
          <a:p>
            <a:pPr marL="798195" lvl="1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chemeClr val="tx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相对路径：从当前目录开始</a:t>
            </a:r>
            <a:endParaRPr lang="en-US" altLang="zh-CN" sz="2800" b="1" dirty="0">
              <a:solidFill>
                <a:schemeClr val="tx1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 marL="798195" lvl="1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chemeClr val="tx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绝对路径：从根目录开始</a:t>
            </a:r>
            <a:endParaRPr lang="en-US" altLang="zh-CN" sz="2800" b="1" dirty="0">
              <a:solidFill>
                <a:schemeClr val="tx1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 marL="798195" lvl="1" indent="-514350">
              <a:lnSpc>
                <a:spcPct val="120000"/>
              </a:lnSpc>
              <a:buFont typeface="+mj-lt"/>
              <a:buAutoNum type="arabicPeriod"/>
            </a:pPr>
            <a:endParaRPr lang="en-US" altLang="zh-CN" sz="2800" b="1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600" b="1" u="sng" dirty="0">
                <a:solidFill>
                  <a:srgbClr val="FF0000"/>
                </a:solidFill>
              </a:rPr>
              <a:t>树状结构禁止共享文件和目录</a:t>
            </a:r>
            <a:endParaRPr lang="en-US" altLang="zh-CN" sz="3600" b="1" u="sng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/>
              <a:t>用户的初始目录，用户登录时搜索账户文件以得到该用户的初始目录</a:t>
            </a:r>
            <a:endParaRPr lang="en-US" altLang="zh-CN" sz="2800" b="1" dirty="0"/>
          </a:p>
          <a:p>
            <a:pPr>
              <a:lnSpc>
                <a:spcPct val="120000"/>
              </a:lnSpc>
            </a:pPr>
            <a:r>
              <a:rPr lang="zh-CN" altLang="en-US" sz="2800" b="1" dirty="0"/>
              <a:t>删除目录需要目录为空，目录不为空不能删除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609600" y="2336034"/>
            <a:ext cx="10363200" cy="1960033"/>
          </a:xfrm>
        </p:spPr>
        <p:txBody>
          <a:bodyPr/>
          <a:lstStyle/>
          <a:p>
            <a:pPr algn="ctr"/>
            <a:r>
              <a:rPr kumimoji="1" lang="zh-CN" altLang="en-US" sz="4400" dirty="0">
                <a:solidFill>
                  <a:srgbClr val="0000FF"/>
                </a:solidFill>
              </a:rPr>
              <a:t>第</a:t>
            </a:r>
            <a:r>
              <a:rPr kumimoji="1" lang="en-US" altLang="zh-CN" sz="4400" dirty="0">
                <a:solidFill>
                  <a:srgbClr val="0000FF"/>
                </a:solidFill>
              </a:rPr>
              <a:t>1</a:t>
            </a:r>
            <a:r>
              <a:rPr kumimoji="1" lang="zh-CN" altLang="en-US" sz="4400" dirty="0">
                <a:solidFill>
                  <a:srgbClr val="0000FF"/>
                </a:solidFill>
              </a:rPr>
              <a:t>节、文件概念</a:t>
            </a:r>
            <a:endParaRPr kumimoji="1" lang="zh-CN" altLang="en-US" sz="4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）无环图目录</a:t>
            </a:r>
            <a:endParaRPr lang="en-US" altLang="zh-CN" sz="2400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5561330" y="1694180"/>
            <a:ext cx="3188335" cy="342963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微软雅黑" charset="-122"/>
              <a:buChar char="−"/>
            </a:pPr>
            <a:r>
              <a:rPr lang="zh-CN" altLang="en-US" sz="2400" b="1" dirty="0"/>
              <a:t>可共享文件和目录，允许目录含有共享子目录和文件</a:t>
            </a:r>
            <a:endParaRPr lang="en-US" altLang="zh-CN" sz="2400" b="1" dirty="0"/>
          </a:p>
          <a:p>
            <a:pPr>
              <a:lnSpc>
                <a:spcPct val="120000"/>
              </a:lnSpc>
              <a:buFont typeface="微软雅黑" charset="-122"/>
              <a:buChar char="−"/>
            </a:pPr>
            <a:endParaRPr lang="zh-CN" altLang="en-US" sz="2400" b="1" dirty="0"/>
          </a:p>
          <a:p>
            <a:pPr>
              <a:lnSpc>
                <a:spcPct val="120000"/>
              </a:lnSpc>
              <a:buFont typeface="微软雅黑" charset="-122"/>
              <a:buChar char="−"/>
            </a:pPr>
            <a:r>
              <a:rPr lang="zh-CN" altLang="en-US" sz="2400" b="1" dirty="0"/>
              <a:t>也就是同一文件或子目录可出现在两个不同目录中</a:t>
            </a:r>
            <a:endParaRPr lang="zh-CN" altLang="en-US" sz="2400" b="1" dirty="0"/>
          </a:p>
        </p:txBody>
      </p:sp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3" t="591" r="4474" b="900"/>
          <a:stretch>
            <a:fillRect/>
          </a:stretch>
        </p:blipFill>
        <p:spPr bwMode="auto">
          <a:xfrm>
            <a:off x="159385" y="1694815"/>
            <a:ext cx="5402580" cy="4022725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）无环图目录</a:t>
            </a:r>
            <a:endParaRPr lang="en-US" altLang="zh-CN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360680" y="1140460"/>
            <a:ext cx="8359140" cy="486346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共享文件和目录怎么实现？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55372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400" b="1" dirty="0">
                <a:solidFill>
                  <a:schemeClr val="tx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创建一个称为链接的新目录条目。链接实际上是另一文件或目录的指针 </a:t>
            </a:r>
            <a:r>
              <a:rPr lang="en-US" altLang="zh-CN" sz="2400" b="1" dirty="0">
                <a:latin typeface="Hannotate SC" panose="03000500000000000000" pitchFamily="66" charset="-122"/>
                <a:ea typeface="Hannotate SC" panose="03000500000000000000" pitchFamily="66" charset="-122"/>
                <a:sym typeface="Wingdings" panose="05000000000000000000" pitchFamily="2" charset="2"/>
              </a:rPr>
              <a:t></a:t>
            </a:r>
            <a:r>
              <a:rPr lang="en-US" altLang="zh-CN" sz="2400" b="1" dirty="0">
                <a:latin typeface="Hannotate SC" panose="03000500000000000000" pitchFamily="66" charset="-122"/>
                <a:ea typeface="Hannotate SC" panose="03000500000000000000" pitchFamily="66" charset="-122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符号链接</a:t>
            </a:r>
            <a:r>
              <a:rPr lang="en-US" altLang="zh-CN" sz="2400" b="1" dirty="0">
                <a:solidFill>
                  <a:srgbClr val="0000FF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(symbolic link)</a:t>
            </a:r>
            <a:r>
              <a:rPr lang="zh-CN" altLang="en-US" sz="2400" b="1" dirty="0">
                <a:solidFill>
                  <a:srgbClr val="0000FF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Hannotate SC" panose="03000500000000000000" pitchFamily="66" charset="-122"/>
                <a:ea typeface="Hannotate SC" panose="03000500000000000000" pitchFamily="66" charset="-122"/>
                <a:sym typeface="Wingdings" panose="05000000000000000000" pitchFamily="2" charset="2"/>
              </a:rPr>
              <a:t></a:t>
            </a:r>
            <a:r>
              <a:rPr lang="zh-CN" altLang="en-US" sz="2400" b="1" dirty="0">
                <a:solidFill>
                  <a:srgbClr val="0000FF"/>
                </a:solidFill>
                <a:latin typeface="Hannotate SC" panose="03000500000000000000" pitchFamily="66" charset="-122"/>
                <a:ea typeface="Hannotate SC" panose="03000500000000000000" pitchFamily="66" charset="-122"/>
                <a:sym typeface="Wingdings" panose="05000000000000000000" pitchFamily="2" charset="2"/>
              </a:rPr>
              <a:t> 链接</a:t>
            </a:r>
            <a:endParaRPr lang="en-US" altLang="zh-CN" sz="2400" b="1" dirty="0">
              <a:solidFill>
                <a:srgbClr val="0000FF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 marL="55372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400" b="1" dirty="0">
                <a:solidFill>
                  <a:schemeClr val="tx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共享目录中重复所有被共享文件的信息，但必须提供一致性（同步机制</a:t>
            </a:r>
            <a:r>
              <a:rPr lang="zh-CN" altLang="en-US" sz="2400" b="1" dirty="0">
                <a:latin typeface="Hannotate SC" panose="03000500000000000000" pitchFamily="66" charset="-122"/>
                <a:ea typeface="Hannotate SC" panose="03000500000000000000" pitchFamily="66" charset="-122"/>
              </a:rPr>
              <a:t>）</a:t>
            </a:r>
            <a:r>
              <a:rPr lang="en-US" altLang="zh-CN" sz="2400" b="1" dirty="0">
                <a:latin typeface="Hannotate SC" panose="03000500000000000000" pitchFamily="66" charset="-122"/>
                <a:ea typeface="Hannotate SC" panose="03000500000000000000" pitchFamily="66" charset="-122"/>
                <a:sym typeface="Wingdings" panose="05000000000000000000" pitchFamily="2" charset="2"/>
              </a:rPr>
              <a:t></a:t>
            </a:r>
            <a:r>
              <a:rPr lang="en-US" altLang="zh-CN" sz="2400" b="1" dirty="0">
                <a:latin typeface="Hannotate SC" panose="03000500000000000000" pitchFamily="66" charset="-122"/>
                <a:ea typeface="Hannotate SC" panose="03000500000000000000" pitchFamily="66" charset="-122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非符号链接</a:t>
            </a:r>
            <a:r>
              <a:rPr lang="en-US" altLang="zh-CN" sz="2400" b="1" dirty="0">
                <a:solidFill>
                  <a:srgbClr val="0000FF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(hard link)</a:t>
            </a:r>
            <a:r>
              <a:rPr lang="zh-CN" altLang="en-US" sz="2400" b="1" dirty="0">
                <a:solidFill>
                  <a:srgbClr val="0000FF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Hannotate SC" panose="03000500000000000000" pitchFamily="66" charset="-122"/>
                <a:ea typeface="Hannotate SC" panose="03000500000000000000" pitchFamily="66" charset="-122"/>
                <a:sym typeface="Wingdings" panose="05000000000000000000" pitchFamily="2" charset="2"/>
              </a:rPr>
              <a:t></a:t>
            </a:r>
            <a:r>
              <a:rPr lang="zh-CN" altLang="en-US" sz="2400" b="1" dirty="0">
                <a:solidFill>
                  <a:srgbClr val="0000FF"/>
                </a:solidFill>
                <a:latin typeface="Hannotate SC" panose="03000500000000000000" pitchFamily="66" charset="-122"/>
                <a:ea typeface="Hannotate SC" panose="03000500000000000000" pitchFamily="66" charset="-122"/>
                <a:sym typeface="Wingdings" panose="05000000000000000000" pitchFamily="2" charset="2"/>
              </a:rPr>
              <a:t> 复制</a:t>
            </a:r>
            <a:endParaRPr lang="en-US" altLang="zh-CN" sz="2400" b="1" dirty="0">
              <a:solidFill>
                <a:srgbClr val="0000FF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 marL="342900" lvl="1" indent="0"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$ln –s source destination</a:t>
            </a:r>
            <a:endParaRPr lang="en-US" altLang="zh-CN" sz="2400" b="1" dirty="0">
              <a:solidFill>
                <a:srgbClr val="0000FF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 marL="342900" lvl="1" indent="0"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$</a:t>
            </a:r>
            <a:r>
              <a:rPr lang="en-US" altLang="zh-CN" sz="2400" b="1" dirty="0" err="1">
                <a:solidFill>
                  <a:srgbClr val="0000FF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ln</a:t>
            </a:r>
            <a:r>
              <a:rPr lang="en-US" altLang="zh-CN" sz="2400" b="1" dirty="0">
                <a:solidFill>
                  <a:srgbClr val="0000FF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  source destination</a:t>
            </a:r>
            <a:endParaRPr lang="en-US" altLang="zh-CN" sz="2400" b="1" dirty="0">
              <a:solidFill>
                <a:srgbClr val="0000FF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问题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文件查找（重复查找）</a:t>
            </a:r>
            <a:endParaRPr lang="en-US" altLang="zh-CN" sz="2400" b="1" dirty="0">
              <a:solidFill>
                <a:srgbClr val="FF0000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删除（删除链接、删除原文件）</a:t>
            </a:r>
            <a:endParaRPr lang="en-US" altLang="zh-CN" sz="2400" b="1" dirty="0">
              <a:solidFill>
                <a:srgbClr val="FF0000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）无环图目录</a:t>
            </a:r>
            <a:endParaRPr lang="en-US" altLang="zh-CN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-433531" y="982273"/>
            <a:ext cx="7772400" cy="399427"/>
          </a:xfrm>
        </p:spPr>
        <p:txBody>
          <a:bodyPr>
            <a:noAutofit/>
          </a:bodyPr>
          <a:lstStyle/>
          <a:p>
            <a:pPr marL="342900" lvl="1" indent="0">
              <a:lnSpc>
                <a:spcPct val="100000"/>
              </a:lnSpc>
              <a:buNone/>
            </a:pPr>
            <a:r>
              <a:rPr lang="en-US" altLang="zh-CN" sz="2800" dirty="0">
                <a:solidFill>
                  <a:schemeClr val="tx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$ln </a:t>
            </a:r>
            <a:r>
              <a:rPr lang="en-US" altLang="zh-CN" sz="2800" dirty="0">
                <a:solidFill>
                  <a:srgbClr val="FF0000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–s</a:t>
            </a:r>
            <a:r>
              <a:rPr lang="en-US" altLang="zh-CN" sz="2800" dirty="0">
                <a:solidFill>
                  <a:schemeClr val="tx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 subversion-1.6.1.tar.gz symbolic</a:t>
            </a:r>
            <a:endParaRPr lang="en-US" altLang="zh-CN" sz="2800" dirty="0">
              <a:solidFill>
                <a:schemeClr val="tx1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45" y="1582310"/>
            <a:ext cx="8981531" cy="2178050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-433531" y="4048171"/>
            <a:ext cx="7772400" cy="3994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 fontAlgn="auto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8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$ln subversion-1.6.1.tar.gz hard</a:t>
            </a:r>
            <a:endParaRPr lang="en-US" altLang="zh-CN" sz="2800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5" y="4648208"/>
            <a:ext cx="9013153" cy="179069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（</a:t>
            </a:r>
            <a:r>
              <a:rPr lang="en-US" altLang="zh-CN" dirty="0">
                <a:latin typeface="+mj-ea"/>
              </a:rPr>
              <a:t>5</a:t>
            </a:r>
            <a:r>
              <a:rPr lang="zh-CN" altLang="en-US" dirty="0">
                <a:latin typeface="+mj-ea"/>
              </a:rPr>
              <a:t>）通用图目录</a:t>
            </a:r>
            <a:endParaRPr lang="en-US" altLang="zh-CN" sz="2400" dirty="0">
              <a:latin typeface="+mj-ea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19075" y="914400"/>
            <a:ext cx="8698865" cy="116903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允许有环的目录结构</a:t>
            </a:r>
            <a:r>
              <a:rPr lang="zh-CN" altLang="en-US" sz="2800" b="1" dirty="0">
                <a:latin typeface="+mn-ea"/>
              </a:rPr>
              <a:t>，需要避免重复搜索</a:t>
            </a:r>
            <a:endParaRPr lang="en-US" altLang="zh-CN" sz="2800" b="1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 b="1" dirty="0">
                <a:latin typeface="+mn-ea"/>
              </a:rPr>
              <a:t>删除文件需要确认引用计数，引用计数为</a:t>
            </a:r>
            <a:r>
              <a:rPr lang="en-US" altLang="zh-CN" sz="2800" b="1" dirty="0">
                <a:latin typeface="+mn-ea"/>
              </a:rPr>
              <a:t>0</a:t>
            </a:r>
            <a:r>
              <a:rPr lang="zh-CN" altLang="en-US" sz="2800" b="1" dirty="0">
                <a:latin typeface="+mn-ea"/>
              </a:rPr>
              <a:t>才能删除</a:t>
            </a:r>
            <a:endParaRPr lang="en-US" altLang="zh-CN" sz="2800" b="1" dirty="0">
              <a:latin typeface="+mn-ea"/>
            </a:endParaRPr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" t="10770" r="1062" b="11035"/>
          <a:stretch>
            <a:fillRect/>
          </a:stretch>
        </p:blipFill>
        <p:spPr bwMode="auto">
          <a:xfrm>
            <a:off x="1219200" y="2191767"/>
            <a:ext cx="6788727" cy="4070488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）通用图目录</a:t>
            </a:r>
            <a:endParaRPr lang="en-US" altLang="zh-CN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419735" y="1123950"/>
            <a:ext cx="8422005" cy="4648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200" b="1" dirty="0">
                <a:cs typeface="Helvetica" pitchFamily="34" charset="0"/>
              </a:rPr>
              <a:t>如何确保不能形成环</a:t>
            </a:r>
            <a:endParaRPr lang="en-US" altLang="zh-CN" sz="3200" b="1" dirty="0">
              <a:cs typeface="Helvetica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b="1" dirty="0">
                <a:solidFill>
                  <a:srgbClr val="0000FF"/>
                </a:solidFill>
                <a:cs typeface="Helvetica" pitchFamily="34" charset="0"/>
              </a:rPr>
              <a:t>只允许链接文件，不允许链接子目录</a:t>
            </a:r>
            <a:endParaRPr lang="en-US" altLang="zh-CN" sz="3200" b="1" dirty="0">
              <a:solidFill>
                <a:srgbClr val="0000FF"/>
              </a:solidFill>
              <a:cs typeface="Helvetica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b="1" dirty="0">
                <a:cs typeface="Helvetica" pitchFamily="34" charset="0"/>
              </a:rPr>
              <a:t>垃圾收集：</a:t>
            </a:r>
            <a:r>
              <a:rPr lang="en-US" altLang="zh-CN" sz="3200" b="1" dirty="0">
                <a:cs typeface="Helvetica" pitchFamily="34" charset="0"/>
              </a:rPr>
              <a:t>Garbage collection (when link itself)</a:t>
            </a:r>
            <a:endParaRPr lang="en-US" altLang="zh-CN" sz="3200" b="1" dirty="0">
              <a:cs typeface="Helvetica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b="1" dirty="0">
                <a:cs typeface="Helvetica" pitchFamily="34" charset="0"/>
              </a:rPr>
              <a:t>每当建立新的链接时，利用某种检测算法检测是否形成环，如形成环就不允许链接</a:t>
            </a:r>
            <a:endParaRPr lang="en-US" altLang="zh-CN" sz="3200" b="1" dirty="0">
              <a:cs typeface="Helvetica" pitchFamily="34" charset="0"/>
            </a:endParaRPr>
          </a:p>
          <a:p>
            <a:pPr marL="0" indent="0">
              <a:buNone/>
            </a:pPr>
            <a:r>
              <a:rPr lang="zh-CN" altLang="en-US" sz="3200" b="1" dirty="0">
                <a:solidFill>
                  <a:srgbClr val="FF0000"/>
                </a:solidFill>
                <a:cs typeface="Helvetica" pitchFamily="34" charset="0"/>
              </a:rPr>
              <a:t>太费时，不常用</a:t>
            </a:r>
            <a:endParaRPr lang="en-US" altLang="zh-CN" sz="3200" b="1" dirty="0">
              <a:solidFill>
                <a:srgbClr val="FF0000"/>
              </a:solidFill>
              <a:cs typeface="Helvetica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609600" y="2336034"/>
            <a:ext cx="10363200" cy="1960033"/>
          </a:xfrm>
        </p:spPr>
        <p:txBody>
          <a:bodyPr/>
          <a:lstStyle/>
          <a:p>
            <a:pPr algn="ctr"/>
            <a:r>
              <a:rPr kumimoji="1" lang="zh-CN" altLang="en-US" sz="4400" dirty="0">
                <a:solidFill>
                  <a:srgbClr val="0000FF"/>
                </a:solidFill>
              </a:rPr>
              <a:t>第</a:t>
            </a:r>
            <a:r>
              <a:rPr kumimoji="1" lang="en-US" altLang="zh-CN" sz="4400" dirty="0">
                <a:solidFill>
                  <a:srgbClr val="0000FF"/>
                </a:solidFill>
              </a:rPr>
              <a:t>4</a:t>
            </a:r>
            <a:r>
              <a:rPr kumimoji="1" lang="zh-CN" altLang="en-US" sz="4400" dirty="0">
                <a:solidFill>
                  <a:srgbClr val="0000FF"/>
                </a:solidFill>
              </a:rPr>
              <a:t>节、文件系统安装（</a:t>
            </a:r>
            <a:r>
              <a:rPr kumimoji="1" lang="en-US" altLang="zh-CN" sz="4400" dirty="0">
                <a:solidFill>
                  <a:srgbClr val="0000FF"/>
                </a:solidFill>
              </a:rPr>
              <a:t>mount)</a:t>
            </a:r>
            <a:endParaRPr kumimoji="1" lang="zh-CN" altLang="en-US" sz="4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 </a:t>
            </a:r>
            <a:r>
              <a:rPr lang="zh-CN" altLang="en-US" dirty="0"/>
              <a:t>文件系统安装（</a:t>
            </a:r>
            <a:r>
              <a:rPr lang="en-US" altLang="zh-CN" dirty="0"/>
              <a:t>mount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432435" y="1141730"/>
            <a:ext cx="8437245" cy="333565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3600" b="1" dirty="0"/>
              <a:t>文件系统被系统上的进程使用之前必须安装</a:t>
            </a:r>
            <a:endParaRPr lang="en-US" altLang="zh-CN" sz="3600" b="1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3600" b="1" dirty="0"/>
              <a:t>操作系统需要知道</a:t>
            </a:r>
            <a:endParaRPr lang="en-US" altLang="zh-CN" sz="36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3600" b="1" dirty="0">
                <a:solidFill>
                  <a:srgbClr val="0000FF"/>
                </a:solidFill>
              </a:rPr>
              <a:t>	+ </a:t>
            </a:r>
            <a:r>
              <a:rPr lang="zh-CN" altLang="en-US" sz="3600" b="1" dirty="0">
                <a:solidFill>
                  <a:srgbClr val="0000FF"/>
                </a:solidFill>
              </a:rPr>
              <a:t>设备名称和</a:t>
            </a:r>
            <a:endParaRPr lang="en-US" altLang="zh-CN" sz="3600" b="1" dirty="0">
              <a:solidFill>
                <a:srgbClr val="0000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3600" b="1" dirty="0">
                <a:solidFill>
                  <a:srgbClr val="0000FF"/>
                </a:solidFill>
              </a:rPr>
              <a:t>	+ </a:t>
            </a:r>
            <a:r>
              <a:rPr lang="zh-CN" altLang="en-US" sz="3600" b="1" dirty="0">
                <a:solidFill>
                  <a:srgbClr val="0000FF"/>
                </a:solidFill>
              </a:rPr>
              <a:t>文件系统的安装位置</a:t>
            </a:r>
            <a:r>
              <a:rPr lang="en-US" altLang="zh-CN" sz="3600" b="1" dirty="0">
                <a:solidFill>
                  <a:srgbClr val="0000FF"/>
                </a:solidFill>
              </a:rPr>
              <a:t>(mount point)</a:t>
            </a:r>
            <a:endParaRPr lang="en-US" altLang="zh-CN" sz="3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文件系统安装 </a:t>
            </a:r>
            <a:r>
              <a:rPr lang="en-US" altLang="zh-CN" dirty="0"/>
              <a:t>in Linux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83839"/>
            <a:ext cx="7886700" cy="520700"/>
          </a:xfrm>
        </p:spPr>
        <p:txBody>
          <a:bodyPr>
            <a:noAutofit/>
          </a:bodyPr>
          <a:lstStyle/>
          <a:p>
            <a:pPr>
              <a:buFont typeface="Arial" panose="020B0604020202090204" pitchFamily="34" charset="0"/>
              <a:buChar char="•"/>
            </a:pPr>
            <a:r>
              <a:rPr lang="en-US" altLang="zh-CN" sz="2800" b="1" dirty="0"/>
              <a:t>/</a:t>
            </a:r>
            <a:r>
              <a:rPr lang="en-US" altLang="zh-CN" sz="2800" b="1" dirty="0" err="1"/>
              <a:t>mnt</a:t>
            </a:r>
            <a:r>
              <a:rPr lang="en-US" altLang="zh-CN" sz="2800" b="1" dirty="0"/>
              <a:t>/Lectures </a:t>
            </a:r>
            <a:r>
              <a:rPr lang="zh-CN" altLang="en-US" sz="2800" b="1" dirty="0"/>
              <a:t>目录下</a:t>
            </a:r>
            <a:endParaRPr lang="zh-CN" altLang="en-US" sz="28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581" y="1834714"/>
            <a:ext cx="7233269" cy="14577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内容占位符 2"/>
          <p:cNvSpPr txBox="1"/>
          <p:nvPr/>
        </p:nvSpPr>
        <p:spPr>
          <a:xfrm>
            <a:off x="628650" y="3422650"/>
            <a:ext cx="7886700" cy="520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25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dirty="0">
                <a:latin typeface="Hannotate SC" panose="03000500000000000000" pitchFamily="66" charset="-122"/>
                <a:ea typeface="Hannotate SC" panose="03000500000000000000" pitchFamily="66" charset="-122"/>
                <a:cs typeface="Arial Unicode MS" panose="020B0604020202020204" pitchFamily="34" charset="-122"/>
              </a:rPr>
              <a:t>mount –t </a:t>
            </a:r>
            <a:r>
              <a:rPr lang="en-US" altLang="zh-CN" dirty="0" err="1">
                <a:latin typeface="Hannotate SC" panose="03000500000000000000" pitchFamily="66" charset="-122"/>
                <a:ea typeface="Hannotate SC" panose="03000500000000000000" pitchFamily="66" charset="-122"/>
                <a:cs typeface="Arial Unicode MS" panose="020B0604020202020204" pitchFamily="34" charset="-122"/>
              </a:rPr>
              <a:t>vboxsf</a:t>
            </a:r>
            <a:r>
              <a:rPr lang="en-US" altLang="zh-CN" dirty="0">
                <a:latin typeface="Hannotate SC" panose="03000500000000000000" pitchFamily="66" charset="-122"/>
                <a:ea typeface="Hannotate SC" panose="03000500000000000000" pitchFamily="66" charset="-122"/>
                <a:cs typeface="Arial Unicode MS" panose="020B0604020202020204" pitchFamily="34" charset="-122"/>
              </a:rPr>
              <a:t>   01.Lectures   /</a:t>
            </a:r>
            <a:r>
              <a:rPr lang="en-US" altLang="zh-CN" dirty="0" err="1">
                <a:latin typeface="Hannotate SC" panose="03000500000000000000" pitchFamily="66" charset="-122"/>
                <a:ea typeface="Hannotate SC" panose="03000500000000000000" pitchFamily="66" charset="-122"/>
                <a:cs typeface="Arial Unicode MS" panose="020B0604020202020204" pitchFamily="34" charset="-122"/>
              </a:rPr>
              <a:t>mnt</a:t>
            </a:r>
            <a:r>
              <a:rPr lang="en-US" altLang="zh-CN" dirty="0">
                <a:latin typeface="Hannotate SC" panose="03000500000000000000" pitchFamily="66" charset="-122"/>
                <a:ea typeface="Hannotate SC" panose="03000500000000000000" pitchFamily="66" charset="-122"/>
                <a:cs typeface="Arial Unicode MS" panose="020B0604020202020204" pitchFamily="34" charset="-122"/>
              </a:rPr>
              <a:t>/Lectures</a:t>
            </a:r>
            <a:endParaRPr lang="zh-CN" altLang="en-US" dirty="0">
              <a:latin typeface="Hannotate SC" panose="03000500000000000000" pitchFamily="66" charset="-122"/>
              <a:ea typeface="Hannotate SC" panose="03000500000000000000" pitchFamily="66" charset="-122"/>
              <a:cs typeface="Arial Unicode MS" panose="020B0604020202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81" y="3943350"/>
            <a:ext cx="7716838" cy="20758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+mj-ea"/>
              </a:rPr>
              <a:t>文件系统安装</a:t>
            </a:r>
            <a:endParaRPr lang="en-US" altLang="zh-CN" dirty="0">
              <a:latin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869" y="250853"/>
            <a:ext cx="9304071" cy="661547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sz="3200" dirty="0"/>
              <a:t>(a) Existing.  (b) </a:t>
            </a:r>
            <a:r>
              <a:rPr lang="en-US" altLang="zh-CN" sz="3200" dirty="0" err="1"/>
              <a:t>Unmounted</a:t>
            </a:r>
            <a:r>
              <a:rPr lang="en-US" altLang="zh-CN" sz="3200" dirty="0"/>
              <a:t> Partition</a:t>
            </a:r>
            <a:endParaRPr lang="en-US" altLang="zh-CN" sz="3200" dirty="0"/>
          </a:p>
        </p:txBody>
      </p:sp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" t="11902" r="1038" b="12450"/>
          <a:stretch>
            <a:fillRect/>
          </a:stretch>
        </p:blipFill>
        <p:spPr bwMode="auto">
          <a:xfrm>
            <a:off x="1050925" y="1692793"/>
            <a:ext cx="7208838" cy="4167188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任意多边形 13"/>
          <p:cNvSpPr/>
          <p:nvPr/>
        </p:nvSpPr>
        <p:spPr>
          <a:xfrm>
            <a:off x="2346960" y="2540000"/>
            <a:ext cx="3972560" cy="406400"/>
          </a:xfrm>
          <a:custGeom>
            <a:avLst/>
            <a:gdLst>
              <a:gd name="connsiteX0" fmla="*/ 3972560 w 3972560"/>
              <a:gd name="connsiteY0" fmla="*/ 406400 h 406400"/>
              <a:gd name="connsiteX1" fmla="*/ 1889760 w 3972560"/>
              <a:gd name="connsiteY1" fmla="*/ 0 h 406400"/>
              <a:gd name="connsiteX2" fmla="*/ 0 w 3972560"/>
              <a:gd name="connsiteY2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2560" h="406400">
                <a:moveTo>
                  <a:pt x="3972560" y="406400"/>
                </a:moveTo>
                <a:cubicBezTo>
                  <a:pt x="3262206" y="203200"/>
                  <a:pt x="2551853" y="0"/>
                  <a:pt x="1889760" y="0"/>
                </a:cubicBezTo>
                <a:cubicBezTo>
                  <a:pt x="1227667" y="0"/>
                  <a:pt x="279400" y="336973"/>
                  <a:pt x="0" y="406400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舒圆黑简体" panose="02010106010101010101" pitchFamily="2" charset="-122"/>
              <a:ea typeface="汉仪舒圆黑简体" panose="02010106010101010101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 rot="746736">
            <a:off x="4828191" y="2343388"/>
            <a:ext cx="11753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汉仪舒圆黑简体" panose="02010106010101010101" pitchFamily="2" charset="-122"/>
                <a:ea typeface="汉仪舒圆黑简体" panose="02010106010101010101" pitchFamily="2" charset="-122"/>
              </a:rPr>
              <a:t>mounting</a:t>
            </a:r>
            <a:endParaRPr lang="zh-CN" altLang="en-US" dirty="0">
              <a:latin typeface="汉仪舒圆黑简体" panose="02010106010101010101" pitchFamily="2" charset="-122"/>
              <a:ea typeface="汉仪舒圆黑简体" panose="0201010601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文件概念</a:t>
            </a:r>
            <a:endParaRPr lang="en-US" altLang="zh-CN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367665" y="1116965"/>
            <a:ext cx="8422005" cy="5338445"/>
          </a:xfrm>
        </p:spPr>
        <p:txBody>
          <a:bodyPr>
            <a:normAutofit fontScale="9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/>
              <a:t>操作系统提供信息存储的、统一的逻辑接口。</a:t>
            </a:r>
            <a:endParaRPr lang="en-US" altLang="zh-CN" sz="3200" b="1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/>
              <a:t>文件是逻辑外存的最小分配单元，它可以大分为</a:t>
            </a:r>
            <a:r>
              <a:rPr lang="zh-CN" altLang="en-US" sz="3200" b="1" dirty="0">
                <a:solidFill>
                  <a:srgbClr val="FF0000"/>
                </a:solidFill>
              </a:rPr>
              <a:t>数据</a:t>
            </a:r>
            <a:r>
              <a:rPr lang="zh-CN" altLang="en-US" sz="3200" b="1" dirty="0"/>
              <a:t>和</a:t>
            </a:r>
            <a:r>
              <a:rPr lang="zh-CN" altLang="en-US" sz="3200" b="1" dirty="0">
                <a:solidFill>
                  <a:srgbClr val="FF0000"/>
                </a:solidFill>
              </a:rPr>
              <a:t>程序</a:t>
            </a:r>
            <a:r>
              <a:rPr lang="zh-CN" altLang="en-US" sz="3200" b="1" dirty="0"/>
              <a:t>。</a:t>
            </a:r>
            <a:endParaRPr lang="en-US" altLang="zh-CN" sz="3200" b="1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/>
              <a:t>根据文件类型分为不同文件，如文体文件，可执行文件，图像文件，声音文件等。</a:t>
            </a:r>
            <a:endParaRPr lang="en-US" altLang="zh-CN" sz="3200" b="1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</a:rPr>
              <a:t>文件根据其类型具有不同的结构（格式）</a:t>
            </a:r>
            <a:endParaRPr lang="en-US" altLang="zh-CN" sz="3600" b="1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3600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安装点（</a:t>
            </a:r>
            <a:r>
              <a:rPr lang="en-US" altLang="zh-CN" dirty="0"/>
              <a:t>Mount Point</a:t>
            </a:r>
            <a:r>
              <a:rPr lang="zh-CN" altLang="en-US" dirty="0"/>
              <a:t>）</a:t>
            </a:r>
            <a:endParaRPr lang="en-US" altLang="zh-CN" sz="2400" dirty="0"/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2" t="613" r="19032" b="613"/>
          <a:stretch>
            <a:fillRect/>
          </a:stretch>
        </p:blipFill>
        <p:spPr bwMode="auto">
          <a:xfrm>
            <a:off x="2557464" y="1356124"/>
            <a:ext cx="4065587" cy="4862513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368800" y="3647679"/>
            <a:ext cx="2425700" cy="482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浪漫雅圆" panose="02010601040101010101" pitchFamily="2" charset="-128"/>
              <a:ea typeface="浪漫雅圆" panose="02010601040101010101" pitchFamily="2" charset="-128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95925" y="4780757"/>
            <a:ext cx="2425700" cy="482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浪漫雅圆" panose="02010601040101010101" pitchFamily="2" charset="-128"/>
              <a:ea typeface="浪漫雅圆" panose="02010601040101010101" pitchFamily="2" charset="-128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12900" y="3647679"/>
            <a:ext cx="2425700" cy="482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浪漫雅圆" panose="02010601040101010101" pitchFamily="2" charset="-128"/>
              <a:ea typeface="浪漫雅圆" panose="02010601040101010101" pitchFamily="2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13844" y="4783536"/>
            <a:ext cx="2425700" cy="482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浪漫雅圆" panose="02010601040101010101" pitchFamily="2" charset="-128"/>
              <a:ea typeface="浪漫雅圆" panose="02010601040101010101" pitchFamily="2" charset="-128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609600" y="2336034"/>
            <a:ext cx="10363200" cy="1960033"/>
          </a:xfrm>
        </p:spPr>
        <p:txBody>
          <a:bodyPr/>
          <a:lstStyle/>
          <a:p>
            <a:pPr algn="ctr"/>
            <a:r>
              <a:rPr kumimoji="1" lang="zh-CN" altLang="en-US" sz="4400" dirty="0">
                <a:solidFill>
                  <a:srgbClr val="0000FF"/>
                </a:solidFill>
              </a:rPr>
              <a:t>第</a:t>
            </a:r>
            <a:r>
              <a:rPr kumimoji="1" lang="en-US" altLang="zh-CN" sz="4400" dirty="0">
                <a:solidFill>
                  <a:srgbClr val="0000FF"/>
                </a:solidFill>
              </a:rPr>
              <a:t>5</a:t>
            </a:r>
            <a:r>
              <a:rPr kumimoji="1" lang="zh-CN" altLang="en-US" sz="4400" dirty="0">
                <a:solidFill>
                  <a:srgbClr val="0000FF"/>
                </a:solidFill>
              </a:rPr>
              <a:t>节、文件共享</a:t>
            </a:r>
            <a:endParaRPr kumimoji="1" lang="zh-CN" altLang="en-US" sz="4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</a:t>
            </a:r>
            <a:r>
              <a:rPr lang="zh-CN" altLang="en-US" dirty="0"/>
              <a:t>文件共享（多用户）</a:t>
            </a:r>
            <a:endParaRPr lang="en-US" altLang="zh-CN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355600" y="1607185"/>
            <a:ext cx="8367395" cy="4142105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3200" b="1" dirty="0">
                <a:cs typeface="Helvetica" pitchFamily="34" charset="0"/>
              </a:rPr>
              <a:t>多用户系统比单用户系统需要更多的文件和目录属性，即拥有者</a:t>
            </a:r>
            <a:r>
              <a:rPr lang="en-US" altLang="zh-CN" sz="3200" b="1" dirty="0">
                <a:cs typeface="Helvetica" pitchFamily="34" charset="0"/>
              </a:rPr>
              <a:t>ID,</a:t>
            </a:r>
            <a:r>
              <a:rPr lang="zh-CN" altLang="en-US" sz="3200" b="1" dirty="0">
                <a:cs typeface="Helvetica" pitchFamily="34" charset="0"/>
              </a:rPr>
              <a:t> 组</a:t>
            </a:r>
            <a:r>
              <a:rPr lang="en-US" altLang="zh-CN" sz="3200" b="1" dirty="0"/>
              <a:t>ID</a:t>
            </a:r>
            <a:endParaRPr lang="en-US" altLang="zh-CN" sz="3200" b="1" dirty="0">
              <a:cs typeface="Helvetica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sz="3200" b="1" dirty="0">
              <a:cs typeface="Helvetica" pitchFamily="34" charset="0"/>
            </a:endParaRP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3200" b="1" dirty="0">
                <a:cs typeface="Helvetica" pitchFamily="34" charset="0"/>
              </a:rPr>
              <a:t>拥有者（</a:t>
            </a:r>
            <a:r>
              <a:rPr lang="en-US" altLang="zh-CN" sz="3200" b="1" dirty="0">
                <a:cs typeface="Helvetica" pitchFamily="34" charset="0"/>
              </a:rPr>
              <a:t>owner</a:t>
            </a:r>
            <a:r>
              <a:rPr lang="zh-CN" altLang="en-US" sz="3200" b="1" dirty="0">
                <a:cs typeface="Helvetica" pitchFamily="34" charset="0"/>
              </a:rPr>
              <a:t>）是目录最高控制权的用户，可以改变属性和授权访问</a:t>
            </a:r>
            <a:endParaRPr lang="en-US" altLang="zh-CN" sz="3200" b="1" dirty="0">
              <a:cs typeface="Helvetica" pitchFamily="34" charset="0"/>
            </a:endParaRP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3200" b="1" dirty="0">
                <a:cs typeface="Helvetica" pitchFamily="34" charset="0"/>
              </a:rPr>
              <a:t>组（</a:t>
            </a:r>
            <a:r>
              <a:rPr lang="en-US" altLang="zh-CN" sz="3200" b="1" dirty="0">
                <a:cs typeface="Helvetica" pitchFamily="34" charset="0"/>
              </a:rPr>
              <a:t>group</a:t>
            </a:r>
            <a:r>
              <a:rPr lang="zh-CN" altLang="en-US" sz="3200" b="1" dirty="0">
                <a:cs typeface="Helvetica" pitchFamily="34" charset="0"/>
              </a:rPr>
              <a:t>）属性定义对文件拥有相同权限的用户子集</a:t>
            </a:r>
            <a:endParaRPr lang="en-US" altLang="zh-CN" sz="3200" b="1" dirty="0">
              <a:cs typeface="Helvetica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文件共享（远程文件系统）</a:t>
            </a:r>
            <a:endParaRPr lang="en-US" altLang="zh-CN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376045"/>
            <a:ext cx="8172450" cy="478218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3200" b="1" dirty="0"/>
              <a:t>通过网络允许系统之间的文件系统之间的相互访问， 实现方法</a:t>
            </a:r>
            <a:endParaRPr lang="en-US" altLang="zh-CN" sz="3200" b="1" dirty="0"/>
          </a:p>
          <a:p>
            <a:pPr marL="857250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chemeClr val="tx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通过</a:t>
            </a:r>
            <a:r>
              <a:rPr lang="en-US" altLang="zh-CN" sz="3200" b="1" dirty="0">
                <a:solidFill>
                  <a:schemeClr val="tx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 FTP</a:t>
            </a:r>
            <a:r>
              <a:rPr lang="zh-CN" altLang="en-US" sz="3200" b="1" dirty="0">
                <a:solidFill>
                  <a:schemeClr val="tx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（</a:t>
            </a:r>
            <a:r>
              <a:rPr lang="en-US" altLang="zh-CN" sz="3200" b="1" dirty="0">
                <a:solidFill>
                  <a:schemeClr val="tx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File</a:t>
            </a:r>
            <a:r>
              <a:rPr lang="zh-CN" altLang="en-US" sz="3200" b="1" dirty="0">
                <a:solidFill>
                  <a:schemeClr val="tx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 </a:t>
            </a:r>
            <a:r>
              <a:rPr lang="en-US" altLang="zh-CN" sz="3200" b="1" dirty="0">
                <a:solidFill>
                  <a:schemeClr val="tx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Transfer</a:t>
            </a:r>
            <a:r>
              <a:rPr lang="zh-CN" altLang="en-US" sz="3200" b="1" dirty="0">
                <a:solidFill>
                  <a:schemeClr val="tx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 </a:t>
            </a:r>
            <a:r>
              <a:rPr lang="en-US" altLang="zh-CN" sz="3200" b="1" dirty="0">
                <a:solidFill>
                  <a:schemeClr val="tx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Protocol</a:t>
            </a:r>
            <a:r>
              <a:rPr lang="zh-CN" altLang="en-US" sz="3200" b="1" dirty="0">
                <a:solidFill>
                  <a:schemeClr val="tx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）</a:t>
            </a:r>
            <a:endParaRPr lang="en-US" altLang="zh-CN" sz="3200" b="1" dirty="0">
              <a:solidFill>
                <a:schemeClr val="tx1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 marL="857250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chemeClr val="tx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通过分布式文件系统 </a:t>
            </a:r>
            <a:endParaRPr lang="en-US" altLang="zh-CN" sz="3200" b="1" dirty="0">
              <a:solidFill>
                <a:schemeClr val="tx1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 marL="857250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chemeClr val="tx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通过浏览器（基本上</a:t>
            </a:r>
            <a:r>
              <a:rPr lang="en-US" altLang="zh-CN" sz="3200" b="1" dirty="0">
                <a:solidFill>
                  <a:schemeClr val="tx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FTP</a:t>
            </a:r>
            <a:r>
              <a:rPr lang="zh-CN" altLang="en-US" sz="3200" b="1" dirty="0">
                <a:solidFill>
                  <a:schemeClr val="tx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的包装）</a:t>
            </a:r>
            <a:endParaRPr lang="en-US" altLang="zh-CN" sz="3200" b="1" dirty="0">
              <a:solidFill>
                <a:schemeClr val="tx1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 lvl="1">
              <a:lnSpc>
                <a:spcPct val="100000"/>
              </a:lnSpc>
            </a:pPr>
            <a:endParaRPr lang="en-US" altLang="zh-CN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文件共享（远程文件系统）</a:t>
            </a:r>
            <a:endParaRPr lang="en-US" altLang="zh-CN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355600" y="1117600"/>
            <a:ext cx="8483600" cy="4928870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800" b="1" dirty="0"/>
              <a:t>客户机</a:t>
            </a:r>
            <a:r>
              <a:rPr lang="en-US" altLang="zh-CN" sz="2800" b="1" dirty="0"/>
              <a:t>-</a:t>
            </a:r>
            <a:r>
              <a:rPr lang="zh-CN" altLang="en-US" sz="2800" b="1" dirty="0"/>
              <a:t>服务器模型，服务器可以为多用户服务</a:t>
            </a:r>
            <a:endParaRPr lang="en-US" altLang="zh-CN" sz="2800" b="1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800" b="1" dirty="0"/>
              <a:t>一台机器上可以安装一台或多台远程机器上的一个或多个文件系统</a:t>
            </a:r>
            <a:endParaRPr lang="en-US" altLang="zh-CN" sz="2800" b="1" dirty="0"/>
          </a:p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endParaRPr lang="en-US" altLang="zh-CN" sz="2800" b="1" dirty="0">
              <a:solidFill>
                <a:srgbClr val="0000FF"/>
              </a:solidFill>
              <a:cs typeface="Helvetica" pitchFamily="34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r>
              <a:rPr lang="en-US" altLang="zh-CN" sz="2800" b="1" dirty="0">
                <a:solidFill>
                  <a:srgbClr val="0000FF"/>
                </a:solidFill>
                <a:cs typeface="Helvetica" pitchFamily="34" charset="0"/>
              </a:rPr>
              <a:t>Unix </a:t>
            </a:r>
            <a:r>
              <a:rPr lang="zh-CN" altLang="en-US" sz="2800" b="1" dirty="0">
                <a:solidFill>
                  <a:srgbClr val="0000FF"/>
                </a:solidFill>
                <a:cs typeface="Helvetica" pitchFamily="34" charset="0"/>
              </a:rPr>
              <a:t>的客户机</a:t>
            </a:r>
            <a:r>
              <a:rPr lang="en-US" altLang="zh-CN" sz="2800" b="1" dirty="0">
                <a:solidFill>
                  <a:srgbClr val="0000FF"/>
                </a:solidFill>
                <a:cs typeface="Helvetica" pitchFamily="34" charset="0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cs typeface="Helvetica" pitchFamily="34" charset="0"/>
              </a:rPr>
              <a:t>服务器文件共享协议 </a:t>
            </a:r>
            <a:r>
              <a:rPr lang="en-US" altLang="zh-CN" sz="2800" b="1" dirty="0">
                <a:solidFill>
                  <a:srgbClr val="0000FF"/>
                </a:solidFill>
                <a:cs typeface="Helvetica" pitchFamily="34" charset="0"/>
              </a:rPr>
              <a:t>NFS(Network File System)</a:t>
            </a:r>
            <a:r>
              <a:rPr lang="zh-CN" altLang="en-US" sz="2800" b="1" dirty="0">
                <a:solidFill>
                  <a:srgbClr val="0000FF"/>
                </a:solidFill>
                <a:cs typeface="Helvetica" pitchFamily="34" charset="0"/>
              </a:rPr>
              <a:t>网络文件系统</a:t>
            </a:r>
            <a:endParaRPr lang="en-US" altLang="zh-CN" sz="2800" b="1" dirty="0">
              <a:solidFill>
                <a:srgbClr val="0000FF"/>
              </a:solidFill>
              <a:cs typeface="Helvetica" pitchFamily="34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r>
              <a:rPr lang="en-US" altLang="zh-CN" sz="2800" b="1" dirty="0">
                <a:solidFill>
                  <a:srgbClr val="0000FF"/>
                </a:solidFill>
                <a:cs typeface="Helvetica" pitchFamily="34" charset="0"/>
              </a:rPr>
              <a:t>Windows </a:t>
            </a:r>
            <a:r>
              <a:rPr lang="zh-CN" altLang="en-US" sz="2800" b="1" dirty="0">
                <a:solidFill>
                  <a:srgbClr val="0000FF"/>
                </a:solidFill>
                <a:cs typeface="Helvetica" pitchFamily="34" charset="0"/>
              </a:rPr>
              <a:t>的 </a:t>
            </a:r>
            <a:r>
              <a:rPr lang="en-US" altLang="zh-CN" sz="2800" b="1" dirty="0">
                <a:solidFill>
                  <a:srgbClr val="0000FF"/>
                </a:solidFill>
                <a:cs typeface="Helvetica" pitchFamily="34" charset="0"/>
              </a:rPr>
              <a:t>CIFS(Common Interface File System) </a:t>
            </a:r>
            <a:r>
              <a:rPr lang="zh-CN" altLang="en-US" sz="2800" b="1" dirty="0">
                <a:solidFill>
                  <a:srgbClr val="0000FF"/>
                </a:solidFill>
                <a:cs typeface="Helvetica" pitchFamily="34" charset="0"/>
              </a:rPr>
              <a:t>公共网络文件系统</a:t>
            </a:r>
            <a:endParaRPr lang="en-US" altLang="zh-CN" sz="2800" b="1" dirty="0">
              <a:solidFill>
                <a:srgbClr val="0000FF"/>
              </a:solidFill>
              <a:cs typeface="Helvetica" pitchFamily="34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romanUcPeriod"/>
            </a:pPr>
            <a:endParaRPr lang="en-US" altLang="zh-CN" sz="2800" b="1" dirty="0">
              <a:cs typeface="Helvetica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 b="1" dirty="0">
                <a:cs typeface="Helvetica" pitchFamily="34" charset="0"/>
              </a:rPr>
              <a:t>在远程文件系统环境下，对文件的标准调用会自动转变为远程调用</a:t>
            </a:r>
            <a:endParaRPr lang="en-US" altLang="zh-CN" sz="2800" b="1" dirty="0">
              <a:cs typeface="Helvetica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文件共享（远程文件系统）</a:t>
            </a:r>
            <a:endParaRPr lang="en-US" altLang="zh-CN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435610" y="1149350"/>
            <a:ext cx="8302625" cy="5076190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故障模式</a:t>
            </a:r>
            <a:r>
              <a:rPr lang="zh-CN" altLang="en-US" sz="2800" b="1" dirty="0"/>
              <a:t>，</a:t>
            </a:r>
            <a:r>
              <a:rPr lang="zh-CN" altLang="en-US" sz="2800" b="1" dirty="0">
                <a:solidFill>
                  <a:srgbClr val="0000FF"/>
                </a:solidFill>
              </a:rPr>
              <a:t>远程文件系统故障与本地文件系统故障不同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zh-CN" altLang="en-US" sz="2800" b="1" dirty="0">
                <a:cs typeface="Helvetica" pitchFamily="34" charset="0"/>
              </a:rPr>
              <a:t>增加了</a:t>
            </a:r>
            <a:r>
              <a:rPr lang="zh-CN" altLang="en-US" sz="2800" b="1" dirty="0">
                <a:solidFill>
                  <a:srgbClr val="FF0000"/>
                </a:solidFill>
                <a:cs typeface="Helvetica" pitchFamily="34" charset="0"/>
              </a:rPr>
              <a:t>新的故障模式</a:t>
            </a:r>
            <a:endParaRPr lang="en-US" altLang="zh-CN" sz="2800" b="1" dirty="0">
              <a:solidFill>
                <a:srgbClr val="FF0000"/>
              </a:solidFill>
              <a:cs typeface="Helvetica" pitchFamily="34" charset="0"/>
            </a:endParaRPr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zh-CN" altLang="en-US" sz="2800" b="1" dirty="0">
                <a:cs typeface="Helvetica" pitchFamily="34" charset="0"/>
              </a:rPr>
              <a:t>增加了每个远程请求的</a:t>
            </a:r>
            <a:r>
              <a:rPr lang="zh-CN" altLang="en-US" sz="2800" b="1" dirty="0">
                <a:solidFill>
                  <a:srgbClr val="FF0000"/>
                </a:solidFill>
                <a:cs typeface="Helvetica" pitchFamily="34" charset="0"/>
              </a:rPr>
              <a:t>状态信息</a:t>
            </a:r>
            <a:r>
              <a:rPr lang="zh-CN" altLang="en-US" sz="2800" b="1" dirty="0">
                <a:cs typeface="Helvetica" pitchFamily="34" charset="0"/>
              </a:rPr>
              <a:t>，通过调用状态信息恢复故障</a:t>
            </a:r>
            <a:endParaRPr lang="en-US" altLang="zh-CN" sz="2800" b="1" dirty="0">
              <a:cs typeface="Helvetica" pitchFamily="34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Helvetica" pitchFamily="34" charset="0"/>
              </a:rPr>
              <a:t>如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Helvetica" pitchFamily="34" charset="0"/>
              </a:rPr>
              <a:t>NFS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Helvetica" pitchFamily="34" charset="0"/>
              </a:rPr>
              <a:t> 文件系统对每个远程请求都会记录状态信息，但缺点是安全性能差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Helvetica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609600" y="2336034"/>
            <a:ext cx="10363200" cy="1960033"/>
          </a:xfrm>
        </p:spPr>
        <p:txBody>
          <a:bodyPr/>
          <a:lstStyle/>
          <a:p>
            <a:pPr algn="ctr"/>
            <a:r>
              <a:rPr kumimoji="1" lang="zh-CN" altLang="en-US" sz="4400" dirty="0">
                <a:solidFill>
                  <a:srgbClr val="0000FF"/>
                </a:solidFill>
              </a:rPr>
              <a:t>第</a:t>
            </a:r>
            <a:r>
              <a:rPr kumimoji="1" lang="en-US" altLang="zh-CN" sz="4400" dirty="0">
                <a:solidFill>
                  <a:srgbClr val="0000FF"/>
                </a:solidFill>
              </a:rPr>
              <a:t>6</a:t>
            </a:r>
            <a:r>
              <a:rPr kumimoji="1" lang="zh-CN" altLang="en-US" sz="4400" dirty="0">
                <a:solidFill>
                  <a:srgbClr val="0000FF"/>
                </a:solidFill>
              </a:rPr>
              <a:t>节、一致性语义与保护</a:t>
            </a:r>
            <a:endParaRPr kumimoji="1" lang="zh-CN" altLang="en-US" sz="4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/>
              <a:t>6.1</a:t>
            </a:r>
            <a:r>
              <a:rPr lang="zh-CN" altLang="en-US"/>
              <a:t> </a:t>
            </a:r>
            <a:r>
              <a:rPr lang="zh-CN" altLang="en-US" dirty="0"/>
              <a:t>一致性语义</a:t>
            </a:r>
            <a:endParaRPr lang="en-US" altLang="zh-CN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459740" y="1200150"/>
            <a:ext cx="7987665" cy="5063490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描述多用户同时访问共享文件时的语义，即规定了一个用户所修改的共享数据时，对另一个用户（共享数据的用户）是否可见的问题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/>
              <a:t>会话语义：</a:t>
            </a:r>
            <a:r>
              <a:rPr lang="en-US" altLang="zh-CN" sz="2800" b="1" dirty="0"/>
              <a:t>Andrew File System(AFS)</a:t>
            </a:r>
            <a:r>
              <a:rPr lang="zh-CN" altLang="en-US" sz="2800" b="1" dirty="0"/>
              <a:t>，一个用户的文件修改不能实时被其他用户所见。</a:t>
            </a:r>
            <a:endParaRPr lang="en-US" altLang="zh-CN" sz="2800" b="1" dirty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800" b="1" dirty="0"/>
              <a:t>Unix</a:t>
            </a:r>
            <a:r>
              <a:rPr lang="zh-CN" altLang="en-US" sz="2800" b="1" dirty="0"/>
              <a:t>语义：</a:t>
            </a:r>
            <a:r>
              <a:rPr lang="en-US" altLang="zh-CN" sz="2800" b="1" dirty="0"/>
              <a:t>Unix File System (UFS)</a:t>
            </a:r>
            <a:r>
              <a:rPr lang="zh-CN" altLang="en-US" sz="2800" b="1" dirty="0"/>
              <a:t>，一个用户的文件修改可以实时被其他用户所见</a:t>
            </a:r>
            <a:endParaRPr lang="en-US" altLang="zh-CN" sz="2800" b="1" dirty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/>
              <a:t>不可修改共享文件语义</a:t>
            </a:r>
            <a:r>
              <a:rPr lang="en-US" altLang="zh-CN" sz="2800" b="1" dirty="0"/>
              <a:t>: </a:t>
            </a:r>
            <a:r>
              <a:rPr lang="zh-CN" altLang="en-US" sz="2800" b="1" dirty="0"/>
              <a:t>一旦共享，就不能改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</a:t>
            </a:r>
            <a:r>
              <a:rPr lang="zh-CN" altLang="en-US" dirty="0"/>
              <a:t> 文件保护</a:t>
            </a:r>
            <a:endParaRPr lang="en-US" altLang="zh-CN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388620" y="1306195"/>
            <a:ext cx="8284845" cy="446214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 dirty="0"/>
              <a:t> 可靠性（不受物理损坏）</a:t>
            </a:r>
            <a:endParaRPr lang="en-US" altLang="zh-CN" sz="32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3200" b="1" dirty="0"/>
              <a:t>	- </a:t>
            </a:r>
            <a:r>
              <a:rPr lang="zh-CN" altLang="en-US" sz="3200" b="1" dirty="0"/>
              <a:t>通过备份</a:t>
            </a:r>
            <a:endParaRPr lang="en-US" altLang="zh-CN" sz="3200" b="1" dirty="0"/>
          </a:p>
          <a:p>
            <a:pPr>
              <a:lnSpc>
                <a:spcPct val="100000"/>
              </a:lnSpc>
            </a:pPr>
            <a:r>
              <a:rPr lang="zh-CN" altLang="en-US" sz="3200" b="1" dirty="0"/>
              <a:t> 保护（非法访问）</a:t>
            </a:r>
            <a:endParaRPr lang="en-US" altLang="zh-CN" sz="3200" b="1" dirty="0"/>
          </a:p>
          <a:p>
            <a:pPr marL="857250" lvl="1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chemeClr val="tx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访问类型</a:t>
            </a:r>
            <a:endParaRPr lang="en-US" altLang="zh-CN" sz="3200" b="1" dirty="0">
              <a:solidFill>
                <a:schemeClr val="tx1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 lvl="2">
              <a:lnSpc>
                <a:spcPct val="100000"/>
              </a:lnSpc>
            </a:pPr>
            <a:r>
              <a:rPr lang="zh-CN" altLang="en-US" sz="3200" b="1" dirty="0">
                <a:latin typeface="Hannotate SC" panose="03000500000000000000" pitchFamily="66" charset="-122"/>
                <a:ea typeface="Hannotate SC" panose="03000500000000000000" pitchFamily="66" charset="-122"/>
              </a:rPr>
              <a:t>读，写，执行，添加，删除，列表清单</a:t>
            </a:r>
            <a:endParaRPr lang="en-US" altLang="zh-CN" sz="3200" b="1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 marL="857250" lvl="1" indent="-51435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chemeClr val="tx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访问控制</a:t>
            </a:r>
            <a:endParaRPr lang="en-US" altLang="zh-CN" sz="3200" b="1" dirty="0">
              <a:solidFill>
                <a:schemeClr val="tx1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 lvl="2">
              <a:lnSpc>
                <a:spcPct val="100000"/>
              </a:lnSpc>
            </a:pPr>
            <a:r>
              <a:rPr lang="zh-CN" altLang="en-US" sz="3200" b="1" dirty="0">
                <a:latin typeface="Hannotate SC" panose="03000500000000000000" pitchFamily="66" charset="-122"/>
                <a:ea typeface="Hannotate SC" panose="03000500000000000000" pitchFamily="66" charset="-122"/>
              </a:rPr>
              <a:t>拥有者，组， 其他</a:t>
            </a:r>
            <a:endParaRPr lang="en-US" altLang="zh-CN" sz="3200" b="1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/>
              <a:t>Q&amp;A</a:t>
            </a:r>
            <a:endParaRPr lang="en-US" altLang="zh-CN" sz="6600" dirty="0"/>
          </a:p>
        </p:txBody>
      </p:sp>
      <p:sp>
        <p:nvSpPr>
          <p:cNvPr id="2" name="文本框 1"/>
          <p:cNvSpPr txBox="1"/>
          <p:nvPr/>
        </p:nvSpPr>
        <p:spPr>
          <a:xfrm>
            <a:off x="3574472" y="2669310"/>
            <a:ext cx="237109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Q&amp;A</a:t>
            </a:r>
            <a:endParaRPr kumimoji="1" lang="zh-CN" altLang="en-US" sz="8000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文件属性</a:t>
            </a:r>
            <a:endParaRPr lang="en-US" altLang="zh-CN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337820" y="1143635"/>
            <a:ext cx="8355965" cy="502793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3200" b="1" dirty="0"/>
              <a:t>名称 </a:t>
            </a:r>
            <a:r>
              <a:rPr lang="en-US" altLang="zh-CN" sz="3200" b="1" dirty="0"/>
              <a:t> </a:t>
            </a:r>
            <a:endParaRPr lang="en-US" altLang="zh-CN" sz="3200" b="1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3200" b="1" dirty="0"/>
              <a:t>标识符</a:t>
            </a:r>
            <a:r>
              <a:rPr lang="en-US" altLang="zh-CN" sz="3200" b="1" dirty="0"/>
              <a:t> </a:t>
            </a:r>
            <a:endParaRPr lang="en-US" altLang="zh-CN" sz="3200" b="1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3200" b="1" dirty="0"/>
              <a:t>类型 </a:t>
            </a:r>
            <a:endParaRPr lang="en-US" altLang="zh-CN" sz="3200" b="1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3200" b="1" dirty="0"/>
              <a:t>位置</a:t>
            </a:r>
            <a:r>
              <a:rPr lang="en-US" altLang="zh-CN" sz="3200" b="1" dirty="0"/>
              <a:t> </a:t>
            </a:r>
            <a:r>
              <a:rPr lang="zh-CN" altLang="en-US" sz="3200" b="1" dirty="0"/>
              <a:t>：设备上文件位置的指针</a:t>
            </a:r>
            <a:endParaRPr lang="en-US" altLang="zh-CN" sz="3200" b="1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3200" b="1" dirty="0"/>
              <a:t>大小</a:t>
            </a:r>
            <a:endParaRPr lang="en-US" altLang="zh-CN" sz="3200" b="1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3200" b="1" dirty="0"/>
              <a:t>保护：访问控制信息</a:t>
            </a:r>
            <a:endParaRPr lang="en-US" altLang="zh-CN" sz="3200" b="1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3200" b="1" dirty="0"/>
              <a:t>时间</a:t>
            </a:r>
            <a:r>
              <a:rPr lang="en-US" altLang="zh-CN" sz="3200" b="1" dirty="0"/>
              <a:t>, </a:t>
            </a:r>
            <a:r>
              <a:rPr lang="zh-CN" altLang="en-US" sz="3200" b="1" dirty="0"/>
              <a:t>日期和用户标识 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012826"/>
            <a:ext cx="1276350" cy="3114674"/>
          </a:xfrm>
        </p:spPr>
        <p:txBody>
          <a:bodyPr>
            <a:normAutofit/>
          </a:bodyPr>
          <a:lstStyle/>
          <a:p>
            <a:r>
              <a:rPr lang="zh-CN" altLang="en-US" dirty="0"/>
              <a:t>文</a:t>
            </a:r>
            <a:br>
              <a:rPr lang="en-US" altLang="zh-CN" dirty="0"/>
            </a:br>
            <a:r>
              <a:rPr lang="zh-CN" altLang="en-US" dirty="0"/>
              <a:t>件</a:t>
            </a:r>
            <a:br>
              <a:rPr lang="en-US" altLang="zh-CN" dirty="0"/>
            </a:br>
            <a:r>
              <a:rPr lang="zh-CN" altLang="en-US" dirty="0"/>
              <a:t>属</a:t>
            </a:r>
            <a:br>
              <a:rPr lang="en-US" altLang="zh-CN" dirty="0"/>
            </a:br>
            <a:r>
              <a:rPr lang="zh-CN" altLang="en-US" dirty="0"/>
              <a:t>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0" y="369454"/>
            <a:ext cx="6468378" cy="61583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文件操作</a:t>
            </a:r>
            <a:endParaRPr lang="en-US" altLang="zh-CN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580390" y="1146175"/>
            <a:ext cx="8141335" cy="5325110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800" b="1" dirty="0"/>
              <a:t>创建</a:t>
            </a:r>
            <a:endParaRPr lang="en-US" altLang="zh-CN" sz="2800" b="1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800" b="1" dirty="0"/>
              <a:t>写文件</a:t>
            </a:r>
            <a:endParaRPr lang="en-US" altLang="zh-CN" sz="2800" b="1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800" b="1" dirty="0"/>
              <a:t>读文件</a:t>
            </a:r>
            <a:endParaRPr lang="en-US" altLang="zh-CN" sz="2800" b="1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800" b="1" dirty="0"/>
              <a:t>文件内重定位（</a:t>
            </a:r>
            <a:r>
              <a:rPr lang="en-US" altLang="zh-CN" sz="2800" b="1" dirty="0"/>
              <a:t>seek</a:t>
            </a:r>
            <a:r>
              <a:rPr lang="zh-CN" altLang="en-US" sz="2800" b="1" dirty="0"/>
              <a:t>）</a:t>
            </a:r>
            <a:endParaRPr lang="en-US" altLang="zh-CN" sz="2800" b="1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800" b="1" dirty="0"/>
              <a:t>删除文件</a:t>
            </a:r>
            <a:endParaRPr lang="en-US" altLang="zh-CN" sz="2800" b="1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800" b="1" dirty="0"/>
              <a:t>截短文件（</a:t>
            </a:r>
            <a:r>
              <a:rPr lang="en-US" altLang="zh-CN" sz="2800" b="1" dirty="0"/>
              <a:t>Truncate</a:t>
            </a:r>
            <a:r>
              <a:rPr lang="zh-CN" altLang="en-US" sz="2800" b="1" dirty="0"/>
              <a:t>），不改变文件属性，</a:t>
            </a:r>
            <a:endParaRPr lang="en-US" altLang="zh-CN" sz="2800" b="1" dirty="0"/>
          </a:p>
          <a:p>
            <a:pPr marL="9144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n-US" altLang="zh-CN" sz="2400" b="1" dirty="0">
                <a:solidFill>
                  <a:schemeClr val="tx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If a FILE is larger than the specified size, the extra data is lost.</a:t>
            </a:r>
            <a:endParaRPr lang="en-US" altLang="zh-CN" sz="2400" b="1" dirty="0">
              <a:solidFill>
                <a:schemeClr val="tx1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 marL="9144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n-US" altLang="zh-CN" sz="2400" b="1" dirty="0">
                <a:solidFill>
                  <a:schemeClr val="tx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If a FILE is shorter, it is extended and the extended part (hole) reads as zero bytes.</a:t>
            </a:r>
            <a:endParaRPr lang="en-US" altLang="zh-CN" sz="2400" b="1" dirty="0">
              <a:solidFill>
                <a:schemeClr val="tx1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 marL="9144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n-US" altLang="zh-CN" sz="2400" b="1" dirty="0">
                <a:solidFill>
                  <a:schemeClr val="tx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$truncate --help</a:t>
            </a:r>
            <a:endParaRPr lang="zh-CN" altLang="en-US" sz="2400" b="1" dirty="0">
              <a:solidFill>
                <a:schemeClr val="tx1"/>
              </a:solidFill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075" y="250825"/>
            <a:ext cx="5895340" cy="640715"/>
          </a:xfrm>
        </p:spPr>
        <p:txBody>
          <a:bodyPr>
            <a:normAutofit/>
          </a:bodyPr>
          <a:lstStyle/>
          <a:p>
            <a:r>
              <a:rPr lang="zh-CN" altLang="en-US" dirty="0"/>
              <a:t>打开文件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800" b="1" dirty="0"/>
              <a:t> </a:t>
            </a:r>
            <a:r>
              <a:rPr lang="zh-CN" altLang="en-US" sz="2800" b="1" dirty="0"/>
              <a:t>系统调用</a:t>
            </a:r>
            <a:r>
              <a:rPr lang="en-US" altLang="zh-CN" sz="2800" b="1" dirty="0"/>
              <a:t>open( ) </a:t>
            </a:r>
            <a:r>
              <a:rPr lang="zh-CN" altLang="en-US" sz="2800" b="1" dirty="0"/>
              <a:t>返回值是文件标识符（指针）</a:t>
            </a:r>
            <a:endParaRPr lang="en-US" altLang="zh-CN" sz="2800" b="1" dirty="0"/>
          </a:p>
          <a:p>
            <a:pPr>
              <a:lnSpc>
                <a:spcPct val="100000"/>
              </a:lnSpc>
            </a:pPr>
            <a:endParaRPr lang="en-US" altLang="zh-CN" b="1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1909313" y="1902181"/>
          <a:ext cx="678055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打开文件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00FF"/>
                </a:solidFill>
              </a:rPr>
              <a:t>进程的打开文件表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marL="342900" lvl="1" indent="0">
              <a:lnSpc>
                <a:spcPct val="130000"/>
              </a:lnSpc>
              <a:buNone/>
            </a:pPr>
            <a:r>
              <a:rPr lang="zh-CN" altLang="en-US" sz="2800" b="1" dirty="0">
                <a:latin typeface="Hannotate SC" panose="03000500000000000000" pitchFamily="66" charset="-122"/>
                <a:ea typeface="Hannotate SC" panose="03000500000000000000" pitchFamily="66" charset="-122"/>
              </a:rPr>
              <a:t>单个进程打开文件的信息表，每个条目内容包括文件指针，文件访问权限，记账信息等</a:t>
            </a:r>
            <a:endParaRPr lang="en-US" altLang="zh-CN" sz="2800" b="1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 lvl="1">
              <a:lnSpc>
                <a:spcPct val="130000"/>
              </a:lnSpc>
              <a:buFont typeface="Buxton Sketch" panose="03080500000500000004" pitchFamily="66" charset="0"/>
              <a:buChar char="−"/>
            </a:pPr>
            <a:endParaRPr lang="en-US" altLang="zh-CN" sz="2800" b="1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00FF"/>
                </a:solidFill>
              </a:rPr>
              <a:t>系统的打开文件表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marL="342900" lvl="1" indent="0">
              <a:lnSpc>
                <a:spcPct val="130000"/>
              </a:lnSpc>
              <a:buNone/>
            </a:pPr>
            <a:r>
              <a:rPr lang="zh-CN" altLang="en-US" sz="2800" b="1" dirty="0">
                <a:latin typeface="Hannotate SC" panose="03000500000000000000" pitchFamily="66" charset="-122"/>
                <a:ea typeface="Hannotate SC" panose="03000500000000000000" pitchFamily="66" charset="-122"/>
              </a:rPr>
              <a:t>整个系统内的打开文件信息表，每个条目内容包括文件在磁盘上的位置、访问日期、文件大小、文件打开次数等</a:t>
            </a:r>
            <a:endParaRPr lang="zh-CN" altLang="en-US" sz="2800" b="1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1章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第1章</Template>
  <TotalTime>0</TotalTime>
  <Words>3289</Words>
  <Application>WPS 文字</Application>
  <PresentationFormat>宽屏</PresentationFormat>
  <Paragraphs>322</Paragraphs>
  <Slides>49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75" baseType="lpstr">
      <vt:lpstr>Arial</vt:lpstr>
      <vt:lpstr>宋体</vt:lpstr>
      <vt:lpstr>Wingdings</vt:lpstr>
      <vt:lpstr>Helvetica</vt:lpstr>
      <vt:lpstr>Hannotate SC</vt:lpstr>
      <vt:lpstr>Arial Unicode MS</vt:lpstr>
      <vt:lpstr>翩翩体-简</vt:lpstr>
      <vt:lpstr>Buxton Sketch</vt:lpstr>
      <vt:lpstr>微软雅黑</vt:lpstr>
      <vt:lpstr>汉仪旗黑</vt:lpstr>
      <vt:lpstr>宋体</vt:lpstr>
      <vt:lpstr>等线</vt:lpstr>
      <vt:lpstr>汉仪中等线KW</vt:lpstr>
      <vt:lpstr>Monotype Sorts</vt:lpstr>
      <vt:lpstr>Thonburi</vt:lpstr>
      <vt:lpstr>汉仪舒圆黑简体</vt:lpstr>
      <vt:lpstr>汉仪中黑KW</vt:lpstr>
      <vt:lpstr>浪漫雅圆</vt:lpstr>
      <vt:lpstr>苹方-简</vt:lpstr>
      <vt:lpstr>汉仪书宋二KW</vt:lpstr>
      <vt:lpstr>Monotype Sorts</vt:lpstr>
      <vt:lpstr>Wingdings</vt:lpstr>
      <vt:lpstr>微软雅黑</vt:lpstr>
      <vt:lpstr>汉仪舒圆黑简体</vt:lpstr>
      <vt:lpstr>浪漫雅圆</vt:lpstr>
      <vt:lpstr>第1章</vt:lpstr>
      <vt:lpstr>第十章  文件系统接口</vt:lpstr>
      <vt:lpstr>内容</vt:lpstr>
      <vt:lpstr>第1节、文件概念</vt:lpstr>
      <vt:lpstr>1 文件概念</vt:lpstr>
      <vt:lpstr>文件属性</vt:lpstr>
      <vt:lpstr>文 件 属 性</vt:lpstr>
      <vt:lpstr>文件操作</vt:lpstr>
      <vt:lpstr>打开文件</vt:lpstr>
      <vt:lpstr>打开文件</vt:lpstr>
      <vt:lpstr>打开文件</vt:lpstr>
      <vt:lpstr>打开文件-应掌握的相关信息</vt:lpstr>
      <vt:lpstr>文件加锁</vt:lpstr>
      <vt:lpstr>文件类型：文件名、扩展名</vt:lpstr>
      <vt:lpstr>第2节、文件访问方法</vt:lpstr>
      <vt:lpstr>2 访问方法</vt:lpstr>
      <vt:lpstr>（1）顺序访问</vt:lpstr>
      <vt:lpstr>（2）直接访问（相对访问）</vt:lpstr>
      <vt:lpstr>在直接访问文件上模拟顺序访问</vt:lpstr>
      <vt:lpstr>（3）索引文件</vt:lpstr>
      <vt:lpstr>第3节、目录结构</vt:lpstr>
      <vt:lpstr>3 目录结构</vt:lpstr>
      <vt:lpstr>存储结构：典型的文件系统组成</vt:lpstr>
      <vt:lpstr>文件系统和目录</vt:lpstr>
      <vt:lpstr>文件系统和目录</vt:lpstr>
      <vt:lpstr>对目录的相关操作</vt:lpstr>
      <vt:lpstr>（1）单层结构目录</vt:lpstr>
      <vt:lpstr>（2）双层结构目录</vt:lpstr>
      <vt:lpstr>（3）树状结构目录</vt:lpstr>
      <vt:lpstr>（3）树状结构目录</vt:lpstr>
      <vt:lpstr>（4）无环图目录</vt:lpstr>
      <vt:lpstr>（4）无环图目录</vt:lpstr>
      <vt:lpstr>（4）无环图目录</vt:lpstr>
      <vt:lpstr>（5）通用图目录</vt:lpstr>
      <vt:lpstr>（5）通用图目录</vt:lpstr>
      <vt:lpstr>第4节、文件系统安装（mount)</vt:lpstr>
      <vt:lpstr>4 文件系统安装（mount）</vt:lpstr>
      <vt:lpstr>文件系统安装 in Linux</vt:lpstr>
      <vt:lpstr>文件系统安装</vt:lpstr>
      <vt:lpstr>(a) Existing.  (b) Unmounted Partition</vt:lpstr>
      <vt:lpstr>安装点（Mount Point）</vt:lpstr>
      <vt:lpstr>第5节、文件共享</vt:lpstr>
      <vt:lpstr>5 文件共享（多用户）</vt:lpstr>
      <vt:lpstr>文件共享（远程文件系统）</vt:lpstr>
      <vt:lpstr>文件共享（远程文件系统）</vt:lpstr>
      <vt:lpstr>文件共享（远程文件系统）</vt:lpstr>
      <vt:lpstr>第6节、一致性语义与保护</vt:lpstr>
      <vt:lpstr>6.1 一致性语义</vt:lpstr>
      <vt:lpstr>6.2 文件保护</vt:lpstr>
      <vt:lpstr>Q&amp;A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Lucent End User</dc:creator>
  <cp:lastModifiedBy>朴学峰</cp:lastModifiedBy>
  <cp:revision>359</cp:revision>
  <cp:lastPrinted>2024-11-05T06:53:35Z</cp:lastPrinted>
  <dcterms:created xsi:type="dcterms:W3CDTF">2024-11-05T06:53:35Z</dcterms:created>
  <dcterms:modified xsi:type="dcterms:W3CDTF">2024-11-05T06:53:35Z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2052-6.7.1.8828</vt:lpwstr>
  </property>
  <property fmtid="{D5CDD505-2E9C-101B-9397-08002B2CF9AE}" pid="3" name="ICV">
    <vt:lpwstr>0FD53DBEE2B86E52E3C029675DC1352F_42</vt:lpwstr>
  </property>
</Properties>
</file>