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60" r:id="rId2"/>
    <p:sldId id="282" r:id="rId3"/>
    <p:sldId id="475" r:id="rId4"/>
    <p:sldId id="568" r:id="rId5"/>
    <p:sldId id="565" r:id="rId6"/>
    <p:sldId id="571" r:id="rId7"/>
    <p:sldId id="570" r:id="rId8"/>
    <p:sldId id="567" r:id="rId9"/>
    <p:sldId id="482" r:id="rId10"/>
    <p:sldId id="535" r:id="rId11"/>
    <p:sldId id="485" r:id="rId12"/>
    <p:sldId id="5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BE14F8-B896-465A-818C-87FF799CA915}">
          <p14:sldIdLst>
            <p14:sldId id="260"/>
            <p14:sldId id="282"/>
            <p14:sldId id="475"/>
            <p14:sldId id="568"/>
            <p14:sldId id="565"/>
            <p14:sldId id="571"/>
            <p14:sldId id="570"/>
            <p14:sldId id="567"/>
            <p14:sldId id="482"/>
            <p14:sldId id="535"/>
            <p14:sldId id="485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37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D8"/>
    <a:srgbClr val="A49908"/>
    <a:srgbClr val="BFB209"/>
    <a:srgbClr val="CD7665"/>
    <a:srgbClr val="CDB921"/>
    <a:srgbClr val="FFFFFF"/>
    <a:srgbClr val="EFD781"/>
    <a:srgbClr val="DACE2E"/>
    <a:srgbClr val="BFCEE2"/>
    <a:srgbClr val="ADC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2" autoAdjust="0"/>
    <p:restoredTop sz="99846" autoAdjust="0"/>
  </p:normalViewPr>
  <p:slideViewPr>
    <p:cSldViewPr snapToGrid="0">
      <p:cViewPr varScale="1">
        <p:scale>
          <a:sx n="86" d="100"/>
          <a:sy n="86" d="100"/>
        </p:scale>
        <p:origin x="614" y="67"/>
      </p:cViewPr>
      <p:guideLst>
        <p:guide orient="horz" pos="2348"/>
        <p:guide pos="3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588EE-8908-48CE-9404-308882E01DB6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EDC9B-897C-4440-AEB2-923382753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A2A97-54A8-44F9-8730-9787C596554C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F7720-8433-427B-9A0C-BF34AE8A66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81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YiTu</a:t>
            </a:r>
            <a:r>
              <a:rPr lang="en-US" dirty="0"/>
              <a:t> Face Engine Server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F2A8A-8B92-4F75-864A-8EACEC9475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6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YiTu</a:t>
            </a:r>
            <a:r>
              <a:rPr lang="en-US" dirty="0"/>
              <a:t> Face Engine Server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F2A8A-8B92-4F75-864A-8EACEC9475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2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6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02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614296" y="6594476"/>
            <a:ext cx="242955" cy="172815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5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>
                <a:solidFill>
                  <a:srgbClr val="E6E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9836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553428"/>
            <a:ext cx="12192000" cy="3304572"/>
          </a:xfrm>
          <a:prstGeom prst="rect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rgbClr val="F6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553428"/>
            <a:ext cx="12192000" cy="3304572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solidFill>
          <a:srgbClr val="F6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5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0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7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1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0D91-98E1-4AA3-B95F-0CFB0E4F8C2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8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653" r:id="rId14"/>
    <p:sldLayoutId id="2147483654" r:id="rId15"/>
    <p:sldLayoutId id="2147483656" r:id="rId16"/>
    <p:sldLayoutId id="2147483658" r:id="rId17"/>
    <p:sldLayoutId id="2147483659" r:id="rId18"/>
    <p:sldLayoutId id="214748366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:\DBC Franke\工作文件\DBC PPT\BG.jpgB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4762" y="-4445"/>
            <a:ext cx="12200255" cy="6866890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4294967295"/>
          </p:nvPr>
        </p:nvSpPr>
        <p:spPr>
          <a:xfrm>
            <a:off x="3575050" y="3429000"/>
            <a:ext cx="8616950" cy="642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+mj-lt"/>
                <a:ea typeface="Gill Sans MT (正文)" charset="0"/>
              </a:rPr>
              <a:t>SOM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  <a:ea typeface="Gill Sans MT (正文)" charset="0"/>
              </a:rPr>
              <a:t>物料在线管理系统 项目提案</a:t>
            </a:r>
            <a:endParaRPr lang="en-US" altLang="zh-CN" sz="4000" b="1" dirty="0">
              <a:solidFill>
                <a:schemeClr val="bg1"/>
              </a:solidFill>
              <a:latin typeface="+mj-lt"/>
              <a:ea typeface="Gill Sans MT (正文)" charset="0"/>
            </a:endParaRPr>
          </a:p>
          <a:p>
            <a:pPr marL="0" indent="0" algn="ctr">
              <a:buNone/>
            </a:pPr>
            <a:r>
              <a:rPr lang="en-US" altLang="zh-CN" sz="4000" b="1">
                <a:solidFill>
                  <a:schemeClr val="bg1"/>
                </a:solidFill>
                <a:latin typeface="+mj-lt"/>
                <a:ea typeface="Gill Sans MT (正文)" charset="0"/>
              </a:rPr>
              <a:t>2018.4.2</a:t>
            </a:r>
            <a:endParaRPr lang="en-US" altLang="zh-CN" sz="4000" b="1" dirty="0">
              <a:solidFill>
                <a:schemeClr val="bg1"/>
              </a:solidFill>
              <a:latin typeface="+mj-lt"/>
              <a:ea typeface="Gill Sans MT (正文)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810" y="-8255"/>
            <a:ext cx="12196445" cy="1089660"/>
            <a:chOff x="0" y="-15"/>
            <a:chExt cx="19200" cy="1716"/>
          </a:xfrm>
          <a:solidFill>
            <a:srgbClr val="007DC8"/>
          </a:solidFill>
        </p:grpSpPr>
        <p:sp>
          <p:nvSpPr>
            <p:cNvPr id="2" name="矩形 1"/>
            <p:cNvSpPr/>
            <p:nvPr/>
          </p:nvSpPr>
          <p:spPr>
            <a:xfrm>
              <a:off x="0" y="-15"/>
              <a:ext cx="19200" cy="1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2BF15"/>
                </a:solidFill>
                <a:latin typeface="+mj-lt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1965" y="860"/>
              <a:ext cx="1779" cy="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48157" y="1137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lt"/>
                <a:ea typeface="Gill Sans MT (正文)" charset="0"/>
                <a:sym typeface="+mn-ea"/>
              </a:rPr>
              <a:t>项目实施费用概要评估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62050" y="4756150"/>
            <a:ext cx="7455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该费用仅为项目实施开发费用，不包含软件、服务及硬件等相关费用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项目实施以远程开发，在线交付，在线支持的方式进行。</a:t>
            </a: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dirty="0"/>
              <a:t>所购买的服务时间用于抵扣日常</a:t>
            </a:r>
            <a:r>
              <a:rPr lang="en-US" altLang="zh-CN" dirty="0"/>
              <a:t>issue</a:t>
            </a:r>
            <a:r>
              <a:rPr lang="zh-CN" altLang="en-US" dirty="0"/>
              <a:t>、</a:t>
            </a:r>
            <a:r>
              <a:rPr lang="en-US" altLang="zh-CN" dirty="0"/>
              <a:t>CR</a:t>
            </a:r>
            <a:r>
              <a:rPr lang="zh-CN" altLang="en-US" dirty="0"/>
              <a:t>的</a:t>
            </a:r>
            <a:r>
              <a:rPr lang="en-US" altLang="zh-CN" dirty="0"/>
              <a:t>effort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dirty="0"/>
              <a:t>所有报价总金额含</a:t>
            </a:r>
            <a:r>
              <a:rPr lang="en-US" altLang="zh-CN" dirty="0"/>
              <a:t>6%</a:t>
            </a:r>
            <a:r>
              <a:rPr lang="zh-CN" altLang="en-US" dirty="0"/>
              <a:t>税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8157" y="1098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61754"/>
              </p:ext>
            </p:extLst>
          </p:nvPr>
        </p:nvGraphicFramePr>
        <p:xfrm>
          <a:off x="548156" y="1540748"/>
          <a:ext cx="10875495" cy="3048000"/>
        </p:xfrm>
        <a:graphic>
          <a:graphicData uri="http://schemas.openxmlformats.org/drawingml/2006/table">
            <a:tbl>
              <a:tblPr/>
              <a:tblGrid>
                <a:gridCol w="5482137">
                  <a:extLst>
                    <a:ext uri="{9D8B030D-6E8A-4147-A177-3AD203B41FA5}">
                      <a16:colId xmlns:a16="http://schemas.microsoft.com/office/drawing/2014/main" val="2266092813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016380830"/>
                    </a:ext>
                  </a:extLst>
                </a:gridCol>
                <a:gridCol w="2130709">
                  <a:extLst>
                    <a:ext uri="{9D8B030D-6E8A-4147-A177-3AD203B41FA5}">
                      <a16:colId xmlns:a16="http://schemas.microsoft.com/office/drawing/2014/main" val="2947203604"/>
                    </a:ext>
                  </a:extLst>
                </a:gridCol>
                <a:gridCol w="2130709">
                  <a:extLst>
                    <a:ext uri="{9D8B030D-6E8A-4147-A177-3AD203B41FA5}">
                      <a16:colId xmlns:a16="http://schemas.microsoft.com/office/drawing/2014/main" val="24827633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实施阶段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Price(RMB)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Amount(RMB)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53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SOM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Development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101,9000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101,9000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898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544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815541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TTL(</a:t>
                      </a:r>
                      <a:r>
                        <a:rPr lang="zh-CN" alt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含税</a:t>
                      </a:r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6%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1080,140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9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6903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维护阶段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Price(RMB)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Amount(</a:t>
                      </a:r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RMB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822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天免费质保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609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天后，需购买服务时间，最少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 hours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60,000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18234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TTL(</a:t>
                      </a:r>
                      <a:r>
                        <a:rPr lang="zh-CN" alt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含税</a:t>
                      </a:r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6%)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63,600 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3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945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810" y="-8255"/>
            <a:ext cx="12196445" cy="1089660"/>
            <a:chOff x="0" y="-15"/>
            <a:chExt cx="19200" cy="1716"/>
          </a:xfrm>
          <a:solidFill>
            <a:srgbClr val="007DC8"/>
          </a:solidFill>
        </p:grpSpPr>
        <p:sp>
          <p:nvSpPr>
            <p:cNvPr id="2" name="矩形 1"/>
            <p:cNvSpPr/>
            <p:nvPr/>
          </p:nvSpPr>
          <p:spPr>
            <a:xfrm>
              <a:off x="0" y="-15"/>
              <a:ext cx="19200" cy="1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2BF15"/>
                </a:solidFill>
                <a:latin typeface="+mj-lt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1965" y="860"/>
              <a:ext cx="1779" cy="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48157" y="113748"/>
            <a:ext cx="764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lt"/>
                <a:ea typeface="Gill Sans MT (正文)" charset="0"/>
                <a:sym typeface="+mn-ea"/>
              </a:rPr>
              <a:t>项目实施费用概要评估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  <a:ea typeface="Gill Sans MT (正文)" charset="0"/>
                <a:sym typeface="+mn-ea"/>
              </a:rPr>
              <a:t>– </a:t>
            </a:r>
            <a:r>
              <a:rPr lang="en-US" altLang="zh-CN" sz="2400" b="1" dirty="0">
                <a:solidFill>
                  <a:schemeClr val="bg1"/>
                </a:solidFill>
                <a:latin typeface="+mj-lt"/>
                <a:ea typeface="Gill Sans MT (正文)" charset="0"/>
                <a:sym typeface="+mn-ea"/>
              </a:rPr>
              <a:t>SOM Development</a:t>
            </a:r>
            <a:endParaRPr lang="en-US" altLang="zh-CN" sz="3200" b="1" dirty="0">
              <a:solidFill>
                <a:schemeClr val="bg1"/>
              </a:solidFill>
              <a:latin typeface="+mj-lt"/>
              <a:ea typeface="Gill Sans MT (正文)" charset="0"/>
              <a:sym typeface="+mn-ea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21904"/>
              </p:ext>
            </p:extLst>
          </p:nvPr>
        </p:nvGraphicFramePr>
        <p:xfrm>
          <a:off x="4784934" y="853440"/>
          <a:ext cx="6667261" cy="2926080"/>
        </p:xfrm>
        <a:graphic>
          <a:graphicData uri="http://schemas.openxmlformats.org/drawingml/2006/table">
            <a:tbl>
              <a:tblPr/>
              <a:tblGrid>
                <a:gridCol w="1717567">
                  <a:extLst>
                    <a:ext uri="{9D8B030D-6E8A-4147-A177-3AD203B41FA5}">
                      <a16:colId xmlns:a16="http://schemas.microsoft.com/office/drawing/2014/main" val="3895146535"/>
                    </a:ext>
                  </a:extLst>
                </a:gridCol>
                <a:gridCol w="784883">
                  <a:extLst>
                    <a:ext uri="{9D8B030D-6E8A-4147-A177-3AD203B41FA5}">
                      <a16:colId xmlns:a16="http://schemas.microsoft.com/office/drawing/2014/main" val="2835129298"/>
                    </a:ext>
                  </a:extLst>
                </a:gridCol>
                <a:gridCol w="492831">
                  <a:extLst>
                    <a:ext uri="{9D8B030D-6E8A-4147-A177-3AD203B41FA5}">
                      <a16:colId xmlns:a16="http://schemas.microsoft.com/office/drawing/2014/main" val="2464350860"/>
                    </a:ext>
                  </a:extLst>
                </a:gridCol>
                <a:gridCol w="492831">
                  <a:extLst>
                    <a:ext uri="{9D8B030D-6E8A-4147-A177-3AD203B41FA5}">
                      <a16:colId xmlns:a16="http://schemas.microsoft.com/office/drawing/2014/main" val="2374530595"/>
                    </a:ext>
                  </a:extLst>
                </a:gridCol>
                <a:gridCol w="492831">
                  <a:extLst>
                    <a:ext uri="{9D8B030D-6E8A-4147-A177-3AD203B41FA5}">
                      <a16:colId xmlns:a16="http://schemas.microsoft.com/office/drawing/2014/main" val="3975532413"/>
                    </a:ext>
                  </a:extLst>
                </a:gridCol>
                <a:gridCol w="492831">
                  <a:extLst>
                    <a:ext uri="{9D8B030D-6E8A-4147-A177-3AD203B41FA5}">
                      <a16:colId xmlns:a16="http://schemas.microsoft.com/office/drawing/2014/main" val="351511008"/>
                    </a:ext>
                  </a:extLst>
                </a:gridCol>
                <a:gridCol w="492831">
                  <a:extLst>
                    <a:ext uri="{9D8B030D-6E8A-4147-A177-3AD203B41FA5}">
                      <a16:colId xmlns:a16="http://schemas.microsoft.com/office/drawing/2014/main" val="908952681"/>
                    </a:ext>
                  </a:extLst>
                </a:gridCol>
                <a:gridCol w="890291">
                  <a:extLst>
                    <a:ext uri="{9D8B030D-6E8A-4147-A177-3AD203B41FA5}">
                      <a16:colId xmlns:a16="http://schemas.microsoft.com/office/drawing/2014/main" val="313065968"/>
                    </a:ext>
                  </a:extLst>
                </a:gridCol>
                <a:gridCol w="810365">
                  <a:extLst>
                    <a:ext uri="{9D8B030D-6E8A-4147-A177-3AD203B41FA5}">
                      <a16:colId xmlns:a16="http://schemas.microsoft.com/office/drawing/2014/main" val="1965398394"/>
                    </a:ext>
                  </a:extLst>
                </a:gridCol>
              </a:tblGrid>
              <a:tr h="614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Cost Estimation (RMB)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Man-day Unit Price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Effort Detail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TTL Effort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Cost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52851"/>
                  </a:ext>
                </a:extLst>
              </a:tr>
              <a:tr h="205105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TTL Effort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8918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Architect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135,000 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01109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 Manager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180,000 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1713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2200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79,200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42190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Engineer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2200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398,200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4368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QA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2200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226,600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68584"/>
                  </a:ext>
                </a:extLst>
              </a:tr>
              <a:tr h="205105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TTL Cost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1019,000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44403"/>
                  </a:ext>
                </a:extLst>
              </a:tr>
            </a:tbl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6BFE874-6F30-46A8-A4DE-4D94808C6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449607"/>
              </p:ext>
            </p:extLst>
          </p:nvPr>
        </p:nvGraphicFramePr>
        <p:xfrm>
          <a:off x="25107" y="814387"/>
          <a:ext cx="4360462" cy="592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Worksheet" r:id="rId3" imgW="4275012" imgH="7757107" progId="Excel.Sheet.12">
                  <p:embed/>
                </p:oleObj>
              </mc:Choice>
              <mc:Fallback>
                <p:oleObj name="Worksheet" r:id="rId3" imgW="4275012" imgH="77571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07" y="814387"/>
                        <a:ext cx="4360462" cy="5929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7864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810" y="-8255"/>
            <a:ext cx="12196445" cy="1089660"/>
            <a:chOff x="0" y="-15"/>
            <a:chExt cx="19200" cy="1716"/>
          </a:xfrm>
          <a:solidFill>
            <a:srgbClr val="007DC8"/>
          </a:solidFill>
        </p:grpSpPr>
        <p:sp>
          <p:nvSpPr>
            <p:cNvPr id="2" name="矩形 1"/>
            <p:cNvSpPr/>
            <p:nvPr/>
          </p:nvSpPr>
          <p:spPr>
            <a:xfrm>
              <a:off x="0" y="-15"/>
              <a:ext cx="19200" cy="1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2BF15"/>
                </a:solidFill>
                <a:latin typeface="+mj-lt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1965" y="860"/>
              <a:ext cx="1779" cy="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48157" y="1137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lt"/>
                <a:ea typeface="Gill Sans MT (正文)" charset="0"/>
                <a:sym typeface="+mn-ea"/>
              </a:rPr>
              <a:t>项目实施大日程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13711" y="130175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2018-5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71762" y="130175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2018-6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3349" y="130175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2018-7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44500" y="1771650"/>
            <a:ext cx="112331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4500" y="2463800"/>
            <a:ext cx="112331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1677650" y="1117600"/>
            <a:ext cx="0" cy="5400000"/>
          </a:xfrm>
          <a:prstGeom prst="line">
            <a:avLst/>
          </a:prstGeom>
          <a:ln>
            <a:solidFill>
              <a:srgbClr val="14232F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985499" y="1117600"/>
            <a:ext cx="0" cy="5400000"/>
          </a:xfrm>
          <a:prstGeom prst="line">
            <a:avLst/>
          </a:prstGeom>
          <a:ln>
            <a:solidFill>
              <a:srgbClr val="14232F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754783" y="1117600"/>
            <a:ext cx="0" cy="5400000"/>
          </a:xfrm>
          <a:prstGeom prst="line">
            <a:avLst/>
          </a:prstGeom>
          <a:ln>
            <a:solidFill>
              <a:srgbClr val="14232F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44501" y="2559026"/>
            <a:ext cx="1205566" cy="2805451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CD7665"/>
              </a:gs>
            </a:gsLst>
          </a:gradFill>
          <a:ln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31000" endPos="31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537042" y="130175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2018-8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744141" y="130175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2018-9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524067" y="1117600"/>
            <a:ext cx="0" cy="5400000"/>
          </a:xfrm>
          <a:prstGeom prst="line">
            <a:avLst/>
          </a:prstGeom>
          <a:ln>
            <a:solidFill>
              <a:srgbClr val="14232F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3351" y="1117600"/>
            <a:ext cx="0" cy="5400000"/>
          </a:xfrm>
          <a:prstGeom prst="line">
            <a:avLst/>
          </a:prstGeom>
          <a:ln>
            <a:solidFill>
              <a:srgbClr val="14232F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831919" y="1117600"/>
            <a:ext cx="0" cy="5400000"/>
          </a:xfrm>
          <a:prstGeom prst="line">
            <a:avLst/>
          </a:prstGeom>
          <a:ln>
            <a:solidFill>
              <a:srgbClr val="14232F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1684308" y="1902714"/>
            <a:ext cx="285750" cy="336550"/>
          </a:xfrm>
          <a:prstGeom prst="flowChartDecision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决策 45"/>
          <p:cNvSpPr/>
          <p:nvPr/>
        </p:nvSpPr>
        <p:spPr>
          <a:xfrm>
            <a:off x="5377981" y="1902714"/>
            <a:ext cx="285750" cy="336550"/>
          </a:xfrm>
          <a:prstGeom prst="flowChartDecision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决策 46"/>
          <p:cNvSpPr/>
          <p:nvPr/>
        </p:nvSpPr>
        <p:spPr>
          <a:xfrm>
            <a:off x="7843519" y="1862302"/>
            <a:ext cx="294639" cy="336550"/>
          </a:xfrm>
          <a:prstGeom prst="flowChartDecision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960492" y="19360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项目启动</a:t>
            </a:r>
            <a:endParaRPr lang="en-US" altLang="zh-CN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647290" y="1847994"/>
            <a:ext cx="157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Beta</a:t>
            </a:r>
            <a:r>
              <a:rPr lang="zh-CN" altLang="en-US" sz="1200" dirty="0"/>
              <a:t>版测试、</a:t>
            </a:r>
            <a:r>
              <a:rPr lang="en-US" altLang="zh-CN" sz="1200" dirty="0"/>
              <a:t>Training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103533" y="19097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上线</a:t>
            </a:r>
            <a:endParaRPr lang="en-US" altLang="zh-CN" sz="1200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3062635" y="1117600"/>
            <a:ext cx="0" cy="5400000"/>
          </a:xfrm>
          <a:prstGeom prst="line">
            <a:avLst/>
          </a:prstGeom>
          <a:ln>
            <a:solidFill>
              <a:srgbClr val="14232F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216215" y="1117600"/>
            <a:ext cx="0" cy="5400000"/>
          </a:xfrm>
          <a:prstGeom prst="line">
            <a:avLst/>
          </a:prstGeom>
          <a:ln>
            <a:solidFill>
              <a:srgbClr val="14232F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446931" y="1117600"/>
            <a:ext cx="0" cy="5400000"/>
          </a:xfrm>
          <a:prstGeom prst="line">
            <a:avLst/>
          </a:prstGeom>
          <a:ln>
            <a:solidFill>
              <a:srgbClr val="14232F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952862" y="130175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2018-10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216213" y="130175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2018-11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0441440" y="130175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2018-12</a:t>
            </a:r>
            <a:endParaRPr lang="zh-CN" altLang="en-US" dirty="0"/>
          </a:p>
        </p:txBody>
      </p:sp>
      <p:sp>
        <p:nvSpPr>
          <p:cNvPr id="25" name="五边形 24"/>
          <p:cNvSpPr/>
          <p:nvPr/>
        </p:nvSpPr>
        <p:spPr>
          <a:xfrm>
            <a:off x="1822733" y="3065299"/>
            <a:ext cx="3701332" cy="831200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页面和控件开发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35465" y="3250167"/>
            <a:ext cx="1569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zh-CN" altLang="en-US" sz="1050" dirty="0"/>
              <a:t>基本框架和主体功能</a:t>
            </a:r>
            <a:endParaRPr lang="en-US" altLang="zh-CN" sz="1050" dirty="0"/>
          </a:p>
        </p:txBody>
      </p:sp>
      <p:sp>
        <p:nvSpPr>
          <p:cNvPr id="28" name="五边形 27"/>
          <p:cNvSpPr/>
          <p:nvPr/>
        </p:nvSpPr>
        <p:spPr>
          <a:xfrm>
            <a:off x="2895941" y="4044881"/>
            <a:ext cx="2586688" cy="64718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后台系统集成开发</a:t>
            </a:r>
          </a:p>
        </p:txBody>
      </p:sp>
      <p:sp>
        <p:nvSpPr>
          <p:cNvPr id="38" name="五边形 37"/>
          <p:cNvSpPr/>
          <p:nvPr/>
        </p:nvSpPr>
        <p:spPr>
          <a:xfrm>
            <a:off x="3055401" y="4819994"/>
            <a:ext cx="1239837" cy="472171"/>
          </a:xfrm>
          <a:prstGeom prst="homePlate">
            <a:avLst>
              <a:gd name="adj" fmla="val 48698"/>
            </a:avLst>
          </a:prstGeom>
          <a:gradFill flip="none" rotWithShape="1">
            <a:gsLst>
              <a:gs pos="3000">
                <a:srgbClr val="CDB921"/>
              </a:gs>
              <a:gs pos="100000">
                <a:srgbClr val="E9C954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内测数据准备</a:t>
            </a:r>
          </a:p>
        </p:txBody>
      </p:sp>
      <p:sp>
        <p:nvSpPr>
          <p:cNvPr id="40" name="五边形 39"/>
          <p:cNvSpPr/>
          <p:nvPr/>
        </p:nvSpPr>
        <p:spPr>
          <a:xfrm>
            <a:off x="5518576" y="4798479"/>
            <a:ext cx="2393733" cy="472170"/>
          </a:xfrm>
          <a:prstGeom prst="homePlate">
            <a:avLst>
              <a:gd name="adj" fmla="val 54394"/>
            </a:avLst>
          </a:prstGeom>
          <a:gradFill flip="none" rotWithShape="1">
            <a:gsLst>
              <a:gs pos="3000">
                <a:srgbClr val="CDB921"/>
              </a:gs>
              <a:gs pos="100000">
                <a:srgbClr val="E9C954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上线数据和内容准备</a:t>
            </a:r>
          </a:p>
        </p:txBody>
      </p:sp>
      <p:sp>
        <p:nvSpPr>
          <p:cNvPr id="41" name="五边形 40"/>
          <p:cNvSpPr/>
          <p:nvPr/>
        </p:nvSpPr>
        <p:spPr>
          <a:xfrm>
            <a:off x="10498341" y="2559025"/>
            <a:ext cx="1249158" cy="2711623"/>
          </a:xfrm>
          <a:prstGeom prst="homePlate">
            <a:avLst>
              <a:gd name="adj" fmla="val 30997"/>
            </a:avLst>
          </a:prstGeom>
          <a:gradFill>
            <a:gsLst>
              <a:gs pos="0">
                <a:srgbClr val="BFCEE2"/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rgbClr val="4F7DB5"/>
              </a:gs>
            </a:gsLst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38000" endPos="30000" dir="5400000" sy="-100000" algn="bl" rotWithShape="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/>
              <a:t>功能维护和持续改进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886754" y="4301918"/>
            <a:ext cx="1569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zh-CN" altLang="en-US" sz="1050" dirty="0"/>
              <a:t>基本框架和主体功能</a:t>
            </a:r>
            <a:endParaRPr lang="en-US" altLang="zh-CN" sz="1050" dirty="0"/>
          </a:p>
        </p:txBody>
      </p:sp>
      <p:sp>
        <p:nvSpPr>
          <p:cNvPr id="61" name="五边形 60"/>
          <p:cNvSpPr/>
          <p:nvPr/>
        </p:nvSpPr>
        <p:spPr>
          <a:xfrm>
            <a:off x="5531302" y="3158678"/>
            <a:ext cx="2453942" cy="831200"/>
          </a:xfrm>
          <a:prstGeom prst="homePlate">
            <a:avLst>
              <a:gd name="adj" fmla="val 29292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页面和控件开发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544287" y="3343548"/>
            <a:ext cx="21082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zh-CN" altLang="en-US" sz="1050" dirty="0"/>
              <a:t>基于内测结果改进页面和控件</a:t>
            </a:r>
            <a:endParaRPr lang="en-US" altLang="zh-CN" sz="1050" dirty="0"/>
          </a:p>
          <a:p>
            <a:pPr marL="171450" indent="-171450">
              <a:buFontTx/>
              <a:buChar char="-"/>
            </a:pPr>
            <a:r>
              <a:rPr lang="zh-CN" altLang="en-US" sz="1050" dirty="0"/>
              <a:t>强化交互性内容</a:t>
            </a:r>
            <a:endParaRPr lang="en-US" altLang="zh-CN" sz="1050" dirty="0"/>
          </a:p>
        </p:txBody>
      </p:sp>
      <p:sp>
        <p:nvSpPr>
          <p:cNvPr id="63" name="五边形 62"/>
          <p:cNvSpPr/>
          <p:nvPr/>
        </p:nvSpPr>
        <p:spPr>
          <a:xfrm>
            <a:off x="5530913" y="4045390"/>
            <a:ext cx="2471021" cy="64718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后台系统集成开发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515225" y="4301918"/>
            <a:ext cx="1569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zh-CN" altLang="en-US" sz="1050" dirty="0"/>
              <a:t>基于内测结果的改进</a:t>
            </a:r>
            <a:endParaRPr lang="en-US" altLang="zh-CN" sz="1050" dirty="0"/>
          </a:p>
        </p:txBody>
      </p:sp>
      <p:sp>
        <p:nvSpPr>
          <p:cNvPr id="66" name="五边形 65"/>
          <p:cNvSpPr/>
          <p:nvPr/>
        </p:nvSpPr>
        <p:spPr>
          <a:xfrm>
            <a:off x="8003370" y="2589292"/>
            <a:ext cx="2453942" cy="511357"/>
          </a:xfrm>
          <a:prstGeom prst="homePlate">
            <a:avLst>
              <a:gd name="adj" fmla="val 49923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性能及安全性验证和用户测试</a:t>
            </a:r>
          </a:p>
        </p:txBody>
      </p:sp>
      <p:sp>
        <p:nvSpPr>
          <p:cNvPr id="67" name="五边形 66"/>
          <p:cNvSpPr/>
          <p:nvPr/>
        </p:nvSpPr>
        <p:spPr>
          <a:xfrm>
            <a:off x="7998191" y="3158171"/>
            <a:ext cx="2453942" cy="1533892"/>
          </a:xfrm>
          <a:prstGeom prst="homePlate">
            <a:avLst>
              <a:gd name="adj" fmla="val 18013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基于测试结果的改进</a:t>
            </a:r>
          </a:p>
        </p:txBody>
      </p:sp>
      <p:sp>
        <p:nvSpPr>
          <p:cNvPr id="69" name="五边形 68"/>
          <p:cNvSpPr/>
          <p:nvPr/>
        </p:nvSpPr>
        <p:spPr>
          <a:xfrm>
            <a:off x="7978265" y="4798557"/>
            <a:ext cx="2424521" cy="472170"/>
          </a:xfrm>
          <a:prstGeom prst="homePlate">
            <a:avLst>
              <a:gd name="adj" fmla="val 54394"/>
            </a:avLst>
          </a:prstGeom>
          <a:gradFill flip="none" rotWithShape="1">
            <a:gsLst>
              <a:gs pos="3000">
                <a:srgbClr val="CDB921"/>
              </a:gs>
              <a:gs pos="100000">
                <a:srgbClr val="E9C954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上线内容发布</a:t>
            </a:r>
          </a:p>
        </p:txBody>
      </p:sp>
      <p:sp>
        <p:nvSpPr>
          <p:cNvPr id="78" name="五边形 64">
            <a:extLst>
              <a:ext uri="{FF2B5EF4-FFF2-40B4-BE49-F238E27FC236}">
                <a16:creationId xmlns:a16="http://schemas.microsoft.com/office/drawing/2014/main" id="{4A725320-7B8B-4E83-B357-F01800451206}"/>
              </a:ext>
            </a:extLst>
          </p:cNvPr>
          <p:cNvSpPr/>
          <p:nvPr/>
        </p:nvSpPr>
        <p:spPr>
          <a:xfrm>
            <a:off x="5516263" y="2570246"/>
            <a:ext cx="2453942" cy="511357"/>
          </a:xfrm>
          <a:prstGeom prst="homePlate">
            <a:avLst>
              <a:gd name="adj" fmla="val 3835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业务流程和功能测试</a:t>
            </a:r>
          </a:p>
        </p:txBody>
      </p:sp>
      <p:sp>
        <p:nvSpPr>
          <p:cNvPr id="82" name="五边形 28">
            <a:extLst>
              <a:ext uri="{FF2B5EF4-FFF2-40B4-BE49-F238E27FC236}">
                <a16:creationId xmlns:a16="http://schemas.microsoft.com/office/drawing/2014/main" id="{7A0EE0FB-43D9-49DF-A6A0-BFC2300B47A1}"/>
              </a:ext>
            </a:extLst>
          </p:cNvPr>
          <p:cNvSpPr/>
          <p:nvPr/>
        </p:nvSpPr>
        <p:spPr>
          <a:xfrm>
            <a:off x="1797396" y="4069223"/>
            <a:ext cx="1075441" cy="694087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后台系统分析，</a:t>
            </a:r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解析，建立集成和测试环境</a:t>
            </a:r>
          </a:p>
        </p:txBody>
      </p:sp>
    </p:spTree>
    <p:extLst>
      <p:ext uri="{BB962C8B-B14F-4D97-AF65-F5344CB8AC3E}">
        <p14:creationId xmlns:p14="http://schemas.microsoft.com/office/powerpoint/2010/main" val="14261635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D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21130" y="1162050"/>
            <a:ext cx="8773795" cy="4554855"/>
            <a:chOff x="2238" y="1830"/>
            <a:chExt cx="13817" cy="7173"/>
          </a:xfrm>
        </p:grpSpPr>
        <p:sp>
          <p:nvSpPr>
            <p:cNvPr id="9" name="内容占位符 1"/>
            <p:cNvSpPr txBox="1"/>
            <p:nvPr/>
          </p:nvSpPr>
          <p:spPr>
            <a:xfrm>
              <a:off x="8225" y="1830"/>
              <a:ext cx="7830" cy="71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l"/>
              </a:pPr>
              <a:endParaRPr lang="en-US" sz="2800" b="1" dirty="0">
                <a:solidFill>
                  <a:schemeClr val="bg1"/>
                </a:solidFill>
                <a:latin typeface="+mj-lt"/>
                <a:ea typeface="Gill Sans MT (正文)" charset="0"/>
              </a:endParaRPr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sz="2800" b="1" dirty="0">
                  <a:latin typeface="+mj-lt"/>
                  <a:ea typeface="Gill Sans MT (正文)" charset="0"/>
                </a:rPr>
                <a:t>SOM</a:t>
              </a:r>
              <a:r>
                <a:rPr lang="zh-CN" altLang="en-US" sz="2800" b="1" dirty="0">
                  <a:solidFill>
                    <a:schemeClr val="bg1"/>
                  </a:solidFill>
                  <a:latin typeface="+mj-lt"/>
                  <a:ea typeface="Gill Sans MT (正文)" charset="0"/>
                </a:rPr>
                <a:t>项目提案</a:t>
              </a:r>
              <a:endParaRPr lang="en-US" sz="2800" b="1" dirty="0">
                <a:solidFill>
                  <a:schemeClr val="bg1"/>
                </a:solidFill>
                <a:latin typeface="+mj-lt"/>
                <a:ea typeface="Gill Sans MT (正文)" charset="0"/>
              </a:endParaRPr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800" b="1" dirty="0">
                  <a:solidFill>
                    <a:schemeClr val="bg1"/>
                  </a:solidFill>
                  <a:latin typeface="+mj-lt"/>
                  <a:ea typeface="Gill Sans MT (正文)" charset="0"/>
                </a:rPr>
                <a:t>项目实施计划和费用评估</a:t>
              </a:r>
              <a:endParaRPr lang="en-US" altLang="zh-CN" sz="2800" b="1" dirty="0">
                <a:solidFill>
                  <a:schemeClr val="bg1"/>
                </a:solidFill>
                <a:latin typeface="+mj-lt"/>
                <a:ea typeface="Gill Sans MT (正文)" charset="0"/>
              </a:endParaRPr>
            </a:p>
            <a:p>
              <a:pPr marL="342900" indent="-342900">
                <a:buFont typeface="Wingdings" panose="05000000000000000000" pitchFamily="2" charset="2"/>
                <a:buChar char="l"/>
              </a:pPr>
              <a:endParaRPr lang="en-US" altLang="zh-CN" sz="2800" b="1" dirty="0">
                <a:solidFill>
                  <a:schemeClr val="bg1"/>
                </a:solidFill>
                <a:latin typeface="+mj-lt"/>
                <a:ea typeface="Gill Sans MT (正文)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38" y="2126"/>
              <a:ext cx="6364" cy="5017"/>
              <a:chOff x="2238" y="2126"/>
              <a:chExt cx="6364" cy="501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238" y="2126"/>
                <a:ext cx="5017" cy="50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10" name="内容占位符 1"/>
              <p:cNvSpPr txBox="1"/>
              <p:nvPr/>
            </p:nvSpPr>
            <p:spPr>
              <a:xfrm>
                <a:off x="3821" y="3630"/>
                <a:ext cx="4781" cy="23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</a:pPr>
                <a:r>
                  <a:rPr lang="zh-CN" altLang="en-US" sz="4000" b="1" dirty="0">
                    <a:solidFill>
                      <a:srgbClr val="007DC8"/>
                    </a:solidFill>
                    <a:latin typeface="+mj-lt"/>
                    <a:ea typeface="Gill Sans MT (正文)" charset="0"/>
                  </a:rPr>
                  <a:t>目录</a:t>
                </a:r>
                <a:r>
                  <a:rPr lang="en-US" altLang="zh-CN" sz="4000" b="1" dirty="0">
                    <a:solidFill>
                      <a:srgbClr val="007DC8"/>
                    </a:solidFill>
                    <a:latin typeface="+mj-lt"/>
                    <a:ea typeface="Gill Sans MT (正文)" charset="0"/>
                  </a:rPr>
                  <a:t> 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D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02785" y="1503045"/>
            <a:ext cx="3185795" cy="3185795"/>
            <a:chOff x="7091" y="2367"/>
            <a:chExt cx="5017" cy="5017"/>
          </a:xfrm>
        </p:grpSpPr>
        <p:sp>
          <p:nvSpPr>
            <p:cNvPr id="2" name="椭圆 1"/>
            <p:cNvSpPr/>
            <p:nvPr/>
          </p:nvSpPr>
          <p:spPr>
            <a:xfrm>
              <a:off x="7091" y="2367"/>
              <a:ext cx="5017" cy="5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3" name="内容占位符 1"/>
            <p:cNvSpPr txBox="1"/>
            <p:nvPr/>
          </p:nvSpPr>
          <p:spPr>
            <a:xfrm>
              <a:off x="7091" y="4270"/>
              <a:ext cx="4954" cy="23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90000"/>
                </a:lnSpc>
                <a:spcBef>
                  <a:spcPts val="20"/>
                </a:spcBef>
              </a:pPr>
              <a:r>
                <a:rPr lang="en-US" altLang="zh-CN" sz="3200" b="1" dirty="0">
                  <a:solidFill>
                    <a:srgbClr val="007DC8"/>
                  </a:solidFill>
                  <a:latin typeface="+mj-lt"/>
                  <a:ea typeface="Gill Sans MT (正文)" charset="0"/>
                </a:rPr>
                <a:t>SOM</a:t>
              </a:r>
              <a:r>
                <a:rPr lang="zh-CN" altLang="en-US" sz="3200" b="1" dirty="0">
                  <a:solidFill>
                    <a:srgbClr val="007DC8"/>
                  </a:solidFill>
                  <a:latin typeface="+mj-lt"/>
                  <a:ea typeface="Gill Sans MT (正文)" charset="0"/>
                </a:rPr>
                <a:t>项目提案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24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箭头: 左右 67">
            <a:extLst>
              <a:ext uri="{FF2B5EF4-FFF2-40B4-BE49-F238E27FC236}">
                <a16:creationId xmlns:a16="http://schemas.microsoft.com/office/drawing/2014/main" id="{774B2627-0F39-4140-8D85-3060A53D9385}"/>
              </a:ext>
            </a:extLst>
          </p:cNvPr>
          <p:cNvSpPr/>
          <p:nvPr/>
        </p:nvSpPr>
        <p:spPr>
          <a:xfrm rot="13230384" flipV="1">
            <a:off x="2209634" y="2866177"/>
            <a:ext cx="1116000" cy="45720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 403"/>
          <p:cNvSpPr/>
          <p:nvPr/>
        </p:nvSpPr>
        <p:spPr>
          <a:xfrm>
            <a:off x="85390" y="123785"/>
            <a:ext cx="7307782" cy="30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4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sz="1400" dirty="0"/>
              <a:t>Infrastructure </a:t>
            </a:r>
            <a:endParaRPr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2B11180-2746-4768-ACD8-00F2D27FA23C}"/>
              </a:ext>
            </a:extLst>
          </p:cNvPr>
          <p:cNvCxnSpPr>
            <a:cxnSpLocks/>
          </p:cNvCxnSpPr>
          <p:nvPr/>
        </p:nvCxnSpPr>
        <p:spPr>
          <a:xfrm>
            <a:off x="642662" y="1355318"/>
            <a:ext cx="11453568" cy="112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8C5B2F-A513-4B31-B99A-0F483159281D}"/>
              </a:ext>
            </a:extLst>
          </p:cNvPr>
          <p:cNvCxnSpPr>
            <a:cxnSpLocks/>
          </p:cNvCxnSpPr>
          <p:nvPr/>
        </p:nvCxnSpPr>
        <p:spPr>
          <a:xfrm>
            <a:off x="5759890" y="278763"/>
            <a:ext cx="27548" cy="598381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FE6EF3E-67A3-4407-BDA6-9ADFCEA00B7C}"/>
              </a:ext>
            </a:extLst>
          </p:cNvPr>
          <p:cNvSpPr txBox="1"/>
          <p:nvPr/>
        </p:nvSpPr>
        <p:spPr>
          <a:xfrm>
            <a:off x="2265290" y="524779"/>
            <a:ext cx="218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External/Intranet User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51D7289-68D5-4633-AA23-F7B10416D838}"/>
              </a:ext>
            </a:extLst>
          </p:cNvPr>
          <p:cNvSpPr txBox="1"/>
          <p:nvPr/>
        </p:nvSpPr>
        <p:spPr>
          <a:xfrm>
            <a:off x="136744" y="969804"/>
            <a:ext cx="108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PRD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FBF50F-C00B-4496-BA3E-7257DC295639}"/>
              </a:ext>
            </a:extLst>
          </p:cNvPr>
          <p:cNvSpPr txBox="1"/>
          <p:nvPr/>
        </p:nvSpPr>
        <p:spPr>
          <a:xfrm>
            <a:off x="11234407" y="933597"/>
            <a:ext cx="1066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DR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F5D71C-78B6-447B-8874-8BE3810925FD}"/>
              </a:ext>
            </a:extLst>
          </p:cNvPr>
          <p:cNvSpPr txBox="1"/>
          <p:nvPr/>
        </p:nvSpPr>
        <p:spPr>
          <a:xfrm>
            <a:off x="2031396" y="1375479"/>
            <a:ext cx="16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Load Balance(F5)</a:t>
            </a:r>
            <a:endParaRPr lang="zh-CN" altLang="en-US" sz="1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37600DF-802E-45FB-8205-5B278FF1AAAE}"/>
              </a:ext>
            </a:extLst>
          </p:cNvPr>
          <p:cNvCxnSpPr>
            <a:cxnSpLocks/>
          </p:cNvCxnSpPr>
          <p:nvPr/>
        </p:nvCxnSpPr>
        <p:spPr>
          <a:xfrm>
            <a:off x="2785822" y="838859"/>
            <a:ext cx="0" cy="497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C766B1-D416-4680-9472-B99F68D73CC2}"/>
              </a:ext>
            </a:extLst>
          </p:cNvPr>
          <p:cNvSpPr txBox="1"/>
          <p:nvPr/>
        </p:nvSpPr>
        <p:spPr>
          <a:xfrm>
            <a:off x="127301" y="1454013"/>
            <a:ext cx="107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DMZ1</a:t>
            </a:r>
            <a:endParaRPr lang="zh-CN" altLang="en-US" sz="11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3A078A-6325-4778-8E44-59444ECEAB35}"/>
              </a:ext>
            </a:extLst>
          </p:cNvPr>
          <p:cNvSpPr txBox="1"/>
          <p:nvPr/>
        </p:nvSpPr>
        <p:spPr>
          <a:xfrm>
            <a:off x="120660" y="1927583"/>
            <a:ext cx="139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WEB ZONE</a:t>
            </a:r>
            <a:endParaRPr lang="zh-CN" altLang="en-US" sz="11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200507-6614-432A-8033-DB97D037BD6B}"/>
              </a:ext>
            </a:extLst>
          </p:cNvPr>
          <p:cNvGrpSpPr/>
          <p:nvPr/>
        </p:nvGrpSpPr>
        <p:grpSpPr>
          <a:xfrm>
            <a:off x="1597901" y="2193649"/>
            <a:ext cx="2000228" cy="364049"/>
            <a:chOff x="1281313" y="1827097"/>
            <a:chExt cx="2000228" cy="36404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D12CB32-AFF6-47D9-B427-0A3A29B0780C}"/>
                </a:ext>
              </a:extLst>
            </p:cNvPr>
            <p:cNvSpPr txBox="1"/>
            <p:nvPr/>
          </p:nvSpPr>
          <p:spPr>
            <a:xfrm>
              <a:off x="1656927" y="1883369"/>
              <a:ext cx="162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Web</a:t>
              </a:r>
              <a:endParaRPr lang="zh-CN" altLang="en-US" sz="1400" b="1" dirty="0"/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E8EF786-1DB8-4096-AA33-DA227DCF5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313" y="1827097"/>
              <a:ext cx="406594" cy="361130"/>
            </a:xfrm>
            <a:prstGeom prst="rect">
              <a:avLst/>
            </a:prstGeom>
          </p:spPr>
        </p:pic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4EB4DBD-52EA-42A6-9BC4-2476CFB4E8D0}"/>
              </a:ext>
            </a:extLst>
          </p:cNvPr>
          <p:cNvGrpSpPr/>
          <p:nvPr/>
        </p:nvGrpSpPr>
        <p:grpSpPr>
          <a:xfrm>
            <a:off x="3085047" y="2175934"/>
            <a:ext cx="2009655" cy="401757"/>
            <a:chOff x="1281313" y="1827097"/>
            <a:chExt cx="2009655" cy="401757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6DB05E-1CFA-4CDC-BECA-9013A2B12682}"/>
                </a:ext>
              </a:extLst>
            </p:cNvPr>
            <p:cNvSpPr txBox="1"/>
            <p:nvPr/>
          </p:nvSpPr>
          <p:spPr>
            <a:xfrm>
              <a:off x="1666354" y="1921077"/>
              <a:ext cx="162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Web</a:t>
              </a:r>
              <a:endParaRPr lang="zh-CN" altLang="en-US" sz="1400" b="1" dirty="0"/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21344A6-60AD-4657-B35D-7B78160F8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313" y="1827097"/>
              <a:ext cx="406594" cy="361130"/>
            </a:xfrm>
            <a:prstGeom prst="rect">
              <a:avLst/>
            </a:prstGeom>
          </p:spPr>
        </p:pic>
      </p:grp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11DA2B2D-E531-4F06-AA47-4A4A9973987A}"/>
              </a:ext>
            </a:extLst>
          </p:cNvPr>
          <p:cNvSpPr/>
          <p:nvPr/>
        </p:nvSpPr>
        <p:spPr>
          <a:xfrm rot="18631300">
            <a:off x="1902567" y="1946384"/>
            <a:ext cx="834836" cy="4571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2ABDA50-09F6-42B9-B5EC-F1F0465B7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242755" y="1790538"/>
            <a:ext cx="276735" cy="288265"/>
          </a:xfrm>
          <a:prstGeom prst="rect">
            <a:avLst/>
          </a:prstGeom>
        </p:spPr>
      </p:pic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B95716C5-4EEA-4705-B408-79D9B3794371}"/>
              </a:ext>
            </a:extLst>
          </p:cNvPr>
          <p:cNvSpPr/>
          <p:nvPr/>
        </p:nvSpPr>
        <p:spPr>
          <a:xfrm rot="13420756" flipV="1">
            <a:off x="2596797" y="1922252"/>
            <a:ext cx="834836" cy="4571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B3DCAFC-5CA1-46A8-8856-E4275F016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84182" y="1791098"/>
            <a:ext cx="283558" cy="295372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D28167D8-3C51-4593-A579-0D26C104F8CE}"/>
              </a:ext>
            </a:extLst>
          </p:cNvPr>
          <p:cNvGrpSpPr/>
          <p:nvPr/>
        </p:nvGrpSpPr>
        <p:grpSpPr>
          <a:xfrm>
            <a:off x="1589108" y="3401420"/>
            <a:ext cx="2000228" cy="364049"/>
            <a:chOff x="1281313" y="1827097"/>
            <a:chExt cx="2000228" cy="364049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3713348-0DFD-442D-9778-56F70B4F8041}"/>
                </a:ext>
              </a:extLst>
            </p:cNvPr>
            <p:cNvSpPr txBox="1"/>
            <p:nvPr/>
          </p:nvSpPr>
          <p:spPr>
            <a:xfrm>
              <a:off x="1656927" y="1883369"/>
              <a:ext cx="162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App</a:t>
              </a:r>
              <a:endParaRPr lang="zh-CN" altLang="en-US" sz="1400" b="1" dirty="0"/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37225E7-AF16-479D-A3AE-DED7D7C8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313" y="1827097"/>
              <a:ext cx="406594" cy="361130"/>
            </a:xfrm>
            <a:prstGeom prst="rect">
              <a:avLst/>
            </a:prstGeom>
          </p:spPr>
        </p:pic>
      </p:grp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D4BA6A58-27B8-4A03-A4EB-6E2A69224D32}"/>
              </a:ext>
            </a:extLst>
          </p:cNvPr>
          <p:cNvSpPr/>
          <p:nvPr/>
        </p:nvSpPr>
        <p:spPr>
          <a:xfrm rot="16200000">
            <a:off x="1772944" y="2896390"/>
            <a:ext cx="699216" cy="4571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E51DB7FC-0445-4717-9C7F-17D9D91E9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64010" y="2732160"/>
            <a:ext cx="304816" cy="317516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F1D6B5ED-2E38-4F8B-8317-15C678E14400}"/>
              </a:ext>
            </a:extLst>
          </p:cNvPr>
          <p:cNvSpPr txBox="1"/>
          <p:nvPr/>
        </p:nvSpPr>
        <p:spPr>
          <a:xfrm>
            <a:off x="141807" y="3303803"/>
            <a:ext cx="139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APP ZONE</a:t>
            </a:r>
            <a:endParaRPr lang="zh-CN" altLang="en-US" sz="11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ECAE6B0-1A1A-4F14-9DC5-51595CDA29D9}"/>
              </a:ext>
            </a:extLst>
          </p:cNvPr>
          <p:cNvGrpSpPr/>
          <p:nvPr/>
        </p:nvGrpSpPr>
        <p:grpSpPr>
          <a:xfrm>
            <a:off x="3156463" y="3346860"/>
            <a:ext cx="2000228" cy="364049"/>
            <a:chOff x="1281313" y="1827097"/>
            <a:chExt cx="2000228" cy="364049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6CFF8F2-CA99-46D9-9CBC-F2A7EA91F1CA}"/>
                </a:ext>
              </a:extLst>
            </p:cNvPr>
            <p:cNvSpPr txBox="1"/>
            <p:nvPr/>
          </p:nvSpPr>
          <p:spPr>
            <a:xfrm>
              <a:off x="1656927" y="1883369"/>
              <a:ext cx="162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App</a:t>
              </a:r>
              <a:endParaRPr lang="zh-CN" altLang="en-US" sz="1400" b="1" dirty="0"/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139C2DB-DB93-491A-BD5E-3A02338A3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313" y="1827097"/>
              <a:ext cx="406594" cy="361130"/>
            </a:xfrm>
            <a:prstGeom prst="rect">
              <a:avLst/>
            </a:prstGeom>
          </p:spPr>
        </p:pic>
      </p:grp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CA90231C-8F3E-49E3-90C4-B381E5644104}"/>
              </a:ext>
            </a:extLst>
          </p:cNvPr>
          <p:cNvSpPr/>
          <p:nvPr/>
        </p:nvSpPr>
        <p:spPr>
          <a:xfrm rot="19074730" flipV="1">
            <a:off x="2117655" y="2859334"/>
            <a:ext cx="1188000" cy="45720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547B4F2-695C-4253-BE4B-EF99A0620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76514" y="2760078"/>
            <a:ext cx="304816" cy="317516"/>
          </a:xfrm>
          <a:prstGeom prst="rect">
            <a:avLst/>
          </a:prstGeom>
        </p:spPr>
      </p:pic>
      <p:sp>
        <p:nvSpPr>
          <p:cNvPr id="70" name="箭头: 左右 69">
            <a:extLst>
              <a:ext uri="{FF2B5EF4-FFF2-40B4-BE49-F238E27FC236}">
                <a16:creationId xmlns:a16="http://schemas.microsoft.com/office/drawing/2014/main" id="{B2D0C0A2-052F-416A-9952-670D96F65D5A}"/>
              </a:ext>
            </a:extLst>
          </p:cNvPr>
          <p:cNvSpPr/>
          <p:nvPr/>
        </p:nvSpPr>
        <p:spPr>
          <a:xfrm rot="16200000" flipV="1">
            <a:off x="3030320" y="2889396"/>
            <a:ext cx="667492" cy="4571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0E9D6754-69F5-40BC-B3BD-EB9652291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208622" y="2735959"/>
            <a:ext cx="304816" cy="317516"/>
          </a:xfrm>
          <a:prstGeom prst="rect">
            <a:avLst/>
          </a:prstGeom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A6CEAB5-7D3B-4785-B703-8C8C6D0877A7}"/>
              </a:ext>
            </a:extLst>
          </p:cNvPr>
          <p:cNvCxnSpPr>
            <a:cxnSpLocks/>
          </p:cNvCxnSpPr>
          <p:nvPr/>
        </p:nvCxnSpPr>
        <p:spPr>
          <a:xfrm>
            <a:off x="681938" y="3147983"/>
            <a:ext cx="11453568" cy="112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8361530-0655-481C-8598-B73E32CBD938}"/>
              </a:ext>
            </a:extLst>
          </p:cNvPr>
          <p:cNvSpPr txBox="1"/>
          <p:nvPr/>
        </p:nvSpPr>
        <p:spPr>
          <a:xfrm>
            <a:off x="1856520" y="3950703"/>
            <a:ext cx="1334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Quartz Job</a:t>
            </a:r>
            <a:endParaRPr lang="zh-CN" altLang="en-US" sz="11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E57D103-BB9E-4094-B482-C3897F1C205A}"/>
              </a:ext>
            </a:extLst>
          </p:cNvPr>
          <p:cNvSpPr/>
          <p:nvPr/>
        </p:nvSpPr>
        <p:spPr>
          <a:xfrm>
            <a:off x="2607994" y="4817105"/>
            <a:ext cx="1287324" cy="451470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80725DC4-9431-4B58-9878-9548D2758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739" y="4918052"/>
            <a:ext cx="228612" cy="292115"/>
          </a:xfrm>
          <a:prstGeom prst="rect">
            <a:avLst/>
          </a:prstGeom>
        </p:spPr>
      </p:pic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D10BB82-2787-4E28-AE0F-9E517FC4788B}"/>
              </a:ext>
            </a:extLst>
          </p:cNvPr>
          <p:cNvCxnSpPr>
            <a:cxnSpLocks/>
          </p:cNvCxnSpPr>
          <p:nvPr/>
        </p:nvCxnSpPr>
        <p:spPr>
          <a:xfrm>
            <a:off x="655228" y="4638987"/>
            <a:ext cx="11453568" cy="112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EB799764-A19C-4C14-8D30-6B45C26A95F0}"/>
              </a:ext>
            </a:extLst>
          </p:cNvPr>
          <p:cNvSpPr txBox="1"/>
          <p:nvPr/>
        </p:nvSpPr>
        <p:spPr>
          <a:xfrm>
            <a:off x="2871109" y="4927169"/>
            <a:ext cx="133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SQL Sever</a:t>
            </a:r>
            <a:endParaRPr lang="zh-CN" altLang="en-US" sz="14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11CA276-6399-48F4-A7E6-EAD031558FD0}"/>
              </a:ext>
            </a:extLst>
          </p:cNvPr>
          <p:cNvSpPr txBox="1"/>
          <p:nvPr/>
        </p:nvSpPr>
        <p:spPr>
          <a:xfrm>
            <a:off x="127530" y="4707570"/>
            <a:ext cx="139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RESOURCE ZONE</a:t>
            </a:r>
            <a:endParaRPr lang="zh-CN" altLang="en-US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17B72E-26F9-42B2-AB3E-69A0A6D132B4}"/>
              </a:ext>
            </a:extLst>
          </p:cNvPr>
          <p:cNvSpPr txBox="1"/>
          <p:nvPr/>
        </p:nvSpPr>
        <p:spPr>
          <a:xfrm>
            <a:off x="2267880" y="924519"/>
            <a:ext cx="58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https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466B6D71-3BFC-414C-8C2C-537A920B435F}"/>
              </a:ext>
            </a:extLst>
          </p:cNvPr>
          <p:cNvSpPr/>
          <p:nvPr/>
        </p:nvSpPr>
        <p:spPr>
          <a:xfrm>
            <a:off x="3822352" y="1735109"/>
            <a:ext cx="1715500" cy="532469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 anchorCtr="0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可安装以下任意一种 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IIS</a:t>
            </a:r>
            <a:r>
              <a:rPr lang="zh-CN" altLang="en-US" sz="1200" b="1" dirty="0">
                <a:solidFill>
                  <a:srgbClr val="FF0000"/>
                </a:solidFill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</a:rPr>
              <a:t>Apache</a:t>
            </a:r>
            <a:r>
              <a:rPr lang="zh-CN" altLang="en-US" sz="1200" b="1" dirty="0">
                <a:solidFill>
                  <a:srgbClr val="FF0000"/>
                </a:solidFill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</a:rPr>
              <a:t>Nginx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A4C665-79FE-43A3-9604-4587571C202A}"/>
              </a:ext>
            </a:extLst>
          </p:cNvPr>
          <p:cNvSpPr txBox="1"/>
          <p:nvPr/>
        </p:nvSpPr>
        <p:spPr>
          <a:xfrm>
            <a:off x="1648046" y="3720329"/>
            <a:ext cx="1770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Spring Boot App</a:t>
            </a:r>
            <a:endParaRPr lang="zh-CN" altLang="en-US" sz="11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BB8BFF2-21E3-40E5-BDAE-52519679FD98}"/>
              </a:ext>
            </a:extLst>
          </p:cNvPr>
          <p:cNvSpPr txBox="1"/>
          <p:nvPr/>
        </p:nvSpPr>
        <p:spPr>
          <a:xfrm>
            <a:off x="3246480" y="3713245"/>
            <a:ext cx="1770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Spring Boot App</a:t>
            </a:r>
            <a:endParaRPr lang="zh-CN" altLang="en-US" sz="11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ACCA3CB-3DCD-464C-995B-F4FDEA4B5565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2203530" y="4265539"/>
            <a:ext cx="1048126" cy="55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8366E7-2635-435D-95D0-D619AAC0A653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3251656" y="4258448"/>
            <a:ext cx="560935" cy="55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7B03018-E917-41DE-880F-4BE37EA0496C}"/>
              </a:ext>
            </a:extLst>
          </p:cNvPr>
          <p:cNvSpPr/>
          <p:nvPr/>
        </p:nvSpPr>
        <p:spPr>
          <a:xfrm>
            <a:off x="1705388" y="4853208"/>
            <a:ext cx="658810" cy="417842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NAS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D9808D3-C76B-48E4-8879-968BEA6B4BFD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2034793" y="4258448"/>
            <a:ext cx="1777798" cy="5947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E000C77-5733-4D59-B5E4-DA2F487A4EB1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2034793" y="4265539"/>
            <a:ext cx="168737" cy="5876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箭头: 左右 102">
            <a:extLst>
              <a:ext uri="{FF2B5EF4-FFF2-40B4-BE49-F238E27FC236}">
                <a16:creationId xmlns:a16="http://schemas.microsoft.com/office/drawing/2014/main" id="{F416508B-78B1-4CCE-8B05-A8811E9ED320}"/>
              </a:ext>
            </a:extLst>
          </p:cNvPr>
          <p:cNvSpPr/>
          <p:nvPr/>
        </p:nvSpPr>
        <p:spPr>
          <a:xfrm rot="13230384" flipV="1">
            <a:off x="7508201" y="2859090"/>
            <a:ext cx="1116000" cy="45720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41F58DB-7AA4-469A-A0CF-33A70504B674}"/>
              </a:ext>
            </a:extLst>
          </p:cNvPr>
          <p:cNvGrpSpPr/>
          <p:nvPr/>
        </p:nvGrpSpPr>
        <p:grpSpPr>
          <a:xfrm>
            <a:off x="6896468" y="2186562"/>
            <a:ext cx="2000228" cy="364049"/>
            <a:chOff x="1281313" y="1827097"/>
            <a:chExt cx="2000228" cy="364049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12CFD67-82A8-417D-9A8F-345B192D0607}"/>
                </a:ext>
              </a:extLst>
            </p:cNvPr>
            <p:cNvSpPr txBox="1"/>
            <p:nvPr/>
          </p:nvSpPr>
          <p:spPr>
            <a:xfrm>
              <a:off x="1656927" y="1883369"/>
              <a:ext cx="162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Web</a:t>
              </a:r>
              <a:endParaRPr lang="zh-CN" altLang="en-US" sz="1400" b="1" dirty="0"/>
            </a:p>
          </p:txBody>
        </p: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0A0A1229-D262-45A0-8F3A-03DC14E5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313" y="1827097"/>
              <a:ext cx="406594" cy="361130"/>
            </a:xfrm>
            <a:prstGeom prst="rect">
              <a:avLst/>
            </a:prstGeom>
          </p:spPr>
        </p:pic>
      </p:grpSp>
      <p:sp>
        <p:nvSpPr>
          <p:cNvPr id="114" name="箭头: 左右 113">
            <a:extLst>
              <a:ext uri="{FF2B5EF4-FFF2-40B4-BE49-F238E27FC236}">
                <a16:creationId xmlns:a16="http://schemas.microsoft.com/office/drawing/2014/main" id="{7F690CF4-5F9C-45E3-8532-383E978CDC81}"/>
              </a:ext>
            </a:extLst>
          </p:cNvPr>
          <p:cNvSpPr/>
          <p:nvPr/>
        </p:nvSpPr>
        <p:spPr>
          <a:xfrm rot="18631300">
            <a:off x="7201134" y="1939297"/>
            <a:ext cx="834836" cy="4571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6BF82EC4-40AB-4F0C-B12E-1C14DE6E6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41681" y="1765803"/>
            <a:ext cx="294023" cy="306273"/>
          </a:xfrm>
          <a:prstGeom prst="rect">
            <a:avLst/>
          </a:prstGeom>
        </p:spPr>
      </p:pic>
      <p:sp>
        <p:nvSpPr>
          <p:cNvPr id="117" name="箭头: 左右 116">
            <a:extLst>
              <a:ext uri="{FF2B5EF4-FFF2-40B4-BE49-F238E27FC236}">
                <a16:creationId xmlns:a16="http://schemas.microsoft.com/office/drawing/2014/main" id="{813EF455-A304-4412-8D00-37E9A09A3AA1}"/>
              </a:ext>
            </a:extLst>
          </p:cNvPr>
          <p:cNvSpPr/>
          <p:nvPr/>
        </p:nvSpPr>
        <p:spPr>
          <a:xfrm rot="13420756" flipV="1">
            <a:off x="7895364" y="1915165"/>
            <a:ext cx="834836" cy="4571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469D79CB-E3CE-4B4B-BA3C-AED36DC8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55811" y="1752076"/>
            <a:ext cx="304816" cy="317516"/>
          </a:xfrm>
          <a:prstGeom prst="rect">
            <a:avLst/>
          </a:prstGeom>
        </p:spPr>
      </p:pic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A1633BFD-26C6-474B-9B75-616626E7219E}"/>
              </a:ext>
            </a:extLst>
          </p:cNvPr>
          <p:cNvGrpSpPr/>
          <p:nvPr/>
        </p:nvGrpSpPr>
        <p:grpSpPr>
          <a:xfrm>
            <a:off x="6887675" y="3415599"/>
            <a:ext cx="2000228" cy="364049"/>
            <a:chOff x="1281313" y="1827097"/>
            <a:chExt cx="2000228" cy="364049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840FF09-8DF8-4B53-85A1-9A41663B1D88}"/>
                </a:ext>
              </a:extLst>
            </p:cNvPr>
            <p:cNvSpPr txBox="1"/>
            <p:nvPr/>
          </p:nvSpPr>
          <p:spPr>
            <a:xfrm>
              <a:off x="1656927" y="1883369"/>
              <a:ext cx="162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App</a:t>
              </a:r>
              <a:endParaRPr lang="zh-CN" altLang="en-US" sz="1400" b="1" dirty="0"/>
            </a:p>
          </p:txBody>
        </p:sp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2C19BE7C-9C2D-4344-9AAB-EE254E4B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313" y="1827097"/>
              <a:ext cx="406594" cy="361130"/>
            </a:xfrm>
            <a:prstGeom prst="rect">
              <a:avLst/>
            </a:prstGeom>
          </p:spPr>
        </p:pic>
      </p:grpSp>
      <p:sp>
        <p:nvSpPr>
          <p:cNvPr id="122" name="箭头: 左右 121">
            <a:extLst>
              <a:ext uri="{FF2B5EF4-FFF2-40B4-BE49-F238E27FC236}">
                <a16:creationId xmlns:a16="http://schemas.microsoft.com/office/drawing/2014/main" id="{D1FE36BF-5B94-4A8F-A232-19BBCAAF5CD9}"/>
              </a:ext>
            </a:extLst>
          </p:cNvPr>
          <p:cNvSpPr/>
          <p:nvPr/>
        </p:nvSpPr>
        <p:spPr>
          <a:xfrm rot="16200000">
            <a:off x="7070397" y="2890418"/>
            <a:ext cx="714270" cy="58545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D9A617FA-A253-4AF2-B95C-599B89ED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262577" y="2725073"/>
            <a:ext cx="304816" cy="317516"/>
          </a:xfrm>
          <a:prstGeom prst="rect">
            <a:avLst/>
          </a:prstGeom>
        </p:spPr>
      </p:pic>
      <p:sp>
        <p:nvSpPr>
          <p:cNvPr id="124" name="箭头: 左右 123">
            <a:extLst>
              <a:ext uri="{FF2B5EF4-FFF2-40B4-BE49-F238E27FC236}">
                <a16:creationId xmlns:a16="http://schemas.microsoft.com/office/drawing/2014/main" id="{74BFF312-B906-432E-91A6-9C1092D66D40}"/>
              </a:ext>
            </a:extLst>
          </p:cNvPr>
          <p:cNvSpPr/>
          <p:nvPr/>
        </p:nvSpPr>
        <p:spPr>
          <a:xfrm rot="19074730" flipV="1">
            <a:off x="7416222" y="2852247"/>
            <a:ext cx="1188000" cy="45720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5851A9A0-1B90-4D37-B7AE-21849D4FC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75836" y="2722884"/>
            <a:ext cx="304816" cy="317516"/>
          </a:xfrm>
          <a:prstGeom prst="rect">
            <a:avLst/>
          </a:prstGeom>
        </p:spPr>
      </p:pic>
      <p:sp>
        <p:nvSpPr>
          <p:cNvPr id="126" name="箭头: 左右 125">
            <a:extLst>
              <a:ext uri="{FF2B5EF4-FFF2-40B4-BE49-F238E27FC236}">
                <a16:creationId xmlns:a16="http://schemas.microsoft.com/office/drawing/2014/main" id="{6CF19CFA-ED8B-4870-9506-D3B05983DC32}"/>
              </a:ext>
            </a:extLst>
          </p:cNvPr>
          <p:cNvSpPr/>
          <p:nvPr/>
        </p:nvSpPr>
        <p:spPr>
          <a:xfrm rot="16200000" flipV="1">
            <a:off x="8327596" y="2883600"/>
            <a:ext cx="670074" cy="4571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184FEB70-A1C2-4281-8353-A6B3E0E56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08484" y="2688935"/>
            <a:ext cx="304816" cy="317516"/>
          </a:xfrm>
          <a:prstGeom prst="rect">
            <a:avLst/>
          </a:prstGeom>
        </p:spPr>
      </p:pic>
      <p:sp>
        <p:nvSpPr>
          <p:cNvPr id="129" name="文本框 128">
            <a:extLst>
              <a:ext uri="{FF2B5EF4-FFF2-40B4-BE49-F238E27FC236}">
                <a16:creationId xmlns:a16="http://schemas.microsoft.com/office/drawing/2014/main" id="{351C25EC-850A-4155-9300-85187ADE2F91}"/>
              </a:ext>
            </a:extLst>
          </p:cNvPr>
          <p:cNvSpPr txBox="1"/>
          <p:nvPr/>
        </p:nvSpPr>
        <p:spPr>
          <a:xfrm>
            <a:off x="7155087" y="3964882"/>
            <a:ext cx="1334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Quartz Job</a:t>
            </a:r>
            <a:endParaRPr lang="zh-CN" altLang="en-US" sz="1100" dirty="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0E37A91-605D-43A2-BBF8-F3DB1EA3E3DE}"/>
              </a:ext>
            </a:extLst>
          </p:cNvPr>
          <p:cNvSpPr/>
          <p:nvPr/>
        </p:nvSpPr>
        <p:spPr>
          <a:xfrm>
            <a:off x="7236703" y="4810018"/>
            <a:ext cx="1287324" cy="451470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1" name="图片 130">
            <a:extLst>
              <a:ext uri="{FF2B5EF4-FFF2-40B4-BE49-F238E27FC236}">
                <a16:creationId xmlns:a16="http://schemas.microsoft.com/office/drawing/2014/main" id="{056C5649-3D86-469D-BF4B-3527235A0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448" y="4910965"/>
            <a:ext cx="228612" cy="292115"/>
          </a:xfrm>
          <a:prstGeom prst="rect">
            <a:avLst/>
          </a:prstGeom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593B58AA-F76B-4442-9662-A506C960DC3F}"/>
              </a:ext>
            </a:extLst>
          </p:cNvPr>
          <p:cNvSpPr txBox="1"/>
          <p:nvPr/>
        </p:nvSpPr>
        <p:spPr>
          <a:xfrm>
            <a:off x="7531717" y="4920082"/>
            <a:ext cx="133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SQL Sever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C52EB86-40E7-4B1D-8792-876A1712D352}"/>
              </a:ext>
            </a:extLst>
          </p:cNvPr>
          <p:cNvSpPr txBox="1"/>
          <p:nvPr/>
        </p:nvSpPr>
        <p:spPr>
          <a:xfrm>
            <a:off x="6946613" y="3734508"/>
            <a:ext cx="1770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Spring Boot App</a:t>
            </a:r>
            <a:endParaRPr lang="zh-CN" altLang="en-US" sz="1100" dirty="0"/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192EEB92-28A9-4CCA-A3C7-3DC146E69E6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7502097" y="4279718"/>
            <a:ext cx="378268" cy="5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6BC5B0D-B503-4BF4-9EA4-A631621C17EC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7880365" y="4261994"/>
            <a:ext cx="1230793" cy="54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ADADCB97-310F-4EF4-BD73-1235ABA76809}"/>
              </a:ext>
            </a:extLst>
          </p:cNvPr>
          <p:cNvSpPr/>
          <p:nvPr/>
        </p:nvSpPr>
        <p:spPr>
          <a:xfrm>
            <a:off x="9013510" y="4824855"/>
            <a:ext cx="658810" cy="417842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NAS</a:t>
            </a: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D6E2DF42-1FA5-4F0E-8F19-BABF66900FD9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9111158" y="4261994"/>
            <a:ext cx="231757" cy="5628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E1C40C6A-F407-4B6C-9C48-8DE681483353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7502097" y="4279718"/>
            <a:ext cx="1840818" cy="545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C2FF634-5A80-4890-88B4-D34AF365C804}"/>
              </a:ext>
            </a:extLst>
          </p:cNvPr>
          <p:cNvSpPr txBox="1"/>
          <p:nvPr/>
        </p:nvSpPr>
        <p:spPr>
          <a:xfrm>
            <a:off x="7255536" y="1368388"/>
            <a:ext cx="16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Load Balance(F5)</a:t>
            </a:r>
            <a:endParaRPr lang="zh-CN" altLang="en-US" sz="1400" b="1" dirty="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46637ABC-A669-4D12-8B29-3160F7E72359}"/>
              </a:ext>
            </a:extLst>
          </p:cNvPr>
          <p:cNvGrpSpPr/>
          <p:nvPr/>
        </p:nvGrpSpPr>
        <p:grpSpPr>
          <a:xfrm>
            <a:off x="8319818" y="2211373"/>
            <a:ext cx="2009655" cy="361130"/>
            <a:chOff x="1281313" y="1827097"/>
            <a:chExt cx="2009655" cy="361130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FE69909-BD00-4CC0-A423-D1DAE42E339D}"/>
                </a:ext>
              </a:extLst>
            </p:cNvPr>
            <p:cNvSpPr txBox="1"/>
            <p:nvPr/>
          </p:nvSpPr>
          <p:spPr>
            <a:xfrm>
              <a:off x="1666354" y="1870277"/>
              <a:ext cx="162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Web</a:t>
              </a:r>
              <a:endParaRPr lang="zh-CN" altLang="en-US" sz="1400" b="1" dirty="0"/>
            </a:p>
          </p:txBody>
        </p:sp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24676320-FA08-4BEE-BDB5-4C455DA0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313" y="1827097"/>
              <a:ext cx="406594" cy="361130"/>
            </a:xfrm>
            <a:prstGeom prst="rect">
              <a:avLst/>
            </a:prstGeom>
          </p:spPr>
        </p:pic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B0525AA-76E8-48B5-951E-28C4C2EB208F}"/>
              </a:ext>
            </a:extLst>
          </p:cNvPr>
          <p:cNvGrpSpPr/>
          <p:nvPr/>
        </p:nvGrpSpPr>
        <p:grpSpPr>
          <a:xfrm>
            <a:off x="8593256" y="3446095"/>
            <a:ext cx="2000228" cy="364049"/>
            <a:chOff x="1281313" y="1827097"/>
            <a:chExt cx="2000228" cy="364049"/>
          </a:xfrm>
        </p:grpSpPr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E5E7A787-23E4-4FF7-A6E7-A944FED8B461}"/>
                </a:ext>
              </a:extLst>
            </p:cNvPr>
            <p:cNvSpPr txBox="1"/>
            <p:nvPr/>
          </p:nvSpPr>
          <p:spPr>
            <a:xfrm>
              <a:off x="1656927" y="1883369"/>
              <a:ext cx="162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App</a:t>
              </a:r>
              <a:endParaRPr lang="zh-CN" altLang="en-US" sz="1400" b="1" dirty="0"/>
            </a:p>
          </p:txBody>
        </p: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BFE67567-B3BC-4C62-A34D-594F5D32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313" y="1827097"/>
              <a:ext cx="406594" cy="36113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4EB746B-4133-4BD6-899F-92435C1FEE13}"/>
              </a:ext>
            </a:extLst>
          </p:cNvPr>
          <p:cNvSpPr txBox="1"/>
          <p:nvPr/>
        </p:nvSpPr>
        <p:spPr>
          <a:xfrm>
            <a:off x="8596839" y="3812177"/>
            <a:ext cx="1770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Spring Boot App</a:t>
            </a:r>
            <a:endParaRPr lang="zh-CN" altLang="en-US" sz="1100" dirty="0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C6DFB76-DCF2-473B-A99B-C99ED5EEC726}"/>
              </a:ext>
            </a:extLst>
          </p:cNvPr>
          <p:cNvCxnSpPr>
            <a:cxnSpLocks/>
            <a:stCxn id="7" idx="2"/>
            <a:endCxn id="141" idx="0"/>
          </p:cNvCxnSpPr>
          <p:nvPr/>
        </p:nvCxnSpPr>
        <p:spPr>
          <a:xfrm>
            <a:off x="3359438" y="832556"/>
            <a:ext cx="4708405" cy="53583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BB79B3D9-88CB-4A82-8305-D9FB92D23D3F}"/>
              </a:ext>
            </a:extLst>
          </p:cNvPr>
          <p:cNvSpPr txBox="1"/>
          <p:nvPr/>
        </p:nvSpPr>
        <p:spPr>
          <a:xfrm>
            <a:off x="11175135" y="1424958"/>
            <a:ext cx="107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DMZ2</a:t>
            </a:r>
            <a:endParaRPr lang="zh-CN" altLang="en-US" sz="1100" dirty="0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839DAACA-B6CC-4FDE-B1EE-753219F6B739}"/>
              </a:ext>
            </a:extLst>
          </p:cNvPr>
          <p:cNvGrpSpPr/>
          <p:nvPr/>
        </p:nvGrpSpPr>
        <p:grpSpPr>
          <a:xfrm>
            <a:off x="2026325" y="5215650"/>
            <a:ext cx="7307694" cy="896647"/>
            <a:chOff x="1845576" y="4925019"/>
            <a:chExt cx="7744065" cy="896647"/>
          </a:xfrm>
        </p:grpSpPr>
        <p:cxnSp>
          <p:nvCxnSpPr>
            <p:cNvPr id="162" name="连接符: 肘形 161">
              <a:extLst>
                <a:ext uri="{FF2B5EF4-FFF2-40B4-BE49-F238E27FC236}">
                  <a16:creationId xmlns:a16="http://schemas.microsoft.com/office/drawing/2014/main" id="{1AA16E16-D27D-4E5E-BB1D-E9A71C7AB0C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82809" y="1514833"/>
              <a:ext cx="869600" cy="774406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43D0D536-9890-471D-97EF-D9B1A2EED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9237" y="4925019"/>
              <a:ext cx="1" cy="87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B645084-A622-44DD-B9FB-4D58E55EBDEA}"/>
              </a:ext>
            </a:extLst>
          </p:cNvPr>
          <p:cNvGrpSpPr/>
          <p:nvPr/>
        </p:nvGrpSpPr>
        <p:grpSpPr>
          <a:xfrm>
            <a:off x="3009012" y="5289097"/>
            <a:ext cx="5310797" cy="445591"/>
            <a:chOff x="1845576" y="4923713"/>
            <a:chExt cx="7744066" cy="897953"/>
          </a:xfrm>
        </p:grpSpPr>
        <p:cxnSp>
          <p:nvCxnSpPr>
            <p:cNvPr id="170" name="连接符: 肘形 169">
              <a:extLst>
                <a:ext uri="{FF2B5EF4-FFF2-40B4-BE49-F238E27FC236}">
                  <a16:creationId xmlns:a16="http://schemas.microsoft.com/office/drawing/2014/main" id="{D28AB03C-68D2-447D-BACD-B3FE1F4F6D4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82809" y="1514833"/>
              <a:ext cx="869600" cy="774406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A3392744-E919-4325-A418-A96FD5E653CE}"/>
                </a:ext>
              </a:extLst>
            </p:cNvPr>
            <p:cNvCxnSpPr/>
            <p:nvPr/>
          </p:nvCxnSpPr>
          <p:spPr>
            <a:xfrm flipH="1">
              <a:off x="9589641" y="4923713"/>
              <a:ext cx="1" cy="87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679FBCC2-FF8B-4381-86A7-93EDED15A8B9}"/>
              </a:ext>
            </a:extLst>
          </p:cNvPr>
          <p:cNvSpPr txBox="1"/>
          <p:nvPr/>
        </p:nvSpPr>
        <p:spPr>
          <a:xfrm>
            <a:off x="3068918" y="5372220"/>
            <a:ext cx="3584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使用</a:t>
            </a:r>
            <a:r>
              <a:rPr lang="en-US" altLang="zh-CN" sz="1100" b="1" dirty="0" err="1">
                <a:solidFill>
                  <a:srgbClr val="FF0000"/>
                </a:solidFill>
              </a:rPr>
              <a:t>Alwayson</a:t>
            </a:r>
            <a:r>
              <a:rPr lang="en-US" altLang="zh-CN" sz="1100" b="1" dirty="0">
                <a:solidFill>
                  <a:srgbClr val="FF0000"/>
                </a:solidFill>
              </a:rPr>
              <a:t> </a:t>
            </a:r>
            <a:r>
              <a:rPr lang="zh-CN" altLang="en-US" sz="1100" b="1" dirty="0">
                <a:solidFill>
                  <a:srgbClr val="FF0000"/>
                </a:solidFill>
              </a:rPr>
              <a:t>实现数据实时备份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4BB0433-142B-4AC7-887D-EFE61C75646A}"/>
              </a:ext>
            </a:extLst>
          </p:cNvPr>
          <p:cNvSpPr txBox="1"/>
          <p:nvPr/>
        </p:nvSpPr>
        <p:spPr>
          <a:xfrm>
            <a:off x="1984344" y="5817107"/>
            <a:ext cx="182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NFS Replica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8828DB8-E61E-452B-AB62-C2FCC3ED9B9D}"/>
              </a:ext>
            </a:extLst>
          </p:cNvPr>
          <p:cNvSpPr txBox="1"/>
          <p:nvPr/>
        </p:nvSpPr>
        <p:spPr>
          <a:xfrm>
            <a:off x="6096000" y="696952"/>
            <a:ext cx="488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当生产环境出现异常不可用，将域名立马切到</a:t>
            </a:r>
            <a:r>
              <a:rPr lang="en-US" altLang="zh-CN" sz="1400" b="1" dirty="0">
                <a:solidFill>
                  <a:srgbClr val="FF0000"/>
                </a:solidFill>
              </a:rPr>
              <a:t>DR(</a:t>
            </a:r>
            <a:r>
              <a:rPr lang="zh-CN" altLang="en-US" sz="1400" b="1" dirty="0">
                <a:solidFill>
                  <a:srgbClr val="FF0000"/>
                </a:solidFill>
              </a:rPr>
              <a:t>灾备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  <a:r>
              <a:rPr lang="zh-CN" altLang="en-US" sz="1400" b="1" dirty="0">
                <a:solidFill>
                  <a:srgbClr val="FF0000"/>
                </a:solidFill>
              </a:rPr>
              <a:t>环境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AB63289-A91F-4154-A6BC-D17F61003BED}"/>
              </a:ext>
            </a:extLst>
          </p:cNvPr>
          <p:cNvSpPr txBox="1"/>
          <p:nvPr/>
        </p:nvSpPr>
        <p:spPr>
          <a:xfrm>
            <a:off x="10831229" y="1931129"/>
            <a:ext cx="139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WEB ZONE</a:t>
            </a:r>
            <a:endParaRPr lang="zh-CN" altLang="en-US" sz="11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14AFB30A-0676-4178-92C7-FD4B23A89EF5}"/>
              </a:ext>
            </a:extLst>
          </p:cNvPr>
          <p:cNvSpPr txBox="1"/>
          <p:nvPr/>
        </p:nvSpPr>
        <p:spPr>
          <a:xfrm>
            <a:off x="10852376" y="3307349"/>
            <a:ext cx="139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APP ZONE</a:t>
            </a:r>
            <a:endParaRPr lang="zh-CN" altLang="en-US" sz="11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3CE23FB4-8ACD-497E-B144-CD6166CEAB79}"/>
              </a:ext>
            </a:extLst>
          </p:cNvPr>
          <p:cNvSpPr txBox="1"/>
          <p:nvPr/>
        </p:nvSpPr>
        <p:spPr>
          <a:xfrm>
            <a:off x="10838099" y="4711116"/>
            <a:ext cx="139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RESOURCE ZONE</a:t>
            </a:r>
            <a:endParaRPr lang="zh-CN" altLang="en-US" sz="1100" dirty="0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4EADB0F5-F6EA-4F0E-AB2A-FFFCA4F448AD}"/>
              </a:ext>
            </a:extLst>
          </p:cNvPr>
          <p:cNvSpPr/>
          <p:nvPr/>
        </p:nvSpPr>
        <p:spPr>
          <a:xfrm>
            <a:off x="391049" y="5179542"/>
            <a:ext cx="930907" cy="847130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 anchorCtr="0"/>
          <a:lstStyle/>
          <a:p>
            <a:pPr algn="ctr"/>
            <a:r>
              <a:rPr lang="zh-CN" altLang="en-US" sz="1050" b="1" dirty="0">
                <a:solidFill>
                  <a:srgbClr val="FF0000"/>
                </a:solidFill>
              </a:rPr>
              <a:t>如果需求增加上传图片、附件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189" name="箭头: 右 188">
            <a:extLst>
              <a:ext uri="{FF2B5EF4-FFF2-40B4-BE49-F238E27FC236}">
                <a16:creationId xmlns:a16="http://schemas.microsoft.com/office/drawing/2014/main" id="{FA7C4B0D-BE05-45FF-82DC-535FC4162649}"/>
              </a:ext>
            </a:extLst>
          </p:cNvPr>
          <p:cNvSpPr/>
          <p:nvPr/>
        </p:nvSpPr>
        <p:spPr>
          <a:xfrm rot="20153168">
            <a:off x="1254836" y="5096639"/>
            <a:ext cx="449092" cy="152247"/>
          </a:xfrm>
          <a:prstGeom prst="rightArrow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3B2C944C-EB1C-426A-910F-8CAACAB47681}"/>
              </a:ext>
            </a:extLst>
          </p:cNvPr>
          <p:cNvSpPr/>
          <p:nvPr/>
        </p:nvSpPr>
        <p:spPr>
          <a:xfrm>
            <a:off x="9111158" y="1709702"/>
            <a:ext cx="1715500" cy="532469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 anchorCtr="0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可安装以下任意 一种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IIS</a:t>
            </a:r>
            <a:r>
              <a:rPr lang="zh-CN" altLang="en-US" sz="1200" b="1" dirty="0">
                <a:solidFill>
                  <a:srgbClr val="FF0000"/>
                </a:solidFill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</a:rPr>
              <a:t>Apache</a:t>
            </a:r>
            <a:r>
              <a:rPr lang="zh-CN" altLang="en-US" sz="1200" b="1" dirty="0">
                <a:solidFill>
                  <a:srgbClr val="FF0000"/>
                </a:solidFill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</a:rPr>
              <a:t>Nginx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E4438C58-2FCE-4237-9B95-F0764EA9BFA0}"/>
              </a:ext>
            </a:extLst>
          </p:cNvPr>
          <p:cNvSpPr/>
          <p:nvPr/>
        </p:nvSpPr>
        <p:spPr>
          <a:xfrm>
            <a:off x="1329763" y="3289325"/>
            <a:ext cx="1608155" cy="966764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AE6088E4-B86A-468C-9D05-3B1B940B8904}"/>
              </a:ext>
            </a:extLst>
          </p:cNvPr>
          <p:cNvSpPr/>
          <p:nvPr/>
        </p:nvSpPr>
        <p:spPr>
          <a:xfrm>
            <a:off x="3048061" y="3279974"/>
            <a:ext cx="1608155" cy="966764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2A6EB272-1722-4180-95AD-8C790B7A9D23}"/>
              </a:ext>
            </a:extLst>
          </p:cNvPr>
          <p:cNvSpPr/>
          <p:nvPr/>
        </p:nvSpPr>
        <p:spPr>
          <a:xfrm>
            <a:off x="6561712" y="3309399"/>
            <a:ext cx="1608155" cy="966764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401F0EEB-05BE-4A79-AB88-C2A2B5380D53}"/>
              </a:ext>
            </a:extLst>
          </p:cNvPr>
          <p:cNvSpPr/>
          <p:nvPr/>
        </p:nvSpPr>
        <p:spPr>
          <a:xfrm>
            <a:off x="8319808" y="3289325"/>
            <a:ext cx="1608155" cy="966764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12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1F0A72-903C-4356-80C1-9D5775F268AB}"/>
              </a:ext>
            </a:extLst>
          </p:cNvPr>
          <p:cNvGrpSpPr/>
          <p:nvPr/>
        </p:nvGrpSpPr>
        <p:grpSpPr>
          <a:xfrm>
            <a:off x="-1905" y="-8255"/>
            <a:ext cx="12196445" cy="1089660"/>
            <a:chOff x="0" y="-15"/>
            <a:chExt cx="19200" cy="1716"/>
          </a:xfrm>
          <a:solidFill>
            <a:srgbClr val="007DC8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772F6D-AFFE-48CA-899D-6538C5115E74}"/>
                </a:ext>
              </a:extLst>
            </p:cNvPr>
            <p:cNvSpPr/>
            <p:nvPr/>
          </p:nvSpPr>
          <p:spPr>
            <a:xfrm>
              <a:off x="0" y="-15"/>
              <a:ext cx="19200" cy="1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2BF15"/>
                </a:solidFill>
                <a:latin typeface="+mj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C04AEA66-EA7E-4C9D-887D-DB3061E9EAF2}"/>
                </a:ext>
              </a:extLst>
            </p:cNvPr>
            <p:cNvSpPr/>
            <p:nvPr/>
          </p:nvSpPr>
          <p:spPr>
            <a:xfrm rot="10800000">
              <a:off x="1965" y="860"/>
              <a:ext cx="1779" cy="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191D5E7-9DFD-43C0-8266-E5EDA15E186B}"/>
              </a:ext>
            </a:extLst>
          </p:cNvPr>
          <p:cNvSpPr txBox="1"/>
          <p:nvPr/>
        </p:nvSpPr>
        <p:spPr>
          <a:xfrm>
            <a:off x="692302" y="132798"/>
            <a:ext cx="392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Gill Sans MT (正文)" charset="0"/>
                <a:sym typeface="+mn-ea"/>
              </a:rPr>
              <a:t>Deployment(PRD)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50534D-6906-464A-992A-7F171E17C71C}"/>
              </a:ext>
            </a:extLst>
          </p:cNvPr>
          <p:cNvSpPr/>
          <p:nvPr/>
        </p:nvSpPr>
        <p:spPr>
          <a:xfrm>
            <a:off x="658778" y="1527142"/>
            <a:ext cx="2650033" cy="3714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E05488-A423-4AB2-88B6-B68ED873BB7D}"/>
              </a:ext>
            </a:extLst>
          </p:cNvPr>
          <p:cNvSpPr txBox="1"/>
          <p:nvPr/>
        </p:nvSpPr>
        <p:spPr>
          <a:xfrm>
            <a:off x="1091546" y="2383791"/>
            <a:ext cx="1819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9A3D8A7-E9C9-4780-A96C-E5E47D7D5D1E}"/>
              </a:ext>
            </a:extLst>
          </p:cNvPr>
          <p:cNvSpPr txBox="1"/>
          <p:nvPr/>
        </p:nvSpPr>
        <p:spPr>
          <a:xfrm>
            <a:off x="1091546" y="2983030"/>
            <a:ext cx="1819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Libraries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F382A3E-00DC-4343-8654-5F17A2954C46}"/>
              </a:ext>
            </a:extLst>
          </p:cNvPr>
          <p:cNvSpPr txBox="1"/>
          <p:nvPr/>
        </p:nvSpPr>
        <p:spPr>
          <a:xfrm>
            <a:off x="1091546" y="3606988"/>
            <a:ext cx="18199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Embedded</a:t>
            </a:r>
          </a:p>
          <a:p>
            <a:pPr algn="ctr"/>
            <a:r>
              <a:rPr lang="en-US" altLang="zh-CN" sz="1400" dirty="0"/>
              <a:t>HTTP Container</a:t>
            </a:r>
            <a:endParaRPr lang="zh-CN" altLang="en-US" sz="1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46C12E3-0863-40B2-BA3A-6E7D327F0CDD}"/>
              </a:ext>
            </a:extLst>
          </p:cNvPr>
          <p:cNvSpPr txBox="1"/>
          <p:nvPr/>
        </p:nvSpPr>
        <p:spPr>
          <a:xfrm>
            <a:off x="1091546" y="1810238"/>
            <a:ext cx="1819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H5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3BFD68-0D76-4730-B327-1AB3BA6F4818}"/>
              </a:ext>
            </a:extLst>
          </p:cNvPr>
          <p:cNvSpPr txBox="1"/>
          <p:nvPr/>
        </p:nvSpPr>
        <p:spPr>
          <a:xfrm>
            <a:off x="1091546" y="4670248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standalone.jar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8DC51D8-27E7-46E5-87B2-E1D7F0FF5D93}"/>
              </a:ext>
            </a:extLst>
          </p:cNvPr>
          <p:cNvSpPr txBox="1"/>
          <p:nvPr/>
        </p:nvSpPr>
        <p:spPr>
          <a:xfrm>
            <a:off x="3610922" y="1493043"/>
            <a:ext cx="421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一键启动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trike="sngStrike" dirty="0"/>
              <a:t>解压</a:t>
            </a:r>
            <a:endParaRPr lang="en-US" altLang="zh-CN" strike="sngStrike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Java –jar standalone.jar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912D6A1-00D2-47DC-905E-2550613C5395}"/>
              </a:ext>
            </a:extLst>
          </p:cNvPr>
          <p:cNvSpPr txBox="1"/>
          <p:nvPr/>
        </p:nvSpPr>
        <p:spPr>
          <a:xfrm>
            <a:off x="3601497" y="3868598"/>
            <a:ext cx="3055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不需要预部署应用服务器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WebSphere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WebLogic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Tomcat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075C733-69A6-40A0-A1AE-30DAC6AA49A7}"/>
              </a:ext>
            </a:extLst>
          </p:cNvPr>
          <p:cNvSpPr txBox="1"/>
          <p:nvPr/>
        </p:nvSpPr>
        <p:spPr>
          <a:xfrm>
            <a:off x="6776088" y="1508897"/>
            <a:ext cx="3620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降低对运行环境的基本要求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环境变量中有</a:t>
            </a:r>
            <a:r>
              <a:rPr lang="en-US" altLang="zh-CN" dirty="0"/>
              <a:t>JDK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全量更新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默认内嵌</a:t>
            </a:r>
            <a:r>
              <a:rPr lang="en-US" altLang="zh-CN" dirty="0"/>
              <a:t>Tomcat ,</a:t>
            </a:r>
            <a:r>
              <a:rPr lang="zh-CN" altLang="en-US" dirty="0"/>
              <a:t>可换为</a:t>
            </a:r>
            <a:r>
              <a:rPr lang="en-US" altLang="zh-CN" dirty="0"/>
              <a:t>Jetty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826AA9-8467-4F39-B3DD-4844ED1F30F2}"/>
              </a:ext>
            </a:extLst>
          </p:cNvPr>
          <p:cNvSpPr txBox="1"/>
          <p:nvPr/>
        </p:nvSpPr>
        <p:spPr>
          <a:xfrm>
            <a:off x="583828" y="1129155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Boot </a:t>
            </a:r>
            <a:r>
              <a:rPr lang="zh-CN" altLang="en-US" dirty="0"/>
              <a:t>部署更简单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2407DF5-6D59-49C9-AB74-4D935A0EEFE8}"/>
              </a:ext>
            </a:extLst>
          </p:cNvPr>
          <p:cNvSpPr txBox="1"/>
          <p:nvPr/>
        </p:nvSpPr>
        <p:spPr>
          <a:xfrm>
            <a:off x="3601497" y="2568457"/>
            <a:ext cx="421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启动参数外部配置</a:t>
            </a:r>
            <a:endParaRPr lang="en-US" altLang="zh-CN" strike="sngStrike" dirty="0"/>
          </a:p>
          <a:p>
            <a:r>
              <a:rPr lang="en-US" altLang="zh-CN" dirty="0" err="1"/>
              <a:t>application.properties</a:t>
            </a:r>
            <a:endParaRPr lang="en-US" altLang="zh-CN" dirty="0"/>
          </a:p>
          <a:p>
            <a:r>
              <a:rPr lang="en-US" altLang="zh-CN" dirty="0" err="1"/>
              <a:t>server.port</a:t>
            </a:r>
            <a:r>
              <a:rPr lang="en-US" altLang="zh-CN" dirty="0"/>
              <a:t>=8080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7F797E-66AF-4B2F-A6D4-1B8848A06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88" y="2934433"/>
            <a:ext cx="5113173" cy="33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40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1F0A72-903C-4356-80C1-9D5775F268AB}"/>
              </a:ext>
            </a:extLst>
          </p:cNvPr>
          <p:cNvGrpSpPr/>
          <p:nvPr/>
        </p:nvGrpSpPr>
        <p:grpSpPr>
          <a:xfrm>
            <a:off x="-1905" y="-8256"/>
            <a:ext cx="12196445" cy="1125041"/>
            <a:chOff x="0" y="-15"/>
            <a:chExt cx="19200" cy="1716"/>
          </a:xfrm>
          <a:solidFill>
            <a:srgbClr val="007DC8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772F6D-AFFE-48CA-899D-6538C5115E74}"/>
                </a:ext>
              </a:extLst>
            </p:cNvPr>
            <p:cNvSpPr/>
            <p:nvPr/>
          </p:nvSpPr>
          <p:spPr>
            <a:xfrm>
              <a:off x="0" y="-15"/>
              <a:ext cx="19200" cy="1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2BF15"/>
                </a:solidFill>
                <a:latin typeface="+mj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C04AEA66-EA7E-4C9D-887D-DB3061E9EAF2}"/>
                </a:ext>
              </a:extLst>
            </p:cNvPr>
            <p:cNvSpPr/>
            <p:nvPr/>
          </p:nvSpPr>
          <p:spPr>
            <a:xfrm rot="10800000">
              <a:off x="1965" y="860"/>
              <a:ext cx="1779" cy="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191D5E7-9DFD-43C0-8266-E5EDA15E186B}"/>
              </a:ext>
            </a:extLst>
          </p:cNvPr>
          <p:cNvSpPr txBox="1"/>
          <p:nvPr/>
        </p:nvSpPr>
        <p:spPr>
          <a:xfrm>
            <a:off x="692302" y="132798"/>
            <a:ext cx="401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Gill Sans MT (正文)" charset="0"/>
                <a:sym typeface="+mn-ea"/>
              </a:rPr>
              <a:t>Function Structure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2207E5-1C2B-4983-B9B3-A890DEB2EBAB}"/>
              </a:ext>
            </a:extLst>
          </p:cNvPr>
          <p:cNvSpPr/>
          <p:nvPr/>
        </p:nvSpPr>
        <p:spPr>
          <a:xfrm>
            <a:off x="2087183" y="2186379"/>
            <a:ext cx="7038753" cy="3131184"/>
          </a:xfrm>
          <a:prstGeom prst="rect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>
            <a:outerShdw blurRad="76200" dir="18900000" sy="23000" kx="-1200000" algn="b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CF95A5E-6865-4981-843D-405D60E3A771}"/>
              </a:ext>
            </a:extLst>
          </p:cNvPr>
          <p:cNvSpPr/>
          <p:nvPr/>
        </p:nvSpPr>
        <p:spPr>
          <a:xfrm>
            <a:off x="2480579" y="2435325"/>
            <a:ext cx="1867999" cy="60704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物料订购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4898386-51BC-4E06-AC1A-585D7587ECA4}"/>
              </a:ext>
            </a:extLst>
          </p:cNvPr>
          <p:cNvSpPr/>
          <p:nvPr/>
        </p:nvSpPr>
        <p:spPr>
          <a:xfrm>
            <a:off x="4711647" y="2431773"/>
            <a:ext cx="1867999" cy="60704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物料收货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EBF8E4C-420D-47EC-9A33-12EE57AE309F}"/>
              </a:ext>
            </a:extLst>
          </p:cNvPr>
          <p:cNvSpPr/>
          <p:nvPr/>
        </p:nvSpPr>
        <p:spPr>
          <a:xfrm>
            <a:off x="6942716" y="2421143"/>
            <a:ext cx="1867999" cy="6070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atMod val="105000"/>
                  <a:tint val="67000"/>
                  <a:lumMod val="90000"/>
                  <a:lumOff val="1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物料出库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4F316F4-7737-42A4-A9E2-80376E135751}"/>
              </a:ext>
            </a:extLst>
          </p:cNvPr>
          <p:cNvSpPr/>
          <p:nvPr/>
        </p:nvSpPr>
        <p:spPr>
          <a:xfrm>
            <a:off x="2484122" y="3480857"/>
            <a:ext cx="1867999" cy="60704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调货流程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59854B-7957-4516-88E5-E8A9F2FF8C3E}"/>
              </a:ext>
            </a:extLst>
          </p:cNvPr>
          <p:cNvSpPr/>
          <p:nvPr/>
        </p:nvSpPr>
        <p:spPr>
          <a:xfrm>
            <a:off x="4699244" y="3452496"/>
            <a:ext cx="1867999" cy="60704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工服管理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6E66C40-ED28-4DC7-84FE-05BF9340B0FE}"/>
              </a:ext>
            </a:extLst>
          </p:cNvPr>
          <p:cNvSpPr/>
          <p:nvPr/>
        </p:nvSpPr>
        <p:spPr>
          <a:xfrm>
            <a:off x="6946261" y="3456038"/>
            <a:ext cx="1867999" cy="60704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报告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D081EC0-8920-4A44-8351-F3CF57837317}"/>
              </a:ext>
            </a:extLst>
          </p:cNvPr>
          <p:cNvSpPr/>
          <p:nvPr/>
        </p:nvSpPr>
        <p:spPr>
          <a:xfrm>
            <a:off x="2484122" y="4316889"/>
            <a:ext cx="4100546" cy="60704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系统日志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ED24-0310-428B-AEB4-058F727E65BC}"/>
              </a:ext>
            </a:extLst>
          </p:cNvPr>
          <p:cNvSpPr/>
          <p:nvPr/>
        </p:nvSpPr>
        <p:spPr>
          <a:xfrm>
            <a:off x="1337582" y="5788033"/>
            <a:ext cx="1860698" cy="564642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rgbClr val="FCEED8"/>
              </a:gs>
            </a:gsLst>
            <a:lin ang="5400000" scaled="0"/>
          </a:gradFill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AD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7370F11-C98C-49BC-974E-A2A014A581E3}"/>
              </a:ext>
            </a:extLst>
          </p:cNvPr>
          <p:cNvSpPr/>
          <p:nvPr/>
        </p:nvSpPr>
        <p:spPr>
          <a:xfrm>
            <a:off x="3529073" y="5791576"/>
            <a:ext cx="1860698" cy="584775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rgbClr val="FCEED8"/>
              </a:gs>
            </a:gsLst>
            <a:lin ang="5400000" scaled="0"/>
          </a:gradFill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MAIL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7CADB06-FA37-4523-9FEC-DA0AD96FE116}"/>
              </a:ext>
            </a:extLst>
          </p:cNvPr>
          <p:cNvSpPr/>
          <p:nvPr/>
        </p:nvSpPr>
        <p:spPr>
          <a:xfrm>
            <a:off x="2178149" y="5415037"/>
            <a:ext cx="298583" cy="323370"/>
          </a:xfrm>
          <a:prstGeom prst="downArrow">
            <a:avLst/>
          </a:prstGeom>
          <a:solidFill>
            <a:srgbClr val="F6392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9F70EE97-C404-467B-9983-EE454131A896}"/>
              </a:ext>
            </a:extLst>
          </p:cNvPr>
          <p:cNvSpPr/>
          <p:nvPr/>
        </p:nvSpPr>
        <p:spPr>
          <a:xfrm>
            <a:off x="4330653" y="5415037"/>
            <a:ext cx="298583" cy="323370"/>
          </a:xfrm>
          <a:prstGeom prst="downArrow">
            <a:avLst/>
          </a:prstGeom>
          <a:solidFill>
            <a:srgbClr val="F6392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E93D54B-C342-4D45-BA45-76FF73BDAACA}"/>
              </a:ext>
            </a:extLst>
          </p:cNvPr>
          <p:cNvSpPr/>
          <p:nvPr/>
        </p:nvSpPr>
        <p:spPr>
          <a:xfrm>
            <a:off x="5700478" y="5800437"/>
            <a:ext cx="1860698" cy="584775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rgbClr val="FCEED8"/>
              </a:gs>
            </a:gsLst>
            <a:lin ang="5400000" scaled="0"/>
          </a:gradFill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SMS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AC2903B2-38ED-4045-8A14-8BFCA0832EE3}"/>
              </a:ext>
            </a:extLst>
          </p:cNvPr>
          <p:cNvSpPr/>
          <p:nvPr/>
        </p:nvSpPr>
        <p:spPr>
          <a:xfrm>
            <a:off x="6499695" y="5429212"/>
            <a:ext cx="298583" cy="323370"/>
          </a:xfrm>
          <a:prstGeom prst="downArrow">
            <a:avLst/>
          </a:prstGeom>
          <a:solidFill>
            <a:srgbClr val="F6392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86365A27-616D-484D-999F-4B3710147AEA}"/>
              </a:ext>
            </a:extLst>
          </p:cNvPr>
          <p:cNvSpPr/>
          <p:nvPr/>
        </p:nvSpPr>
        <p:spPr>
          <a:xfrm>
            <a:off x="4269601" y="1746945"/>
            <a:ext cx="292399" cy="293860"/>
          </a:xfrm>
          <a:prstGeom prst="upArrow">
            <a:avLst/>
          </a:prstGeom>
          <a:solidFill>
            <a:srgbClr val="F6392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2818F732-6CD1-4BFF-996C-6A93A8A5C81D}"/>
              </a:ext>
            </a:extLst>
          </p:cNvPr>
          <p:cNvSpPr/>
          <p:nvPr/>
        </p:nvSpPr>
        <p:spPr>
          <a:xfrm>
            <a:off x="6639687" y="1746945"/>
            <a:ext cx="292399" cy="293860"/>
          </a:xfrm>
          <a:prstGeom prst="upArrow">
            <a:avLst/>
          </a:prstGeom>
          <a:solidFill>
            <a:srgbClr val="F6392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FD2F38-AB04-47BD-8327-251C13766D78}"/>
              </a:ext>
            </a:extLst>
          </p:cNvPr>
          <p:cNvSpPr txBox="1"/>
          <p:nvPr/>
        </p:nvSpPr>
        <p:spPr>
          <a:xfrm>
            <a:off x="2002119" y="1883923"/>
            <a:ext cx="10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B6BF4DC-C9CE-41D3-9A36-6EFDE9C22737}"/>
              </a:ext>
            </a:extLst>
          </p:cNvPr>
          <p:cNvSpPr/>
          <p:nvPr/>
        </p:nvSpPr>
        <p:spPr>
          <a:xfrm>
            <a:off x="8020150" y="5788033"/>
            <a:ext cx="1860698" cy="584775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rgbClr val="FCEED8"/>
              </a:gs>
            </a:gsLst>
            <a:lin ang="5400000" scaled="0"/>
          </a:gradFill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dirty="0"/>
          </a:p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58199F74-0810-4BF9-AE3F-3A61D81F983F}"/>
              </a:ext>
            </a:extLst>
          </p:cNvPr>
          <p:cNvSpPr/>
          <p:nvPr/>
        </p:nvSpPr>
        <p:spPr>
          <a:xfrm>
            <a:off x="8737879" y="5449182"/>
            <a:ext cx="298583" cy="323370"/>
          </a:xfrm>
          <a:prstGeom prst="downArrow">
            <a:avLst/>
          </a:prstGeom>
          <a:solidFill>
            <a:srgbClr val="F6392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10363E5-2161-4304-8DB6-D3C85948CF9D}"/>
              </a:ext>
            </a:extLst>
          </p:cNvPr>
          <p:cNvSpPr/>
          <p:nvPr/>
        </p:nvSpPr>
        <p:spPr>
          <a:xfrm>
            <a:off x="3482027" y="1030144"/>
            <a:ext cx="1860698" cy="663635"/>
          </a:xfrm>
          <a:prstGeom prst="roundRect">
            <a:avLst/>
          </a:prstGeom>
          <a:gradFill flip="none" rotWithShape="1">
            <a:gsLst>
              <a:gs pos="11000">
                <a:schemeClr val="accent6">
                  <a:lumMod val="0"/>
                  <a:lumOff val="100000"/>
                </a:schemeClr>
              </a:gs>
              <a:gs pos="100000">
                <a:srgbClr val="A49908"/>
              </a:gs>
            </a:gsLst>
            <a:path path="circle">
              <a:fillToRect l="50000" t="-80000" r="50000" b="180000"/>
            </a:path>
            <a:tileRect/>
          </a:gradFill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Web Portal</a:t>
            </a:r>
            <a:endParaRPr lang="zh-CN" altLang="en-US" sz="2400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DB56D4F-AFF0-466C-A499-D4923D4FA5B3}"/>
              </a:ext>
            </a:extLst>
          </p:cNvPr>
          <p:cNvSpPr/>
          <p:nvPr/>
        </p:nvSpPr>
        <p:spPr>
          <a:xfrm>
            <a:off x="5866170" y="1030144"/>
            <a:ext cx="1860698" cy="663635"/>
          </a:xfrm>
          <a:prstGeom prst="roundRect">
            <a:avLst/>
          </a:prstGeom>
          <a:gradFill flip="none" rotWithShape="1">
            <a:gsLst>
              <a:gs pos="11000">
                <a:schemeClr val="accent6">
                  <a:lumMod val="0"/>
                  <a:lumOff val="100000"/>
                </a:schemeClr>
              </a:gs>
              <a:gs pos="100000">
                <a:srgbClr val="A49908"/>
              </a:gs>
            </a:gsLst>
            <a:path path="circle">
              <a:fillToRect l="50000" t="-80000" r="50000" b="180000"/>
            </a:path>
            <a:tileRect/>
          </a:gradFill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External API</a:t>
            </a:r>
            <a:endParaRPr lang="zh-CN" altLang="en-US" sz="2400" b="1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361CC12-E5E5-4E26-B69F-48920791BD82}"/>
              </a:ext>
            </a:extLst>
          </p:cNvPr>
          <p:cNvSpPr/>
          <p:nvPr/>
        </p:nvSpPr>
        <p:spPr>
          <a:xfrm>
            <a:off x="6981607" y="4316889"/>
            <a:ext cx="1868000" cy="60704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......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25217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sldNum" sz="quarter" idx="2"/>
          </p:nvPr>
        </p:nvSpPr>
        <p:spPr>
          <a:xfrm>
            <a:off x="1984723" y="6594476"/>
            <a:ext cx="182217" cy="17281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34" name="Shape 634"/>
          <p:cNvSpPr/>
          <p:nvPr/>
        </p:nvSpPr>
        <p:spPr>
          <a:xfrm rot="16200000">
            <a:off x="5187747" y="2145790"/>
            <a:ext cx="461663" cy="204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eaVert" lIns="45719" rIns="45719">
            <a:spAutoFit/>
          </a:bodyPr>
          <a:lstStyle>
            <a:lvl1pPr algn="ctr">
              <a:defRPr sz="1200" b="1">
                <a:solidFill>
                  <a:srgbClr val="32946A"/>
                </a:solidFill>
              </a:defRPr>
            </a:lvl1pPr>
          </a:lstStyle>
          <a:p>
            <a:r>
              <a:rPr dirty="0"/>
              <a:t>DBC Quality Control  Process</a:t>
            </a:r>
          </a:p>
        </p:txBody>
      </p:sp>
      <p:grpSp>
        <p:nvGrpSpPr>
          <p:cNvPr id="681" name="Group 681"/>
          <p:cNvGrpSpPr/>
          <p:nvPr/>
        </p:nvGrpSpPr>
        <p:grpSpPr>
          <a:xfrm>
            <a:off x="4304674" y="3356991"/>
            <a:ext cx="2839228" cy="2839229"/>
            <a:chOff x="-1" y="-1"/>
            <a:chExt cx="2839227" cy="2839227"/>
          </a:xfrm>
        </p:grpSpPr>
        <p:grpSp>
          <p:nvGrpSpPr>
            <p:cNvPr id="640" name="Group 640"/>
            <p:cNvGrpSpPr/>
            <p:nvPr/>
          </p:nvGrpSpPr>
          <p:grpSpPr>
            <a:xfrm>
              <a:off x="-1" y="-1"/>
              <a:ext cx="2839227" cy="2839227"/>
              <a:chOff x="-1" y="-1"/>
              <a:chExt cx="2839226" cy="2839226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1419612" y="-1"/>
                <a:ext cx="1419613" cy="21294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089"/>
                    </a:moveTo>
                    <a:lnTo>
                      <a:pt x="0" y="0"/>
                    </a:lnTo>
                    <a:lnTo>
                      <a:pt x="1066" y="25"/>
                    </a:lnTo>
                    <a:lnTo>
                      <a:pt x="1580" y="38"/>
                    </a:lnTo>
                    <a:lnTo>
                      <a:pt x="2645" y="114"/>
                    </a:lnTo>
                    <a:lnTo>
                      <a:pt x="3159" y="165"/>
                    </a:lnTo>
                    <a:lnTo>
                      <a:pt x="3692" y="216"/>
                    </a:lnTo>
                    <a:lnTo>
                      <a:pt x="4206" y="279"/>
                    </a:lnTo>
                    <a:lnTo>
                      <a:pt x="5233" y="431"/>
                    </a:lnTo>
                    <a:lnTo>
                      <a:pt x="5747" y="533"/>
                    </a:lnTo>
                    <a:lnTo>
                      <a:pt x="6261" y="622"/>
                    </a:lnTo>
                    <a:lnTo>
                      <a:pt x="6775" y="736"/>
                    </a:lnTo>
                    <a:lnTo>
                      <a:pt x="7270" y="850"/>
                    </a:lnTo>
                    <a:lnTo>
                      <a:pt x="7517" y="914"/>
                    </a:lnTo>
                    <a:lnTo>
                      <a:pt x="7765" y="965"/>
                    </a:lnTo>
                    <a:lnTo>
                      <a:pt x="8259" y="1104"/>
                    </a:lnTo>
                    <a:lnTo>
                      <a:pt x="8735" y="1244"/>
                    </a:lnTo>
                    <a:lnTo>
                      <a:pt x="9230" y="1383"/>
                    </a:lnTo>
                    <a:lnTo>
                      <a:pt x="9706" y="1536"/>
                    </a:lnTo>
                    <a:lnTo>
                      <a:pt x="10162" y="1701"/>
                    </a:lnTo>
                    <a:lnTo>
                      <a:pt x="10638" y="1878"/>
                    </a:lnTo>
                    <a:lnTo>
                      <a:pt x="11114" y="2043"/>
                    </a:lnTo>
                    <a:lnTo>
                      <a:pt x="11571" y="2234"/>
                    </a:lnTo>
                    <a:lnTo>
                      <a:pt x="12008" y="2424"/>
                    </a:lnTo>
                    <a:lnTo>
                      <a:pt x="12884" y="2830"/>
                    </a:lnTo>
                    <a:lnTo>
                      <a:pt x="13303" y="3046"/>
                    </a:lnTo>
                    <a:lnTo>
                      <a:pt x="13702" y="3262"/>
                    </a:lnTo>
                    <a:lnTo>
                      <a:pt x="14121" y="3490"/>
                    </a:lnTo>
                    <a:lnTo>
                      <a:pt x="14501" y="3731"/>
                    </a:lnTo>
                    <a:lnTo>
                      <a:pt x="14711" y="3845"/>
                    </a:lnTo>
                    <a:lnTo>
                      <a:pt x="15643" y="4467"/>
                    </a:lnTo>
                    <a:lnTo>
                      <a:pt x="16367" y="5000"/>
                    </a:lnTo>
                    <a:lnTo>
                      <a:pt x="16690" y="5267"/>
                    </a:lnTo>
                    <a:lnTo>
                      <a:pt x="17033" y="5546"/>
                    </a:lnTo>
                    <a:lnTo>
                      <a:pt x="17356" y="5825"/>
                    </a:lnTo>
                    <a:lnTo>
                      <a:pt x="17661" y="6104"/>
                    </a:lnTo>
                    <a:lnTo>
                      <a:pt x="17965" y="6396"/>
                    </a:lnTo>
                    <a:lnTo>
                      <a:pt x="18251" y="6701"/>
                    </a:lnTo>
                    <a:lnTo>
                      <a:pt x="18517" y="6993"/>
                    </a:lnTo>
                    <a:lnTo>
                      <a:pt x="19050" y="7627"/>
                    </a:lnTo>
                    <a:lnTo>
                      <a:pt x="19297" y="7945"/>
                    </a:lnTo>
                    <a:lnTo>
                      <a:pt x="19526" y="8262"/>
                    </a:lnTo>
                    <a:lnTo>
                      <a:pt x="19944" y="8896"/>
                    </a:lnTo>
                    <a:lnTo>
                      <a:pt x="20154" y="9226"/>
                    </a:lnTo>
                    <a:lnTo>
                      <a:pt x="20325" y="9556"/>
                    </a:lnTo>
                    <a:lnTo>
                      <a:pt x="20515" y="9899"/>
                    </a:lnTo>
                    <a:lnTo>
                      <a:pt x="20667" y="10229"/>
                    </a:lnTo>
                    <a:lnTo>
                      <a:pt x="20820" y="10572"/>
                    </a:lnTo>
                    <a:lnTo>
                      <a:pt x="20953" y="10914"/>
                    </a:lnTo>
                    <a:lnTo>
                      <a:pt x="21181" y="11600"/>
                    </a:lnTo>
                    <a:lnTo>
                      <a:pt x="21276" y="11942"/>
                    </a:lnTo>
                    <a:lnTo>
                      <a:pt x="21372" y="12298"/>
                    </a:lnTo>
                    <a:lnTo>
                      <a:pt x="21448" y="12640"/>
                    </a:lnTo>
                    <a:lnTo>
                      <a:pt x="21505" y="12996"/>
                    </a:lnTo>
                    <a:lnTo>
                      <a:pt x="21581" y="13706"/>
                    </a:lnTo>
                    <a:lnTo>
                      <a:pt x="21581" y="14049"/>
                    </a:lnTo>
                    <a:lnTo>
                      <a:pt x="21600" y="14404"/>
                    </a:lnTo>
                    <a:lnTo>
                      <a:pt x="21581" y="14874"/>
                    </a:lnTo>
                    <a:lnTo>
                      <a:pt x="21543" y="15343"/>
                    </a:lnTo>
                    <a:lnTo>
                      <a:pt x="21486" y="15813"/>
                    </a:lnTo>
                    <a:lnTo>
                      <a:pt x="21410" y="16282"/>
                    </a:lnTo>
                    <a:lnTo>
                      <a:pt x="21353" y="16524"/>
                    </a:lnTo>
                    <a:lnTo>
                      <a:pt x="21315" y="16752"/>
                    </a:lnTo>
                    <a:lnTo>
                      <a:pt x="21181" y="17222"/>
                    </a:lnTo>
                    <a:lnTo>
                      <a:pt x="21029" y="17678"/>
                    </a:lnTo>
                    <a:lnTo>
                      <a:pt x="20858" y="18135"/>
                    </a:lnTo>
                    <a:lnTo>
                      <a:pt x="20763" y="18364"/>
                    </a:lnTo>
                    <a:lnTo>
                      <a:pt x="20667" y="18580"/>
                    </a:lnTo>
                    <a:lnTo>
                      <a:pt x="20458" y="19036"/>
                    </a:lnTo>
                    <a:lnTo>
                      <a:pt x="20211" y="19481"/>
                    </a:lnTo>
                    <a:lnTo>
                      <a:pt x="19678" y="20344"/>
                    </a:lnTo>
                    <a:lnTo>
                      <a:pt x="19373" y="20775"/>
                    </a:lnTo>
                    <a:lnTo>
                      <a:pt x="19050" y="21194"/>
                    </a:lnTo>
                    <a:lnTo>
                      <a:pt x="18707" y="21600"/>
                    </a:lnTo>
                    <a:lnTo>
                      <a:pt x="5595" y="16562"/>
                    </a:lnTo>
                    <a:lnTo>
                      <a:pt x="5804" y="16321"/>
                    </a:lnTo>
                    <a:lnTo>
                      <a:pt x="5881" y="16194"/>
                    </a:lnTo>
                    <a:lnTo>
                      <a:pt x="5976" y="16067"/>
                    </a:lnTo>
                    <a:lnTo>
                      <a:pt x="6128" y="15813"/>
                    </a:lnTo>
                    <a:lnTo>
                      <a:pt x="6185" y="15673"/>
                    </a:lnTo>
                    <a:lnTo>
                      <a:pt x="6242" y="15546"/>
                    </a:lnTo>
                    <a:lnTo>
                      <a:pt x="6299" y="15407"/>
                    </a:lnTo>
                    <a:lnTo>
                      <a:pt x="6413" y="14988"/>
                    </a:lnTo>
                    <a:lnTo>
                      <a:pt x="6432" y="14848"/>
                    </a:lnTo>
                    <a:lnTo>
                      <a:pt x="6451" y="14696"/>
                    </a:lnTo>
                    <a:lnTo>
                      <a:pt x="6470" y="14557"/>
                    </a:lnTo>
                    <a:lnTo>
                      <a:pt x="6470" y="14188"/>
                    </a:lnTo>
                    <a:lnTo>
                      <a:pt x="6432" y="13973"/>
                    </a:lnTo>
                    <a:lnTo>
                      <a:pt x="6394" y="13744"/>
                    </a:lnTo>
                    <a:lnTo>
                      <a:pt x="6375" y="13643"/>
                    </a:lnTo>
                    <a:lnTo>
                      <a:pt x="6337" y="13541"/>
                    </a:lnTo>
                    <a:lnTo>
                      <a:pt x="6261" y="13325"/>
                    </a:lnTo>
                    <a:lnTo>
                      <a:pt x="6185" y="13122"/>
                    </a:lnTo>
                    <a:lnTo>
                      <a:pt x="6071" y="12919"/>
                    </a:lnTo>
                    <a:lnTo>
                      <a:pt x="5957" y="12729"/>
                    </a:lnTo>
                    <a:lnTo>
                      <a:pt x="5690" y="12348"/>
                    </a:lnTo>
                    <a:lnTo>
                      <a:pt x="5538" y="12171"/>
                    </a:lnTo>
                    <a:lnTo>
                      <a:pt x="5367" y="11993"/>
                    </a:lnTo>
                    <a:lnTo>
                      <a:pt x="4986" y="11663"/>
                    </a:lnTo>
                    <a:lnTo>
                      <a:pt x="4796" y="11511"/>
                    </a:lnTo>
                    <a:lnTo>
                      <a:pt x="4358" y="11219"/>
                    </a:lnTo>
                    <a:lnTo>
                      <a:pt x="4111" y="11079"/>
                    </a:lnTo>
                    <a:lnTo>
                      <a:pt x="3616" y="10825"/>
                    </a:lnTo>
                    <a:lnTo>
                      <a:pt x="3349" y="10711"/>
                    </a:lnTo>
                    <a:lnTo>
                      <a:pt x="3083" y="10610"/>
                    </a:lnTo>
                    <a:lnTo>
                      <a:pt x="2512" y="10432"/>
                    </a:lnTo>
                    <a:lnTo>
                      <a:pt x="2379" y="10394"/>
                    </a:lnTo>
                    <a:lnTo>
                      <a:pt x="1922" y="10280"/>
                    </a:lnTo>
                    <a:lnTo>
                      <a:pt x="1313" y="10178"/>
                    </a:lnTo>
                    <a:lnTo>
                      <a:pt x="1142" y="10153"/>
                    </a:lnTo>
                    <a:lnTo>
                      <a:pt x="990" y="10140"/>
                    </a:lnTo>
                    <a:lnTo>
                      <a:pt x="666" y="10115"/>
                    </a:lnTo>
                    <a:lnTo>
                      <a:pt x="324" y="10102"/>
                    </a:lnTo>
                    <a:lnTo>
                      <a:pt x="0" y="10089"/>
                    </a:lnTo>
                    <a:close/>
                  </a:path>
                </a:pathLst>
              </a:custGeom>
              <a:solidFill>
                <a:srgbClr val="05A8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 sz="1000"/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188958" y="1632796"/>
                <a:ext cx="2461311" cy="1206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70" y="18198"/>
                    </a:moveTo>
                    <a:lnTo>
                      <a:pt x="4208" y="17772"/>
                    </a:lnTo>
                    <a:lnTo>
                      <a:pt x="3867" y="17325"/>
                    </a:lnTo>
                    <a:lnTo>
                      <a:pt x="3538" y="16855"/>
                    </a:lnTo>
                    <a:lnTo>
                      <a:pt x="3208" y="16362"/>
                    </a:lnTo>
                    <a:lnTo>
                      <a:pt x="2890" y="15847"/>
                    </a:lnTo>
                    <a:lnTo>
                      <a:pt x="2736" y="15579"/>
                    </a:lnTo>
                    <a:lnTo>
                      <a:pt x="2571" y="15310"/>
                    </a:lnTo>
                    <a:lnTo>
                      <a:pt x="2274" y="14751"/>
                    </a:lnTo>
                    <a:lnTo>
                      <a:pt x="1978" y="14169"/>
                    </a:lnTo>
                    <a:lnTo>
                      <a:pt x="1428" y="12960"/>
                    </a:lnTo>
                    <a:lnTo>
                      <a:pt x="1285" y="12647"/>
                    </a:lnTo>
                    <a:lnTo>
                      <a:pt x="1165" y="12333"/>
                    </a:lnTo>
                    <a:lnTo>
                      <a:pt x="912" y="11684"/>
                    </a:lnTo>
                    <a:lnTo>
                      <a:pt x="780" y="11348"/>
                    </a:lnTo>
                    <a:lnTo>
                      <a:pt x="659" y="11013"/>
                    </a:lnTo>
                    <a:lnTo>
                      <a:pt x="549" y="10677"/>
                    </a:lnTo>
                    <a:lnTo>
                      <a:pt x="428" y="10319"/>
                    </a:lnTo>
                    <a:lnTo>
                      <a:pt x="209" y="9625"/>
                    </a:lnTo>
                    <a:lnTo>
                      <a:pt x="0" y="8886"/>
                    </a:lnTo>
                    <a:lnTo>
                      <a:pt x="7559" y="0"/>
                    </a:lnTo>
                    <a:lnTo>
                      <a:pt x="7691" y="425"/>
                    </a:lnTo>
                    <a:lnTo>
                      <a:pt x="7757" y="627"/>
                    </a:lnTo>
                    <a:lnTo>
                      <a:pt x="7834" y="828"/>
                    </a:lnTo>
                    <a:lnTo>
                      <a:pt x="7987" y="1209"/>
                    </a:lnTo>
                    <a:lnTo>
                      <a:pt x="8141" y="1567"/>
                    </a:lnTo>
                    <a:lnTo>
                      <a:pt x="8229" y="1746"/>
                    </a:lnTo>
                    <a:lnTo>
                      <a:pt x="8317" y="1903"/>
                    </a:lnTo>
                    <a:lnTo>
                      <a:pt x="8504" y="2216"/>
                    </a:lnTo>
                    <a:lnTo>
                      <a:pt x="8702" y="2507"/>
                    </a:lnTo>
                    <a:lnTo>
                      <a:pt x="8899" y="2776"/>
                    </a:lnTo>
                    <a:lnTo>
                      <a:pt x="9229" y="3111"/>
                    </a:lnTo>
                    <a:lnTo>
                      <a:pt x="9339" y="3201"/>
                    </a:lnTo>
                    <a:lnTo>
                      <a:pt x="9449" y="3313"/>
                    </a:lnTo>
                    <a:lnTo>
                      <a:pt x="9569" y="3380"/>
                    </a:lnTo>
                    <a:lnTo>
                      <a:pt x="9679" y="3469"/>
                    </a:lnTo>
                    <a:lnTo>
                      <a:pt x="9921" y="3604"/>
                    </a:lnTo>
                    <a:lnTo>
                      <a:pt x="10284" y="3738"/>
                    </a:lnTo>
                    <a:lnTo>
                      <a:pt x="10415" y="3783"/>
                    </a:lnTo>
                    <a:lnTo>
                      <a:pt x="10536" y="3805"/>
                    </a:lnTo>
                    <a:lnTo>
                      <a:pt x="11053" y="3805"/>
                    </a:lnTo>
                    <a:lnTo>
                      <a:pt x="11185" y="3783"/>
                    </a:lnTo>
                    <a:lnTo>
                      <a:pt x="11305" y="3738"/>
                    </a:lnTo>
                    <a:lnTo>
                      <a:pt x="11558" y="3648"/>
                    </a:lnTo>
                    <a:lnTo>
                      <a:pt x="11679" y="3604"/>
                    </a:lnTo>
                    <a:lnTo>
                      <a:pt x="11800" y="3537"/>
                    </a:lnTo>
                    <a:lnTo>
                      <a:pt x="12031" y="3380"/>
                    </a:lnTo>
                    <a:lnTo>
                      <a:pt x="12261" y="3201"/>
                    </a:lnTo>
                    <a:lnTo>
                      <a:pt x="12481" y="2999"/>
                    </a:lnTo>
                    <a:lnTo>
                      <a:pt x="12591" y="2887"/>
                    </a:lnTo>
                    <a:lnTo>
                      <a:pt x="12690" y="2776"/>
                    </a:lnTo>
                    <a:lnTo>
                      <a:pt x="12898" y="2507"/>
                    </a:lnTo>
                    <a:lnTo>
                      <a:pt x="12997" y="2350"/>
                    </a:lnTo>
                    <a:lnTo>
                      <a:pt x="13096" y="2216"/>
                    </a:lnTo>
                    <a:lnTo>
                      <a:pt x="13272" y="1903"/>
                    </a:lnTo>
                    <a:lnTo>
                      <a:pt x="13371" y="1724"/>
                    </a:lnTo>
                    <a:lnTo>
                      <a:pt x="13448" y="1567"/>
                    </a:lnTo>
                    <a:lnTo>
                      <a:pt x="13613" y="1209"/>
                    </a:lnTo>
                    <a:lnTo>
                      <a:pt x="13690" y="1007"/>
                    </a:lnTo>
                    <a:lnTo>
                      <a:pt x="13766" y="828"/>
                    </a:lnTo>
                    <a:lnTo>
                      <a:pt x="13843" y="627"/>
                    </a:lnTo>
                    <a:lnTo>
                      <a:pt x="13975" y="224"/>
                    </a:lnTo>
                    <a:lnTo>
                      <a:pt x="14030" y="0"/>
                    </a:lnTo>
                    <a:lnTo>
                      <a:pt x="21600" y="8886"/>
                    </a:lnTo>
                    <a:lnTo>
                      <a:pt x="21446" y="9446"/>
                    </a:lnTo>
                    <a:lnTo>
                      <a:pt x="21281" y="9983"/>
                    </a:lnTo>
                    <a:lnTo>
                      <a:pt x="21106" y="10498"/>
                    </a:lnTo>
                    <a:lnTo>
                      <a:pt x="20941" y="11013"/>
                    </a:lnTo>
                    <a:lnTo>
                      <a:pt x="20567" y="11998"/>
                    </a:lnTo>
                    <a:lnTo>
                      <a:pt x="20369" y="12490"/>
                    </a:lnTo>
                    <a:lnTo>
                      <a:pt x="19974" y="13430"/>
                    </a:lnTo>
                    <a:lnTo>
                      <a:pt x="19765" y="13878"/>
                    </a:lnTo>
                    <a:lnTo>
                      <a:pt x="19545" y="14325"/>
                    </a:lnTo>
                    <a:lnTo>
                      <a:pt x="19326" y="14751"/>
                    </a:lnTo>
                    <a:lnTo>
                      <a:pt x="19095" y="15176"/>
                    </a:lnTo>
                    <a:lnTo>
                      <a:pt x="18634" y="15982"/>
                    </a:lnTo>
                    <a:lnTo>
                      <a:pt x="18150" y="16743"/>
                    </a:lnTo>
                    <a:lnTo>
                      <a:pt x="17897" y="17101"/>
                    </a:lnTo>
                    <a:lnTo>
                      <a:pt x="17392" y="17772"/>
                    </a:lnTo>
                    <a:lnTo>
                      <a:pt x="17128" y="18108"/>
                    </a:lnTo>
                    <a:lnTo>
                      <a:pt x="16854" y="18422"/>
                    </a:lnTo>
                    <a:lnTo>
                      <a:pt x="16579" y="18713"/>
                    </a:lnTo>
                    <a:lnTo>
                      <a:pt x="16315" y="19004"/>
                    </a:lnTo>
                    <a:lnTo>
                      <a:pt x="16041" y="19272"/>
                    </a:lnTo>
                    <a:lnTo>
                      <a:pt x="15755" y="19518"/>
                    </a:lnTo>
                    <a:lnTo>
                      <a:pt x="15480" y="19765"/>
                    </a:lnTo>
                    <a:lnTo>
                      <a:pt x="15195" y="19988"/>
                    </a:lnTo>
                    <a:lnTo>
                      <a:pt x="14898" y="20190"/>
                    </a:lnTo>
                    <a:lnTo>
                      <a:pt x="14612" y="20391"/>
                    </a:lnTo>
                    <a:lnTo>
                      <a:pt x="14019" y="20749"/>
                    </a:lnTo>
                    <a:lnTo>
                      <a:pt x="13722" y="20884"/>
                    </a:lnTo>
                    <a:lnTo>
                      <a:pt x="13426" y="21040"/>
                    </a:lnTo>
                    <a:lnTo>
                      <a:pt x="12833" y="21264"/>
                    </a:lnTo>
                    <a:lnTo>
                      <a:pt x="12525" y="21354"/>
                    </a:lnTo>
                    <a:lnTo>
                      <a:pt x="12228" y="21443"/>
                    </a:lnTo>
                    <a:lnTo>
                      <a:pt x="11921" y="21510"/>
                    </a:lnTo>
                    <a:lnTo>
                      <a:pt x="11613" y="21555"/>
                    </a:lnTo>
                    <a:lnTo>
                      <a:pt x="11305" y="21578"/>
                    </a:lnTo>
                    <a:lnTo>
                      <a:pt x="11009" y="21600"/>
                    </a:lnTo>
                    <a:lnTo>
                      <a:pt x="10393" y="21600"/>
                    </a:lnTo>
                    <a:lnTo>
                      <a:pt x="9778" y="21510"/>
                    </a:lnTo>
                    <a:lnTo>
                      <a:pt x="9482" y="21466"/>
                    </a:lnTo>
                    <a:lnTo>
                      <a:pt x="9174" y="21376"/>
                    </a:lnTo>
                    <a:lnTo>
                      <a:pt x="8866" y="21309"/>
                    </a:lnTo>
                    <a:lnTo>
                      <a:pt x="8273" y="21085"/>
                    </a:lnTo>
                    <a:lnTo>
                      <a:pt x="7976" y="20951"/>
                    </a:lnTo>
                    <a:lnTo>
                      <a:pt x="7669" y="20794"/>
                    </a:lnTo>
                    <a:lnTo>
                      <a:pt x="7383" y="20638"/>
                    </a:lnTo>
                    <a:lnTo>
                      <a:pt x="7086" y="20458"/>
                    </a:lnTo>
                    <a:lnTo>
                      <a:pt x="6801" y="20257"/>
                    </a:lnTo>
                    <a:lnTo>
                      <a:pt x="6504" y="20056"/>
                    </a:lnTo>
                    <a:lnTo>
                      <a:pt x="6219" y="19832"/>
                    </a:lnTo>
                    <a:lnTo>
                      <a:pt x="5944" y="19608"/>
                    </a:lnTo>
                    <a:lnTo>
                      <a:pt x="5658" y="19362"/>
                    </a:lnTo>
                    <a:lnTo>
                      <a:pt x="5384" y="19093"/>
                    </a:lnTo>
                    <a:lnTo>
                      <a:pt x="4834" y="18511"/>
                    </a:lnTo>
                    <a:lnTo>
                      <a:pt x="4570" y="18198"/>
                    </a:lnTo>
                    <a:close/>
                  </a:path>
                </a:pathLst>
              </a:custGeom>
              <a:solidFill>
                <a:srgbClr val="FF650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 sz="1000"/>
              </a:p>
            </p:txBody>
          </p:sp>
          <p:sp>
            <p:nvSpPr>
              <p:cNvPr id="637" name="Shape 637"/>
              <p:cNvSpPr/>
              <p:nvPr/>
            </p:nvSpPr>
            <p:spPr>
              <a:xfrm>
                <a:off x="-1" y="-1"/>
                <a:ext cx="1419614" cy="21294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86" y="16562"/>
                    </a:moveTo>
                    <a:lnTo>
                      <a:pt x="2893" y="21600"/>
                    </a:lnTo>
                    <a:lnTo>
                      <a:pt x="2645" y="21295"/>
                    </a:lnTo>
                    <a:lnTo>
                      <a:pt x="2150" y="20661"/>
                    </a:lnTo>
                    <a:lnTo>
                      <a:pt x="1922" y="20344"/>
                    </a:lnTo>
                    <a:lnTo>
                      <a:pt x="1713" y="20026"/>
                    </a:lnTo>
                    <a:lnTo>
                      <a:pt x="1332" y="19366"/>
                    </a:lnTo>
                    <a:lnTo>
                      <a:pt x="1161" y="19036"/>
                    </a:lnTo>
                    <a:lnTo>
                      <a:pt x="990" y="18694"/>
                    </a:lnTo>
                    <a:lnTo>
                      <a:pt x="837" y="18364"/>
                    </a:lnTo>
                    <a:lnTo>
                      <a:pt x="571" y="17678"/>
                    </a:lnTo>
                    <a:lnTo>
                      <a:pt x="457" y="17323"/>
                    </a:lnTo>
                    <a:lnTo>
                      <a:pt x="266" y="16638"/>
                    </a:lnTo>
                    <a:lnTo>
                      <a:pt x="190" y="16282"/>
                    </a:lnTo>
                    <a:lnTo>
                      <a:pt x="133" y="15940"/>
                    </a:lnTo>
                    <a:lnTo>
                      <a:pt x="76" y="15584"/>
                    </a:lnTo>
                    <a:lnTo>
                      <a:pt x="38" y="15229"/>
                    </a:lnTo>
                    <a:lnTo>
                      <a:pt x="19" y="14874"/>
                    </a:lnTo>
                    <a:lnTo>
                      <a:pt x="0" y="14531"/>
                    </a:lnTo>
                    <a:lnTo>
                      <a:pt x="0" y="14176"/>
                    </a:lnTo>
                    <a:lnTo>
                      <a:pt x="38" y="13465"/>
                    </a:lnTo>
                    <a:lnTo>
                      <a:pt x="95" y="13110"/>
                    </a:lnTo>
                    <a:lnTo>
                      <a:pt x="133" y="12767"/>
                    </a:lnTo>
                    <a:lnTo>
                      <a:pt x="209" y="12412"/>
                    </a:lnTo>
                    <a:lnTo>
                      <a:pt x="285" y="12069"/>
                    </a:lnTo>
                    <a:lnTo>
                      <a:pt x="381" y="11714"/>
                    </a:lnTo>
                    <a:lnTo>
                      <a:pt x="609" y="11028"/>
                    </a:lnTo>
                    <a:lnTo>
                      <a:pt x="742" y="10686"/>
                    </a:lnTo>
                    <a:lnTo>
                      <a:pt x="894" y="10343"/>
                    </a:lnTo>
                    <a:lnTo>
                      <a:pt x="971" y="10178"/>
                    </a:lnTo>
                    <a:lnTo>
                      <a:pt x="1047" y="10000"/>
                    </a:lnTo>
                    <a:lnTo>
                      <a:pt x="1389" y="9341"/>
                    </a:lnTo>
                    <a:lnTo>
                      <a:pt x="1580" y="9011"/>
                    </a:lnTo>
                    <a:lnTo>
                      <a:pt x="1789" y="8681"/>
                    </a:lnTo>
                    <a:lnTo>
                      <a:pt x="1998" y="8363"/>
                    </a:lnTo>
                    <a:lnTo>
                      <a:pt x="2227" y="8046"/>
                    </a:lnTo>
                    <a:lnTo>
                      <a:pt x="2721" y="7412"/>
                    </a:lnTo>
                    <a:lnTo>
                      <a:pt x="2988" y="7094"/>
                    </a:lnTo>
                    <a:lnTo>
                      <a:pt x="3254" y="6790"/>
                    </a:lnTo>
                    <a:lnTo>
                      <a:pt x="3540" y="6498"/>
                    </a:lnTo>
                    <a:lnTo>
                      <a:pt x="4149" y="5914"/>
                    </a:lnTo>
                    <a:lnTo>
                      <a:pt x="4796" y="5356"/>
                    </a:lnTo>
                    <a:lnTo>
                      <a:pt x="5823" y="4556"/>
                    </a:lnTo>
                    <a:lnTo>
                      <a:pt x="6204" y="4302"/>
                    </a:lnTo>
                    <a:lnTo>
                      <a:pt x="6566" y="4048"/>
                    </a:lnTo>
                    <a:lnTo>
                      <a:pt x="6965" y="3807"/>
                    </a:lnTo>
                    <a:lnTo>
                      <a:pt x="7346" y="3566"/>
                    </a:lnTo>
                    <a:lnTo>
                      <a:pt x="7746" y="3338"/>
                    </a:lnTo>
                    <a:lnTo>
                      <a:pt x="9002" y="2690"/>
                    </a:lnTo>
                    <a:lnTo>
                      <a:pt x="9439" y="2487"/>
                    </a:lnTo>
                    <a:lnTo>
                      <a:pt x="9896" y="2297"/>
                    </a:lnTo>
                    <a:lnTo>
                      <a:pt x="10334" y="2107"/>
                    </a:lnTo>
                    <a:lnTo>
                      <a:pt x="10810" y="1929"/>
                    </a:lnTo>
                    <a:lnTo>
                      <a:pt x="11114" y="1815"/>
                    </a:lnTo>
                    <a:lnTo>
                      <a:pt x="11438" y="1701"/>
                    </a:lnTo>
                    <a:lnTo>
                      <a:pt x="12066" y="1485"/>
                    </a:lnTo>
                    <a:lnTo>
                      <a:pt x="12370" y="1383"/>
                    </a:lnTo>
                    <a:lnTo>
                      <a:pt x="12694" y="1282"/>
                    </a:lnTo>
                    <a:lnTo>
                      <a:pt x="13341" y="1104"/>
                    </a:lnTo>
                    <a:lnTo>
                      <a:pt x="14007" y="926"/>
                    </a:lnTo>
                    <a:lnTo>
                      <a:pt x="14673" y="761"/>
                    </a:lnTo>
                    <a:lnTo>
                      <a:pt x="15339" y="622"/>
                    </a:lnTo>
                    <a:lnTo>
                      <a:pt x="16024" y="495"/>
                    </a:lnTo>
                    <a:lnTo>
                      <a:pt x="16709" y="381"/>
                    </a:lnTo>
                    <a:lnTo>
                      <a:pt x="17394" y="279"/>
                    </a:lnTo>
                    <a:lnTo>
                      <a:pt x="18079" y="190"/>
                    </a:lnTo>
                    <a:lnTo>
                      <a:pt x="18783" y="127"/>
                    </a:lnTo>
                    <a:lnTo>
                      <a:pt x="19488" y="76"/>
                    </a:lnTo>
                    <a:lnTo>
                      <a:pt x="20192" y="38"/>
                    </a:lnTo>
                    <a:lnTo>
                      <a:pt x="20534" y="25"/>
                    </a:lnTo>
                    <a:lnTo>
                      <a:pt x="21257" y="0"/>
                    </a:lnTo>
                    <a:lnTo>
                      <a:pt x="21600" y="0"/>
                    </a:lnTo>
                    <a:lnTo>
                      <a:pt x="21600" y="10089"/>
                    </a:lnTo>
                    <a:lnTo>
                      <a:pt x="21257" y="10089"/>
                    </a:lnTo>
                    <a:lnTo>
                      <a:pt x="20934" y="10115"/>
                    </a:lnTo>
                    <a:lnTo>
                      <a:pt x="20782" y="10127"/>
                    </a:lnTo>
                    <a:lnTo>
                      <a:pt x="20610" y="10140"/>
                    </a:lnTo>
                    <a:lnTo>
                      <a:pt x="20458" y="10153"/>
                    </a:lnTo>
                    <a:lnTo>
                      <a:pt x="20287" y="10178"/>
                    </a:lnTo>
                    <a:lnTo>
                      <a:pt x="19678" y="10280"/>
                    </a:lnTo>
                    <a:lnTo>
                      <a:pt x="19373" y="10356"/>
                    </a:lnTo>
                    <a:lnTo>
                      <a:pt x="19088" y="10432"/>
                    </a:lnTo>
                    <a:lnTo>
                      <a:pt x="18517" y="10610"/>
                    </a:lnTo>
                    <a:lnTo>
                      <a:pt x="18251" y="10711"/>
                    </a:lnTo>
                    <a:lnTo>
                      <a:pt x="17984" y="10825"/>
                    </a:lnTo>
                    <a:lnTo>
                      <a:pt x="17718" y="10952"/>
                    </a:lnTo>
                    <a:lnTo>
                      <a:pt x="17489" y="11079"/>
                    </a:lnTo>
                    <a:lnTo>
                      <a:pt x="17242" y="11206"/>
                    </a:lnTo>
                    <a:lnTo>
                      <a:pt x="16804" y="11498"/>
                    </a:lnTo>
                    <a:lnTo>
                      <a:pt x="16595" y="11663"/>
                    </a:lnTo>
                    <a:lnTo>
                      <a:pt x="16405" y="11828"/>
                    </a:lnTo>
                    <a:lnTo>
                      <a:pt x="16233" y="11993"/>
                    </a:lnTo>
                    <a:lnTo>
                      <a:pt x="16062" y="12171"/>
                    </a:lnTo>
                    <a:lnTo>
                      <a:pt x="15910" y="12348"/>
                    </a:lnTo>
                    <a:lnTo>
                      <a:pt x="15758" y="12539"/>
                    </a:lnTo>
                    <a:lnTo>
                      <a:pt x="15643" y="12729"/>
                    </a:lnTo>
                    <a:lnTo>
                      <a:pt x="15567" y="12818"/>
                    </a:lnTo>
                    <a:lnTo>
                      <a:pt x="15510" y="12919"/>
                    </a:lnTo>
                    <a:lnTo>
                      <a:pt x="15415" y="13122"/>
                    </a:lnTo>
                    <a:lnTo>
                      <a:pt x="15339" y="13325"/>
                    </a:lnTo>
                    <a:lnTo>
                      <a:pt x="15263" y="13541"/>
                    </a:lnTo>
                    <a:lnTo>
                      <a:pt x="15225" y="13643"/>
                    </a:lnTo>
                    <a:lnTo>
                      <a:pt x="15206" y="13744"/>
                    </a:lnTo>
                    <a:lnTo>
                      <a:pt x="15168" y="13960"/>
                    </a:lnTo>
                    <a:lnTo>
                      <a:pt x="15130" y="14188"/>
                    </a:lnTo>
                    <a:lnTo>
                      <a:pt x="15130" y="14557"/>
                    </a:lnTo>
                    <a:lnTo>
                      <a:pt x="15149" y="14696"/>
                    </a:lnTo>
                    <a:lnTo>
                      <a:pt x="15187" y="14988"/>
                    </a:lnTo>
                    <a:lnTo>
                      <a:pt x="15263" y="15267"/>
                    </a:lnTo>
                    <a:lnTo>
                      <a:pt x="15358" y="15546"/>
                    </a:lnTo>
                    <a:lnTo>
                      <a:pt x="15415" y="15673"/>
                    </a:lnTo>
                    <a:lnTo>
                      <a:pt x="15472" y="15813"/>
                    </a:lnTo>
                    <a:lnTo>
                      <a:pt x="15700" y="16194"/>
                    </a:lnTo>
                    <a:lnTo>
                      <a:pt x="15796" y="16321"/>
                    </a:lnTo>
                    <a:lnTo>
                      <a:pt x="15986" y="16562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009973"/>
                    </a:solidFill>
                  </a:defRPr>
                </a:pPr>
                <a:endParaRPr sz="1000"/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1104681" y="2123231"/>
                <a:ext cx="627441" cy="2231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90" tIns="34290" rIns="34290" bIns="34290" numCol="1" anchor="ctr">
                <a:spAutoFit/>
              </a:bodyPr>
              <a:lstStyle>
                <a:lvl1pPr algn="ctr">
                  <a:defRPr sz="10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Text</a:t>
                </a:r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1814488" y="953141"/>
                <a:ext cx="627441" cy="2231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90" tIns="34290" rIns="34290" bIns="34290" numCol="1" anchor="ctr">
                <a:spAutoFit/>
              </a:bodyPr>
              <a:lstStyle>
                <a:lvl1pPr algn="ctr">
                  <a:defRPr sz="10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Text</a:t>
                </a:r>
              </a:p>
            </p:txBody>
          </p:sp>
        </p:grpSp>
        <p:sp>
          <p:nvSpPr>
            <p:cNvPr id="641" name="Shape 641"/>
            <p:cNvSpPr/>
            <p:nvPr/>
          </p:nvSpPr>
          <p:spPr>
            <a:xfrm rot="18308879">
              <a:off x="-6566" y="487358"/>
              <a:ext cx="776916" cy="179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defTabSz="287528">
                <a:defRPr sz="896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dirty="0"/>
                <a:t>Code Standard</a:t>
              </a:r>
            </a:p>
          </p:txBody>
        </p:sp>
        <p:sp>
          <p:nvSpPr>
            <p:cNvPr id="642" name="Shape 642"/>
            <p:cNvSpPr/>
            <p:nvPr/>
          </p:nvSpPr>
          <p:spPr>
            <a:xfrm rot="4154616">
              <a:off x="2215372" y="818889"/>
              <a:ext cx="776916" cy="1798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defTabSz="283035">
                <a:defRPr sz="882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dirty="0"/>
                <a:t>Version Control</a:t>
              </a:r>
            </a:p>
          </p:txBody>
        </p:sp>
        <p:sp>
          <p:nvSpPr>
            <p:cNvPr id="643" name="Shape 643"/>
            <p:cNvSpPr/>
            <p:nvPr/>
          </p:nvSpPr>
          <p:spPr>
            <a:xfrm>
              <a:off x="1159840" y="2716726"/>
              <a:ext cx="626257" cy="114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lnSpcReduction="10000"/>
            </a:bodyPr>
            <a:lstStyle>
              <a:lvl1pPr defTabSz="426799">
                <a:defRPr sz="76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t>Quality  Audit </a:t>
              </a:r>
            </a:p>
          </p:txBody>
        </p:sp>
        <p:grpSp>
          <p:nvGrpSpPr>
            <p:cNvPr id="646" name="Group 646"/>
            <p:cNvGrpSpPr/>
            <p:nvPr/>
          </p:nvGrpSpPr>
          <p:grpSpPr>
            <a:xfrm>
              <a:off x="321115" y="321115"/>
              <a:ext cx="2196993" cy="2196993"/>
              <a:chOff x="-1" y="-1"/>
              <a:chExt cx="2196992" cy="2196992"/>
            </a:xfrm>
          </p:grpSpPr>
          <p:sp>
            <p:nvSpPr>
              <p:cNvPr id="644" name="Shape 644"/>
              <p:cNvSpPr/>
              <p:nvPr/>
            </p:nvSpPr>
            <p:spPr>
              <a:xfrm>
                <a:off x="-1" y="-1"/>
                <a:ext cx="2196992" cy="2196992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 sz="1000"/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321741" y="944607"/>
                <a:ext cx="1553508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Quality Assurance Framework</a:t>
                </a:r>
              </a:p>
            </p:txBody>
          </p:sp>
        </p:grpSp>
        <p:grpSp>
          <p:nvGrpSpPr>
            <p:cNvPr id="649" name="Group 649"/>
            <p:cNvGrpSpPr/>
            <p:nvPr/>
          </p:nvGrpSpPr>
          <p:grpSpPr>
            <a:xfrm>
              <a:off x="989183" y="1002391"/>
              <a:ext cx="886563" cy="886563"/>
              <a:chOff x="-1" y="-1"/>
              <a:chExt cx="886562" cy="886562"/>
            </a:xfrm>
          </p:grpSpPr>
          <p:sp>
            <p:nvSpPr>
              <p:cNvPr id="647" name="Shape 647"/>
              <p:cNvSpPr/>
              <p:nvPr/>
            </p:nvSpPr>
            <p:spPr>
              <a:xfrm>
                <a:off x="-1" y="-1"/>
                <a:ext cx="886562" cy="886562"/>
              </a:xfrm>
              <a:prstGeom prst="ellipse">
                <a:avLst/>
              </a:prstGeom>
              <a:solidFill>
                <a:srgbClr val="FF6501"/>
              </a:solidFill>
              <a:ln w="25400" cap="flat">
                <a:solidFill>
                  <a:srgbClr val="252595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 sz="1000"/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129833" y="212449"/>
                <a:ext cx="626894" cy="461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QA Control Process</a:t>
                </a:r>
              </a:p>
            </p:txBody>
          </p:sp>
        </p:grpSp>
        <p:grpSp>
          <p:nvGrpSpPr>
            <p:cNvPr id="680" name="Group 680"/>
            <p:cNvGrpSpPr/>
            <p:nvPr/>
          </p:nvGrpSpPr>
          <p:grpSpPr>
            <a:xfrm>
              <a:off x="137385" y="150686"/>
              <a:ext cx="2537411" cy="2549693"/>
              <a:chOff x="0" y="-6140"/>
              <a:chExt cx="2537410" cy="2549691"/>
            </a:xfrm>
          </p:grpSpPr>
          <p:grpSp>
            <p:nvGrpSpPr>
              <p:cNvPr id="652" name="Group 652"/>
              <p:cNvGrpSpPr/>
              <p:nvPr/>
            </p:nvGrpSpPr>
            <p:grpSpPr>
              <a:xfrm>
                <a:off x="997848" y="-6140"/>
                <a:ext cx="541713" cy="553995"/>
                <a:chOff x="0" y="-6140"/>
                <a:chExt cx="541712" cy="553994"/>
              </a:xfrm>
            </p:grpSpPr>
            <p:sp>
              <p:nvSpPr>
                <p:cNvPr id="650" name="Shape 650"/>
                <p:cNvSpPr/>
                <p:nvPr/>
              </p:nvSpPr>
              <p:spPr>
                <a:xfrm>
                  <a:off x="0" y="0"/>
                  <a:ext cx="541712" cy="541712"/>
                </a:xfrm>
                <a:prstGeom prst="ellipse">
                  <a:avLst/>
                </a:prstGeom>
                <a:solidFill>
                  <a:srgbClr val="0089C4"/>
                </a:solidFill>
                <a:ln w="38100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1000"/>
                </a:p>
              </p:txBody>
            </p:sp>
            <p:sp>
              <p:nvSpPr>
                <p:cNvPr id="651" name="Shape 651"/>
                <p:cNvSpPr/>
                <p:nvPr/>
              </p:nvSpPr>
              <p:spPr>
                <a:xfrm>
                  <a:off x="79331" y="-6140"/>
                  <a:ext cx="383050" cy="5539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9144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Code Review</a:t>
                  </a:r>
                </a:p>
              </p:txBody>
            </p:sp>
          </p:grpSp>
          <p:sp>
            <p:nvSpPr>
              <p:cNvPr id="653" name="Shape 653"/>
              <p:cNvSpPr/>
              <p:nvPr/>
            </p:nvSpPr>
            <p:spPr>
              <a:xfrm rot="1320000">
                <a:off x="1560444" y="334567"/>
                <a:ext cx="122105" cy="164842"/>
              </a:xfrm>
              <a:prstGeom prst="rightArrow">
                <a:avLst>
                  <a:gd name="adj1" fmla="val 70000"/>
                  <a:gd name="adj2" fmla="val 50000"/>
                </a:avLst>
              </a:prstGeom>
              <a:solidFill>
                <a:srgbClr val="A8E2C9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656" name="Group 656"/>
              <p:cNvGrpSpPr/>
              <p:nvPr/>
            </p:nvGrpSpPr>
            <p:grpSpPr>
              <a:xfrm>
                <a:off x="1703433" y="292262"/>
                <a:ext cx="541714" cy="541714"/>
                <a:chOff x="0" y="0"/>
                <a:chExt cx="541712" cy="541712"/>
              </a:xfrm>
            </p:grpSpPr>
            <p:sp>
              <p:nvSpPr>
                <p:cNvPr id="654" name="Shape 654"/>
                <p:cNvSpPr/>
                <p:nvPr/>
              </p:nvSpPr>
              <p:spPr>
                <a:xfrm>
                  <a:off x="0" y="0"/>
                  <a:ext cx="541712" cy="541712"/>
                </a:xfrm>
                <a:prstGeom prst="ellipse">
                  <a:avLst/>
                </a:prstGeom>
                <a:solidFill>
                  <a:srgbClr val="0089C4"/>
                </a:solidFill>
                <a:ln w="38100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1000"/>
                </a:p>
              </p:txBody>
            </p:sp>
            <p:sp>
              <p:nvSpPr>
                <p:cNvPr id="655" name="Shape 655"/>
                <p:cNvSpPr/>
                <p:nvPr/>
              </p:nvSpPr>
              <p:spPr>
                <a:xfrm>
                  <a:off x="79331" y="70804"/>
                  <a:ext cx="383050" cy="40010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9144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Unit Test</a:t>
                  </a:r>
                </a:p>
              </p:txBody>
            </p:sp>
          </p:grpSp>
          <p:sp>
            <p:nvSpPr>
              <p:cNvPr id="657" name="Shape 657"/>
              <p:cNvSpPr/>
              <p:nvPr/>
            </p:nvSpPr>
            <p:spPr>
              <a:xfrm rot="4020000">
                <a:off x="2059368" y="833491"/>
                <a:ext cx="122105" cy="164842"/>
              </a:xfrm>
              <a:prstGeom prst="rightArrow">
                <a:avLst>
                  <a:gd name="adj1" fmla="val 70000"/>
                  <a:gd name="adj2" fmla="val 50000"/>
                </a:avLst>
              </a:prstGeom>
              <a:solidFill>
                <a:srgbClr val="A8E2C9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660" name="Group 660"/>
              <p:cNvGrpSpPr/>
              <p:nvPr/>
            </p:nvGrpSpPr>
            <p:grpSpPr>
              <a:xfrm>
                <a:off x="1995696" y="991708"/>
                <a:ext cx="541714" cy="553995"/>
                <a:chOff x="0" y="-6140"/>
                <a:chExt cx="541712" cy="553993"/>
              </a:xfrm>
            </p:grpSpPr>
            <p:sp>
              <p:nvSpPr>
                <p:cNvPr id="658" name="Shape 658"/>
                <p:cNvSpPr/>
                <p:nvPr/>
              </p:nvSpPr>
              <p:spPr>
                <a:xfrm>
                  <a:off x="0" y="0"/>
                  <a:ext cx="541712" cy="541712"/>
                </a:xfrm>
                <a:prstGeom prst="ellipse">
                  <a:avLst/>
                </a:prstGeom>
                <a:solidFill>
                  <a:srgbClr val="0089C4"/>
                </a:solidFill>
                <a:ln w="38100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1000"/>
                </a:p>
              </p:txBody>
            </p:sp>
            <p:sp>
              <p:nvSpPr>
                <p:cNvPr id="659" name="Shape 659"/>
                <p:cNvSpPr/>
                <p:nvPr/>
              </p:nvSpPr>
              <p:spPr>
                <a:xfrm>
                  <a:off x="79331" y="-6140"/>
                  <a:ext cx="383050" cy="5539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9144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rPr dirty="0"/>
                    <a:t>Function Test</a:t>
                  </a:r>
                </a:p>
              </p:txBody>
            </p:sp>
          </p:grpSp>
          <p:sp>
            <p:nvSpPr>
              <p:cNvPr id="661" name="Shape 661"/>
              <p:cNvSpPr/>
              <p:nvPr/>
            </p:nvSpPr>
            <p:spPr>
              <a:xfrm rot="6720000">
                <a:off x="2059368" y="1539076"/>
                <a:ext cx="122105" cy="164842"/>
              </a:xfrm>
              <a:prstGeom prst="rightArrow">
                <a:avLst>
                  <a:gd name="adj1" fmla="val 70000"/>
                  <a:gd name="adj2" fmla="val 50000"/>
                </a:avLst>
              </a:prstGeom>
              <a:solidFill>
                <a:srgbClr val="A8E2C9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664" name="Group 664"/>
              <p:cNvGrpSpPr/>
              <p:nvPr/>
            </p:nvGrpSpPr>
            <p:grpSpPr>
              <a:xfrm>
                <a:off x="1703433" y="1620348"/>
                <a:ext cx="541714" cy="707883"/>
                <a:chOff x="0" y="-28821"/>
                <a:chExt cx="541712" cy="707882"/>
              </a:xfrm>
            </p:grpSpPr>
            <p:sp>
              <p:nvSpPr>
                <p:cNvPr id="662" name="Shape 662"/>
                <p:cNvSpPr/>
                <p:nvPr/>
              </p:nvSpPr>
              <p:spPr>
                <a:xfrm>
                  <a:off x="0" y="54264"/>
                  <a:ext cx="541712" cy="541712"/>
                </a:xfrm>
                <a:prstGeom prst="ellipse">
                  <a:avLst/>
                </a:prstGeom>
                <a:solidFill>
                  <a:srgbClr val="0089C4"/>
                </a:solidFill>
                <a:ln w="38100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1000"/>
                </a:p>
              </p:txBody>
            </p:sp>
            <p:sp>
              <p:nvSpPr>
                <p:cNvPr id="663" name="Shape 663"/>
                <p:cNvSpPr/>
                <p:nvPr/>
              </p:nvSpPr>
              <p:spPr>
                <a:xfrm>
                  <a:off x="79331" y="-28821"/>
                  <a:ext cx="383050" cy="70788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9144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Integration Test</a:t>
                  </a:r>
                </a:p>
              </p:txBody>
            </p:sp>
          </p:grpSp>
          <p:sp>
            <p:nvSpPr>
              <p:cNvPr id="665" name="Shape 665"/>
              <p:cNvSpPr/>
              <p:nvPr/>
            </p:nvSpPr>
            <p:spPr>
              <a:xfrm rot="9420000">
                <a:off x="1560444" y="2038000"/>
                <a:ext cx="122105" cy="164842"/>
              </a:xfrm>
              <a:prstGeom prst="rightArrow">
                <a:avLst>
                  <a:gd name="adj1" fmla="val 70000"/>
                  <a:gd name="adj2" fmla="val 50000"/>
                </a:avLst>
              </a:prstGeom>
              <a:solidFill>
                <a:srgbClr val="A8E2C9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668" name="Group 668"/>
              <p:cNvGrpSpPr/>
              <p:nvPr/>
            </p:nvGrpSpPr>
            <p:grpSpPr>
              <a:xfrm>
                <a:off x="997848" y="1989556"/>
                <a:ext cx="541713" cy="553995"/>
                <a:chOff x="0" y="-6140"/>
                <a:chExt cx="541712" cy="553993"/>
              </a:xfrm>
            </p:grpSpPr>
            <p:sp>
              <p:nvSpPr>
                <p:cNvPr id="666" name="Shape 666"/>
                <p:cNvSpPr/>
                <p:nvPr/>
              </p:nvSpPr>
              <p:spPr>
                <a:xfrm>
                  <a:off x="0" y="0"/>
                  <a:ext cx="541712" cy="541712"/>
                </a:xfrm>
                <a:prstGeom prst="ellipse">
                  <a:avLst/>
                </a:prstGeom>
                <a:solidFill>
                  <a:srgbClr val="0089C4"/>
                </a:solidFill>
                <a:ln w="38100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1000"/>
                </a:p>
              </p:txBody>
            </p:sp>
            <p:sp>
              <p:nvSpPr>
                <p:cNvPr id="667" name="Shape 667"/>
                <p:cNvSpPr/>
                <p:nvPr/>
              </p:nvSpPr>
              <p:spPr>
                <a:xfrm>
                  <a:off x="79331" y="-6140"/>
                  <a:ext cx="383050" cy="5539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9144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Security Test</a:t>
                  </a:r>
                </a:p>
              </p:txBody>
            </p:sp>
          </p:grpSp>
          <p:sp>
            <p:nvSpPr>
              <p:cNvPr id="669" name="Shape 669"/>
              <p:cNvSpPr/>
              <p:nvPr/>
            </p:nvSpPr>
            <p:spPr>
              <a:xfrm rot="12120000">
                <a:off x="854859" y="2038001"/>
                <a:ext cx="122105" cy="164841"/>
              </a:xfrm>
              <a:prstGeom prst="rightArrow">
                <a:avLst>
                  <a:gd name="adj1" fmla="val 70000"/>
                  <a:gd name="adj2" fmla="val 50000"/>
                </a:avLst>
              </a:prstGeom>
              <a:solidFill>
                <a:srgbClr val="A8E2C9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672" name="Group 672"/>
              <p:cNvGrpSpPr/>
              <p:nvPr/>
            </p:nvGrpSpPr>
            <p:grpSpPr>
              <a:xfrm>
                <a:off x="292262" y="1703433"/>
                <a:ext cx="541714" cy="541714"/>
                <a:chOff x="0" y="0"/>
                <a:chExt cx="541712" cy="541712"/>
              </a:xfrm>
            </p:grpSpPr>
            <p:sp>
              <p:nvSpPr>
                <p:cNvPr id="670" name="Shape 670"/>
                <p:cNvSpPr/>
                <p:nvPr/>
              </p:nvSpPr>
              <p:spPr>
                <a:xfrm>
                  <a:off x="0" y="0"/>
                  <a:ext cx="541712" cy="541712"/>
                </a:xfrm>
                <a:prstGeom prst="ellipse">
                  <a:avLst/>
                </a:prstGeom>
                <a:solidFill>
                  <a:srgbClr val="0089C4"/>
                </a:solidFill>
                <a:ln w="38100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1000"/>
                </a:p>
              </p:txBody>
            </p:sp>
            <p:sp>
              <p:nvSpPr>
                <p:cNvPr id="671" name="Shape 671"/>
                <p:cNvSpPr/>
                <p:nvPr/>
              </p:nvSpPr>
              <p:spPr>
                <a:xfrm>
                  <a:off x="79331" y="193913"/>
                  <a:ext cx="383050" cy="1538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 defTabSz="9144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PET</a:t>
                  </a:r>
                </a:p>
              </p:txBody>
            </p:sp>
          </p:grpSp>
          <p:sp>
            <p:nvSpPr>
              <p:cNvPr id="673" name="Shape 673"/>
              <p:cNvSpPr/>
              <p:nvPr/>
            </p:nvSpPr>
            <p:spPr>
              <a:xfrm rot="14820000">
                <a:off x="355935" y="1539076"/>
                <a:ext cx="122105" cy="164842"/>
              </a:xfrm>
              <a:prstGeom prst="rightArrow">
                <a:avLst>
                  <a:gd name="adj1" fmla="val 70000"/>
                  <a:gd name="adj2" fmla="val 50000"/>
                </a:avLst>
              </a:prstGeom>
              <a:solidFill>
                <a:srgbClr val="A8E2C9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676" name="Group 676"/>
              <p:cNvGrpSpPr/>
              <p:nvPr/>
            </p:nvGrpSpPr>
            <p:grpSpPr>
              <a:xfrm>
                <a:off x="0" y="997848"/>
                <a:ext cx="541713" cy="541714"/>
                <a:chOff x="0" y="0"/>
                <a:chExt cx="541712" cy="541712"/>
              </a:xfrm>
            </p:grpSpPr>
            <p:sp>
              <p:nvSpPr>
                <p:cNvPr id="674" name="Shape 674"/>
                <p:cNvSpPr/>
                <p:nvPr/>
              </p:nvSpPr>
              <p:spPr>
                <a:xfrm>
                  <a:off x="0" y="0"/>
                  <a:ext cx="541712" cy="541712"/>
                </a:xfrm>
                <a:prstGeom prst="ellipse">
                  <a:avLst/>
                </a:prstGeom>
                <a:solidFill>
                  <a:srgbClr val="0089C4"/>
                </a:solidFill>
                <a:ln w="38100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1000"/>
                </a:p>
              </p:txBody>
            </p:sp>
            <p:sp>
              <p:nvSpPr>
                <p:cNvPr id="675" name="Shape 675"/>
                <p:cNvSpPr/>
                <p:nvPr/>
              </p:nvSpPr>
              <p:spPr>
                <a:xfrm>
                  <a:off x="79331" y="147747"/>
                  <a:ext cx="383050" cy="24621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9144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UAT</a:t>
                  </a:r>
                </a:p>
              </p:txBody>
            </p:sp>
          </p:grpSp>
          <p:sp>
            <p:nvSpPr>
              <p:cNvPr id="677" name="Shape 677"/>
              <p:cNvSpPr/>
              <p:nvPr/>
            </p:nvSpPr>
            <p:spPr>
              <a:xfrm rot="17520000">
                <a:off x="355935" y="833491"/>
                <a:ext cx="122105" cy="164842"/>
              </a:xfrm>
              <a:prstGeom prst="rightArrow">
                <a:avLst>
                  <a:gd name="adj1" fmla="val 70000"/>
                  <a:gd name="adj2" fmla="val 50000"/>
                </a:avLst>
              </a:prstGeom>
              <a:solidFill>
                <a:srgbClr val="A8E2C9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292262" y="292263"/>
                <a:ext cx="541713" cy="541712"/>
              </a:xfrm>
              <a:prstGeom prst="ellipse">
                <a:avLst/>
              </a:prstGeom>
              <a:solidFill>
                <a:srgbClr val="0089C4"/>
              </a:solidFill>
              <a:ln w="38100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900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 sz="900"/>
              </a:p>
            </p:txBody>
          </p:sp>
          <p:sp>
            <p:nvSpPr>
              <p:cNvPr id="679" name="Shape 679"/>
              <p:cNvSpPr/>
              <p:nvPr/>
            </p:nvSpPr>
            <p:spPr>
              <a:xfrm rot="20220000">
                <a:off x="854859" y="334567"/>
                <a:ext cx="122105" cy="164842"/>
              </a:xfrm>
              <a:prstGeom prst="rightArrow">
                <a:avLst>
                  <a:gd name="adj1" fmla="val 70000"/>
                  <a:gd name="adj2" fmla="val 50000"/>
                </a:avLst>
              </a:prstGeom>
              <a:solidFill>
                <a:srgbClr val="A8E2C9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82" name="Shape 682"/>
          <p:cNvSpPr/>
          <p:nvPr/>
        </p:nvSpPr>
        <p:spPr>
          <a:xfrm>
            <a:off x="3337141" y="591175"/>
            <a:ext cx="86582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i="1">
                <a:solidFill>
                  <a:srgbClr val="32946A"/>
                </a:solidFill>
              </a:defRPr>
            </a:lvl1pPr>
          </a:lstStyle>
          <a:p>
            <a:r>
              <a:t>Developer</a:t>
            </a:r>
          </a:p>
        </p:txBody>
      </p:sp>
      <p:sp>
        <p:nvSpPr>
          <p:cNvPr id="683" name="Shape 683"/>
          <p:cNvSpPr/>
          <p:nvPr/>
        </p:nvSpPr>
        <p:spPr>
          <a:xfrm>
            <a:off x="3206039" y="2092083"/>
            <a:ext cx="144177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/>
            </a:pPr>
            <a:r>
              <a:rPr sz="1000"/>
              <a:t>Version Control Repository</a:t>
            </a:r>
            <a:endParaRPr sz="1000">
              <a:solidFill>
                <a:schemeClr val="accent3">
                  <a:lumOff val="44000"/>
                </a:schemeClr>
              </a:solidFill>
            </a:endParaRPr>
          </a:p>
          <a:p>
            <a:pPr algn="ctr">
              <a:defRPr sz="1000"/>
            </a:pPr>
            <a:r>
              <a:rPr sz="1000"/>
              <a:t>(Git)</a:t>
            </a:r>
          </a:p>
        </p:txBody>
      </p:sp>
      <p:sp>
        <p:nvSpPr>
          <p:cNvPr id="684" name="Shape 684"/>
          <p:cNvSpPr/>
          <p:nvPr/>
        </p:nvSpPr>
        <p:spPr>
          <a:xfrm>
            <a:off x="4075778" y="1357094"/>
            <a:ext cx="185901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/>
            </a:pPr>
            <a:r>
              <a:rPr sz="1000"/>
              <a:t>Continuous Integration</a:t>
            </a:r>
            <a:endParaRPr sz="1000">
              <a:solidFill>
                <a:schemeClr val="accent3">
                  <a:lumOff val="44000"/>
                </a:schemeClr>
              </a:solidFill>
            </a:endParaRPr>
          </a:p>
          <a:p>
            <a:pPr algn="ctr">
              <a:defRPr sz="1000"/>
            </a:pPr>
            <a:r>
              <a:rPr sz="1000"/>
              <a:t>(Jenkins)</a:t>
            </a:r>
          </a:p>
        </p:txBody>
      </p:sp>
      <p:sp>
        <p:nvSpPr>
          <p:cNvPr id="685" name="Shape 685"/>
          <p:cNvSpPr/>
          <p:nvPr/>
        </p:nvSpPr>
        <p:spPr>
          <a:xfrm>
            <a:off x="3241768" y="900421"/>
            <a:ext cx="565438" cy="58185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6" name="Shape 686"/>
          <p:cNvSpPr/>
          <p:nvPr/>
        </p:nvSpPr>
        <p:spPr>
          <a:xfrm rot="2700000">
            <a:off x="3218086" y="1005286"/>
            <a:ext cx="76337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r>
              <a:t>Commit</a:t>
            </a:r>
          </a:p>
        </p:txBody>
      </p:sp>
      <p:sp>
        <p:nvSpPr>
          <p:cNvPr id="687" name="Shape 687"/>
          <p:cNvSpPr/>
          <p:nvPr/>
        </p:nvSpPr>
        <p:spPr>
          <a:xfrm>
            <a:off x="6976028" y="2240011"/>
            <a:ext cx="92471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C55A11"/>
                </a:solidFill>
              </a:defRPr>
            </a:lvl1pPr>
          </a:lstStyle>
          <a:p>
            <a:r>
              <a:t>QA</a:t>
            </a:r>
          </a:p>
        </p:txBody>
      </p:sp>
      <p:sp>
        <p:nvSpPr>
          <p:cNvPr id="688" name="Shape 688"/>
          <p:cNvSpPr/>
          <p:nvPr/>
        </p:nvSpPr>
        <p:spPr>
          <a:xfrm>
            <a:off x="8468194" y="2240011"/>
            <a:ext cx="144177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C55A11"/>
                </a:solidFill>
              </a:defRPr>
            </a:lvl1pPr>
          </a:lstStyle>
          <a:p>
            <a:r>
              <a:t>Production</a:t>
            </a:r>
          </a:p>
        </p:txBody>
      </p:sp>
      <p:sp>
        <p:nvSpPr>
          <p:cNvPr id="689" name="Shape 689"/>
          <p:cNvSpPr/>
          <p:nvPr/>
        </p:nvSpPr>
        <p:spPr>
          <a:xfrm flipV="1">
            <a:off x="4123140" y="1196903"/>
            <a:ext cx="559214" cy="5244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0" name="Shape 690"/>
          <p:cNvSpPr/>
          <p:nvPr/>
        </p:nvSpPr>
        <p:spPr>
          <a:xfrm rot="19674318">
            <a:off x="4176494" y="1209681"/>
            <a:ext cx="54218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r>
              <a:t>TAG</a:t>
            </a:r>
          </a:p>
        </p:txBody>
      </p:sp>
      <p:sp>
        <p:nvSpPr>
          <p:cNvPr id="691" name="Shape 691"/>
          <p:cNvSpPr/>
          <p:nvPr/>
        </p:nvSpPr>
        <p:spPr>
          <a:xfrm>
            <a:off x="5513440" y="778248"/>
            <a:ext cx="1462589" cy="24622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Auto build &amp; deploy</a:t>
            </a:r>
          </a:p>
        </p:txBody>
      </p:sp>
      <p:sp>
        <p:nvSpPr>
          <p:cNvPr id="692" name="Shape 692"/>
          <p:cNvSpPr/>
          <p:nvPr/>
        </p:nvSpPr>
        <p:spPr>
          <a:xfrm>
            <a:off x="6244734" y="1024469"/>
            <a:ext cx="951745" cy="50807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6244734" y="1024469"/>
            <a:ext cx="2660873" cy="5485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96" name="Group 696"/>
          <p:cNvGrpSpPr/>
          <p:nvPr/>
        </p:nvGrpSpPr>
        <p:grpSpPr>
          <a:xfrm>
            <a:off x="6984251" y="2514297"/>
            <a:ext cx="1151231" cy="467955"/>
            <a:chOff x="0" y="0"/>
            <a:chExt cx="1151229" cy="467953"/>
          </a:xfrm>
        </p:grpSpPr>
        <p:sp>
          <p:nvSpPr>
            <p:cNvPr id="694" name="Shape 694"/>
            <p:cNvSpPr/>
            <p:nvPr/>
          </p:nvSpPr>
          <p:spPr>
            <a:xfrm>
              <a:off x="0" y="0"/>
              <a:ext cx="1151229" cy="467953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E0E0E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solidFill>
                    <a:srgbClr val="002266"/>
                  </a:solidFill>
                </a:defRPr>
              </a:pPr>
              <a:endParaRPr sz="100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0" y="0"/>
              <a:ext cx="115122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128587" indent="-128587">
                <a:buSzPct val="100000"/>
                <a:buFont typeface="Arial"/>
                <a:buChar char="•"/>
                <a:defRPr sz="1000">
                  <a:solidFill>
                    <a:srgbClr val="002266"/>
                  </a:solidFill>
                </a:defRPr>
              </a:pPr>
              <a:r>
                <a:rPr sz="1000"/>
                <a:t>Function Test</a:t>
              </a:r>
              <a:endParaRPr sz="1000">
                <a:solidFill>
                  <a:schemeClr val="accent3">
                    <a:lumOff val="44000"/>
                  </a:schemeClr>
                </a:solidFill>
              </a:endParaRPr>
            </a:p>
            <a:p>
              <a:pPr marL="128587" indent="-128587">
                <a:buSzPct val="100000"/>
                <a:buFont typeface="Arial"/>
                <a:buChar char="•"/>
                <a:defRPr sz="1000">
                  <a:solidFill>
                    <a:srgbClr val="002266"/>
                  </a:solidFill>
                </a:defRPr>
              </a:pPr>
              <a:r>
                <a:rPr sz="1000"/>
                <a:t>Regression Test</a:t>
              </a:r>
              <a:endParaRPr sz="1000">
                <a:solidFill>
                  <a:schemeClr val="accent3">
                    <a:lumOff val="44000"/>
                  </a:schemeClr>
                </a:solidFill>
              </a:endParaRPr>
            </a:p>
            <a:p>
              <a:pPr marL="128587" indent="-128587">
                <a:buSzPct val="100000"/>
                <a:buFont typeface="Arial"/>
                <a:buChar char="•"/>
                <a:defRPr sz="1000">
                  <a:solidFill>
                    <a:srgbClr val="002266"/>
                  </a:solidFill>
                </a:defRPr>
              </a:pPr>
              <a:r>
                <a:rPr sz="1000"/>
                <a:t>UAT</a:t>
              </a:r>
              <a:endParaRPr sz="1000">
                <a:solidFill>
                  <a:schemeClr val="accent3">
                    <a:lumOff val="44000"/>
                  </a:schemeClr>
                </a:solidFill>
              </a:endParaRPr>
            </a:p>
          </p:txBody>
        </p:sp>
      </p:grpSp>
      <p:grpSp>
        <p:nvGrpSpPr>
          <p:cNvPr id="699" name="Group 699"/>
          <p:cNvGrpSpPr/>
          <p:nvPr/>
        </p:nvGrpSpPr>
        <p:grpSpPr>
          <a:xfrm>
            <a:off x="8702957" y="2529951"/>
            <a:ext cx="1195796" cy="461665"/>
            <a:chOff x="0" y="0"/>
            <a:chExt cx="1195795" cy="461664"/>
          </a:xfrm>
        </p:grpSpPr>
        <p:sp>
          <p:nvSpPr>
            <p:cNvPr id="697" name="Shape 697"/>
            <p:cNvSpPr/>
            <p:nvPr/>
          </p:nvSpPr>
          <p:spPr>
            <a:xfrm>
              <a:off x="0" y="0"/>
              <a:ext cx="1195795" cy="383873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E0E0E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0" y="0"/>
              <a:ext cx="1195795" cy="461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128587" indent="-128587">
                <a:buSzPct val="100000"/>
                <a:buFont typeface="Arial"/>
                <a:buChar char="•"/>
                <a:defRPr sz="1000">
                  <a:solidFill>
                    <a:srgbClr val="002266"/>
                  </a:solidFill>
                </a:defRPr>
              </a:pPr>
              <a:r>
                <a:rPr sz="1000"/>
                <a:t>Content Audit</a:t>
              </a:r>
              <a:endParaRPr sz="1000">
                <a:solidFill>
                  <a:schemeClr val="accent3">
                    <a:lumOff val="44000"/>
                  </a:schemeClr>
                </a:solidFill>
              </a:endParaRPr>
            </a:p>
            <a:p>
              <a:pPr marL="128587" indent="-128587">
                <a:buSzPct val="100000"/>
                <a:buFont typeface="Arial"/>
                <a:buChar char="•"/>
                <a:defRPr sz="1000">
                  <a:solidFill>
                    <a:srgbClr val="002266"/>
                  </a:solidFill>
                </a:defRPr>
              </a:pPr>
              <a:r>
                <a:rPr sz="1000"/>
                <a:t>Security Test</a:t>
              </a:r>
              <a:endParaRPr sz="1000">
                <a:solidFill>
                  <a:schemeClr val="accent3">
                    <a:lumOff val="44000"/>
                  </a:schemeClr>
                </a:solidFill>
              </a:endParaRPr>
            </a:p>
            <a:p>
              <a:pPr marL="128587" indent="-128587">
                <a:buSzPct val="100000"/>
                <a:buFont typeface="Arial"/>
                <a:buChar char="•"/>
                <a:defRPr sz="1000">
                  <a:solidFill>
                    <a:srgbClr val="002266"/>
                  </a:solidFill>
                </a:defRPr>
              </a:pPr>
              <a:r>
                <a:rPr sz="1000"/>
                <a:t>PET</a:t>
              </a:r>
            </a:p>
          </p:txBody>
        </p:sp>
      </p:grpSp>
      <p:grpSp>
        <p:nvGrpSpPr>
          <p:cNvPr id="702" name="Group 702"/>
          <p:cNvGrpSpPr/>
          <p:nvPr/>
        </p:nvGrpSpPr>
        <p:grpSpPr>
          <a:xfrm>
            <a:off x="2245852" y="1406131"/>
            <a:ext cx="1203755" cy="575091"/>
            <a:chOff x="-1" y="-1"/>
            <a:chExt cx="1203754" cy="575090"/>
          </a:xfrm>
        </p:grpSpPr>
        <p:sp>
          <p:nvSpPr>
            <p:cNvPr id="700" name="Shape 700"/>
            <p:cNvSpPr/>
            <p:nvPr/>
          </p:nvSpPr>
          <p:spPr>
            <a:xfrm>
              <a:off x="-1" y="-1"/>
              <a:ext cx="1203754" cy="57509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E0E0E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-1" y="-1"/>
              <a:ext cx="1203754" cy="461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128587" indent="-128587">
                <a:buSzPct val="100000"/>
                <a:buFont typeface="Arial"/>
                <a:buChar char="•"/>
                <a:defRPr sz="1000">
                  <a:solidFill>
                    <a:srgbClr val="002266"/>
                  </a:solidFill>
                </a:defRPr>
              </a:pPr>
              <a:r>
                <a:rPr sz="1000"/>
                <a:t>Unit Test</a:t>
              </a:r>
              <a:endParaRPr sz="1000">
                <a:solidFill>
                  <a:schemeClr val="accent3">
                    <a:lumOff val="44000"/>
                  </a:schemeClr>
                </a:solidFill>
              </a:endParaRPr>
            </a:p>
            <a:p>
              <a:pPr marL="128587" indent="-128587">
                <a:buSzPct val="100000"/>
                <a:buFont typeface="Arial"/>
                <a:buChar char="•"/>
                <a:defRPr sz="1000">
                  <a:solidFill>
                    <a:srgbClr val="002266"/>
                  </a:solidFill>
                </a:defRPr>
              </a:pPr>
              <a:r>
                <a:rPr sz="1000"/>
                <a:t>Code Review</a:t>
              </a:r>
              <a:endParaRPr sz="1000">
                <a:solidFill>
                  <a:schemeClr val="accent3">
                    <a:lumOff val="44000"/>
                  </a:schemeClr>
                </a:solidFill>
              </a:endParaRPr>
            </a:p>
            <a:p>
              <a:pPr marL="128587" indent="-128587">
                <a:buSzPct val="100000"/>
                <a:buFont typeface="Arial"/>
                <a:buChar char="•"/>
                <a:defRPr sz="1000">
                  <a:solidFill>
                    <a:srgbClr val="002266"/>
                  </a:solidFill>
                </a:defRPr>
              </a:pPr>
              <a:r>
                <a:rPr sz="1000"/>
                <a:t>Refactor</a:t>
              </a:r>
            </a:p>
          </p:txBody>
        </p:sp>
      </p:grpSp>
      <p:sp>
        <p:nvSpPr>
          <p:cNvPr id="703" name="Shape 703"/>
          <p:cNvSpPr/>
          <p:nvPr/>
        </p:nvSpPr>
        <p:spPr>
          <a:xfrm flipV="1">
            <a:off x="5120824" y="901360"/>
            <a:ext cx="392617" cy="3816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04" name="image24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861" y="1641673"/>
            <a:ext cx="573280" cy="679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image25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1643" y="1489040"/>
            <a:ext cx="537634" cy="511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image26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757" y="675395"/>
            <a:ext cx="482601" cy="561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image27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956" y="469475"/>
            <a:ext cx="745724" cy="466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image28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2645200" y="534876"/>
            <a:ext cx="498473" cy="32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image29.pdf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7251" y="1641673"/>
            <a:ext cx="610711" cy="579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image30.pd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5498" y="495895"/>
            <a:ext cx="336887" cy="482408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Shape 711"/>
          <p:cNvSpPr/>
          <p:nvPr/>
        </p:nvSpPr>
        <p:spPr>
          <a:xfrm>
            <a:off x="8719416" y="988661"/>
            <a:ext cx="12948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 i="1">
                <a:solidFill>
                  <a:srgbClr val="32946A"/>
                </a:solidFill>
              </a:defRPr>
            </a:lvl1pPr>
          </a:lstStyle>
          <a:p>
            <a:r>
              <a:t>Project manager</a:t>
            </a:r>
          </a:p>
        </p:txBody>
      </p:sp>
      <p:pic>
        <p:nvPicPr>
          <p:cNvPr id="712" name="image31.pd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975" y="2000265"/>
            <a:ext cx="273476" cy="413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image32.pdf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6838" y="2154872"/>
            <a:ext cx="275792" cy="416496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Shape 714"/>
          <p:cNvSpPr/>
          <p:nvPr/>
        </p:nvSpPr>
        <p:spPr>
          <a:xfrm>
            <a:off x="5689399" y="2512413"/>
            <a:ext cx="129485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 i="1">
                <a:solidFill>
                  <a:srgbClr val="32946A"/>
                </a:solidFill>
              </a:defRPr>
            </a:lvl1pPr>
          </a:lstStyle>
          <a:p>
            <a:r>
              <a:t>Customers</a:t>
            </a:r>
          </a:p>
        </p:txBody>
      </p:sp>
      <p:pic>
        <p:nvPicPr>
          <p:cNvPr id="715" name="image33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519" y="303469"/>
            <a:ext cx="286163" cy="375480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Shape 758"/>
          <p:cNvSpPr/>
          <p:nvPr/>
        </p:nvSpPr>
        <p:spPr>
          <a:xfrm>
            <a:off x="4187487" y="121069"/>
            <a:ext cx="36686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rgbClr val="32946A"/>
                </a:solidFill>
              </a:defRPr>
            </a:lvl1pPr>
          </a:lstStyle>
          <a:p>
            <a:r>
              <a:rPr sz="2400" b="0" i="0" dirty="0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Project</a:t>
            </a:r>
            <a:r>
              <a:rPr dirty="0"/>
              <a:t> </a:t>
            </a:r>
            <a:r>
              <a:rPr sz="2400" b="0" i="0" dirty="0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Management</a:t>
            </a:r>
            <a:r>
              <a:rPr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5184210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D00A4F3-1747-459B-907B-594B7F267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24231"/>
              </p:ext>
            </p:extLst>
          </p:nvPr>
        </p:nvGraphicFramePr>
        <p:xfrm>
          <a:off x="842963" y="1564482"/>
          <a:ext cx="10462344" cy="141901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65460">
                  <a:extLst>
                    <a:ext uri="{9D8B030D-6E8A-4147-A177-3AD203B41FA5}">
                      <a16:colId xmlns:a16="http://schemas.microsoft.com/office/drawing/2014/main" val="284036684"/>
                    </a:ext>
                  </a:extLst>
                </a:gridCol>
                <a:gridCol w="1125271">
                  <a:extLst>
                    <a:ext uri="{9D8B030D-6E8A-4147-A177-3AD203B41FA5}">
                      <a16:colId xmlns:a16="http://schemas.microsoft.com/office/drawing/2014/main" val="2112243484"/>
                    </a:ext>
                  </a:extLst>
                </a:gridCol>
                <a:gridCol w="1098479">
                  <a:extLst>
                    <a:ext uri="{9D8B030D-6E8A-4147-A177-3AD203B41FA5}">
                      <a16:colId xmlns:a16="http://schemas.microsoft.com/office/drawing/2014/main" val="1146656399"/>
                    </a:ext>
                  </a:extLst>
                </a:gridCol>
                <a:gridCol w="1299420">
                  <a:extLst>
                    <a:ext uri="{9D8B030D-6E8A-4147-A177-3AD203B41FA5}">
                      <a16:colId xmlns:a16="http://schemas.microsoft.com/office/drawing/2014/main" val="2552925757"/>
                    </a:ext>
                  </a:extLst>
                </a:gridCol>
                <a:gridCol w="1299420">
                  <a:extLst>
                    <a:ext uri="{9D8B030D-6E8A-4147-A177-3AD203B41FA5}">
                      <a16:colId xmlns:a16="http://schemas.microsoft.com/office/drawing/2014/main" val="229988204"/>
                    </a:ext>
                  </a:extLst>
                </a:gridCol>
                <a:gridCol w="1299420">
                  <a:extLst>
                    <a:ext uri="{9D8B030D-6E8A-4147-A177-3AD203B41FA5}">
                      <a16:colId xmlns:a16="http://schemas.microsoft.com/office/drawing/2014/main" val="3878392990"/>
                    </a:ext>
                  </a:extLst>
                </a:gridCol>
                <a:gridCol w="1406590">
                  <a:extLst>
                    <a:ext uri="{9D8B030D-6E8A-4147-A177-3AD203B41FA5}">
                      <a16:colId xmlns:a16="http://schemas.microsoft.com/office/drawing/2014/main" val="631296701"/>
                    </a:ext>
                  </a:extLst>
                </a:gridCol>
                <a:gridCol w="1768284">
                  <a:extLst>
                    <a:ext uri="{9D8B030D-6E8A-4147-A177-3AD203B41FA5}">
                      <a16:colId xmlns:a16="http://schemas.microsoft.com/office/drawing/2014/main" val="3229777567"/>
                    </a:ext>
                  </a:extLst>
                </a:gridCol>
              </a:tblGrid>
              <a:tr h="35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Server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Disk/Storage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Quantity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Application  Install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17103"/>
                  </a:ext>
                </a:extLst>
              </a:tr>
              <a:tr h="35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Server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cores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60G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Server 2012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IIS or Apache or Nginx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Web Server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6169313"/>
                  </a:ext>
                </a:extLst>
              </a:tr>
              <a:tr h="35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Server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cores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60G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Server 2012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JDK 1.8+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Application Server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7307167"/>
                  </a:ext>
                </a:extLst>
              </a:tr>
              <a:tr h="35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DB Server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cores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120G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Server 2012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Server 2012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DB </a:t>
                      </a:r>
                      <a:r>
                        <a:rPr lang="en-US" altLang="zh-CN" sz="1100" u="none" strike="noStrike" dirty="0">
                          <a:effectLst/>
                        </a:rPr>
                        <a:t>Sever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7453172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3C95EAD7-FF88-4B6A-BE65-146A9ACCA62C}"/>
              </a:ext>
            </a:extLst>
          </p:cNvPr>
          <p:cNvGrpSpPr/>
          <p:nvPr/>
        </p:nvGrpSpPr>
        <p:grpSpPr>
          <a:xfrm>
            <a:off x="-1905" y="-8255"/>
            <a:ext cx="12196445" cy="1089660"/>
            <a:chOff x="0" y="-15"/>
            <a:chExt cx="19200" cy="1716"/>
          </a:xfrm>
          <a:solidFill>
            <a:srgbClr val="007DC8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3292EB-A79C-4D8F-9E4A-361796A8CAC0}"/>
                </a:ext>
              </a:extLst>
            </p:cNvPr>
            <p:cNvSpPr/>
            <p:nvPr/>
          </p:nvSpPr>
          <p:spPr>
            <a:xfrm>
              <a:off x="0" y="-15"/>
              <a:ext cx="19200" cy="1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rgbClr val="02BF15"/>
                </a:solidFill>
                <a:latin typeface="+mj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B6531F33-A472-4DC2-B8E2-C4096E45BC91}"/>
                </a:ext>
              </a:extLst>
            </p:cNvPr>
            <p:cNvSpPr/>
            <p:nvPr/>
          </p:nvSpPr>
          <p:spPr>
            <a:xfrm rot="10800000">
              <a:off x="1965" y="860"/>
              <a:ext cx="1779" cy="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>
                <a:latin typeface="+mj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F13AD47-61A7-4F7A-BC40-EA8F7A53BB45}"/>
              </a:ext>
            </a:extLst>
          </p:cNvPr>
          <p:cNvSpPr txBox="1"/>
          <p:nvPr/>
        </p:nvSpPr>
        <p:spPr>
          <a:xfrm>
            <a:off x="692302" y="132798"/>
            <a:ext cx="5157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Gill Sans MT (正文)" charset="0"/>
                <a:sym typeface="+mn-ea"/>
              </a:rPr>
              <a:t>Server Spec For Dragon Bravo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A1ABEE0-0967-48EA-AAD9-8EFB52310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70673"/>
              </p:ext>
            </p:extLst>
          </p:nvPr>
        </p:nvGraphicFramePr>
        <p:xfrm>
          <a:off x="864828" y="4042832"/>
          <a:ext cx="10462344" cy="141901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65460">
                  <a:extLst>
                    <a:ext uri="{9D8B030D-6E8A-4147-A177-3AD203B41FA5}">
                      <a16:colId xmlns:a16="http://schemas.microsoft.com/office/drawing/2014/main" val="284036684"/>
                    </a:ext>
                  </a:extLst>
                </a:gridCol>
                <a:gridCol w="1125271">
                  <a:extLst>
                    <a:ext uri="{9D8B030D-6E8A-4147-A177-3AD203B41FA5}">
                      <a16:colId xmlns:a16="http://schemas.microsoft.com/office/drawing/2014/main" val="2112243484"/>
                    </a:ext>
                  </a:extLst>
                </a:gridCol>
                <a:gridCol w="1098479">
                  <a:extLst>
                    <a:ext uri="{9D8B030D-6E8A-4147-A177-3AD203B41FA5}">
                      <a16:colId xmlns:a16="http://schemas.microsoft.com/office/drawing/2014/main" val="1146656399"/>
                    </a:ext>
                  </a:extLst>
                </a:gridCol>
                <a:gridCol w="1299420">
                  <a:extLst>
                    <a:ext uri="{9D8B030D-6E8A-4147-A177-3AD203B41FA5}">
                      <a16:colId xmlns:a16="http://schemas.microsoft.com/office/drawing/2014/main" val="2552925757"/>
                    </a:ext>
                  </a:extLst>
                </a:gridCol>
                <a:gridCol w="1299420">
                  <a:extLst>
                    <a:ext uri="{9D8B030D-6E8A-4147-A177-3AD203B41FA5}">
                      <a16:colId xmlns:a16="http://schemas.microsoft.com/office/drawing/2014/main" val="229988204"/>
                    </a:ext>
                  </a:extLst>
                </a:gridCol>
                <a:gridCol w="1299420">
                  <a:extLst>
                    <a:ext uri="{9D8B030D-6E8A-4147-A177-3AD203B41FA5}">
                      <a16:colId xmlns:a16="http://schemas.microsoft.com/office/drawing/2014/main" val="3878392990"/>
                    </a:ext>
                  </a:extLst>
                </a:gridCol>
                <a:gridCol w="1406590">
                  <a:extLst>
                    <a:ext uri="{9D8B030D-6E8A-4147-A177-3AD203B41FA5}">
                      <a16:colId xmlns:a16="http://schemas.microsoft.com/office/drawing/2014/main" val="631296701"/>
                    </a:ext>
                  </a:extLst>
                </a:gridCol>
                <a:gridCol w="1768284">
                  <a:extLst>
                    <a:ext uri="{9D8B030D-6E8A-4147-A177-3AD203B41FA5}">
                      <a16:colId xmlns:a16="http://schemas.microsoft.com/office/drawing/2014/main" val="3229777567"/>
                    </a:ext>
                  </a:extLst>
                </a:gridCol>
              </a:tblGrid>
              <a:tr h="35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Server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Disk/Storage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Quantity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Application  Install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17103"/>
                  </a:ext>
                </a:extLst>
              </a:tr>
              <a:tr h="35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Server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cores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60G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Server 2012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IIS or Apache or Nginx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Web Server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6169313"/>
                  </a:ext>
                </a:extLst>
              </a:tr>
              <a:tr h="35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Server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cores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60G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Server 2012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JDK 1.8+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Application Server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7307167"/>
                  </a:ext>
                </a:extLst>
              </a:tr>
              <a:tr h="354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DB Server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cores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120G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Server 2012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Server 2012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DB </a:t>
                      </a:r>
                      <a:r>
                        <a:rPr lang="en-US" altLang="zh-CN" sz="1100" u="none" strike="noStrike" dirty="0">
                          <a:effectLst/>
                        </a:rPr>
                        <a:t>Sever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745317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FD0A224-29C6-4D52-9BC1-72FA2F40D194}"/>
              </a:ext>
            </a:extLst>
          </p:cNvPr>
          <p:cNvSpPr txBox="1"/>
          <p:nvPr/>
        </p:nvSpPr>
        <p:spPr>
          <a:xfrm>
            <a:off x="842963" y="1081405"/>
            <a:ext cx="21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生产环境机型配置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9DE38E-3233-43D1-ADAA-0900F9ED3AF1}"/>
              </a:ext>
            </a:extLst>
          </p:cNvPr>
          <p:cNvSpPr txBox="1"/>
          <p:nvPr/>
        </p:nvSpPr>
        <p:spPr>
          <a:xfrm>
            <a:off x="842963" y="3541563"/>
            <a:ext cx="21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开发环境机型配置</a:t>
            </a:r>
          </a:p>
        </p:txBody>
      </p:sp>
    </p:spTree>
    <p:extLst>
      <p:ext uri="{BB962C8B-B14F-4D97-AF65-F5344CB8AC3E}">
        <p14:creationId xmlns:p14="http://schemas.microsoft.com/office/powerpoint/2010/main" val="237054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D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02785" y="1503045"/>
            <a:ext cx="3185795" cy="3185795"/>
            <a:chOff x="7091" y="2367"/>
            <a:chExt cx="5017" cy="5017"/>
          </a:xfrm>
        </p:grpSpPr>
        <p:sp>
          <p:nvSpPr>
            <p:cNvPr id="2" name="椭圆 1"/>
            <p:cNvSpPr/>
            <p:nvPr/>
          </p:nvSpPr>
          <p:spPr>
            <a:xfrm>
              <a:off x="7091" y="2367"/>
              <a:ext cx="5017" cy="5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3" name="内容占位符 1"/>
            <p:cNvSpPr txBox="1"/>
            <p:nvPr/>
          </p:nvSpPr>
          <p:spPr>
            <a:xfrm>
              <a:off x="7091" y="4270"/>
              <a:ext cx="4954" cy="23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sz="18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90000"/>
                </a:lnSpc>
                <a:spcBef>
                  <a:spcPts val="20"/>
                </a:spcBef>
              </a:pPr>
              <a:r>
                <a:rPr lang="zh-CN" altLang="en-US" sz="3200" b="1" dirty="0">
                  <a:solidFill>
                    <a:srgbClr val="007DC8"/>
                  </a:solidFill>
                  <a:latin typeface="+mj-lt"/>
                  <a:ea typeface="Gill Sans MT (正文)" charset="0"/>
                </a:rPr>
                <a:t>项目实施计划和费用评估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70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2485</TotalTime>
  <Words>767</Words>
  <Application>Microsoft Office PowerPoint</Application>
  <PresentationFormat>宽屏</PresentationFormat>
  <Paragraphs>331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Gill Sans MT (正文)</vt:lpstr>
      <vt:lpstr>等线</vt:lpstr>
      <vt:lpstr>等线 Light</vt:lpstr>
      <vt:lpstr>宋体</vt:lpstr>
      <vt:lpstr>微软雅黑</vt:lpstr>
      <vt:lpstr>Arial</vt:lpstr>
      <vt:lpstr>Arial Black</vt:lpstr>
      <vt:lpstr>Calibri</vt:lpstr>
      <vt:lpstr>Calibri Light</vt:lpstr>
      <vt:lpstr>Wingdings</vt:lpstr>
      <vt:lpstr>Office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杨寅</cp:lastModifiedBy>
  <cp:revision>957</cp:revision>
  <dcterms:created xsi:type="dcterms:W3CDTF">2013-12-07T15:50:00Z</dcterms:created>
  <dcterms:modified xsi:type="dcterms:W3CDTF">2018-04-02T02:30:19Z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