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heme/theme2.xml" ContentType="application/vnd.openxmlformats-officedocument.them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3" r:id="rId3"/>
    <p:sldId id="299" r:id="rId4"/>
    <p:sldId id="259" r:id="rId5"/>
    <p:sldId id="260" r:id="rId6"/>
    <p:sldId id="304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7" r:id="rId20"/>
    <p:sldId id="278" r:id="rId21"/>
    <p:sldId id="305" r:id="rId22"/>
    <p:sldId id="276" r:id="rId23"/>
    <p:sldId id="29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.png"/><Relationship Id="rId5" Type="http://schemas.openxmlformats.org/officeDocument/2006/relationships/tags" Target="../tags/tag1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5" Type="http://schemas.openxmlformats.org/officeDocument/2006/relationships/tags" Target="../tags/tag147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59.xml"/><Relationship Id="rId10" Type="http://schemas.openxmlformats.org/officeDocument/2006/relationships/tags" Target="../tags/tag164.xml"/><Relationship Id="rId4" Type="http://schemas.openxmlformats.org/officeDocument/2006/relationships/tags" Target="../tags/tag158.xml"/><Relationship Id="rId9" Type="http://schemas.openxmlformats.org/officeDocument/2006/relationships/tags" Target="../tags/tag16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.jpeg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628042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148715" y="356870"/>
            <a:ext cx="8092440" cy="4956810"/>
            <a:chOff x="1809" y="562"/>
            <a:chExt cx="12744" cy="7806"/>
          </a:xfrm>
        </p:grpSpPr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8892273" flipV="1">
              <a:off x="8900" y="-1926"/>
              <a:ext cx="2380" cy="7356"/>
            </a:xfrm>
            <a:custGeom>
              <a:avLst/>
              <a:gdLst>
                <a:gd name="connsiteX0" fmla="*/ 0 w 1511300"/>
                <a:gd name="connsiteY0" fmla="*/ 4671119 h 4671119"/>
                <a:gd name="connsiteX1" fmla="*/ 1511300 w 1511300"/>
                <a:gd name="connsiteY1" fmla="*/ 3153010 h 4671119"/>
                <a:gd name="connsiteX2" fmla="*/ 1511300 w 1511300"/>
                <a:gd name="connsiteY2" fmla="*/ 0 h 4671119"/>
                <a:gd name="connsiteX3" fmla="*/ 0 w 1511300"/>
                <a:gd name="connsiteY3" fmla="*/ 0 h 46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4671119">
                  <a:moveTo>
                    <a:pt x="0" y="4671119"/>
                  </a:moveTo>
                  <a:lnTo>
                    <a:pt x="1511300" y="3153010"/>
                  </a:lnTo>
                  <a:lnTo>
                    <a:pt x="1511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2707727">
              <a:off x="6991" y="806"/>
              <a:ext cx="2380" cy="12744"/>
            </a:xfrm>
            <a:custGeom>
              <a:avLst/>
              <a:gdLst>
                <a:gd name="connsiteX0" fmla="*/ 0 w 1511300"/>
                <a:gd name="connsiteY0" fmla="*/ 0 h 8092346"/>
                <a:gd name="connsiteX1" fmla="*/ 1511300 w 1511300"/>
                <a:gd name="connsiteY1" fmla="*/ 0 h 8092346"/>
                <a:gd name="connsiteX2" fmla="*/ 1511300 w 1511300"/>
                <a:gd name="connsiteY2" fmla="*/ 6574237 h 8092346"/>
                <a:gd name="connsiteX3" fmla="*/ 0 w 1511300"/>
                <a:gd name="connsiteY3" fmla="*/ 8092346 h 809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8092346">
                  <a:moveTo>
                    <a:pt x="0" y="0"/>
                  </a:moveTo>
                  <a:lnTo>
                    <a:pt x="1511300" y="0"/>
                  </a:lnTo>
                  <a:lnTo>
                    <a:pt x="1511300" y="6574237"/>
                  </a:lnTo>
                  <a:lnTo>
                    <a:pt x="0" y="8092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287260" y="3232150"/>
            <a:ext cx="4594225" cy="1543685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7281545" y="4874895"/>
            <a:ext cx="4533265" cy="596900"/>
          </a:xfrm>
        </p:spPr>
        <p:txBody>
          <a:bodyPr lIns="90170" tIns="46990" rIns="90170" bIns="4699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1369040" y="5297805"/>
            <a:ext cx="1078230" cy="1240155"/>
            <a:chOff x="16512" y="6545"/>
            <a:chExt cx="3160" cy="3633"/>
          </a:xfrm>
        </p:grpSpPr>
        <p:sp>
          <p:nvSpPr>
            <p:cNvPr id="8" name="任意多边形: 形状 4"/>
            <p:cNvSpPr/>
            <p:nvPr>
              <p:custDataLst>
                <p:tags r:id="rId6"/>
              </p:custDataLst>
            </p:nvPr>
          </p:nvSpPr>
          <p:spPr>
            <a:xfrm rot="18892273" flipV="1">
              <a:off x="17689" y="819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rgbClr val="36A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9" name="任意多边形: 形状 4"/>
            <p:cNvSpPr/>
            <p:nvPr>
              <p:custDataLst>
                <p:tags r:id="rId7"/>
              </p:custDataLst>
            </p:nvPr>
          </p:nvSpPr>
          <p:spPr>
            <a:xfrm rot="2692272" flipV="1">
              <a:off x="17685" y="654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>
          <a:xfrm rot="2707727">
            <a:off x="7554765" y="1956501"/>
            <a:ext cx="1511300" cy="6398152"/>
          </a:xfrm>
          <a:custGeom>
            <a:avLst/>
            <a:gdLst>
              <a:gd name="connsiteX0" fmla="*/ 0 w 1511300"/>
              <a:gd name="connsiteY0" fmla="*/ 0 h 6398152"/>
              <a:gd name="connsiteX1" fmla="*/ 1511300 w 1511300"/>
              <a:gd name="connsiteY1" fmla="*/ 0 h 6398152"/>
              <a:gd name="connsiteX2" fmla="*/ 1511300 w 1511300"/>
              <a:gd name="connsiteY2" fmla="*/ 4880043 h 6398152"/>
              <a:gd name="connsiteX3" fmla="*/ 0 w 1511300"/>
              <a:gd name="connsiteY3" fmla="*/ 6398152 h 639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1300" h="6398152">
                <a:moveTo>
                  <a:pt x="0" y="0"/>
                </a:moveTo>
                <a:lnTo>
                  <a:pt x="1511300" y="0"/>
                </a:lnTo>
                <a:lnTo>
                  <a:pt x="1511300" y="4880043"/>
                </a:lnTo>
                <a:lnTo>
                  <a:pt x="0" y="639815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 rot="18892273" flipV="1">
            <a:off x="7585561" y="-1480162"/>
            <a:ext cx="1511300" cy="6400978"/>
          </a:xfrm>
          <a:custGeom>
            <a:avLst/>
            <a:gdLst>
              <a:gd name="connsiteX0" fmla="*/ 1511300 w 1511300"/>
              <a:gd name="connsiteY0" fmla="*/ 4882869 h 6400978"/>
              <a:gd name="connsiteX1" fmla="*/ 1511300 w 1511300"/>
              <a:gd name="connsiteY1" fmla="*/ 0 h 6400978"/>
              <a:gd name="connsiteX2" fmla="*/ 0 w 1511300"/>
              <a:gd name="connsiteY2" fmla="*/ 6793 h 6400978"/>
              <a:gd name="connsiteX3" fmla="*/ 0 w 1511300"/>
              <a:gd name="connsiteY3" fmla="*/ 6400978 h 640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1300" h="6400978">
                <a:moveTo>
                  <a:pt x="1511300" y="4882869"/>
                </a:moveTo>
                <a:lnTo>
                  <a:pt x="1511300" y="0"/>
                </a:lnTo>
                <a:lnTo>
                  <a:pt x="0" y="6793"/>
                </a:lnTo>
                <a:lnTo>
                  <a:pt x="0" y="64009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sp>
        <p:nvSpPr>
          <p:cNvPr id="15" name="直角三角形 14"/>
          <p:cNvSpPr/>
          <p:nvPr>
            <p:custDataLst>
              <p:tags r:id="rId3"/>
            </p:custDataLst>
          </p:nvPr>
        </p:nvSpPr>
        <p:spPr>
          <a:xfrm rot="16200000">
            <a:off x="7690278" y="2356278"/>
            <a:ext cx="4494947" cy="4508497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sp>
        <p:nvSpPr>
          <p:cNvPr id="16" name="直角三角形 15"/>
          <p:cNvSpPr/>
          <p:nvPr>
            <p:custDataLst>
              <p:tags r:id="rId4"/>
            </p:custDataLst>
          </p:nvPr>
        </p:nvSpPr>
        <p:spPr>
          <a:xfrm rot="5400000">
            <a:off x="2285573" y="-2285573"/>
            <a:ext cx="2363051" cy="6934199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1435100" y="3556000"/>
            <a:ext cx="927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079291" y="2274532"/>
            <a:ext cx="6108909" cy="1213076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079291" y="3602379"/>
            <a:ext cx="6108912" cy="12130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1369040" y="5297805"/>
            <a:ext cx="1078230" cy="1240155"/>
            <a:chOff x="16512" y="6545"/>
            <a:chExt cx="3160" cy="3633"/>
          </a:xfrm>
        </p:grpSpPr>
        <p:sp>
          <p:nvSpPr>
            <p:cNvPr id="6" name="任意多边形: 形状 4"/>
            <p:cNvSpPr/>
            <p:nvPr>
              <p:custDataLst>
                <p:tags r:id="rId6"/>
              </p:custDataLst>
            </p:nvPr>
          </p:nvSpPr>
          <p:spPr>
            <a:xfrm rot="18892273" flipV="1">
              <a:off x="17689" y="819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sym typeface="Arial" charset="0"/>
              </a:endParaRPr>
            </a:p>
          </p:txBody>
        </p:sp>
        <p:sp>
          <p:nvSpPr>
            <p:cNvPr id="7" name="任意多边形: 形状 4"/>
            <p:cNvSpPr/>
            <p:nvPr>
              <p:custDataLst>
                <p:tags r:id="rId7"/>
              </p:custDataLst>
            </p:nvPr>
          </p:nvSpPr>
          <p:spPr>
            <a:xfrm rot="2692272" flipV="1">
              <a:off x="17685" y="654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sym typeface="Aria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1138535" y="4838700"/>
            <a:ext cx="1380490" cy="1587500"/>
            <a:chOff x="16512" y="6545"/>
            <a:chExt cx="3160" cy="3633"/>
          </a:xfrm>
        </p:grpSpPr>
        <p:sp>
          <p:nvSpPr>
            <p:cNvPr id="6" name="任意多边形: 形状 4"/>
            <p:cNvSpPr/>
            <p:nvPr>
              <p:custDataLst>
                <p:tags r:id="rId11"/>
              </p:custDataLst>
            </p:nvPr>
          </p:nvSpPr>
          <p:spPr>
            <a:xfrm rot="18892273" flipV="1">
              <a:off x="17689" y="819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0" name="任意多边形: 形状 4"/>
            <p:cNvSpPr/>
            <p:nvPr>
              <p:custDataLst>
                <p:tags r:id="rId12"/>
              </p:custDataLst>
            </p:nvPr>
          </p:nvSpPr>
          <p:spPr>
            <a:xfrm rot="2692272" flipV="1">
              <a:off x="17685" y="654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rot="10800000">
            <a:off x="-318135" y="419735"/>
            <a:ext cx="1380490" cy="1587500"/>
            <a:chOff x="16512" y="6545"/>
            <a:chExt cx="3160" cy="3633"/>
          </a:xfrm>
        </p:grpSpPr>
        <p:sp>
          <p:nvSpPr>
            <p:cNvPr id="12" name="任意多边形: 形状 4"/>
            <p:cNvSpPr/>
            <p:nvPr>
              <p:custDataLst>
                <p:tags r:id="rId9"/>
              </p:custDataLst>
            </p:nvPr>
          </p:nvSpPr>
          <p:spPr>
            <a:xfrm rot="18892273" flipV="1">
              <a:off x="17689" y="819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3" name="任意多边形: 形状 4"/>
            <p:cNvSpPr/>
            <p:nvPr>
              <p:custDataLst>
                <p:tags r:id="rId10"/>
              </p:custDataLst>
            </p:nvPr>
          </p:nvSpPr>
          <p:spPr>
            <a:xfrm rot="2692272" flipV="1">
              <a:off x="17685" y="654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62255" y="5421630"/>
            <a:ext cx="1188085" cy="1930400"/>
            <a:chOff x="413" y="8538"/>
            <a:chExt cx="1871" cy="3040"/>
          </a:xfrm>
        </p:grpSpPr>
        <p:sp>
          <p:nvSpPr>
            <p:cNvPr id="6" name="任意多边形: 形状 4"/>
            <p:cNvSpPr/>
            <p:nvPr>
              <p:custDataLst>
                <p:tags r:id="rId9"/>
              </p:custDataLst>
            </p:nvPr>
          </p:nvSpPr>
          <p:spPr>
            <a:xfrm rot="13492272" flipV="1">
              <a:off x="413" y="9014"/>
              <a:ext cx="1014" cy="2266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2266">
                  <a:moveTo>
                    <a:pt x="0" y="0"/>
                  </a:moveTo>
                  <a:lnTo>
                    <a:pt x="1014" y="1009"/>
                  </a:lnTo>
                  <a:lnTo>
                    <a:pt x="1014" y="1916"/>
                  </a:lnTo>
                  <a:lnTo>
                    <a:pt x="666" y="2266"/>
                  </a:lnTo>
                  <a:lnTo>
                    <a:pt x="0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0" name="任意多边形: 形状 4"/>
            <p:cNvSpPr/>
            <p:nvPr>
              <p:custDataLst>
                <p:tags r:id="rId10"/>
              </p:custDataLst>
            </p:nvPr>
          </p:nvSpPr>
          <p:spPr>
            <a:xfrm rot="13492272" flipV="1">
              <a:off x="1270" y="8538"/>
              <a:ext cx="1014" cy="3041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3041">
                  <a:moveTo>
                    <a:pt x="0" y="0"/>
                  </a:moveTo>
                  <a:lnTo>
                    <a:pt x="1014" y="1009"/>
                  </a:lnTo>
                  <a:lnTo>
                    <a:pt x="1014" y="2957"/>
                  </a:lnTo>
                  <a:lnTo>
                    <a:pt x="930" y="3041"/>
                  </a:lnTo>
                  <a:lnTo>
                    <a:pt x="0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 rot="10800000">
            <a:off x="10922000" y="-427355"/>
            <a:ext cx="1048385" cy="1703705"/>
            <a:chOff x="413" y="8538"/>
            <a:chExt cx="1871" cy="3040"/>
          </a:xfrm>
        </p:grpSpPr>
        <p:sp>
          <p:nvSpPr>
            <p:cNvPr id="8" name="任意多边形: 形状 4"/>
            <p:cNvSpPr/>
            <p:nvPr>
              <p:custDataLst>
                <p:tags r:id="rId9"/>
              </p:custDataLst>
            </p:nvPr>
          </p:nvSpPr>
          <p:spPr>
            <a:xfrm rot="13492272" flipV="1">
              <a:off x="413" y="9014"/>
              <a:ext cx="1014" cy="2266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2266">
                  <a:moveTo>
                    <a:pt x="0" y="0"/>
                  </a:moveTo>
                  <a:lnTo>
                    <a:pt x="1014" y="1009"/>
                  </a:lnTo>
                  <a:lnTo>
                    <a:pt x="1014" y="1916"/>
                  </a:lnTo>
                  <a:lnTo>
                    <a:pt x="666" y="2266"/>
                  </a:lnTo>
                  <a:lnTo>
                    <a:pt x="0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1" name="任意多边形: 形状 4"/>
            <p:cNvSpPr/>
            <p:nvPr>
              <p:custDataLst>
                <p:tags r:id="rId10"/>
              </p:custDataLst>
            </p:nvPr>
          </p:nvSpPr>
          <p:spPr>
            <a:xfrm rot="13492272" flipV="1">
              <a:off x="1270" y="8538"/>
              <a:ext cx="1014" cy="3041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3041">
                  <a:moveTo>
                    <a:pt x="0" y="0"/>
                  </a:moveTo>
                  <a:lnTo>
                    <a:pt x="1014" y="1009"/>
                  </a:lnTo>
                  <a:lnTo>
                    <a:pt x="1014" y="2957"/>
                  </a:lnTo>
                  <a:lnTo>
                    <a:pt x="930" y="3041"/>
                  </a:lnTo>
                  <a:lnTo>
                    <a:pt x="0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 rot="10800000">
            <a:off x="10922000" y="-427355"/>
            <a:ext cx="1048385" cy="1703705"/>
            <a:chOff x="413" y="8538"/>
            <a:chExt cx="1871" cy="3040"/>
          </a:xfrm>
        </p:grpSpPr>
        <p:sp>
          <p:nvSpPr>
            <p:cNvPr id="6" name="任意多边形: 形状 4"/>
            <p:cNvSpPr/>
            <p:nvPr>
              <p:custDataLst>
                <p:tags r:id="rId9"/>
              </p:custDataLst>
            </p:nvPr>
          </p:nvSpPr>
          <p:spPr>
            <a:xfrm rot="13492272" flipV="1">
              <a:off x="413" y="9014"/>
              <a:ext cx="1014" cy="2266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2266">
                  <a:moveTo>
                    <a:pt x="0" y="0"/>
                  </a:moveTo>
                  <a:lnTo>
                    <a:pt x="1014" y="1009"/>
                  </a:lnTo>
                  <a:lnTo>
                    <a:pt x="1014" y="1916"/>
                  </a:lnTo>
                  <a:lnTo>
                    <a:pt x="666" y="2266"/>
                  </a:lnTo>
                  <a:lnTo>
                    <a:pt x="0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0" name="任意多边形: 形状 4"/>
            <p:cNvSpPr/>
            <p:nvPr>
              <p:custDataLst>
                <p:tags r:id="rId10"/>
              </p:custDataLst>
            </p:nvPr>
          </p:nvSpPr>
          <p:spPr>
            <a:xfrm rot="13492272" flipV="1">
              <a:off x="1270" y="8538"/>
              <a:ext cx="1014" cy="3041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3041">
                  <a:moveTo>
                    <a:pt x="0" y="0"/>
                  </a:moveTo>
                  <a:lnTo>
                    <a:pt x="1014" y="1009"/>
                  </a:lnTo>
                  <a:lnTo>
                    <a:pt x="1014" y="2957"/>
                  </a:lnTo>
                  <a:lnTo>
                    <a:pt x="930" y="3041"/>
                  </a:lnTo>
                  <a:lnTo>
                    <a:pt x="0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1316970" y="5211445"/>
            <a:ext cx="1144270" cy="1316355"/>
            <a:chOff x="16512" y="6545"/>
            <a:chExt cx="3160" cy="3633"/>
          </a:xfrm>
        </p:grpSpPr>
        <p:sp>
          <p:nvSpPr>
            <p:cNvPr id="8" name="任意多边形: 形状 4"/>
            <p:cNvSpPr/>
            <p:nvPr>
              <p:custDataLst>
                <p:tags r:id="rId11"/>
              </p:custDataLst>
            </p:nvPr>
          </p:nvSpPr>
          <p:spPr>
            <a:xfrm rot="18892273" flipV="1">
              <a:off x="17689" y="819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2" name="任意多边形: 形状 4"/>
            <p:cNvSpPr/>
            <p:nvPr>
              <p:custDataLst>
                <p:tags r:id="rId12"/>
              </p:custDataLst>
            </p:nvPr>
          </p:nvSpPr>
          <p:spPr>
            <a:xfrm rot="2692272" flipV="1">
              <a:off x="17685" y="6545"/>
              <a:ext cx="806" cy="3160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微软雅黑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739775" y="183515"/>
            <a:ext cx="3188335" cy="2212340"/>
            <a:chOff x="-1275" y="289"/>
            <a:chExt cx="5414" cy="3756"/>
          </a:xfrm>
        </p:grpSpPr>
        <p:sp>
          <p:nvSpPr>
            <p:cNvPr id="6" name="任意多边形: 形状 9"/>
            <p:cNvSpPr/>
            <p:nvPr userDrawn="1">
              <p:custDataLst>
                <p:tags r:id="rId9"/>
              </p:custDataLst>
            </p:nvPr>
          </p:nvSpPr>
          <p:spPr>
            <a:xfrm rot="18892273" flipV="1">
              <a:off x="1236" y="-1096"/>
              <a:ext cx="1326" cy="4097"/>
            </a:xfrm>
            <a:custGeom>
              <a:avLst/>
              <a:gdLst>
                <a:gd name="connsiteX0" fmla="*/ 0 w 1511300"/>
                <a:gd name="connsiteY0" fmla="*/ 4671119 h 4671119"/>
                <a:gd name="connsiteX1" fmla="*/ 1511300 w 1511300"/>
                <a:gd name="connsiteY1" fmla="*/ 3153010 h 4671119"/>
                <a:gd name="connsiteX2" fmla="*/ 1511300 w 1511300"/>
                <a:gd name="connsiteY2" fmla="*/ 0 h 4671119"/>
                <a:gd name="connsiteX3" fmla="*/ 0 w 1511300"/>
                <a:gd name="connsiteY3" fmla="*/ 0 h 46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4671119">
                  <a:moveTo>
                    <a:pt x="0" y="4671119"/>
                  </a:moveTo>
                  <a:lnTo>
                    <a:pt x="1511300" y="3153010"/>
                  </a:lnTo>
                  <a:lnTo>
                    <a:pt x="1511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10"/>
              </p:custDataLst>
            </p:nvPr>
          </p:nvSpPr>
          <p:spPr>
            <a:xfrm rot="2707727">
              <a:off x="769" y="675"/>
              <a:ext cx="1326" cy="5415"/>
            </a:xfrm>
            <a:custGeom>
              <a:avLst/>
              <a:gdLst>
                <a:gd name="connsiteX0" fmla="*/ 0 w 1511300"/>
                <a:gd name="connsiteY0" fmla="*/ 0 h 8092346"/>
                <a:gd name="connsiteX1" fmla="*/ 1511300 w 1511300"/>
                <a:gd name="connsiteY1" fmla="*/ 0 h 8092346"/>
                <a:gd name="connsiteX2" fmla="*/ 1511300 w 1511300"/>
                <a:gd name="connsiteY2" fmla="*/ 6574237 h 8092346"/>
                <a:gd name="connsiteX3" fmla="*/ 0 w 1511300"/>
                <a:gd name="connsiteY3" fmla="*/ 8092346 h 809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6" h="5415">
                  <a:moveTo>
                    <a:pt x="0" y="0"/>
                  </a:moveTo>
                  <a:lnTo>
                    <a:pt x="1326" y="0"/>
                  </a:lnTo>
                  <a:lnTo>
                    <a:pt x="1326" y="5415"/>
                  </a:lnTo>
                  <a:lnTo>
                    <a:pt x="0" y="4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9749790" y="4451985"/>
            <a:ext cx="3188335" cy="2212340"/>
            <a:chOff x="-1275" y="289"/>
            <a:chExt cx="5414" cy="3756"/>
          </a:xfrm>
        </p:grpSpPr>
        <p:sp>
          <p:nvSpPr>
            <p:cNvPr id="13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18892273" flipV="1">
              <a:off x="1236" y="-1096"/>
              <a:ext cx="1326" cy="4097"/>
            </a:xfrm>
            <a:custGeom>
              <a:avLst/>
              <a:gdLst>
                <a:gd name="connsiteX0" fmla="*/ 0 w 1511300"/>
                <a:gd name="connsiteY0" fmla="*/ 4671119 h 4671119"/>
                <a:gd name="connsiteX1" fmla="*/ 1511300 w 1511300"/>
                <a:gd name="connsiteY1" fmla="*/ 3153010 h 4671119"/>
                <a:gd name="connsiteX2" fmla="*/ 1511300 w 1511300"/>
                <a:gd name="connsiteY2" fmla="*/ 0 h 4671119"/>
                <a:gd name="connsiteX3" fmla="*/ 0 w 1511300"/>
                <a:gd name="connsiteY3" fmla="*/ 0 h 46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4671119">
                  <a:moveTo>
                    <a:pt x="0" y="4671119"/>
                  </a:moveTo>
                  <a:lnTo>
                    <a:pt x="1511300" y="3153010"/>
                  </a:lnTo>
                  <a:lnTo>
                    <a:pt x="1511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4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2707727">
              <a:off x="769" y="675"/>
              <a:ext cx="1326" cy="5415"/>
            </a:xfrm>
            <a:custGeom>
              <a:avLst/>
              <a:gdLst>
                <a:gd name="connsiteX0" fmla="*/ 0 w 1511300"/>
                <a:gd name="connsiteY0" fmla="*/ 0 h 8092346"/>
                <a:gd name="connsiteX1" fmla="*/ 1511300 w 1511300"/>
                <a:gd name="connsiteY1" fmla="*/ 0 h 8092346"/>
                <a:gd name="connsiteX2" fmla="*/ 1511300 w 1511300"/>
                <a:gd name="connsiteY2" fmla="*/ 6574237 h 8092346"/>
                <a:gd name="connsiteX3" fmla="*/ 0 w 1511300"/>
                <a:gd name="connsiteY3" fmla="*/ 8092346 h 809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6" h="5415">
                  <a:moveTo>
                    <a:pt x="0" y="0"/>
                  </a:moveTo>
                  <a:lnTo>
                    <a:pt x="1326" y="0"/>
                  </a:lnTo>
                  <a:lnTo>
                    <a:pt x="1326" y="5415"/>
                  </a:lnTo>
                  <a:lnTo>
                    <a:pt x="0" y="4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815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7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62255" y="5421630"/>
            <a:ext cx="1188085" cy="1930400"/>
            <a:chOff x="413" y="8538"/>
            <a:chExt cx="1871" cy="3040"/>
          </a:xfrm>
        </p:grpSpPr>
        <p:sp>
          <p:nvSpPr>
            <p:cNvPr id="8" name="任意多边形: 形状 4"/>
            <p:cNvSpPr/>
            <p:nvPr>
              <p:custDataLst>
                <p:tags r:id="rId7"/>
              </p:custDataLst>
            </p:nvPr>
          </p:nvSpPr>
          <p:spPr>
            <a:xfrm rot="13492272" flipV="1">
              <a:off x="413" y="9014"/>
              <a:ext cx="1014" cy="2266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2266">
                  <a:moveTo>
                    <a:pt x="0" y="0"/>
                  </a:moveTo>
                  <a:lnTo>
                    <a:pt x="1014" y="1009"/>
                  </a:lnTo>
                  <a:lnTo>
                    <a:pt x="1014" y="1916"/>
                  </a:lnTo>
                  <a:lnTo>
                    <a:pt x="666" y="2266"/>
                  </a:lnTo>
                  <a:lnTo>
                    <a:pt x="0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9" name="任意多边形: 形状 4"/>
            <p:cNvSpPr/>
            <p:nvPr>
              <p:custDataLst>
                <p:tags r:id="rId8"/>
              </p:custDataLst>
            </p:nvPr>
          </p:nvSpPr>
          <p:spPr>
            <a:xfrm rot="13492272" flipV="1">
              <a:off x="1270" y="8538"/>
              <a:ext cx="1014" cy="3041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3041">
                  <a:moveTo>
                    <a:pt x="0" y="0"/>
                  </a:moveTo>
                  <a:lnTo>
                    <a:pt x="1014" y="1009"/>
                  </a:lnTo>
                  <a:lnTo>
                    <a:pt x="1014" y="2957"/>
                  </a:lnTo>
                  <a:lnTo>
                    <a:pt x="930" y="3041"/>
                  </a:lnTo>
                  <a:lnTo>
                    <a:pt x="0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448468" y="3704025"/>
            <a:ext cx="5595938" cy="7493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58787" y="2515439"/>
            <a:ext cx="5575300" cy="1573498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4800"/>
            </a:lvl1pPr>
          </a:lstStyle>
          <a:p>
            <a:pPr lvl="0"/>
            <a:r>
              <a:rPr lang="zh-CN" altLang="en-US" dirty="0"/>
              <a:t>单击编辑文本</a:t>
            </a:r>
          </a:p>
        </p:txBody>
      </p:sp>
    </p:spTree>
    <p:extLst>
      <p:ext uri="{BB962C8B-B14F-4D97-AF65-F5344CB8AC3E}">
        <p14:creationId xmlns:p14="http://schemas.microsoft.com/office/powerpoint/2010/main" val="659176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竖排文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8"/>
          <p:cNvSpPr>
            <a:spLocks noGrp="1"/>
          </p:cNvSpPr>
          <p:nvPr>
            <p:ph type="body" sz="quarter" idx="15"/>
          </p:nvPr>
        </p:nvSpPr>
        <p:spPr>
          <a:xfrm>
            <a:off x="1301820" y="3741679"/>
            <a:ext cx="5141471" cy="82119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1301820" y="2705725"/>
            <a:ext cx="7607161" cy="14465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4400" b="1">
                <a:latin typeface="汉仪旗黑-85S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27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erlin, Reichstag, People, Silhouette, Architectur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11" cstate="screen"/>
          <a:srcRect/>
          <a:stretch>
            <a:fillRect/>
          </a:stretch>
        </p:blipFill>
        <p:spPr bwMode="auto">
          <a:xfrm flipH="1">
            <a:off x="6451600" y="0"/>
            <a:ext cx="5740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7662545" y="-1028065"/>
            <a:ext cx="5925820" cy="4626610"/>
            <a:chOff x="12067" y="-1619"/>
            <a:chExt cx="9332" cy="7286"/>
          </a:xfrm>
        </p:grpSpPr>
        <p:sp>
          <p:nvSpPr>
            <p:cNvPr id="13" name="任意多边形: 形状 12"/>
            <p:cNvSpPr/>
            <p:nvPr>
              <p:custDataLst>
                <p:tags r:id="rId8"/>
              </p:custDataLst>
            </p:nvPr>
          </p:nvSpPr>
          <p:spPr>
            <a:xfrm rot="18892273" flipV="1">
              <a:off x="15543" y="-189"/>
              <a:ext cx="2380" cy="9333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5926295">
                  <a:moveTo>
                    <a:pt x="1511300" y="4408186"/>
                  </a:moveTo>
                  <a:lnTo>
                    <a:pt x="1511300" y="1504521"/>
                  </a:lnTo>
                  <a:lnTo>
                    <a:pt x="0" y="0"/>
                  </a:lnTo>
                  <a:lnTo>
                    <a:pt x="0" y="5926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charset="0"/>
                <a:sym typeface="Arial" charset="0"/>
              </a:endParaRPr>
            </a:p>
          </p:txBody>
        </p:sp>
        <p:sp>
          <p:nvSpPr>
            <p:cNvPr id="14" name="任意多边形: 形状 4"/>
            <p:cNvSpPr/>
            <p:nvPr>
              <p:custDataLst>
                <p:tags r:id="rId9"/>
              </p:custDataLst>
            </p:nvPr>
          </p:nvSpPr>
          <p:spPr>
            <a:xfrm rot="2692272" flipV="1">
              <a:off x="14117" y="-1619"/>
              <a:ext cx="2380" cy="5261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" h="5261">
                  <a:moveTo>
                    <a:pt x="0" y="0"/>
                  </a:moveTo>
                  <a:lnTo>
                    <a:pt x="2380" y="2369"/>
                  </a:lnTo>
                  <a:lnTo>
                    <a:pt x="2380" y="5261"/>
                  </a:lnTo>
                  <a:lnTo>
                    <a:pt x="0" y="2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charset="0"/>
                <a:sym typeface="Aria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48454" y="2998202"/>
            <a:ext cx="4987651" cy="752808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44158" y="3900703"/>
            <a:ext cx="4996243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 rot="10800000">
            <a:off x="10922000" y="-427355"/>
            <a:ext cx="1048385" cy="1703705"/>
            <a:chOff x="413" y="8538"/>
            <a:chExt cx="1871" cy="3040"/>
          </a:xfrm>
        </p:grpSpPr>
        <p:sp>
          <p:nvSpPr>
            <p:cNvPr id="9" name="任意多边形: 形状 4"/>
            <p:cNvSpPr/>
            <p:nvPr>
              <p:custDataLst>
                <p:tags r:id="rId8"/>
              </p:custDataLst>
            </p:nvPr>
          </p:nvSpPr>
          <p:spPr>
            <a:xfrm rot="13492272" flipV="1">
              <a:off x="413" y="9014"/>
              <a:ext cx="1014" cy="2266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2266">
                  <a:moveTo>
                    <a:pt x="0" y="0"/>
                  </a:moveTo>
                  <a:lnTo>
                    <a:pt x="1014" y="1009"/>
                  </a:lnTo>
                  <a:lnTo>
                    <a:pt x="1014" y="1916"/>
                  </a:lnTo>
                  <a:lnTo>
                    <a:pt x="666" y="2266"/>
                  </a:lnTo>
                  <a:lnTo>
                    <a:pt x="0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0" name="任意多边形: 形状 4"/>
            <p:cNvSpPr/>
            <p:nvPr>
              <p:custDataLst>
                <p:tags r:id="rId9"/>
              </p:custDataLst>
            </p:nvPr>
          </p:nvSpPr>
          <p:spPr>
            <a:xfrm rot="13492272" flipV="1">
              <a:off x="1270" y="8538"/>
              <a:ext cx="1014" cy="3041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3041">
                  <a:moveTo>
                    <a:pt x="0" y="0"/>
                  </a:moveTo>
                  <a:lnTo>
                    <a:pt x="1014" y="1009"/>
                  </a:lnTo>
                  <a:lnTo>
                    <a:pt x="1014" y="2957"/>
                  </a:lnTo>
                  <a:lnTo>
                    <a:pt x="930" y="3041"/>
                  </a:lnTo>
                  <a:lnTo>
                    <a:pt x="0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 rot="10800000">
            <a:off x="10922000" y="-427355"/>
            <a:ext cx="1048385" cy="1703705"/>
            <a:chOff x="413" y="8538"/>
            <a:chExt cx="1871" cy="3040"/>
          </a:xfrm>
        </p:grpSpPr>
        <p:sp>
          <p:nvSpPr>
            <p:cNvPr id="11" name="任意多边形: 形状 4"/>
            <p:cNvSpPr/>
            <p:nvPr>
              <p:custDataLst>
                <p:tags r:id="rId10"/>
              </p:custDataLst>
            </p:nvPr>
          </p:nvSpPr>
          <p:spPr>
            <a:xfrm rot="13492272" flipV="1">
              <a:off x="413" y="9014"/>
              <a:ext cx="1014" cy="2266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2266">
                  <a:moveTo>
                    <a:pt x="0" y="0"/>
                  </a:moveTo>
                  <a:lnTo>
                    <a:pt x="1014" y="1009"/>
                  </a:lnTo>
                  <a:lnTo>
                    <a:pt x="1014" y="1916"/>
                  </a:lnTo>
                  <a:lnTo>
                    <a:pt x="666" y="2266"/>
                  </a:lnTo>
                  <a:lnTo>
                    <a:pt x="0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2" name="任意多边形: 形状 4"/>
            <p:cNvSpPr/>
            <p:nvPr>
              <p:custDataLst>
                <p:tags r:id="rId11"/>
              </p:custDataLst>
            </p:nvPr>
          </p:nvSpPr>
          <p:spPr>
            <a:xfrm rot="13492272" flipV="1">
              <a:off x="1270" y="8538"/>
              <a:ext cx="1014" cy="3041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3041">
                  <a:moveTo>
                    <a:pt x="0" y="0"/>
                  </a:moveTo>
                  <a:lnTo>
                    <a:pt x="1014" y="1009"/>
                  </a:lnTo>
                  <a:lnTo>
                    <a:pt x="1014" y="2957"/>
                  </a:lnTo>
                  <a:lnTo>
                    <a:pt x="930" y="3041"/>
                  </a:lnTo>
                  <a:lnTo>
                    <a:pt x="0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 rot="10800000">
            <a:off x="10922000" y="-427355"/>
            <a:ext cx="1048385" cy="1703705"/>
            <a:chOff x="413" y="8538"/>
            <a:chExt cx="1871" cy="3040"/>
          </a:xfrm>
        </p:grpSpPr>
        <p:sp>
          <p:nvSpPr>
            <p:cNvPr id="9" name="任意多边形: 形状 4"/>
            <p:cNvSpPr/>
            <p:nvPr>
              <p:custDataLst>
                <p:tags r:id="rId8"/>
              </p:custDataLst>
            </p:nvPr>
          </p:nvSpPr>
          <p:spPr>
            <a:xfrm rot="13492272" flipV="1">
              <a:off x="413" y="9014"/>
              <a:ext cx="1014" cy="2266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2266">
                  <a:moveTo>
                    <a:pt x="0" y="0"/>
                  </a:moveTo>
                  <a:lnTo>
                    <a:pt x="1014" y="1009"/>
                  </a:lnTo>
                  <a:lnTo>
                    <a:pt x="1014" y="1916"/>
                  </a:lnTo>
                  <a:lnTo>
                    <a:pt x="666" y="2266"/>
                  </a:lnTo>
                  <a:lnTo>
                    <a:pt x="0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10" name="任意多边形: 形状 4"/>
            <p:cNvSpPr/>
            <p:nvPr>
              <p:custDataLst>
                <p:tags r:id="rId9"/>
              </p:custDataLst>
            </p:nvPr>
          </p:nvSpPr>
          <p:spPr>
            <a:xfrm rot="13492272" flipV="1">
              <a:off x="1270" y="8538"/>
              <a:ext cx="1014" cy="3041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3041">
                  <a:moveTo>
                    <a:pt x="0" y="0"/>
                  </a:moveTo>
                  <a:lnTo>
                    <a:pt x="1014" y="1009"/>
                  </a:lnTo>
                  <a:lnTo>
                    <a:pt x="1014" y="2957"/>
                  </a:lnTo>
                  <a:lnTo>
                    <a:pt x="930" y="3041"/>
                  </a:lnTo>
                  <a:lnTo>
                    <a:pt x="0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2020/8/31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 rot="10800000">
            <a:off x="10922000" y="-427355"/>
            <a:ext cx="1048385" cy="1703705"/>
            <a:chOff x="413" y="8538"/>
            <a:chExt cx="1871" cy="3040"/>
          </a:xfrm>
        </p:grpSpPr>
        <p:sp>
          <p:nvSpPr>
            <p:cNvPr id="8" name="任意多边形: 形状 4"/>
            <p:cNvSpPr/>
            <p:nvPr>
              <p:custDataLst>
                <p:tags r:id="rId7"/>
              </p:custDataLst>
            </p:nvPr>
          </p:nvSpPr>
          <p:spPr>
            <a:xfrm rot="13492272" flipV="1">
              <a:off x="413" y="9014"/>
              <a:ext cx="1014" cy="2266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2266">
                  <a:moveTo>
                    <a:pt x="0" y="0"/>
                  </a:moveTo>
                  <a:lnTo>
                    <a:pt x="1014" y="1009"/>
                  </a:lnTo>
                  <a:lnTo>
                    <a:pt x="1014" y="1916"/>
                  </a:lnTo>
                  <a:lnTo>
                    <a:pt x="666" y="2266"/>
                  </a:lnTo>
                  <a:lnTo>
                    <a:pt x="0" y="1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9" name="任意多边形: 形状 4"/>
            <p:cNvSpPr/>
            <p:nvPr>
              <p:custDataLst>
                <p:tags r:id="rId8"/>
              </p:custDataLst>
            </p:nvPr>
          </p:nvSpPr>
          <p:spPr>
            <a:xfrm rot="13492272" flipV="1">
              <a:off x="1270" y="8538"/>
              <a:ext cx="1014" cy="3041"/>
            </a:xfrm>
            <a:custGeom>
              <a:avLst/>
              <a:gdLst>
                <a:gd name="connsiteX0" fmla="*/ 1511300 w 1511300"/>
                <a:gd name="connsiteY0" fmla="*/ 4408186 h 5926295"/>
                <a:gd name="connsiteX1" fmla="*/ 1511300 w 1511300"/>
                <a:gd name="connsiteY1" fmla="*/ 1504521 h 5926295"/>
                <a:gd name="connsiteX2" fmla="*/ 0 w 1511300"/>
                <a:gd name="connsiteY2" fmla="*/ 0 h 5926295"/>
                <a:gd name="connsiteX3" fmla="*/ 0 w 1511300"/>
                <a:gd name="connsiteY3" fmla="*/ 5926295 h 592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3041">
                  <a:moveTo>
                    <a:pt x="0" y="0"/>
                  </a:moveTo>
                  <a:lnTo>
                    <a:pt x="1014" y="1009"/>
                  </a:lnTo>
                  <a:lnTo>
                    <a:pt x="1014" y="2957"/>
                  </a:lnTo>
                  <a:lnTo>
                    <a:pt x="930" y="3041"/>
                  </a:lnTo>
                  <a:lnTo>
                    <a:pt x="0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28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/>
                </a:solidFill>
                <a:sym typeface="Arial" charset="0"/>
              </a:rPr>
              <a:t>2020.08.31</a:t>
            </a:r>
            <a:br>
              <a:rPr lang="zh-CN" altLang="en-US" dirty="0">
                <a:solidFill>
                  <a:schemeClr val="accent2"/>
                </a:solidFill>
                <a:sym typeface="Arial" charset="0"/>
              </a:rPr>
            </a:br>
            <a:r>
              <a:rPr lang="zh-CN" altLang="zh-CN" dirty="0"/>
              <a:t>红外线报警器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电信</a:t>
            </a:r>
            <a:r>
              <a:rPr kumimoji="1" lang="en-US" altLang="zh-CN" dirty="0"/>
              <a:t>1801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杨题鸣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电压比较器部分数据设计与参数分析</a:t>
            </a:r>
            <a:endParaRPr kumimoji="1" lang="zh-CN" altLang="en-US" dirty="0"/>
          </a:p>
        </p:txBody>
      </p:sp>
      <p:sp>
        <p:nvSpPr>
          <p:cNvPr id="18" name="标题 1"/>
          <p:cNvSpPr txBox="1"/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/>
          </a:p>
        </p:txBody>
      </p:sp>
      <p:pic>
        <p:nvPicPr>
          <p:cNvPr id="19" name="图片 18" descr="图片包含 文字, 游戏机&#10;&#10;描述已自动生成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982593"/>
            <a:ext cx="5562600" cy="4265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096000" y="1414616"/>
                <a:ext cx="6096000" cy="54012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比较器的公式：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							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i="1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当红外线光不被遮挡时，要满足：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三极管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当红外线光被遮挡时，要满足：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		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三极管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上拉电阻选择小电阻，能带动继电器工作即可，可选择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只要能让二极管能在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12v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的电压下工作即可，可选择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14616"/>
                <a:ext cx="6096000" cy="5401222"/>
              </a:xfrm>
              <a:prstGeom prst="rect">
                <a:avLst/>
              </a:prstGeom>
              <a:blipFill rotWithShape="1">
                <a:blip r:embed="rId4"/>
                <a:stretch>
                  <a:fillRect t="-706" r="-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kumimoji="1" lang="zh-CN" altLang="en-US" dirty="0"/>
                  <a:t>第二部分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±12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zh-CN" dirty="0"/>
                  <a:t>直流稳压电源部分</a:t>
                </a:r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702" t="-11765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8"/>
          <p:cNvSpPr txBox="1"/>
          <p:nvPr/>
        </p:nvSpPr>
        <p:spPr bwMode="auto">
          <a:xfrm>
            <a:off x="6553200" y="3046967"/>
            <a:ext cx="542925" cy="1139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交流电源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 Box 17"/>
          <p:cNvSpPr txBox="1"/>
          <p:nvPr/>
        </p:nvSpPr>
        <p:spPr bwMode="auto">
          <a:xfrm>
            <a:off x="7715250" y="3056492"/>
            <a:ext cx="561975" cy="1120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变压器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 Box 16"/>
          <p:cNvSpPr txBox="1"/>
          <p:nvPr/>
        </p:nvSpPr>
        <p:spPr bwMode="auto">
          <a:xfrm>
            <a:off x="8896350" y="3046967"/>
            <a:ext cx="571500" cy="1114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整流电路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15"/>
          <p:cNvSpPr txBox="1"/>
          <p:nvPr/>
        </p:nvSpPr>
        <p:spPr bwMode="auto">
          <a:xfrm>
            <a:off x="10077450" y="3037442"/>
            <a:ext cx="600075" cy="1114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滤波电路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 Box 14"/>
          <p:cNvSpPr txBox="1"/>
          <p:nvPr/>
        </p:nvSpPr>
        <p:spPr bwMode="auto">
          <a:xfrm>
            <a:off x="11353800" y="3037442"/>
            <a:ext cx="609600" cy="1114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稳压电路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AutoShape 22"/>
          <p:cNvSpPr/>
          <p:nvPr/>
        </p:nvSpPr>
        <p:spPr bwMode="auto">
          <a:xfrm>
            <a:off x="7234238" y="3488291"/>
            <a:ext cx="285750" cy="257175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2000"/>
          </a:p>
        </p:txBody>
      </p:sp>
      <p:sp>
        <p:nvSpPr>
          <p:cNvPr id="11" name="AutoShape 21"/>
          <p:cNvSpPr/>
          <p:nvPr/>
        </p:nvSpPr>
        <p:spPr bwMode="auto">
          <a:xfrm>
            <a:off x="8434859" y="3488291"/>
            <a:ext cx="285750" cy="257175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2000"/>
          </a:p>
        </p:txBody>
      </p:sp>
      <p:sp>
        <p:nvSpPr>
          <p:cNvPr id="12" name="AutoShape 20"/>
          <p:cNvSpPr/>
          <p:nvPr/>
        </p:nvSpPr>
        <p:spPr bwMode="auto">
          <a:xfrm>
            <a:off x="9629775" y="3488291"/>
            <a:ext cx="285750" cy="257175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2000"/>
          </a:p>
        </p:txBody>
      </p:sp>
      <p:sp>
        <p:nvSpPr>
          <p:cNvPr id="13" name="AutoShape 19"/>
          <p:cNvSpPr/>
          <p:nvPr/>
        </p:nvSpPr>
        <p:spPr bwMode="auto">
          <a:xfrm>
            <a:off x="10872787" y="3497140"/>
            <a:ext cx="285750" cy="257175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200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013622" y="17277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5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5C0F0843-5A37-7240-AB66-450C9F95AFE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2724" y="1278764"/>
            <a:ext cx="5515769" cy="52682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±12</m:t>
                    </m:r>
                    <m:r>
                      <m:rPr>
                        <m:sty m:val="p"/>
                      </m:rPr>
                      <a:rPr lang="en-US" altLang="zh-CN" sz="40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zh-CN" sz="4000" dirty="0"/>
                  <a:t>直流稳压电源部分数据设计与参数分析</a:t>
                </a:r>
                <a:r>
                  <a:rPr lang="zh-CN" altLang="zh-CN" sz="4000" dirty="0">
                    <a:effectLst/>
                  </a:rPr>
                  <a:t> </a:t>
                </a:r>
                <a:endParaRPr kumimoji="1"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19" t="-23529" b="-10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858493" y="1718831"/>
                <a:ext cx="6096000" cy="39703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90500" indent="266700" algn="just"/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）经过整流二极管过后会有高频杂波，由于小电容能滤除掉电路当中的高频分量，所以在经过整流二极管的位置加入两个去处高频杂波的小电容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C4=C7=0.33uF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）为了能让输出电压稳定、平滑，由于大电容在频率变化的时候不容易改变电压的大小，所以在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经过整流二极管的位置，加入两个用于稳定输出电压的大电容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C3=C6=100uF</a:t>
                </a:r>
                <a:r>
                  <a:rPr lang="zh-CN" altLang="zh-CN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b="1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</a:t>
                </a:r>
                <a:r>
                  <a:rPr lang="zh-CN" altLang="zh-CN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）在输出端部分，需要加入</a:t>
                </a:r>
                <a:r>
                  <a:rPr lang="zh-CN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AppleSystemUIFont"/>
                  </a:rPr>
                  <a:t>电容</a:t>
                </a:r>
                <a:r>
                  <a:rPr lang="zh-CN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.PingFang SC"/>
                  </a:rPr>
                  <a:t>为三端稳压器</a:t>
                </a:r>
                <a:r>
                  <a:rPr lang="en-US" altLang="zh-CN" kern="0" dirty="0">
                    <a:latin typeface="宋体" panose="02010600030101010101" pitchFamily="2" charset="-122"/>
                    <a:ea typeface="黑体" panose="02010609060101010101" pitchFamily="49" charset="-122"/>
                    <a:cs typeface="AppleSystemUIFont"/>
                  </a:rPr>
                  <a:t>LM7812</a:t>
                </a:r>
                <a:r>
                  <a:rPr lang="zh-CN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AppleSystemUIFont"/>
                  </a:rPr>
                  <a:t>，</a:t>
                </a:r>
                <a:r>
                  <a:rPr lang="en-US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AppleSystemUIFont"/>
                  </a:rPr>
                  <a:t>LM7912</a:t>
                </a:r>
                <a:r>
                  <a:rPr lang="zh-CN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.PingFang SC"/>
                  </a:rPr>
                  <a:t>的输出滤波电容，用来滤除</a:t>
                </a:r>
                <a:r>
                  <a:rPr lang="zh-CN" altLang="en-US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.PingFang SC"/>
                  </a:rPr>
                  <a:t>高</a:t>
                </a:r>
                <a:r>
                  <a:rPr lang="zh-CN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.PingFang SC"/>
                  </a:rPr>
                  <a:t>频干扰，使输出电压更加纯净，电容</a:t>
                </a:r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C5=C9=1uF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90500" indent="-190500" algn="just"/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）最终的输出电压与选取的型号的三端稳压器有关，如选取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LM7805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LM7905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就是输出电压为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5v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的稳定电压，为选取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±12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直流稳压电源所用的三端稳压器，则选取</a:t>
                </a:r>
                <a:r>
                  <a:rPr lang="zh-CN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.PingFang SC"/>
                  </a:rPr>
                  <a:t>三端稳压器</a:t>
                </a:r>
                <a:r>
                  <a:rPr lang="en-US" altLang="zh-CN" kern="0" dirty="0">
                    <a:latin typeface="宋体" panose="02010600030101010101" pitchFamily="2" charset="-122"/>
                    <a:ea typeface="黑体" panose="02010609060101010101" pitchFamily="49" charset="-122"/>
                    <a:cs typeface="AppleSystemUIFont"/>
                  </a:rPr>
                  <a:t>LM7812</a:t>
                </a:r>
                <a:r>
                  <a:rPr lang="zh-CN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AppleSystemUIFont"/>
                  </a:rPr>
                  <a:t>，</a:t>
                </a:r>
                <a:r>
                  <a:rPr lang="en-US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AppleSystemUIFont"/>
                  </a:rPr>
                  <a:t>LM7912</a:t>
                </a:r>
                <a:r>
                  <a:rPr lang="zh-CN" altLang="zh-CN" kern="0" dirty="0">
                    <a:latin typeface="Times New Roman" panose="02020603050405020304" pitchFamily="18" charset="0"/>
                    <a:ea typeface="宋体" panose="02010600030101010101" pitchFamily="2" charset="-122"/>
                    <a:cs typeface="AppleSystemUIFont"/>
                  </a:rPr>
                  <a:t>。</a:t>
                </a:r>
                <a:endParaRPr lang="zh-CN" altLang="zh-CN" kern="1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493" y="1718831"/>
                <a:ext cx="6096000" cy="3970318"/>
              </a:xfrm>
              <a:prstGeom prst="rect">
                <a:avLst/>
              </a:prstGeom>
              <a:blipFill>
                <a:blip r:embed="rId4"/>
                <a:stretch>
                  <a:fillRect l="-833" t="-962" r="-1458" b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A097B301-8212-164B-B166-58EF2434414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2724" y="1278764"/>
            <a:ext cx="5515769" cy="52682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第三部分</a:t>
            </a:r>
            <a:r>
              <a:rPr kumimoji="1" lang="en-US" altLang="zh-CN" dirty="0"/>
              <a:t>	(</a:t>
            </a:r>
            <a:r>
              <a:rPr lang="en-US" altLang="zh-CN" dirty="0"/>
              <a:t>RC</a:t>
            </a:r>
            <a:r>
              <a:rPr lang="zh-CN" altLang="zh-CN" dirty="0"/>
              <a:t>振荡电路部分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 descr="图片包含 游戏机, 文字&#10;&#10;描述已自动生成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258" y="1535267"/>
            <a:ext cx="4424879" cy="4957608"/>
          </a:xfrm>
          <a:prstGeom prst="rect">
            <a:avLst/>
          </a:prstGeom>
        </p:spPr>
      </p:pic>
      <p:sp>
        <p:nvSpPr>
          <p:cNvPr id="5" name="Text Box 18"/>
          <p:cNvSpPr txBox="1"/>
          <p:nvPr/>
        </p:nvSpPr>
        <p:spPr bwMode="auto">
          <a:xfrm>
            <a:off x="7150059" y="3097239"/>
            <a:ext cx="542925" cy="1462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宋体" charset="-122"/>
                <a:cs typeface="宋体" charset="-122"/>
              </a:rPr>
              <a:t>各种电扰动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 Box 17"/>
          <p:cNvSpPr txBox="1"/>
          <p:nvPr/>
        </p:nvSpPr>
        <p:spPr bwMode="auto">
          <a:xfrm>
            <a:off x="8312109" y="3119465"/>
            <a:ext cx="561975" cy="1297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宋体" charset="-122"/>
                <a:cs typeface="宋体" charset="-122"/>
              </a:rPr>
              <a:t>选频网络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 Box 16"/>
          <p:cNvSpPr txBox="1"/>
          <p:nvPr/>
        </p:nvSpPr>
        <p:spPr bwMode="auto">
          <a:xfrm>
            <a:off x="9343984" y="3122640"/>
            <a:ext cx="571500" cy="12906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宋体" charset="-122"/>
                <a:cs typeface="Arial" charset="0"/>
              </a:rPr>
              <a:t>放大电路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21"/>
          <p:cNvSpPr/>
          <p:nvPr/>
        </p:nvSpPr>
        <p:spPr bwMode="auto">
          <a:xfrm>
            <a:off x="7842209" y="3540946"/>
            <a:ext cx="285750" cy="297838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2000"/>
          </a:p>
        </p:txBody>
      </p:sp>
      <p:sp>
        <p:nvSpPr>
          <p:cNvPr id="9" name="AutoShape 20"/>
          <p:cNvSpPr/>
          <p:nvPr/>
        </p:nvSpPr>
        <p:spPr bwMode="auto">
          <a:xfrm>
            <a:off x="8991558" y="3540946"/>
            <a:ext cx="285750" cy="297838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2000"/>
          </a:p>
        </p:txBody>
      </p:sp>
      <p:sp>
        <p:nvSpPr>
          <p:cNvPr id="10" name="手杖形箭头 9"/>
          <p:cNvSpPr/>
          <p:nvPr/>
        </p:nvSpPr>
        <p:spPr>
          <a:xfrm flipH="1">
            <a:off x="8476256" y="2678300"/>
            <a:ext cx="1316355" cy="41402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5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807034" y="11301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07034" y="16635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  </a:t>
            </a:r>
            <a:r>
              <a:rPr kumimoji="0" lang="zh-CN" altLang="zh-CN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                                                              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RC</a:t>
            </a:r>
            <a:r>
              <a:rPr lang="zh-CN" altLang="zh-CN" dirty="0"/>
              <a:t>振荡电路部分数据设计与参数分析</a:t>
            </a:r>
            <a:br>
              <a:rPr lang="zh-CN" altLang="zh-CN" dirty="0"/>
            </a:b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33704" y="2033193"/>
                <a:ext cx="6096000" cy="44596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66725" algn="just"/>
                <a:r>
                  <a:rPr lang="en-US" altLang="zh-CN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RC</a:t>
                </a:r>
                <a:r>
                  <a:rPr lang="zh-CN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振荡电路要起振应该满足关系：</a:t>
                </a:r>
              </a:p>
              <a:p>
                <a:pPr indent="4667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̇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66725" algn="just"/>
                <a:r>
                  <a:rPr lang="zh-CN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可以推出：</a:t>
                </a:r>
                <a:r>
                  <a:rPr lang="en-US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667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=1+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𝑅𝑚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𝑅𝑛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≥3</m:t>
                      </m:r>
                    </m:oMath>
                  </m:oMathPara>
                </a14:m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66725" algn="just"/>
                <a:r>
                  <a:rPr lang="zh-CN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所以可以选择</a:t>
                </a:r>
                <a:r>
                  <a:rPr lang="en-US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Rn=R3=10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; Rm=R11+R10=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18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+27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=45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66725" algn="just"/>
                <a:r>
                  <a:rPr lang="zh-CN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同时，选择</a:t>
                </a:r>
                <a:r>
                  <a:rPr lang="en-US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RC</a:t>
                </a:r>
                <a:r>
                  <a:rPr lang="zh-CN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振荡电路的振荡频率</a:t>
                </a:r>
              </a:p>
              <a:p>
                <a:pPr indent="4667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66725" algn="just"/>
                <a:r>
                  <a:rPr lang="zh-CN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那么可以算得</a:t>
                </a:r>
                <a:r>
                  <a:rPr lang="en-US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𝑅𝐶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×47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×10×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−9</m:t>
                            </m:r>
                          </m:sup>
                        </m:sSup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=338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𝐻𝑧</m:t>
                    </m:r>
                  </m:oMath>
                </a14:m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66725" algn="just"/>
                <a:r>
                  <a:rPr lang="zh-CN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加入两个二极管的作用是限制输出幅度和改善输出波形。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04" y="2033193"/>
                <a:ext cx="6096000" cy="4459682"/>
              </a:xfrm>
              <a:prstGeom prst="rect">
                <a:avLst/>
              </a:prstGeom>
              <a:blipFill rotWithShape="1">
                <a:blip r:embed="rId3"/>
                <a:stretch>
                  <a:fillRect l="-833" t="-29915" r="-833"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内容占位符 3" descr="图片包含 游戏机, 文字&#10;&#10;描述已自动生成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0258" y="1535267"/>
            <a:ext cx="4424879" cy="49576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5"/>
          <p:cNvSpPr txBox="1"/>
          <p:nvPr>
            <p:custDataLst>
              <p:tags r:id="rId2"/>
            </p:custDataLst>
          </p:nvPr>
        </p:nvSpPr>
        <p:spPr>
          <a:xfrm>
            <a:off x="3514570" y="2911617"/>
            <a:ext cx="5561564" cy="1034765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54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charset="0"/>
                <a:ea typeface="微软雅黑" pitchFamily="34" charset="-122"/>
              </a:rPr>
              <a:t>仿真结果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文字, 地图, 游戏机&#10;&#10;描述已自动生成"/>
          <p:cNvPicPr/>
          <p:nvPr/>
        </p:nvPicPr>
        <p:blipFill>
          <a:blip r:embed="rId3"/>
          <a:stretch>
            <a:fillRect/>
          </a:stretch>
        </p:blipFill>
        <p:spPr>
          <a:xfrm>
            <a:off x="1789217" y="139494"/>
            <a:ext cx="10402783" cy="6403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140" y="139494"/>
            <a:ext cx="46313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/>
              <a:t>设计电路图的不工作状态</a:t>
            </a:r>
            <a:r>
              <a:rPr lang="zh-CN" altLang="zh-CN" sz="4000" dirty="0">
                <a:effectLst/>
              </a:rPr>
              <a:t> </a:t>
            </a:r>
            <a:endParaRPr kumimoji="1" lang="zh-CN" altLang="en-US" sz="4000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8140" y="139494"/>
            <a:ext cx="46313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/>
              <a:t>设计电路图的工作状态</a:t>
            </a:r>
            <a:r>
              <a:rPr lang="zh-CN" altLang="zh-CN" sz="4000" dirty="0">
                <a:effectLst/>
              </a:rPr>
              <a:t> </a:t>
            </a:r>
            <a:endParaRPr kumimoji="1" lang="zh-CN" altLang="en-US" sz="4000" dirty="0"/>
          </a:p>
        </p:txBody>
      </p:sp>
      <p:pic>
        <p:nvPicPr>
          <p:cNvPr id="5" name="图片 4" descr="图片包含 文字, 地图, 游戏机&#10;&#10;描述已自动生成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7" y="139494"/>
            <a:ext cx="10434453" cy="64988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部分效果图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800" dirty="0"/>
              <a:t>电压比较器不工作时</a:t>
            </a:r>
            <a:endParaRPr kumimoji="1" lang="en-US" altLang="zh-CN" sz="1800" dirty="0"/>
          </a:p>
          <a:p>
            <a:endParaRPr kumimoji="1" lang="zh-CN" altLang="en-US" dirty="0"/>
          </a:p>
        </p:txBody>
      </p:sp>
      <p:pic>
        <p:nvPicPr>
          <p:cNvPr id="4" name="图片 3" descr="图片包含 游戏机&#10;&#10;描述已自动生成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599500"/>
            <a:ext cx="4194246" cy="35744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58023" y="1891395"/>
            <a:ext cx="37802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电压比较器工作时</a:t>
            </a:r>
            <a:endParaRPr kumimoji="1" lang="en-US" altLang="zh-CN" dirty="0"/>
          </a:p>
          <a:p>
            <a:endParaRPr kumimoji="1" lang="en-US" altLang="zh-CN" sz="2800" dirty="0"/>
          </a:p>
        </p:txBody>
      </p:sp>
      <p:pic>
        <p:nvPicPr>
          <p:cNvPr id="6" name="图片 5" descr="图片包含 游戏机&#10;&#10;描述已自动生成"/>
          <p:cNvPicPr/>
          <p:nvPr/>
        </p:nvPicPr>
        <p:blipFill>
          <a:blip r:embed="rId4"/>
          <a:stretch>
            <a:fillRect/>
          </a:stretch>
        </p:blipFill>
        <p:spPr>
          <a:xfrm>
            <a:off x="6484776" y="2599500"/>
            <a:ext cx="4432040" cy="357449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3FD96D2-2DAB-814F-AC19-6D8F93379F5C}"/>
              </a:ext>
            </a:extLst>
          </p:cNvPr>
          <p:cNvSpPr txBox="1">
            <a:spLocks/>
          </p:cNvSpPr>
          <p:nvPr/>
        </p:nvSpPr>
        <p:spPr>
          <a:xfrm>
            <a:off x="995965" y="1179239"/>
            <a:ext cx="5257800" cy="64341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kumimoji="1" lang="zh-CN" altLang="en-US" sz="1800" dirty="0">
                <a:solidFill>
                  <a:srgbClr val="C00000"/>
                </a:solidFill>
              </a:rPr>
              <a:t>红线</a:t>
            </a:r>
            <a:r>
              <a:rPr kumimoji="1" lang="zh-CN" altLang="en-US" sz="1800" dirty="0"/>
              <a:t>代表同相端；</a:t>
            </a:r>
            <a:r>
              <a:rPr kumimoji="1" lang="zh-CN" altLang="en-US" sz="1800" dirty="0">
                <a:solidFill>
                  <a:schemeClr val="accent3"/>
                </a:solidFill>
              </a:rPr>
              <a:t>绿线</a:t>
            </a:r>
            <a:r>
              <a:rPr kumimoji="1" lang="zh-CN" altLang="en-US" sz="1800" dirty="0"/>
              <a:t>代表反相端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部分效果图</a:t>
            </a:r>
          </a:p>
        </p:txBody>
      </p:sp>
      <p:pic>
        <p:nvPicPr>
          <p:cNvPr id="4" name="内容占位符 3" descr="图片包含 游戏机, 钟表&#10;&#10;描述已自动生成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1795"/>
            <a:ext cx="5257800" cy="42206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85786" y="2631434"/>
            <a:ext cx="3191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 algn="just"/>
            <a:r>
              <a:rPr lang="en-US" altLang="zh-CN" sz="2400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zh-CN" altLang="zh-CN" sz="2400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绿色部分为</a:t>
            </a:r>
            <a:r>
              <a:rPr lang="en-US" altLang="zh-CN" sz="2400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220v 50hz</a:t>
            </a:r>
            <a:r>
              <a:rPr lang="zh-CN" altLang="zh-CN" sz="2400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的电压，经过直流稳压过后，可以得到红色线条的直流稳定电压。由于电路接负载，由原来的</a:t>
            </a:r>
            <a:r>
              <a:rPr lang="en-US" altLang="zh-CN" sz="2400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24v</a:t>
            </a:r>
            <a:r>
              <a:rPr lang="zh-CN" altLang="zh-CN" sz="2400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降低成为了现在的</a:t>
            </a:r>
            <a:r>
              <a:rPr lang="en-US" altLang="zh-CN" sz="2400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20v</a:t>
            </a:r>
            <a:endParaRPr lang="zh-CN" altLang="zh-CN" sz="2400" kern="1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832" y="18015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电源部分</a:t>
            </a:r>
            <a:endParaRPr kumimoji="1"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" b="47"/>
          <a:stretch>
            <a:fillRect/>
          </a:stretch>
        </p:blipFill>
        <p:spPr/>
      </p:pic>
      <p:sp>
        <p:nvSpPr>
          <p:cNvPr id="8" name="直角三角形 7"/>
          <p:cNvSpPr/>
          <p:nvPr/>
        </p:nvSpPr>
        <p:spPr>
          <a:xfrm rot="5400000">
            <a:off x="114301" y="-62141"/>
            <a:ext cx="3733799" cy="3962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981200" y="0"/>
            <a:ext cx="2476500" cy="2476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2336" y="1248276"/>
            <a:ext cx="182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Arial" charset="0"/>
                <a:sym typeface="Arial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charset="0"/>
              <a:sym typeface="Arial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34925" y="1202555"/>
            <a:ext cx="6579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-88903" y="356318"/>
            <a:ext cx="25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汉仪旗黑-85S"/>
                <a:sym typeface="Arial" charset="0"/>
              </a:rPr>
              <a:t>目 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89258" y="127272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Arial" charset="0"/>
                <a:cs typeface="Arial" charset="0"/>
                <a:sym typeface="Arial" charset="0"/>
              </a:rPr>
              <a:t>01</a:t>
            </a:r>
            <a:endParaRPr lang="zh-CN" altLang="en-US" sz="3600" dirty="0">
              <a:solidFill>
                <a:schemeClr val="accent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7623508" y="1345249"/>
            <a:ext cx="3172209" cy="501289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Arial" charset="0"/>
                <a:cs typeface="+mj-cs"/>
                <a:sym typeface="Arial" charset="0"/>
              </a:rPr>
              <a:t>总体设计方案与要求</a:t>
            </a:r>
            <a:endParaRPr lang="en-US" altLang="zh-CN" sz="2000" dirty="0">
              <a:solidFill>
                <a:schemeClr val="tx1"/>
              </a:solidFill>
              <a:latin typeface="Arial" charset="0"/>
              <a:cs typeface="+mj-cs"/>
              <a:sym typeface="Arial" charset="0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6253004" y="1110827"/>
            <a:ext cx="970137" cy="970137"/>
          </a:xfrm>
          <a:prstGeom prst="diamond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94097" y="321522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Arial" charset="0"/>
                <a:cs typeface="Arial" charset="0"/>
                <a:sym typeface="Arial" charset="0"/>
              </a:rPr>
              <a:t>02</a:t>
            </a:r>
            <a:endParaRPr lang="zh-CN" altLang="en-US" sz="3600" dirty="0">
              <a:solidFill>
                <a:schemeClr val="accent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7623508" y="3287745"/>
            <a:ext cx="3172209" cy="501289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Arial" charset="0"/>
                <a:cs typeface="+mj-cs"/>
                <a:sym typeface="Arial" charset="0"/>
              </a:rPr>
              <a:t>设计电路及其仿真</a:t>
            </a:r>
            <a:endParaRPr lang="en-US" altLang="zh-CN" sz="2000" dirty="0">
              <a:solidFill>
                <a:schemeClr val="tx1"/>
              </a:solidFill>
              <a:latin typeface="Arial" charset="0"/>
              <a:cs typeface="+mj-cs"/>
              <a:sym typeface="Arial" charset="0"/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6257843" y="3053323"/>
            <a:ext cx="970137" cy="970137"/>
          </a:xfrm>
          <a:prstGeom prst="diamond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89258" y="515772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Arial" charset="0"/>
                <a:cs typeface="Arial" charset="0"/>
                <a:sym typeface="Arial" charset="0"/>
              </a:rPr>
              <a:t>03</a:t>
            </a:r>
            <a:endParaRPr lang="zh-CN" altLang="en-US" sz="3600" dirty="0">
              <a:solidFill>
                <a:schemeClr val="accent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7610477" y="5302763"/>
            <a:ext cx="3172209" cy="501289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Arial" charset="0"/>
                <a:cs typeface="+mj-cs"/>
                <a:sym typeface="Arial" charset="0"/>
              </a:rPr>
              <a:t>结语</a:t>
            </a:r>
            <a:endParaRPr lang="en-US" altLang="zh-CN" sz="2000" dirty="0">
              <a:solidFill>
                <a:schemeClr val="tx1"/>
              </a:solidFill>
              <a:latin typeface="Arial" charset="0"/>
              <a:cs typeface="+mj-cs"/>
              <a:sym typeface="Arial" charset="0"/>
            </a:endParaRPr>
          </a:p>
        </p:txBody>
      </p:sp>
      <p:sp>
        <p:nvSpPr>
          <p:cNvPr id="29" name="菱形 28"/>
          <p:cNvSpPr/>
          <p:nvPr/>
        </p:nvSpPr>
        <p:spPr>
          <a:xfrm>
            <a:off x="6253004" y="4995819"/>
            <a:ext cx="970137" cy="970137"/>
          </a:xfrm>
          <a:prstGeom prst="diamond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92" y="1690688"/>
            <a:ext cx="4386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RC</a:t>
            </a:r>
            <a:r>
              <a:rPr lang="zh-CN" altLang="zh-CN" sz="1800" dirty="0"/>
              <a:t>振荡电路</a:t>
            </a:r>
            <a:endParaRPr kumimoji="1" lang="zh-CN" altLang="en-US" sz="1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部分效果图</a:t>
            </a:r>
          </a:p>
        </p:txBody>
      </p:sp>
      <p:pic>
        <p:nvPicPr>
          <p:cNvPr id="6" name="图片 5" descr="图片包含 游戏机, 钟表, 电脑&#10;&#10;描述已自动生成"/>
          <p:cNvPicPr/>
          <p:nvPr/>
        </p:nvPicPr>
        <p:blipFill>
          <a:blip r:embed="rId3"/>
          <a:stretch>
            <a:fillRect/>
          </a:stretch>
        </p:blipFill>
        <p:spPr>
          <a:xfrm>
            <a:off x="696692" y="2418476"/>
            <a:ext cx="4703647" cy="3618430"/>
          </a:xfrm>
          <a:prstGeom prst="rect">
            <a:avLst/>
          </a:prstGeom>
        </p:spPr>
      </p:pic>
      <p:pic>
        <p:nvPicPr>
          <p:cNvPr id="7" name="图片 6" descr="图片包含 游戏机, 钟表&#10;&#10;描述已自动生成"/>
          <p:cNvPicPr/>
          <p:nvPr/>
        </p:nvPicPr>
        <p:blipFill>
          <a:blip r:embed="rId4"/>
          <a:stretch>
            <a:fillRect/>
          </a:stretch>
        </p:blipFill>
        <p:spPr>
          <a:xfrm>
            <a:off x="6512767" y="2418476"/>
            <a:ext cx="4982541" cy="36184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12767" y="1685250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蜂鸣器与</a:t>
            </a:r>
            <a:r>
              <a:rPr lang="en-US" altLang="zh-CN" dirty="0"/>
              <a:t>LED</a:t>
            </a:r>
            <a:r>
              <a:rPr lang="zh-CN" altLang="zh-CN" dirty="0"/>
              <a:t>端口输出波形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erlin, Reichstag, People, Silhouette, 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284"/>
          <a:stretch>
            <a:fillRect/>
          </a:stretch>
        </p:blipFill>
        <p:spPr bwMode="auto">
          <a:xfrm flipH="1">
            <a:off x="6451600" y="0"/>
            <a:ext cx="5740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48468" y="3704026"/>
            <a:ext cx="5595938" cy="815422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Arial" charset="0"/>
              </a:rPr>
              <a:t>    </a:t>
            </a:r>
            <a:r>
              <a:rPr lang="en-US" altLang="zh-CN" dirty="0">
                <a:sym typeface="Arial" charset="0"/>
              </a:rPr>
              <a:t>conclusion</a:t>
            </a:r>
            <a:endParaRPr lang="en-US" altLang="zh-CN" dirty="0">
              <a:latin typeface="Arial" charset="0"/>
              <a:sym typeface="Arial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48468" y="2642251"/>
            <a:ext cx="6034087" cy="1573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结语</a:t>
            </a:r>
            <a:br>
              <a:rPr lang="en-US" altLang="zh-CN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</a:br>
            <a:endParaRPr lang="en-US" altLang="zh-CN" b="1" spc="3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17442" y="3704025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: 形状 4"/>
          <p:cNvSpPr/>
          <p:nvPr/>
        </p:nvSpPr>
        <p:spPr>
          <a:xfrm rot="18892273" flipV="1">
            <a:off x="9869507" y="-119701"/>
            <a:ext cx="1511300" cy="5926295"/>
          </a:xfrm>
          <a:custGeom>
            <a:avLst/>
            <a:gdLst>
              <a:gd name="connsiteX0" fmla="*/ 1511300 w 1511300"/>
              <a:gd name="connsiteY0" fmla="*/ 4408186 h 5926295"/>
              <a:gd name="connsiteX1" fmla="*/ 1511300 w 1511300"/>
              <a:gd name="connsiteY1" fmla="*/ 1504521 h 5926295"/>
              <a:gd name="connsiteX2" fmla="*/ 0 w 1511300"/>
              <a:gd name="connsiteY2" fmla="*/ 0 h 5926295"/>
              <a:gd name="connsiteX3" fmla="*/ 0 w 1511300"/>
              <a:gd name="connsiteY3" fmla="*/ 5926295 h 59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1300" h="5926295">
                <a:moveTo>
                  <a:pt x="1511300" y="4408186"/>
                </a:moveTo>
                <a:lnTo>
                  <a:pt x="1511300" y="1504521"/>
                </a:lnTo>
                <a:lnTo>
                  <a:pt x="0" y="0"/>
                </a:lnTo>
                <a:lnTo>
                  <a:pt x="0" y="5926295"/>
                </a:lnTo>
                <a:close/>
              </a:path>
            </a:pathLst>
          </a:custGeom>
          <a:solidFill>
            <a:srgbClr val="36A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1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结语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4616"/>
            <a:ext cx="10852237" cy="5388907"/>
          </a:xfrm>
        </p:spPr>
        <p:txBody>
          <a:bodyPr/>
          <a:lstStyle/>
          <a:p>
            <a:pPr algn="ctr"/>
            <a:endParaRPr lang="en-US" altLang="zh-CN" dirty="0"/>
          </a:p>
          <a:p>
            <a:pPr algn="ctr"/>
            <a:r>
              <a:rPr lang="zh-CN" altLang="zh-CN" dirty="0"/>
              <a:t>本次课设，让我重新拿起模电课本，让我把一些以前忽略的知识点都捡了起来，我重新复习了电压比较器，</a:t>
            </a:r>
            <a:r>
              <a:rPr lang="en-US" altLang="zh-CN" dirty="0"/>
              <a:t>RC</a:t>
            </a:r>
            <a:r>
              <a:rPr lang="zh-CN" altLang="zh-CN" dirty="0"/>
              <a:t>振荡电路，以及学习了模电老师在</a:t>
            </a:r>
            <a:r>
              <a:rPr lang="en-US" altLang="zh-CN" dirty="0"/>
              <a:t>ppt</a:t>
            </a:r>
            <a:r>
              <a:rPr lang="zh-CN" altLang="zh-CN" dirty="0"/>
              <a:t>上面留下的一个新的电路：三端稳压电路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r>
              <a:rPr lang="zh-CN" altLang="zh-CN" dirty="0"/>
              <a:t>由于疫情，无法回学校进行系统的学习，但是我们克服了各种困难，在老师孜孜不倦的帮助下，完成了这一次模电课设。模电课设不仅仅是一门课程，更是一种培养我们善于思考，善于实践的一门课程，我希望我在模电课设上面学习的内容，能运用到以后的生活学习当中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charset="0"/>
                <a:sym typeface="Arial" charset="0"/>
              </a:rPr>
              <a:t>Thank you for your patient 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感谢您的耐心观看</a:t>
            </a:r>
          </a:p>
        </p:txBody>
      </p:sp>
      <p:sp>
        <p:nvSpPr>
          <p:cNvPr id="4" name="任意多边形: 形状 3"/>
          <p:cNvSpPr/>
          <p:nvPr/>
        </p:nvSpPr>
        <p:spPr>
          <a:xfrm rot="2707727">
            <a:off x="7554765" y="1956501"/>
            <a:ext cx="1511300" cy="6398152"/>
          </a:xfrm>
          <a:custGeom>
            <a:avLst/>
            <a:gdLst>
              <a:gd name="connsiteX0" fmla="*/ 0 w 1511300"/>
              <a:gd name="connsiteY0" fmla="*/ 0 h 6398152"/>
              <a:gd name="connsiteX1" fmla="*/ 1511300 w 1511300"/>
              <a:gd name="connsiteY1" fmla="*/ 0 h 6398152"/>
              <a:gd name="connsiteX2" fmla="*/ 1511300 w 1511300"/>
              <a:gd name="connsiteY2" fmla="*/ 4880043 h 6398152"/>
              <a:gd name="connsiteX3" fmla="*/ 0 w 1511300"/>
              <a:gd name="connsiteY3" fmla="*/ 6398152 h 639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1300" h="6398152">
                <a:moveTo>
                  <a:pt x="0" y="0"/>
                </a:moveTo>
                <a:lnTo>
                  <a:pt x="1511300" y="0"/>
                </a:lnTo>
                <a:lnTo>
                  <a:pt x="1511300" y="4880043"/>
                </a:lnTo>
                <a:lnTo>
                  <a:pt x="0" y="6398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sp>
        <p:nvSpPr>
          <p:cNvPr id="5" name="任意多边形: 形状 4"/>
          <p:cNvSpPr/>
          <p:nvPr/>
        </p:nvSpPr>
        <p:spPr>
          <a:xfrm rot="18892273" flipV="1">
            <a:off x="7555768" y="-1497068"/>
            <a:ext cx="1511300" cy="6400978"/>
          </a:xfrm>
          <a:custGeom>
            <a:avLst/>
            <a:gdLst>
              <a:gd name="connsiteX0" fmla="*/ 1511300 w 1511300"/>
              <a:gd name="connsiteY0" fmla="*/ 4882869 h 6400978"/>
              <a:gd name="connsiteX1" fmla="*/ 1511300 w 1511300"/>
              <a:gd name="connsiteY1" fmla="*/ 0 h 6400978"/>
              <a:gd name="connsiteX2" fmla="*/ 0 w 1511300"/>
              <a:gd name="connsiteY2" fmla="*/ 6793 h 6400978"/>
              <a:gd name="connsiteX3" fmla="*/ 0 w 1511300"/>
              <a:gd name="connsiteY3" fmla="*/ 6400978 h 640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1300" h="6400978">
                <a:moveTo>
                  <a:pt x="1511300" y="4882869"/>
                </a:moveTo>
                <a:lnTo>
                  <a:pt x="1511300" y="0"/>
                </a:lnTo>
                <a:lnTo>
                  <a:pt x="0" y="6793"/>
                </a:lnTo>
                <a:lnTo>
                  <a:pt x="0" y="64009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7690278" y="2356278"/>
            <a:ext cx="4494947" cy="450849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2285573" y="-2285573"/>
            <a:ext cx="2363051" cy="6934199"/>
          </a:xfrm>
          <a:prstGeom prst="rtTriangle">
            <a:avLst/>
          </a:prstGeom>
          <a:solidFill>
            <a:schemeClr val="accent3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35100" y="3556000"/>
            <a:ext cx="927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3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erlin, Reichstag, People, Silhouette, 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284"/>
          <a:stretch>
            <a:fillRect/>
          </a:stretch>
        </p:blipFill>
        <p:spPr bwMode="auto">
          <a:xfrm flipH="1">
            <a:off x="6451600" y="0"/>
            <a:ext cx="5740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48468" y="3704026"/>
            <a:ext cx="5595938" cy="815422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Arial" charset="0"/>
              </a:rPr>
              <a:t>Overall design scheme and requirements</a:t>
            </a:r>
            <a:endParaRPr lang="en-US" altLang="zh-CN" dirty="0">
              <a:latin typeface="Arial" charset="0"/>
              <a:sym typeface="Arial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48468" y="2642251"/>
            <a:ext cx="6034087" cy="1573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总体设计方案与要求</a:t>
            </a:r>
            <a:br>
              <a:rPr lang="en-US" altLang="zh-CN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</a:br>
            <a:endParaRPr lang="en-US" altLang="zh-CN" b="1" spc="3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17442" y="3704025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: 形状 4"/>
          <p:cNvSpPr/>
          <p:nvPr/>
        </p:nvSpPr>
        <p:spPr>
          <a:xfrm rot="18892273" flipV="1">
            <a:off x="9869507" y="-119701"/>
            <a:ext cx="1511300" cy="5926295"/>
          </a:xfrm>
          <a:custGeom>
            <a:avLst/>
            <a:gdLst>
              <a:gd name="connsiteX0" fmla="*/ 1511300 w 1511300"/>
              <a:gd name="connsiteY0" fmla="*/ 4408186 h 5926295"/>
              <a:gd name="connsiteX1" fmla="*/ 1511300 w 1511300"/>
              <a:gd name="connsiteY1" fmla="*/ 1504521 h 5926295"/>
              <a:gd name="connsiteX2" fmla="*/ 0 w 1511300"/>
              <a:gd name="connsiteY2" fmla="*/ 0 h 5926295"/>
              <a:gd name="connsiteX3" fmla="*/ 0 w 1511300"/>
              <a:gd name="connsiteY3" fmla="*/ 5926295 h 59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1300" h="5926295">
                <a:moveTo>
                  <a:pt x="1511300" y="4408186"/>
                </a:moveTo>
                <a:lnTo>
                  <a:pt x="1511300" y="1504521"/>
                </a:lnTo>
                <a:lnTo>
                  <a:pt x="0" y="0"/>
                </a:lnTo>
                <a:lnTo>
                  <a:pt x="0" y="5926295"/>
                </a:lnTo>
                <a:close/>
              </a:path>
            </a:pathLst>
          </a:custGeom>
          <a:solidFill>
            <a:srgbClr val="36A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134352"/>
            <a:ext cx="10515600" cy="1325563"/>
          </a:xfrm>
        </p:spPr>
        <p:txBody>
          <a:bodyPr/>
          <a:lstStyle/>
          <a:p>
            <a:r>
              <a:rPr lang="zh-CN" altLang="zh-CN" dirty="0"/>
              <a:t>设计课题任务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048314"/>
            <a:ext cx="10515600" cy="122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sz="2400" dirty="0"/>
              <a:t>设计一个红外报警器。当有物体进入监控区域的时候，会一直让</a:t>
            </a:r>
            <a:r>
              <a:rPr lang="en-US" altLang="zh-CN" sz="2400" dirty="0"/>
              <a:t>LED</a:t>
            </a:r>
            <a:r>
              <a:rPr lang="zh-CN" altLang="zh-CN" sz="2400" dirty="0"/>
              <a:t>灯闪烁以及蜂鸣器发出声响。</a:t>
            </a:r>
          </a:p>
          <a:p>
            <a:pPr marL="0" indent="0">
              <a:buNone/>
            </a:pP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33096" y="537233"/>
            <a:ext cx="3313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背景</a:t>
            </a:r>
          </a:p>
        </p:txBody>
      </p:sp>
      <p:sp>
        <p:nvSpPr>
          <p:cNvPr id="47" name="内容占位符 2"/>
          <p:cNvSpPr txBox="1"/>
          <p:nvPr/>
        </p:nvSpPr>
        <p:spPr>
          <a:xfrm>
            <a:off x="533400" y="1431243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常常在日常生活、生产当中，往往会遇到各种危险的情况或是存在一些偷盗的问题存在。为了解决此类问题，此时就需要各种各样的报警器，红外线报警器就是一种原理简单，价格低廉的一种稳定高效的报警器。</a:t>
            </a:r>
            <a:r>
              <a:rPr lang="zh-CN" altLang="zh-CN" dirty="0">
                <a:effectLst/>
              </a:rPr>
              <a:t> 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方案思路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190"/>
                <a:ext cx="10515600" cy="4351338"/>
              </a:xfrm>
            </p:spPr>
            <p:txBody>
              <a:bodyPr/>
              <a:lstStyle/>
              <a:p>
                <a:r>
                  <a:rPr lang="zh-CN" altLang="zh-CN" dirty="0"/>
                  <a:t>此装置由：采用三端稳压器</a:t>
                </a:r>
                <a:r>
                  <a:rPr lang="en-US" altLang="zh-CN" dirty="0"/>
                  <a:t>LM7812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LM7912</a:t>
                </a:r>
                <a:r>
                  <a:rPr lang="zh-CN" altLang="zh-CN" dirty="0"/>
                  <a:t>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±12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zh-CN" dirty="0"/>
                  <a:t>直流稳压电源、电压比较器构成红外线开关、</a:t>
                </a:r>
                <a:r>
                  <a:rPr lang="en-US" altLang="zh-CN" dirty="0"/>
                  <a:t>LC</a:t>
                </a:r>
                <a:r>
                  <a:rPr lang="zh-CN" altLang="zh-CN" dirty="0"/>
                  <a:t>振荡电路构成</a:t>
                </a:r>
                <a:r>
                  <a:rPr lang="en-US" altLang="zh-CN" dirty="0"/>
                  <a:t>LED</a:t>
                </a:r>
                <a:r>
                  <a:rPr lang="zh-CN" altLang="zh-CN" dirty="0"/>
                  <a:t>的闪烁以及蜂鸣器报警组成。当红外发射接收头被阻挡时，就会导致电压的变化，使得比较器由低电压变成高电压，继电器吸合。让连接有</a:t>
                </a:r>
                <a:r>
                  <a:rPr lang="en-US" altLang="zh-CN" dirty="0"/>
                  <a:t>LED</a:t>
                </a:r>
                <a:r>
                  <a:rPr lang="zh-CN" altLang="zh-CN" dirty="0"/>
                  <a:t>灯和蜂鸣器的电路工作，从而达到报警器的效果。</a:t>
                </a:r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190"/>
                <a:ext cx="10515600" cy="4351338"/>
              </a:xfrm>
              <a:blipFill rotWithShape="1">
                <a:blip r:embed="rId3"/>
                <a:stretch>
                  <a:fillRect l="-1087" t="-2332" r="-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 Box 6"/>
          <p:cNvSpPr txBox="1"/>
          <p:nvPr/>
        </p:nvSpPr>
        <p:spPr bwMode="auto">
          <a:xfrm>
            <a:off x="3759441" y="3383052"/>
            <a:ext cx="887413" cy="422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220v电源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 Box 5"/>
          <p:cNvSpPr txBox="1"/>
          <p:nvPr/>
        </p:nvSpPr>
        <p:spPr bwMode="auto">
          <a:xfrm>
            <a:off x="5111198" y="3418645"/>
            <a:ext cx="1223963" cy="412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三端稳压器电路</a:t>
            </a:r>
            <a:endParaRPr kumimoji="0" lang="zh-CN" altLang="zh-C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 Box 9"/>
          <p:cNvSpPr txBox="1"/>
          <p:nvPr/>
        </p:nvSpPr>
        <p:spPr bwMode="auto">
          <a:xfrm>
            <a:off x="3904672" y="5190799"/>
            <a:ext cx="1471612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红外发射接收头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 Box 11"/>
          <p:cNvSpPr txBox="1"/>
          <p:nvPr/>
        </p:nvSpPr>
        <p:spPr bwMode="auto">
          <a:xfrm>
            <a:off x="5320112" y="4301087"/>
            <a:ext cx="887412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继电器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/>
          <p:nvPr/>
        </p:nvSpPr>
        <p:spPr bwMode="auto">
          <a:xfrm>
            <a:off x="6809823" y="3421820"/>
            <a:ext cx="1435100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mbria Math" pitchFamily="18" charset="0"/>
              </a:rPr>
              <a:t>±12v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直流稳压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电路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 Box 10"/>
          <p:cNvSpPr txBox="1"/>
          <p:nvPr/>
        </p:nvSpPr>
        <p:spPr bwMode="auto">
          <a:xfrm>
            <a:off x="6956217" y="5046040"/>
            <a:ext cx="11207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电压比较器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4714323" y="3529770"/>
            <a:ext cx="401320" cy="179705"/>
          </a:xfrm>
          <a:prstGeom prst="rightArrow">
            <a:avLst>
              <a:gd name="adj1" fmla="val 50000"/>
              <a:gd name="adj2" fmla="val 55830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b="1"/>
          </a:p>
        </p:txBody>
      </p:sp>
      <p:sp>
        <p:nvSpPr>
          <p:cNvPr id="11" name="AutoShape 7"/>
          <p:cNvSpPr/>
          <p:nvPr/>
        </p:nvSpPr>
        <p:spPr bwMode="auto">
          <a:xfrm>
            <a:off x="6390723" y="3569140"/>
            <a:ext cx="419100" cy="158115"/>
          </a:xfrm>
          <a:prstGeom prst="rightArrow">
            <a:avLst>
              <a:gd name="adj1" fmla="val 50000"/>
              <a:gd name="adj2" fmla="val 66265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b="1"/>
          </a:p>
        </p:txBody>
      </p:sp>
      <p:sp>
        <p:nvSpPr>
          <p:cNvPr id="12" name="AutoShape 13"/>
          <p:cNvSpPr/>
          <p:nvPr/>
        </p:nvSpPr>
        <p:spPr bwMode="auto">
          <a:xfrm rot="13223026">
            <a:off x="6363418" y="4887400"/>
            <a:ext cx="419100" cy="158115"/>
          </a:xfrm>
          <a:prstGeom prst="rightArrow">
            <a:avLst>
              <a:gd name="adj1" fmla="val 50000"/>
              <a:gd name="adj2" fmla="val 66265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b="1"/>
          </a:p>
        </p:txBody>
      </p:sp>
      <p:sp>
        <p:nvSpPr>
          <p:cNvPr id="13" name="AutoShape 12"/>
          <p:cNvSpPr/>
          <p:nvPr/>
        </p:nvSpPr>
        <p:spPr bwMode="auto">
          <a:xfrm rot="21336053">
            <a:off x="5442033" y="5270305"/>
            <a:ext cx="1448435" cy="160655"/>
          </a:xfrm>
          <a:prstGeom prst="rightArrow">
            <a:avLst>
              <a:gd name="adj1" fmla="val 50000"/>
              <a:gd name="adj2" fmla="val 66265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b="1"/>
          </a:p>
        </p:txBody>
      </p:sp>
      <p:sp>
        <p:nvSpPr>
          <p:cNvPr id="14" name="AutoShape 12"/>
          <p:cNvSpPr/>
          <p:nvPr/>
        </p:nvSpPr>
        <p:spPr bwMode="auto">
          <a:xfrm rot="10800000" flipV="1">
            <a:off x="4765123" y="4437185"/>
            <a:ext cx="533400" cy="139065"/>
          </a:xfrm>
          <a:prstGeom prst="rightArrow">
            <a:avLst>
              <a:gd name="adj1" fmla="val 50000"/>
              <a:gd name="adj2" fmla="val 66265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b="1"/>
          </a:p>
        </p:txBody>
      </p:sp>
      <p:sp>
        <p:nvSpPr>
          <p:cNvPr id="15" name="Text Box 10"/>
          <p:cNvSpPr txBox="1"/>
          <p:nvPr/>
        </p:nvSpPr>
        <p:spPr bwMode="auto">
          <a:xfrm>
            <a:off x="3160161" y="4332377"/>
            <a:ext cx="1554162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LED闪烁 蜂鸣器报警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8"/>
          <p:cNvSpPr txBox="1"/>
          <p:nvPr/>
        </p:nvSpPr>
        <p:spPr bwMode="auto">
          <a:xfrm>
            <a:off x="6682501" y="4317805"/>
            <a:ext cx="11207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RC振荡电路</a:t>
            </a:r>
            <a:endParaRPr kumimoji="0" lang="zh-CN" altLang="zh-C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AutoShape 12"/>
          <p:cNvSpPr/>
          <p:nvPr/>
        </p:nvSpPr>
        <p:spPr bwMode="auto">
          <a:xfrm rot="10800000" flipV="1">
            <a:off x="6229113" y="4437185"/>
            <a:ext cx="431800" cy="139065"/>
          </a:xfrm>
          <a:prstGeom prst="rightArrow">
            <a:avLst>
              <a:gd name="adj1" fmla="val 50000"/>
              <a:gd name="adj2" fmla="val 66265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b="1"/>
          </a:p>
        </p:txBody>
      </p:sp>
      <p:sp>
        <p:nvSpPr>
          <p:cNvPr id="18" name="AutoShape 12"/>
          <p:cNvSpPr/>
          <p:nvPr/>
        </p:nvSpPr>
        <p:spPr bwMode="auto">
          <a:xfrm rot="5400000">
            <a:off x="7427995" y="4364478"/>
            <a:ext cx="1083945" cy="154940"/>
          </a:xfrm>
          <a:prstGeom prst="rightArrow">
            <a:avLst>
              <a:gd name="adj1" fmla="val 50000"/>
              <a:gd name="adj2" fmla="val 66265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b="1"/>
          </a:p>
        </p:txBody>
      </p:sp>
      <p:sp>
        <p:nvSpPr>
          <p:cNvPr id="19" name="AutoShape 12"/>
          <p:cNvSpPr/>
          <p:nvPr/>
        </p:nvSpPr>
        <p:spPr bwMode="auto">
          <a:xfrm rot="5400000">
            <a:off x="6966033" y="3997130"/>
            <a:ext cx="486410" cy="154940"/>
          </a:xfrm>
          <a:prstGeom prst="rightArrow">
            <a:avLst>
              <a:gd name="adj1" fmla="val 50000"/>
              <a:gd name="adj2" fmla="val 66265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b="1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5240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5240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黑体" pitchFamily="49" charset="-122"/>
                <a:cs typeface="Times New Roman" pitchFamily="18" charset="0"/>
              </a:rPr>
              <a:t>                 </a:t>
            </a:r>
            <a:endParaRPr kumimoji="0" lang="zh-CN" altLang="zh-C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5240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15240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黑体" pitchFamily="49" charset="-122"/>
                <a:cs typeface="Times New Roman" pitchFamily="18" charset="0"/>
              </a:rPr>
              <a:t>                 </a:t>
            </a:r>
            <a:endParaRPr kumimoji="0" lang="zh-CN" altLang="zh-C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erlin, Reichstag, People, Silhouette, 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284"/>
          <a:stretch>
            <a:fillRect/>
          </a:stretch>
        </p:blipFill>
        <p:spPr bwMode="auto">
          <a:xfrm flipH="1">
            <a:off x="6451600" y="0"/>
            <a:ext cx="5740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48468" y="3704026"/>
            <a:ext cx="5595938" cy="815422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Arial" charset="0"/>
              </a:rPr>
              <a:t>Design circuit and simulation</a:t>
            </a:r>
            <a:endParaRPr lang="en-US" altLang="zh-CN" dirty="0">
              <a:latin typeface="Arial" charset="0"/>
              <a:sym typeface="Arial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48468" y="2642251"/>
            <a:ext cx="6034087" cy="1573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设计电路及其仿真</a:t>
            </a:r>
            <a:br>
              <a:rPr lang="en-US" altLang="zh-CN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</a:br>
            <a:endParaRPr lang="en-US" altLang="zh-CN" b="1" spc="3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17442" y="3704025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: 形状 4"/>
          <p:cNvSpPr/>
          <p:nvPr/>
        </p:nvSpPr>
        <p:spPr>
          <a:xfrm rot="18892273" flipV="1">
            <a:off x="9869507" y="-119701"/>
            <a:ext cx="1511300" cy="5926295"/>
          </a:xfrm>
          <a:custGeom>
            <a:avLst/>
            <a:gdLst>
              <a:gd name="connsiteX0" fmla="*/ 1511300 w 1511300"/>
              <a:gd name="connsiteY0" fmla="*/ 4408186 h 5926295"/>
              <a:gd name="connsiteX1" fmla="*/ 1511300 w 1511300"/>
              <a:gd name="connsiteY1" fmla="*/ 1504521 h 5926295"/>
              <a:gd name="connsiteX2" fmla="*/ 0 w 1511300"/>
              <a:gd name="connsiteY2" fmla="*/ 0 h 5926295"/>
              <a:gd name="connsiteX3" fmla="*/ 0 w 1511300"/>
              <a:gd name="connsiteY3" fmla="*/ 5926295 h 59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1300" h="5926295">
                <a:moveTo>
                  <a:pt x="1511300" y="4408186"/>
                </a:moveTo>
                <a:lnTo>
                  <a:pt x="1511300" y="1504521"/>
                </a:lnTo>
                <a:lnTo>
                  <a:pt x="0" y="0"/>
                </a:lnTo>
                <a:lnTo>
                  <a:pt x="0" y="5926295"/>
                </a:lnTo>
                <a:close/>
              </a:path>
            </a:pathLst>
          </a:custGeom>
          <a:solidFill>
            <a:srgbClr val="36A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6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原理总电路总图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pic>
        <p:nvPicPr>
          <p:cNvPr id="5" name="内容占位符 4" descr="地图上有字&#10;&#10;描述已自动生成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758" y="1272745"/>
            <a:ext cx="10095470" cy="5220129"/>
          </a:xfr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kumimoji="1" lang="zh-CN" altLang="en-US" dirty="0"/>
              <a:t>总图分解</a:t>
            </a:r>
          </a:p>
        </p:txBody>
      </p:sp>
      <p:pic>
        <p:nvPicPr>
          <p:cNvPr id="12" name="内容占位符 11" descr="图片包含 文字, 游戏机, 桌子, 电脑&#10;&#10;描述已自动生成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3786" y="1034507"/>
            <a:ext cx="7975772" cy="47889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标题 1"/>
              <p:cNvSpPr txBox="1">
                <a:spLocks/>
              </p:cNvSpPr>
              <p:nvPr/>
            </p:nvSpPr>
            <p:spPr>
              <a:xfrm>
                <a:off x="0" y="1769946"/>
                <a:ext cx="3923787" cy="405354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kumimoji="1" lang="en-US" altLang="zh-CN" sz="2400" dirty="0">
                    <a:solidFill>
                      <a:srgbClr val="FF0000"/>
                    </a:solidFill>
                  </a:rPr>
                  <a:t>1.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电压比较器部分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2.</a:t>
                </a:r>
                <a:r>
                  <a:rPr lang="zh-CN" altLang="zh-CN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±12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zh-CN" sz="2400" dirty="0">
                    <a:solidFill>
                      <a:schemeClr val="accent1"/>
                    </a:solidFill>
                  </a:rPr>
                  <a:t>直流稳压电源部分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endParaRPr lang="en-US" altLang="zh-CN" sz="2400" dirty="0">
                  <a:effectLst/>
                </a:endParaRPr>
              </a:p>
              <a:p>
                <a:r>
                  <a:rPr lang="zh-CN" altLang="zh-CN" sz="2400" dirty="0">
                    <a:effectLst/>
                  </a:rPr>
                  <a:t> </a:t>
                </a:r>
                <a:endParaRPr lang="en-US" altLang="zh-CN" sz="2400" dirty="0">
                  <a:effectLst/>
                </a:endParaRPr>
              </a:p>
              <a:p>
                <a:r>
                  <a:rPr kumimoji="1" lang="en-US" altLang="zh-CN" sz="2400" dirty="0">
                    <a:solidFill>
                      <a:schemeClr val="accent2"/>
                    </a:solidFill>
                  </a:rPr>
                  <a:t>3.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 RC</a:t>
                </a:r>
                <a:r>
                  <a:rPr lang="zh-CN" altLang="zh-CN" sz="2400" dirty="0">
                    <a:solidFill>
                      <a:schemeClr val="accent2"/>
                    </a:solidFill>
                  </a:rPr>
                  <a:t>振荡电路部分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3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9946"/>
                <a:ext cx="3923787" cy="4053546"/>
              </a:xfrm>
              <a:prstGeom prst="rect">
                <a:avLst/>
              </a:prstGeom>
              <a:blipFill>
                <a:blip r:embed="rId4"/>
                <a:stretch>
                  <a:fillRect l="-2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985" y="-54594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第一部分</a:t>
            </a:r>
            <a:r>
              <a:rPr kumimoji="1" lang="en-US" altLang="zh-CN" dirty="0"/>
              <a:t>(</a:t>
            </a:r>
            <a:r>
              <a:rPr kumimoji="1" lang="zh-CN" altLang="en-US" dirty="0"/>
              <a:t>电压比较器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7" name="图片 6" descr="图片包含 文字, 游戏机&#10;&#10;描述已自动生成"/>
          <p:cNvPicPr/>
          <p:nvPr/>
        </p:nvPicPr>
        <p:blipFill>
          <a:blip r:embed="rId3"/>
          <a:stretch>
            <a:fillRect/>
          </a:stretch>
        </p:blipFill>
        <p:spPr>
          <a:xfrm>
            <a:off x="399985" y="1327685"/>
            <a:ext cx="5562600" cy="4265269"/>
          </a:xfrm>
          <a:prstGeom prst="rect">
            <a:avLst/>
          </a:prstGeom>
        </p:spPr>
      </p:pic>
      <p:sp>
        <p:nvSpPr>
          <p:cNvPr id="17" name="Text Box 18"/>
          <p:cNvSpPr txBox="1"/>
          <p:nvPr/>
        </p:nvSpPr>
        <p:spPr bwMode="auto">
          <a:xfrm>
            <a:off x="6577117" y="2430375"/>
            <a:ext cx="542925" cy="1971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红外线发射接收头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 Box 17"/>
          <p:cNvSpPr txBox="1"/>
          <p:nvPr/>
        </p:nvSpPr>
        <p:spPr bwMode="auto">
          <a:xfrm>
            <a:off x="7969354" y="2387512"/>
            <a:ext cx="561975" cy="1971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电压比较器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 Box 16"/>
          <p:cNvSpPr txBox="1"/>
          <p:nvPr/>
        </p:nvSpPr>
        <p:spPr bwMode="auto">
          <a:xfrm>
            <a:off x="9203666" y="2736420"/>
            <a:ext cx="571500" cy="1114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继电器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 Box 15"/>
          <p:cNvSpPr txBox="1"/>
          <p:nvPr/>
        </p:nvSpPr>
        <p:spPr bwMode="auto">
          <a:xfrm>
            <a:off x="10481113" y="2619738"/>
            <a:ext cx="600075" cy="1782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Times New Roman" pitchFamily="18" charset="0"/>
              </a:rPr>
              <a:t>LED灯及蜂鸣器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AutoShape 22"/>
          <p:cNvSpPr/>
          <p:nvPr/>
        </p:nvSpPr>
        <p:spPr bwMode="auto">
          <a:xfrm>
            <a:off x="7401823" y="3203145"/>
            <a:ext cx="285750" cy="257175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sp>
        <p:nvSpPr>
          <p:cNvPr id="22" name="AutoShape 21"/>
          <p:cNvSpPr/>
          <p:nvPr/>
        </p:nvSpPr>
        <p:spPr bwMode="auto">
          <a:xfrm>
            <a:off x="8670235" y="3159037"/>
            <a:ext cx="285750" cy="257175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sp>
        <p:nvSpPr>
          <p:cNvPr id="23" name="AutoShape 20"/>
          <p:cNvSpPr/>
          <p:nvPr/>
        </p:nvSpPr>
        <p:spPr bwMode="auto">
          <a:xfrm>
            <a:off x="10022847" y="3171395"/>
            <a:ext cx="285750" cy="257175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6538802" y="15816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3227"/>
  <p:tag name="KSO_WM_SLIDE_ID" val="custom20203227_16"/>
  <p:tag name="KSO_WM_SLIDE_ITEM_CNT" val="0"/>
  <p:tag name="KSO_WM_SLIDE_INDEX" val="16"/>
  <p:tag name="KSO_WM_TAG_VERSION" val="1.0"/>
  <p:tag name="KSO_WM_SLIDE_LAYOUT" val="a"/>
  <p:tag name="KSO_WM_SLIDE_LAYOUT_CNT" val="1"/>
  <p:tag name="KSO_WM_SLIDE_TYPE" val="text"/>
  <p:tag name="KSO_WM_SLIDE_SUBTYPE" val="pureTxt"/>
  <p:tag name="KSO_WM_SLIDE_SIZE" val="437*134"/>
  <p:tag name="KSO_WM_SLIDE_POSITION" val="275*212"/>
  <p:tag name="KSO_WM_TEMPLATE_SUBCATEGORY" val="5"/>
  <p:tag name="KSO_WM_TEMPLATE_MASTER_TYPE" val="1"/>
  <p:tag name="KSO_WM_TEMPLATE_COLOR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创意裁剪&#13;保留此页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227_16*a*1"/>
  <p:tag name="KSO_WM_TEMPLATE_CATEGORY" val="custom"/>
  <p:tag name="KSO_WM_TEMPLATE_INDEX" val="20203227"/>
  <p:tag name="KSO_WM_UNIT_LAYERLEVEL" val="1"/>
  <p:tag name="KSO_WM_TAG_VERSION" val="1.0"/>
  <p:tag name="KSO_WM_BEAUTIFY_FLAG" val="#wm#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322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27"/>
  <p:tag name="KSO_WM_TEMPLATE_MASTER_THUMB_INDEX" val="12"/>
  <p:tag name="KSO_WM_TEMPLATE_THUMBS_INDEX" val="1、4、7、8、11、13、14、15、16、18、21、22、2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0913">
      <a:dk1>
        <a:sysClr val="windowText" lastClr="000000"/>
      </a:dk1>
      <a:lt1>
        <a:sysClr val="window" lastClr="FFFFFF"/>
      </a:lt1>
      <a:dk2>
        <a:srgbClr val="F7F7F7"/>
      </a:dk2>
      <a:lt2>
        <a:srgbClr val="FFFFFF"/>
      </a:lt2>
      <a:accent1>
        <a:srgbClr val="36A4C9"/>
      </a:accent1>
      <a:accent2>
        <a:srgbClr val="4CABAC"/>
      </a:accent2>
      <a:accent3>
        <a:srgbClr val="62B38E"/>
      </a:accent3>
      <a:accent4>
        <a:srgbClr val="78BA71"/>
      </a:accent4>
      <a:accent5>
        <a:srgbClr val="8EC253"/>
      </a:accent5>
      <a:accent6>
        <a:srgbClr val="A4C936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1016</Words>
  <Application>Microsoft Macintosh PowerPoint</Application>
  <PresentationFormat>宽屏</PresentationFormat>
  <Paragraphs>114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汉仪旗黑-85S</vt:lpstr>
      <vt:lpstr>宋体</vt:lpstr>
      <vt:lpstr>微软雅黑</vt:lpstr>
      <vt:lpstr>Arial</vt:lpstr>
      <vt:lpstr>Calibri</vt:lpstr>
      <vt:lpstr>Cambria Math</vt:lpstr>
      <vt:lpstr>Times New Roman</vt:lpstr>
      <vt:lpstr>1_Office 主题​​</vt:lpstr>
      <vt:lpstr>2020.08.31 红外线报警器</vt:lpstr>
      <vt:lpstr>PowerPoint 演示文稿</vt:lpstr>
      <vt:lpstr>PowerPoint 演示文稿</vt:lpstr>
      <vt:lpstr>设计课题任务</vt:lpstr>
      <vt:lpstr>方案思路 </vt:lpstr>
      <vt:lpstr>PowerPoint 演示文稿</vt:lpstr>
      <vt:lpstr>原理总电路总图 </vt:lpstr>
      <vt:lpstr>总图分解</vt:lpstr>
      <vt:lpstr>第一部分(电压比较器)</vt:lpstr>
      <vt:lpstr>电压比较器部分数据设计与参数分析</vt:lpstr>
      <vt:lpstr>第二部分(±12v直流稳压电源部分)</vt:lpstr>
      <vt:lpstr>±12v直流稳压电源部分数据设计与参数分析 </vt:lpstr>
      <vt:lpstr>第三部分 (RC振荡电路部分)</vt:lpstr>
      <vt:lpstr>RC振荡电路部分数据设计与参数分析 </vt:lpstr>
      <vt:lpstr>PowerPoint 演示文稿</vt:lpstr>
      <vt:lpstr>PowerPoint 演示文稿</vt:lpstr>
      <vt:lpstr>PowerPoint 演示文稿</vt:lpstr>
      <vt:lpstr>部分效果图</vt:lpstr>
      <vt:lpstr>部分效果图</vt:lpstr>
      <vt:lpstr>部分效果图</vt:lpstr>
      <vt:lpstr>PowerPoint 演示文稿</vt:lpstr>
      <vt:lpstr>结语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模电课设</dc:title>
  <dc:creator>zxcvv430</dc:creator>
  <cp:lastModifiedBy>zxcvv430</cp:lastModifiedBy>
  <cp:revision>20</cp:revision>
  <dcterms:created xsi:type="dcterms:W3CDTF">1900-01-01T00:00:00Z</dcterms:created>
  <dcterms:modified xsi:type="dcterms:W3CDTF">2020-08-31T01:15:36Z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2052-10.14.0</vt:lpwstr>
  </property>
</Properties>
</file>