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heme/theme2.xml" ContentType="application/vnd.openxmlformats-officedocument.them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0"/>
    <p:restoredTop sz="94694"/>
  </p:normalViewPr>
  <p:slideViewPr>
    <p:cSldViewPr snapToGrid="0" snapToObjects="1" showGuides="1">
      <p:cViewPr>
        <p:scale>
          <a:sx n="130" d="100"/>
          <a:sy n="130" d="100"/>
        </p:scale>
        <p:origin x="22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13D1-0D4A-134B-A8E8-40FCA00BF3F2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CB3A2-9E06-1D4C-9CB5-37B2017954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CB3A2-9E06-1D4C-9CB5-37B20179548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CB3A2-9E06-1D4C-9CB5-37B20179548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2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2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3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2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3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2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2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3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7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6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file:///C:\Users\1V994W2\Documents\Tencent%20Files\574576071\FileRecv\&#25340;&#35013;&#32032;&#26448;\manban_1\\18\subject_holdleft_52,90,186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5"/>
            </p:custDataLst>
          </p:nvPr>
        </p:nvSpPr>
        <p:spPr>
          <a:xfrm>
            <a:off x="6987434" y="3236384"/>
            <a:ext cx="4355724" cy="156972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charset="0"/>
              <a:buNone/>
              <a:defRPr sz="1600" b="0" spc="15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6987435" y="2061000"/>
            <a:ext cx="4355151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charset="0"/>
              <a:buNone/>
              <a:defRPr sz="5400" b="0" spc="600">
                <a:solidFill>
                  <a:schemeClr val="tx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 flipV="1">
            <a:off x="6427153" y="2158990"/>
            <a:ext cx="0" cy="25400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837045" y="1917000"/>
            <a:ext cx="4359910" cy="4429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6874946" y="4033838"/>
            <a:ext cx="191071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charset="0"/>
              <a:buNone/>
              <a:defRPr sz="1600" b="0" spc="15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6874946" y="4508817"/>
            <a:ext cx="1910715" cy="408940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charset="0"/>
              <a:buNone/>
              <a:defRPr sz="1600" b="0" spc="15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  <p:custDataLst>
              <p:tags r:id="rId8"/>
            </p:custDataLst>
          </p:nvPr>
        </p:nvSpPr>
        <p:spPr>
          <a:xfrm>
            <a:off x="6874947" y="1940242"/>
            <a:ext cx="4322008" cy="419734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charset="0"/>
              <a:buNone/>
              <a:defRPr sz="2000" b="0" spc="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837045" y="2636837"/>
            <a:ext cx="4359910" cy="112014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charset="0"/>
              <a:buNone/>
              <a:defRPr sz="6600" b="0" spc="700">
                <a:solidFill>
                  <a:schemeClr val="tx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6874945" y="3894138"/>
            <a:ext cx="12005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49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73036"/>
            <a:ext cx="720090" cy="68496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4583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316832"/>
            <a:ext cx="1620202" cy="1541168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2810"/>
            <a:ext cx="1620202" cy="1155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44544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760160" y="2580816"/>
            <a:ext cx="5007839" cy="83566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charset="0"/>
              <a:buNone/>
              <a:defRPr sz="4000" b="0" spc="400">
                <a:solidFill>
                  <a:schemeClr val="tx1"/>
                </a:solidFill>
                <a:latin typeface="Arial" charset="0"/>
                <a:ea typeface="汉仪旗黑-85S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6"/>
            </p:custDataLst>
          </p:nvPr>
        </p:nvSpPr>
        <p:spPr>
          <a:xfrm>
            <a:off x="4759959" y="3508375"/>
            <a:ext cx="5007839" cy="41338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charset="0"/>
              <a:buNone/>
              <a:defRPr sz="1800" b="0" spc="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866507"/>
            <a:ext cx="4389120" cy="3124986"/>
          </a:xfrm>
          <a:prstGeom prst="rect">
            <a:avLst/>
          </a:prstGeom>
        </p:spPr>
      </p:pic>
      <p:sp>
        <p:nvSpPr>
          <p:cNvPr id="6" name="任意多边形 6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2020/12/30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8496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341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charset="0"/>
                <a:ea typeface="微软雅黑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>
          <a:xfrm>
            <a:off x="6987434" y="4133639"/>
            <a:ext cx="4355724" cy="1569720"/>
          </a:xfrm>
        </p:spPr>
        <p:txBody>
          <a:bodyPr/>
          <a:lstStyle/>
          <a:p>
            <a:r>
              <a:rPr lang="zh-CN" altLang="en-US" dirty="0"/>
              <a:t>杨题鸣</a:t>
            </a:r>
            <a:r>
              <a:rPr lang="en-US" altLang="zh-CN" dirty="0"/>
              <a:t>-201883016-</a:t>
            </a:r>
            <a:r>
              <a:rPr lang="zh-CN" altLang="en-US" dirty="0"/>
              <a:t>电信</a:t>
            </a:r>
            <a:r>
              <a:rPr lang="en-US" altLang="zh-CN" dirty="0"/>
              <a:t>1801</a:t>
            </a:r>
          </a:p>
          <a:p>
            <a:endParaRPr lang="en-US" altLang="zh-CN" dirty="0"/>
          </a:p>
        </p:txBody>
      </p:sp>
      <p:sp>
        <p:nvSpPr>
          <p:cNvPr id="18" name="标题 1"/>
          <p:cNvSpPr>
            <a:spLocks noGrp="1"/>
          </p:cNvSpPr>
          <p:nvPr>
            <p:ph type="ctrTitle" idx="13"/>
            <p:custDataLst>
              <p:tags r:id="rId3"/>
            </p:custDataLst>
          </p:nvPr>
        </p:nvSpPr>
        <p:spPr>
          <a:xfrm>
            <a:off x="6987435" y="3162725"/>
            <a:ext cx="4355151" cy="9709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电子系统仿真答辩</a:t>
            </a:r>
            <a:r>
              <a:rPr lang="en-US" altLang="zh-CN" dirty="0"/>
              <a:t>ppt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Proteus</a:t>
            </a:r>
            <a:r>
              <a:rPr kumimoji="1" lang="zh-CN" altLang="en-US" sz="4400" dirty="0"/>
              <a:t> 部分</a:t>
            </a:r>
            <a:r>
              <a:rPr kumimoji="1" lang="en-US" altLang="zh-CN" sz="4400" dirty="0"/>
              <a:t>-</a:t>
            </a:r>
            <a:r>
              <a:rPr lang="zh-CN" altLang="zh-CN" sz="4400" b="1" dirty="0"/>
              <a:t>基于</a:t>
            </a:r>
            <a:r>
              <a:rPr lang="en-US" altLang="zh-CN" sz="4400" b="1" dirty="0"/>
              <a:t>51</a:t>
            </a:r>
            <a:r>
              <a:rPr lang="zh-CN" altLang="zh-CN" sz="4400" b="1" dirty="0"/>
              <a:t>单片机的</a:t>
            </a:r>
            <a:r>
              <a:rPr lang="en-US" altLang="zh-CN" sz="4400" b="1" dirty="0"/>
              <a:t>8</a:t>
            </a:r>
            <a:r>
              <a:rPr lang="zh-CN" altLang="zh-CN" sz="4400" b="1" dirty="0"/>
              <a:t>×</a:t>
            </a:r>
            <a:r>
              <a:rPr lang="en-US" altLang="zh-CN" sz="4400" b="1" dirty="0"/>
              <a:t>8 LED</a:t>
            </a:r>
            <a:r>
              <a:rPr lang="zh-CN" altLang="zh-CN" sz="4400" b="1" dirty="0"/>
              <a:t>显示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总体设计方案与要求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2000" dirty="0"/>
              <a:t>用</a:t>
            </a:r>
            <a:r>
              <a:rPr lang="en-US" altLang="zh-CN" sz="2000" dirty="0"/>
              <a:t>51</a:t>
            </a:r>
            <a:r>
              <a:rPr lang="zh-CN" altLang="zh-CN" sz="2000" dirty="0"/>
              <a:t>单片机的</a:t>
            </a:r>
            <a:r>
              <a:rPr lang="en-US" altLang="zh-CN" sz="2000" dirty="0"/>
              <a:t>P0</a:t>
            </a:r>
            <a:r>
              <a:rPr lang="zh-CN" altLang="zh-CN" sz="2000" dirty="0"/>
              <a:t>口外接</a:t>
            </a:r>
            <a:r>
              <a:rPr lang="en-US" altLang="zh-CN" sz="2000" dirty="0"/>
              <a:t>74LS245</a:t>
            </a:r>
            <a:r>
              <a:rPr lang="zh-CN" altLang="zh-CN" sz="2000" dirty="0"/>
              <a:t>作为控制</a:t>
            </a:r>
            <a:r>
              <a:rPr lang="en-US" altLang="zh-CN" sz="2000" dirty="0"/>
              <a:t>8</a:t>
            </a:r>
            <a:r>
              <a:rPr lang="zh-CN" altLang="zh-CN" sz="2000" dirty="0"/>
              <a:t>×</a:t>
            </a:r>
            <a:r>
              <a:rPr lang="en-US" altLang="zh-CN" sz="2000" dirty="0"/>
              <a:t>8 LED</a:t>
            </a:r>
            <a:r>
              <a:rPr lang="zh-CN" altLang="zh-CN" sz="2000" dirty="0"/>
              <a:t>点阵屏的行驱动</a:t>
            </a:r>
            <a:r>
              <a:rPr lang="en-US" altLang="zh-CN" sz="2000" dirty="0"/>
              <a:t>,</a:t>
            </a:r>
            <a:r>
              <a:rPr lang="zh-CN" altLang="zh-CN" sz="2000" dirty="0"/>
              <a:t>并显示</a:t>
            </a:r>
            <a:r>
              <a:rPr lang="en-US" altLang="zh-CN" sz="2000" dirty="0"/>
              <a:t>8</a:t>
            </a:r>
            <a:r>
              <a:rPr lang="zh-CN" altLang="zh-CN" sz="2000" dirty="0"/>
              <a:t>×</a:t>
            </a:r>
            <a:r>
              <a:rPr lang="en-US" altLang="zh-CN" sz="2000" dirty="0"/>
              <a:t>8 LED</a:t>
            </a:r>
            <a:r>
              <a:rPr lang="zh-CN" altLang="zh-CN" sz="2000" dirty="0"/>
              <a:t>点阵屏依次循环显示‘大’‘工’‘</a:t>
            </a:r>
            <a:r>
              <a:rPr lang="en-US" altLang="zh-CN" sz="2000" dirty="0"/>
              <a:t>N</a:t>
            </a:r>
            <a:r>
              <a:rPr lang="zh-CN" altLang="zh-CN" sz="2000" dirty="0"/>
              <a:t>’‘</a:t>
            </a:r>
            <a:r>
              <a:rPr lang="en-US" altLang="zh-CN" sz="2000" dirty="0"/>
              <a:t>O</a:t>
            </a:r>
            <a:r>
              <a:rPr lang="zh-CN" altLang="zh-CN" sz="2000" dirty="0"/>
              <a:t>’‘</a:t>
            </a:r>
            <a:r>
              <a:rPr lang="en-US" altLang="zh-CN" sz="2000" dirty="0"/>
              <a:t>1</a:t>
            </a:r>
            <a:r>
              <a:rPr lang="zh-CN" altLang="zh-CN" sz="2000" dirty="0"/>
              <a:t>’字样</a:t>
            </a:r>
            <a:r>
              <a:rPr lang="zh-CN" altLang="zh-CN" sz="2000" dirty="0">
                <a:effectLst/>
              </a:rPr>
              <a:t> </a:t>
            </a:r>
            <a:endParaRPr kumimoji="1" lang="zh-CN" altLang="en-US" sz="2000" dirty="0"/>
          </a:p>
        </p:txBody>
      </p:sp>
      <p:pic>
        <p:nvPicPr>
          <p:cNvPr id="29" name="图片 28" descr="图示, 示意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94" y="3296438"/>
            <a:ext cx="6680906" cy="33767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总图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pic>
        <p:nvPicPr>
          <p:cNvPr id="4" name="图片 3" descr="图示, 示意图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88" y="365125"/>
            <a:ext cx="8782756" cy="60074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设计电路及其仿真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zh-CN" dirty="0"/>
              <a:t>单片机时钟与复位电路部分</a:t>
            </a:r>
            <a:endParaRPr kumimoji="1" lang="zh-CN" altLang="en-US" dirty="0"/>
          </a:p>
        </p:txBody>
      </p:sp>
      <p:pic>
        <p:nvPicPr>
          <p:cNvPr id="4" name="图片 3" descr="图示, 示意图&#10;&#10;描述已自动生成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95" y="2241867"/>
            <a:ext cx="3458105" cy="37412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6845" y="1573332"/>
            <a:ext cx="44929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时钟电路功能：</a:t>
            </a:r>
          </a:p>
          <a:p>
            <a:r>
              <a:rPr lang="zh-CN" altLang="zh-CN" dirty="0"/>
              <a:t>只要单片机电路接通电源，时钟电路开始振荡工作，就为单片机提供源源不断的时钟脉冲。</a:t>
            </a:r>
          </a:p>
          <a:p>
            <a:r>
              <a:rPr lang="zh-CN" altLang="zh-CN" dirty="0"/>
              <a:t>单片机内部都是由许多触发器等构成的时序电路组成的，只有通过时钟才能使单片机一步步地工作。单片机时钟信号好比是单片机的心脏</a:t>
            </a:r>
            <a:r>
              <a:rPr lang="en-US" altLang="zh-CN" dirty="0"/>
              <a:t>,</a:t>
            </a:r>
            <a:r>
              <a:rPr lang="zh-CN" altLang="zh-CN" dirty="0"/>
              <a:t>单片机时钟频率决定了单片机运行一个指令周期所需的时间。</a:t>
            </a:r>
          </a:p>
          <a:p>
            <a:r>
              <a:rPr lang="zh-CN" altLang="zh-CN" dirty="0"/>
              <a:t>复位电路功能：</a:t>
            </a:r>
          </a:p>
          <a:p>
            <a:r>
              <a:rPr lang="zh-CN" altLang="zh-CN" dirty="0"/>
              <a:t>电路通电瞬间对电解电容充电，由于电解电容上的电压不能突变，相当于瞬间短路，也就是</a:t>
            </a:r>
            <a:r>
              <a:rPr lang="en-US" altLang="zh-CN" dirty="0"/>
              <a:t>5V</a:t>
            </a:r>
            <a:r>
              <a:rPr lang="zh-CN" altLang="zh-CN" dirty="0"/>
              <a:t>高电平通到单片机复位脚 上，电容在慢慢充电过程（</a:t>
            </a:r>
            <a:r>
              <a:rPr lang="en-US" altLang="zh-CN" dirty="0"/>
              <a:t>RC</a:t>
            </a:r>
            <a:r>
              <a:rPr lang="zh-CN" altLang="zh-CN" dirty="0"/>
              <a:t>乘积时间），复位脚上的电压会慢慢降低。只要复位脚上的高电平时间保持在</a:t>
            </a:r>
            <a:r>
              <a:rPr lang="en-US" altLang="zh-CN" dirty="0"/>
              <a:t>2</a:t>
            </a:r>
            <a:r>
              <a:rPr lang="zh-CN" altLang="zh-CN" dirty="0"/>
              <a:t>微秒（</a:t>
            </a:r>
            <a:r>
              <a:rPr lang="en-US" altLang="zh-CN" dirty="0"/>
              <a:t>2us)</a:t>
            </a:r>
            <a:r>
              <a:rPr lang="zh-CN" altLang="zh-CN" dirty="0"/>
              <a:t>就能可靠地复位（外部时钟为</a:t>
            </a:r>
            <a:r>
              <a:rPr lang="en-US" altLang="zh-CN" dirty="0"/>
              <a:t>12MHZ</a:t>
            </a:r>
            <a:r>
              <a:rPr lang="zh-CN" altLang="zh-CN" dirty="0"/>
              <a:t>时）</a:t>
            </a:r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设计电路及其仿真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AT89C51</a:t>
            </a:r>
            <a:r>
              <a:rPr lang="zh-CN" altLang="zh-CN" dirty="0"/>
              <a:t>芯片部分</a:t>
            </a:r>
            <a:endParaRPr kumimoji="1" lang="zh-CN" altLang="en-US" dirty="0"/>
          </a:p>
        </p:txBody>
      </p:sp>
      <p:pic>
        <p:nvPicPr>
          <p:cNvPr id="4" name="图片 3" descr="图表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45" y="2236470"/>
            <a:ext cx="3079150" cy="39404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7667" y="2360056"/>
            <a:ext cx="5215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266700" algn="just"/>
            <a:r>
              <a:rPr lang="en-US" altLang="zh-CN" kern="100" dirty="0">
                <a:latin typeface="宋体" charset="-122"/>
                <a:ea typeface="黑体" pitchFamily="49" charset="-122"/>
                <a:cs typeface="Times New Roman" pitchFamily="18" charset="0"/>
              </a:rPr>
              <a:t>89C51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是一种带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4K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字节闪存可编程可擦除只读存储器（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FPEROM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—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Flash Programmable and Erasable Read Only Memory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）的低电压、高性能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CMOS 8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位微处理器，俗称单片机。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AT89C2051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是一种带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2K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字节闪存可编程可擦除只读存储器的单片机。单片机的可擦除只读存储器可以反复擦除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1000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次。该器件采用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ATMEL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高密度非易失存储器制造技术制造，与工业标准的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MCS-51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指令集和输出管脚相兼容。由于将多功能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8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位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和闪烁存储器组合在单个芯片中，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ATMEL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的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AT89C51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是一种高效微控制器，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AT89C2051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是它的一种精简版本。</a:t>
            </a:r>
            <a:r>
              <a:rPr lang="en-US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AT89C</a:t>
            </a:r>
            <a:r>
              <a:rPr lang="zh-CN" altLang="zh-CN" kern="100" dirty="0">
                <a:latin typeface="Times New Roman" pitchFamily="18" charset="0"/>
                <a:ea typeface="宋体" charset="-122"/>
                <a:cs typeface="Times New Roman" pitchFamily="18" charset="0"/>
              </a:rPr>
              <a:t>单片机为很多嵌入式控制系统提供了一种灵活性高且价廉的方案。</a:t>
            </a:r>
            <a:endParaRPr lang="zh-CN" altLang="zh-CN" kern="1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设计电路及其仿真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51</a:t>
            </a:r>
            <a:r>
              <a:rPr lang="zh-CN" altLang="zh-CN" dirty="0"/>
              <a:t>单片机输出部分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pic>
        <p:nvPicPr>
          <p:cNvPr id="4" name="图片 3" descr="图示, 示意图&#10;&#10;描述已自动生成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32" y="2286423"/>
            <a:ext cx="4365801" cy="40254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40968" y="1502688"/>
            <a:ext cx="55089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74LS245</a:t>
            </a:r>
            <a:r>
              <a:rPr lang="zh-CN" altLang="zh-CN" b="1" dirty="0"/>
              <a:t>：</a:t>
            </a:r>
            <a:endParaRPr lang="zh-CN" altLang="zh-CN" dirty="0"/>
          </a:p>
          <a:p>
            <a:r>
              <a:rPr lang="en-US" altLang="zh-CN" dirty="0"/>
              <a:t>74LS245</a:t>
            </a:r>
            <a:r>
              <a:rPr lang="zh-CN" altLang="zh-CN" dirty="0"/>
              <a:t>是用来驱动</a:t>
            </a:r>
            <a:r>
              <a:rPr lang="en-US" altLang="zh-CN" dirty="0"/>
              <a:t>LED</a:t>
            </a:r>
            <a:r>
              <a:rPr lang="zh-CN" altLang="zh-CN" dirty="0"/>
              <a:t>或者其他的设备，它是路同相三态双向总线收发器，可双向传输数据。</a:t>
            </a:r>
            <a:endParaRPr lang="en-US" altLang="zh-CN" dirty="0"/>
          </a:p>
          <a:p>
            <a:r>
              <a:rPr lang="en-US" altLang="zh-CN" dirty="0"/>
              <a:t>74LS245</a:t>
            </a:r>
            <a:r>
              <a:rPr lang="zh-CN" altLang="zh-CN" dirty="0"/>
              <a:t>还具有双向三态功能，既可以输出，也可以输入数据。 当</a:t>
            </a:r>
            <a:r>
              <a:rPr lang="en-US" altLang="zh-CN" dirty="0"/>
              <a:t>8051</a:t>
            </a:r>
            <a:r>
              <a:rPr lang="zh-CN" altLang="zh-CN" dirty="0"/>
              <a:t>单片机的</a:t>
            </a:r>
            <a:r>
              <a:rPr lang="en-US" altLang="zh-CN" dirty="0"/>
              <a:t>P0</a:t>
            </a:r>
            <a:r>
              <a:rPr lang="zh-CN" altLang="zh-CN" dirty="0"/>
              <a:t>口总线负载达到或超过</a:t>
            </a:r>
            <a:r>
              <a:rPr lang="en-US" altLang="zh-CN" dirty="0"/>
              <a:t>P0</a:t>
            </a:r>
            <a:r>
              <a:rPr lang="zh-CN" altLang="zh-CN" dirty="0"/>
              <a:t>最大负载能力时，必须接入</a:t>
            </a:r>
            <a:r>
              <a:rPr lang="en-US" altLang="zh-CN" dirty="0"/>
              <a:t>74LS245</a:t>
            </a:r>
            <a:r>
              <a:rPr lang="zh-CN" altLang="zh-CN" dirty="0"/>
              <a:t>等总线驱动器。</a:t>
            </a:r>
            <a:r>
              <a:rPr lang="en-US" altLang="zh-CN" dirty="0"/>
              <a:t>P0</a:t>
            </a:r>
            <a:r>
              <a:rPr lang="zh-CN" altLang="zh-CN" dirty="0"/>
              <a:t>口与</a:t>
            </a:r>
            <a:r>
              <a:rPr lang="en-US" altLang="zh-CN" dirty="0"/>
              <a:t>74LS245</a:t>
            </a:r>
            <a:r>
              <a:rPr lang="zh-CN" altLang="zh-CN" dirty="0"/>
              <a:t>输入端相连</a:t>
            </a:r>
            <a:r>
              <a:rPr lang="en-US" altLang="zh-CN" dirty="0"/>
              <a:t>,E</a:t>
            </a:r>
            <a:r>
              <a:rPr lang="zh-CN" altLang="zh-CN" dirty="0"/>
              <a:t>端接地，保证数据线畅通。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RESPACK-8</a:t>
            </a:r>
            <a:endParaRPr lang="zh-CN" altLang="zh-CN" dirty="0"/>
          </a:p>
          <a:p>
            <a:r>
              <a:rPr lang="en-US" altLang="zh-CN" dirty="0"/>
              <a:t>RESPACK-8</a:t>
            </a:r>
            <a:r>
              <a:rPr lang="zh-CN" altLang="zh-CN" dirty="0"/>
              <a:t>是一种排阻。排阻用于数字电路，集成若干单一电阻，内部方式可以串联，或者并联；简化</a:t>
            </a:r>
            <a:r>
              <a:rPr lang="en-US" altLang="zh-CN" dirty="0"/>
              <a:t>PCB</a:t>
            </a:r>
            <a:r>
              <a:rPr lang="zh-CN" altLang="zh-CN" dirty="0"/>
              <a:t>板设计、安装更加方便、保证</a:t>
            </a:r>
            <a:r>
              <a:rPr lang="en-US" altLang="zh-CN" dirty="0"/>
              <a:t>SMT </a:t>
            </a:r>
            <a:r>
              <a:rPr lang="zh-CN" altLang="zh-CN" dirty="0"/>
              <a:t>焊接质量、减小成套设备的体积。阻抗匹配后对本级信号基本无影响。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8x8LED:</a:t>
            </a:r>
            <a:endParaRPr lang="zh-CN" altLang="zh-CN" dirty="0"/>
          </a:p>
          <a:p>
            <a:r>
              <a:rPr lang="zh-CN" altLang="zh-CN" dirty="0"/>
              <a:t>主要用于显示</a:t>
            </a:r>
            <a:r>
              <a:rPr lang="en-US" altLang="zh-CN" dirty="0"/>
              <a:t>LED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keil5</a:t>
            </a:r>
            <a:r>
              <a:rPr lang="zh-CN" altLang="zh-CN" dirty="0"/>
              <a:t>代码编写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15933" cy="4351338"/>
          </a:xfrm>
        </p:spPr>
        <p:txBody>
          <a:bodyPr>
            <a:normAutofit fontScale="25000" lnSpcReduction="20000"/>
          </a:bodyPr>
          <a:lstStyle/>
          <a:p>
            <a:r>
              <a:rPr kumimoji="1" lang="zh-CN" altLang="en-US" sz="3600" dirty="0"/>
              <a:t>整体架构：</a:t>
            </a:r>
            <a:endParaRPr kumimoji="1" lang="en-US" altLang="zh-CN" sz="3600" dirty="0"/>
          </a:p>
          <a:p>
            <a:endParaRPr kumimoji="1"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1.</a:t>
            </a:r>
            <a:r>
              <a:rPr lang="zh-CN" altLang="en-US" sz="3600" dirty="0"/>
              <a:t>头函数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#include &lt;AT89X52.H&gt;</a:t>
            </a:r>
          </a:p>
          <a:p>
            <a:pPr marL="0" indent="0">
              <a:buNone/>
            </a:pPr>
            <a:r>
              <a:rPr lang="en-US" altLang="zh-CN" sz="3600" dirty="0"/>
              <a:t>2.</a:t>
            </a:r>
            <a:r>
              <a:rPr lang="zh-CN" altLang="en-US" sz="3600" dirty="0"/>
              <a:t>字体定义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b="1" dirty="0"/>
              <a:t>unsigned</a:t>
            </a:r>
            <a:r>
              <a:rPr lang="en-US" altLang="zh-CN" sz="3600" dirty="0"/>
              <a:t> </a:t>
            </a:r>
            <a:r>
              <a:rPr lang="en-US" altLang="zh-CN" sz="3600" b="1" dirty="0"/>
              <a:t>char</a:t>
            </a:r>
            <a:r>
              <a:rPr lang="en-US" altLang="zh-CN" sz="3600" dirty="0"/>
              <a:t> </a:t>
            </a:r>
          </a:p>
          <a:p>
            <a:pPr marL="0" indent="0">
              <a:buNone/>
            </a:pPr>
            <a:r>
              <a:rPr lang="en-US" altLang="zh-CN" sz="3600" dirty="0"/>
              <a:t>code </a:t>
            </a:r>
            <a:r>
              <a:rPr lang="en-US" altLang="zh-CN" sz="3600" dirty="0" err="1"/>
              <a:t>tabb</a:t>
            </a:r>
            <a:r>
              <a:rPr lang="en-US" altLang="zh-CN" sz="3600" dirty="0"/>
              <a:t>[]={0x18,0x18,0xFF,0xFF,0x18,0x3C,0x66,0xC3};//</a:t>
            </a:r>
            <a:r>
              <a:rPr lang="zh-CN" altLang="zh-CN" sz="3600" dirty="0"/>
              <a:t>字体</a:t>
            </a:r>
            <a:r>
              <a:rPr lang="en-US" altLang="zh-CN" sz="3600" dirty="0"/>
              <a:t>’</a:t>
            </a:r>
            <a:r>
              <a:rPr lang="zh-CN" altLang="zh-CN" sz="3600" dirty="0"/>
              <a:t>大</a:t>
            </a:r>
            <a:r>
              <a:rPr lang="en-US" altLang="zh-CN" sz="3600" dirty="0"/>
              <a:t>’</a:t>
            </a:r>
          </a:p>
          <a:p>
            <a:pPr marL="0" indent="0">
              <a:buNone/>
            </a:pPr>
            <a:r>
              <a:rPr lang="en-US" altLang="zh-CN" sz="3600" dirty="0"/>
              <a:t>3.</a:t>
            </a:r>
            <a:r>
              <a:rPr lang="zh-CN" altLang="en-US" sz="3600" dirty="0"/>
              <a:t>延迟函数</a:t>
            </a:r>
            <a:r>
              <a:rPr lang="en-US" altLang="zh-CN" sz="3600" b="1" dirty="0"/>
              <a:t>void</a:t>
            </a:r>
            <a:r>
              <a:rPr lang="en-US" altLang="zh-CN" sz="3600" dirty="0"/>
              <a:t> delay(</a:t>
            </a:r>
            <a:r>
              <a:rPr lang="en-US" altLang="zh-CN" sz="3600" b="1" dirty="0"/>
              <a:t>void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4.</a:t>
            </a:r>
            <a:r>
              <a:rPr lang="zh-CN" altLang="en-US" sz="3600" dirty="0"/>
              <a:t>主函数嵌套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b="1" dirty="0"/>
              <a:t>void</a:t>
            </a:r>
            <a:r>
              <a:rPr lang="en-US" altLang="zh-CN" sz="3600" dirty="0"/>
              <a:t> main(</a:t>
            </a:r>
            <a:r>
              <a:rPr lang="en-US" altLang="zh-CN" sz="3600" b="1" dirty="0"/>
              <a:t>void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{</a:t>
            </a:r>
          </a:p>
          <a:p>
            <a:pPr marL="0" indent="0">
              <a:buNone/>
            </a:pPr>
            <a:r>
              <a:rPr lang="en-US" altLang="zh-CN" sz="3600" dirty="0"/>
              <a:t>while(1) </a:t>
            </a:r>
          </a:p>
          <a:p>
            <a:pPr marL="0" indent="0">
              <a:buNone/>
            </a:pPr>
            <a:r>
              <a:rPr lang="en-US" altLang="zh-CN" sz="3600" dirty="0"/>
              <a:t>      {</a:t>
            </a:r>
          </a:p>
          <a:p>
            <a:pPr marL="0" indent="0">
              <a:buNone/>
            </a:pPr>
            <a:r>
              <a:rPr lang="en-US" altLang="zh-CN" sz="3600" dirty="0"/>
              <a:t>          </a:t>
            </a:r>
            <a:r>
              <a:rPr lang="zh-CN" altLang="en-US" sz="3600" dirty="0"/>
              <a:t>内容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     }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  <a:endParaRPr lang="zh-CN" altLang="zh-CN" sz="3600" dirty="0"/>
          </a:p>
          <a:p>
            <a:pPr marL="0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6186311" y="2494845"/>
            <a:ext cx="471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5.</a:t>
            </a:r>
            <a:r>
              <a:rPr kumimoji="1" lang="zh-CN" altLang="en-US" sz="1600" dirty="0"/>
              <a:t>两个</a:t>
            </a:r>
            <a:r>
              <a:rPr kumimoji="1" lang="en-US" altLang="zh-CN" sz="1600" dirty="0"/>
              <a:t>for</a:t>
            </a:r>
            <a:r>
              <a:rPr kumimoji="1" lang="zh-CN" altLang="en-US" sz="1600" dirty="0"/>
              <a:t>循环用于行列扫描显示字体</a:t>
            </a:r>
            <a:endParaRPr kumimoji="1" lang="en-US" altLang="zh-CN" sz="1600" dirty="0"/>
          </a:p>
          <a:p>
            <a:r>
              <a:rPr lang="en-US" altLang="zh-CN" sz="1600" b="1" dirty="0"/>
              <a:t>for</a:t>
            </a:r>
            <a:r>
              <a:rPr lang="en-US" altLang="zh-CN" sz="1600" dirty="0"/>
              <a:t>(j=0; j&lt;10;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) //</a:t>
            </a:r>
            <a:r>
              <a:rPr lang="zh-CN" altLang="zh-CN" sz="1600" dirty="0"/>
              <a:t>行扫描</a:t>
            </a:r>
          </a:p>
          <a:p>
            <a:r>
              <a:rPr lang="en-US" altLang="zh-CN" sz="1600" dirty="0"/>
              <a:t>        {</a:t>
            </a:r>
            <a:endParaRPr lang="zh-CN" altLang="zh-CN" sz="1600" dirty="0"/>
          </a:p>
          <a:p>
            <a:r>
              <a:rPr lang="en-US" altLang="zh-CN" sz="1600" dirty="0"/>
              <a:t>          </a:t>
            </a:r>
            <a:r>
              <a:rPr lang="en-US" altLang="zh-CN" sz="1600" b="1" dirty="0"/>
              <a:t>for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=0;i&lt;8;i++)//</a:t>
            </a:r>
            <a:r>
              <a:rPr lang="zh-CN" altLang="zh-CN" sz="1600" dirty="0"/>
              <a:t>字体‘大’扫描</a:t>
            </a:r>
          </a:p>
          <a:p>
            <a:r>
              <a:rPr lang="en-US" altLang="zh-CN" sz="1600" dirty="0"/>
              <a:t>            {</a:t>
            </a:r>
          </a:p>
          <a:p>
            <a:r>
              <a:rPr lang="en-US" altLang="zh-CN" sz="1600" dirty="0"/>
              <a:t>	 P2=</a:t>
            </a:r>
            <a:r>
              <a:rPr lang="en-US" altLang="zh-CN" sz="1600" dirty="0" err="1"/>
              <a:t>taba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zh-CN" altLang="zh-CN" sz="1600" dirty="0"/>
          </a:p>
          <a:p>
            <a:r>
              <a:rPr lang="en-US" altLang="zh-CN" sz="1600" dirty="0"/>
              <a:t>             	 P3=</a:t>
            </a:r>
            <a:r>
              <a:rPr lang="en-US" altLang="zh-CN" sz="1600" dirty="0" err="1"/>
              <a:t>tabb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zh-CN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  <p:pic>
        <p:nvPicPr>
          <p:cNvPr id="7" name="图片 6" descr="徽标, 图标&#10;&#10;描述已自动生成">
            <a:extLst>
              <a:ext uri="{FF2B5EF4-FFF2-40B4-BE49-F238E27FC236}">
                <a16:creationId xmlns:a16="http://schemas.microsoft.com/office/drawing/2014/main" id="{FACA33B7-A658-3D4B-B236-177C7F55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22" y="542612"/>
            <a:ext cx="1625600" cy="1625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2458"/>
          </a:xfrm>
        </p:spPr>
        <p:txBody>
          <a:bodyPr/>
          <a:lstStyle/>
          <a:p>
            <a:r>
              <a:rPr kumimoji="1" lang="en-US" altLang="zh-CN" dirty="0"/>
              <a:t>Keil5</a:t>
            </a:r>
            <a:r>
              <a:rPr kumimoji="1" lang="zh-CN" altLang="en-US" dirty="0"/>
              <a:t>代码整个代码</a:t>
            </a:r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7" y="572861"/>
            <a:ext cx="4440783" cy="6115542"/>
          </a:xfrm>
          <a:prstGeom prst="rect">
            <a:avLst/>
          </a:prstGeom>
        </p:spPr>
      </p:pic>
      <p:pic>
        <p:nvPicPr>
          <p:cNvPr id="13" name="图片 12" descr="图片包含 文本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696" y="447817"/>
            <a:ext cx="4440782" cy="6365631"/>
          </a:xfrm>
          <a:prstGeom prst="rect">
            <a:avLst/>
          </a:prstGeom>
        </p:spPr>
      </p:pic>
      <p:pic>
        <p:nvPicPr>
          <p:cNvPr id="15" name="图片 14" descr="文本&#10;&#10;低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908" y="-44552"/>
            <a:ext cx="3693635" cy="6858000"/>
          </a:xfrm>
          <a:prstGeom prst="rect">
            <a:avLst/>
          </a:prstGeom>
        </p:spPr>
      </p:pic>
      <p:pic>
        <p:nvPicPr>
          <p:cNvPr id="6" name="图片 5" descr="徽标, 图标&#10;&#10;描述已自动生成">
            <a:extLst>
              <a:ext uri="{FF2B5EF4-FFF2-40B4-BE49-F238E27FC236}">
                <a16:creationId xmlns:a16="http://schemas.microsoft.com/office/drawing/2014/main" id="{7DA8A061-905E-F64C-8065-DD3E3AC02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028" y="169597"/>
            <a:ext cx="786217" cy="7862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结果显示</a:t>
            </a:r>
          </a:p>
        </p:txBody>
      </p:sp>
      <p:pic>
        <p:nvPicPr>
          <p:cNvPr id="4" name="内容占位符 3" descr="图片包含 游戏机&#10;&#10;描述已自动生成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65" y="1507605"/>
            <a:ext cx="6826070" cy="25503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2965" y="4184808"/>
            <a:ext cx="682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rgbClr val="FF0000"/>
                </a:solidFill>
              </a:rPr>
              <a:t>大   工    </a:t>
            </a:r>
            <a:r>
              <a:rPr kumimoji="1" lang="en-US" altLang="zh-CN" sz="6000" dirty="0">
                <a:solidFill>
                  <a:srgbClr val="FF0000"/>
                </a:solidFill>
              </a:rPr>
              <a:t>N</a:t>
            </a:r>
            <a:r>
              <a:rPr kumimoji="1" lang="zh-CN" altLang="en-US" sz="6000" dirty="0">
                <a:solidFill>
                  <a:srgbClr val="FF0000"/>
                </a:solidFill>
              </a:rPr>
              <a:t>   </a:t>
            </a:r>
            <a:r>
              <a:rPr kumimoji="1" lang="en-US" altLang="zh-CN" sz="6000" dirty="0">
                <a:solidFill>
                  <a:srgbClr val="FF0000"/>
                </a:solidFill>
              </a:rPr>
              <a:t>O</a:t>
            </a:r>
            <a:r>
              <a:rPr kumimoji="1" lang="zh-CN" altLang="en-US" sz="6000" dirty="0">
                <a:solidFill>
                  <a:srgbClr val="FF0000"/>
                </a:solidFill>
              </a:rPr>
              <a:t>     </a:t>
            </a:r>
            <a:r>
              <a:rPr kumimoji="1" lang="en-US" altLang="zh-CN" sz="6000" dirty="0">
                <a:solidFill>
                  <a:srgbClr val="FF0000"/>
                </a:solidFill>
              </a:rPr>
              <a:t>1</a:t>
            </a:r>
            <a:endParaRPr kumimoji="1" lang="zh-CN" altLang="en-US" sz="6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6939810" y="3333540"/>
            <a:ext cx="4355151" cy="97091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ym typeface="+mn-ea"/>
              </a:rPr>
              <a:t>     END</a:t>
            </a:r>
            <a:br>
              <a:rPr kumimoji="1" lang="zh-CN" altLang="en-US" dirty="0">
                <a:sym typeface="+mn-ea"/>
              </a:rPr>
            </a:br>
            <a:r>
              <a:rPr kumimoji="1" lang="zh-CN" altLang="en-US" sz="4800">
                <a:sym typeface="+mn-ea"/>
              </a:rPr>
              <a:t>谢谢</a:t>
            </a:r>
            <a:r>
              <a:rPr kumimoji="1" lang="zh-CN" altLang="en-US" sz="4800" dirty="0">
                <a:sym typeface="+mn-ea"/>
              </a:rPr>
              <a:t>大家聆听</a:t>
            </a:r>
            <a:endParaRPr lang="en-US" altLang="zh-CN" sz="4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1017148"/>
            <a:ext cx="10852237" cy="441964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4000" dirty="0"/>
          </a:p>
          <a:p>
            <a:endParaRPr kumimoji="1" lang="en-US" altLang="zh-CN" sz="4000" dirty="0"/>
          </a:p>
          <a:p>
            <a:r>
              <a:rPr kumimoji="1" lang="en-US" altLang="zh-CN" sz="4000" dirty="0"/>
              <a:t>Multisim</a:t>
            </a:r>
            <a:r>
              <a:rPr kumimoji="1" lang="zh-CN" altLang="en-US" sz="4000" dirty="0"/>
              <a:t>部分</a:t>
            </a:r>
            <a:r>
              <a:rPr kumimoji="1" lang="en-US" altLang="zh-CN" sz="4000" dirty="0"/>
              <a:t>-</a:t>
            </a:r>
            <a:r>
              <a:rPr lang="zh-CN" altLang="zh-CN" sz="4000" b="1" dirty="0"/>
              <a:t>多用途充电器</a:t>
            </a:r>
            <a:endParaRPr lang="en-US" altLang="zh-CN" sz="4000" b="1" dirty="0"/>
          </a:p>
          <a:p>
            <a:r>
              <a:rPr kumimoji="1" lang="en-US" altLang="zh-CN" sz="4000" dirty="0"/>
              <a:t>Proteus</a:t>
            </a:r>
            <a:r>
              <a:rPr kumimoji="1" lang="zh-CN" altLang="en-US" sz="4000" dirty="0"/>
              <a:t> 部分</a:t>
            </a:r>
            <a:r>
              <a:rPr kumimoji="1" lang="en-US" altLang="zh-CN" sz="4000" dirty="0"/>
              <a:t>-</a:t>
            </a:r>
            <a:r>
              <a:rPr lang="zh-CN" altLang="zh-CN" sz="4000" b="1" dirty="0"/>
              <a:t>基于</a:t>
            </a:r>
            <a:r>
              <a:rPr lang="en-US" altLang="zh-CN" sz="4000" b="1" dirty="0"/>
              <a:t>51</a:t>
            </a:r>
            <a:r>
              <a:rPr lang="zh-CN" altLang="zh-CN" sz="4000" b="1" dirty="0"/>
              <a:t>单片机的</a:t>
            </a:r>
            <a:r>
              <a:rPr lang="en-US" altLang="zh-CN" sz="4000" b="1" dirty="0"/>
              <a:t>8</a:t>
            </a:r>
            <a:r>
              <a:rPr lang="zh-CN" altLang="zh-CN" sz="4000" b="1" dirty="0"/>
              <a:t>×</a:t>
            </a:r>
            <a:r>
              <a:rPr lang="en-US" altLang="zh-CN" sz="4000" b="1" dirty="0"/>
              <a:t>8 LED</a:t>
            </a:r>
            <a:r>
              <a:rPr lang="zh-CN" altLang="zh-CN" sz="4000" b="1" dirty="0"/>
              <a:t>显示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4000" dirty="0"/>
              <a:t>Multisim</a:t>
            </a:r>
            <a:r>
              <a:rPr kumimoji="1" lang="zh-CN" altLang="en-US" sz="4000" dirty="0"/>
              <a:t>部分</a:t>
            </a:r>
            <a:r>
              <a:rPr kumimoji="1" lang="en-US" altLang="zh-CN" sz="4000" dirty="0"/>
              <a:t>-</a:t>
            </a:r>
            <a:r>
              <a:rPr lang="zh-CN" altLang="zh-CN" sz="4000" b="1" dirty="0"/>
              <a:t>多用途充电器</a:t>
            </a:r>
            <a:endParaRPr kumimoji="1"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/>
          </a:p>
          <a:p>
            <a:r>
              <a:rPr lang="zh-CN" altLang="zh-CN" sz="3600" dirty="0"/>
              <a:t>总体设计方案与要求</a:t>
            </a:r>
            <a:r>
              <a:rPr lang="zh-CN" altLang="zh-CN" sz="3600" dirty="0">
                <a:effectLst/>
              </a:rPr>
              <a:t> </a:t>
            </a:r>
            <a:endParaRPr lang="en-US" altLang="zh-CN" sz="3600" dirty="0">
              <a:effectLst/>
            </a:endParaRPr>
          </a:p>
          <a:p>
            <a:r>
              <a:rPr lang="zh-CN" altLang="zh-CN" sz="3600" dirty="0"/>
              <a:t>设计电路及其仿真</a:t>
            </a:r>
            <a:r>
              <a:rPr lang="zh-CN" altLang="zh-CN" sz="3600" dirty="0">
                <a:effectLst/>
              </a:rPr>
              <a:t> </a:t>
            </a:r>
            <a:endParaRPr lang="en-US" altLang="zh-CN" sz="3600" dirty="0">
              <a:effectLst/>
            </a:endParaRPr>
          </a:p>
          <a:p>
            <a:r>
              <a:rPr lang="zh-CN" altLang="zh-CN" sz="3600" dirty="0"/>
              <a:t> 设计电路图的仿真结果</a:t>
            </a:r>
            <a:r>
              <a:rPr lang="zh-CN" altLang="zh-CN" sz="3600" dirty="0">
                <a:effectLst/>
              </a:rPr>
              <a:t> </a:t>
            </a:r>
            <a:endParaRPr kumimoji="1" lang="zh-CN" altLang="en-US" sz="36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总体设计方案与要求</a:t>
            </a:r>
            <a:r>
              <a:rPr lang="zh-CN" altLang="zh-CN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设计课题任务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sz="2000" dirty="0"/>
              <a:t>基于</a:t>
            </a:r>
            <a:r>
              <a:rPr lang="en-US" altLang="zh-CN" sz="2000" dirty="0"/>
              <a:t>555</a:t>
            </a:r>
            <a:r>
              <a:rPr lang="zh-CN" altLang="zh-CN" sz="2000" dirty="0"/>
              <a:t>时基电路而构成的多用途充电器的电路原理图。该充电器可为镍氢电池或镍镉电池、铅酸蓄电池充电</a:t>
            </a:r>
          </a:p>
          <a:p>
            <a:r>
              <a:rPr lang="zh-CN" altLang="zh-CN" dirty="0"/>
              <a:t>方案思路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此装置由：采用三端稳压器</a:t>
            </a:r>
            <a:r>
              <a:rPr lang="en-US" altLang="zh-CN" dirty="0"/>
              <a:t>LM317</a:t>
            </a:r>
            <a:r>
              <a:rPr lang="zh-CN" altLang="en-US" dirty="0"/>
              <a:t>可调</a:t>
            </a:r>
            <a:r>
              <a:rPr lang="zh-CN" altLang="zh-CN" dirty="0"/>
              <a:t>直流稳压电源、</a:t>
            </a:r>
            <a:r>
              <a:rPr lang="en-US" altLang="zh-CN" dirty="0"/>
              <a:t> RS</a:t>
            </a:r>
            <a:r>
              <a:rPr lang="zh-CN" altLang="zh-CN" dirty="0"/>
              <a:t>型双稳态触发器</a:t>
            </a:r>
            <a:r>
              <a:rPr lang="zh-CN" altLang="en-US" dirty="0"/>
              <a:t>构成的</a:t>
            </a:r>
            <a:r>
              <a:rPr lang="zh-CN" altLang="zh-CN" dirty="0"/>
              <a:t>多功能充电电路构成。用电容当作需要充电的蓄电池。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总图</a:t>
            </a:r>
          </a:p>
        </p:txBody>
      </p:sp>
      <p:pic>
        <p:nvPicPr>
          <p:cNvPr id="7" name="内容占位符 6" descr="图示&#10;&#10;描述已自动生成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400" y="1365956"/>
            <a:ext cx="10947400" cy="45832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82"/>
          </a:xfrm>
        </p:spPr>
        <p:txBody>
          <a:bodyPr>
            <a:normAutofit/>
          </a:bodyPr>
          <a:lstStyle/>
          <a:p>
            <a:r>
              <a:rPr lang="zh-CN" altLang="zh-CN" dirty="0"/>
              <a:t>设计电路及其仿真</a:t>
            </a:r>
            <a:r>
              <a:rPr lang="zh-CN" altLang="zh-CN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/>
          <a:p>
            <a:r>
              <a:rPr lang="zh-CN" altLang="zh-CN" dirty="0"/>
              <a:t>可调直流稳压电源部分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pic>
        <p:nvPicPr>
          <p:cNvPr id="7" name="图片 6" descr="图示, 日程表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1853724" y="1651497"/>
            <a:ext cx="8484552" cy="2668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34440" y="4509701"/>
            <a:ext cx="1070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C7</a:t>
            </a:r>
            <a:r>
              <a:rPr lang="zh-CN" altLang="en-GB" dirty="0"/>
              <a:t>：</a:t>
            </a:r>
            <a:r>
              <a:rPr lang="zh-CN" altLang="en-US" dirty="0"/>
              <a:t>滤波</a:t>
            </a:r>
            <a:r>
              <a:rPr lang="en-US" altLang="zh-CN" dirty="0"/>
              <a:t>,</a:t>
            </a:r>
            <a:r>
              <a:rPr lang="zh-CN" altLang="en-US" dirty="0"/>
              <a:t>使</a:t>
            </a:r>
            <a:r>
              <a:rPr lang="en-GB" altLang="zh-CN" dirty="0"/>
              <a:t>Ui</a:t>
            </a:r>
            <a:r>
              <a:rPr lang="zh-CN" altLang="en-US" dirty="0"/>
              <a:t>中的波动减小</a:t>
            </a:r>
            <a:r>
              <a:rPr lang="en-US" altLang="zh-CN" dirty="0"/>
              <a:t>; </a:t>
            </a:r>
          </a:p>
          <a:p>
            <a:r>
              <a:rPr lang="en-GB" altLang="zh-CN" dirty="0"/>
              <a:t>C10</a:t>
            </a:r>
            <a:r>
              <a:rPr lang="zh-CN" altLang="en-GB" dirty="0"/>
              <a:t>：</a:t>
            </a:r>
            <a:r>
              <a:rPr lang="zh-CN" altLang="en-US" dirty="0"/>
              <a:t>滤波作用，使</a:t>
            </a:r>
            <a:r>
              <a:rPr lang="en-GB" altLang="zh-CN" dirty="0"/>
              <a:t>U0</a:t>
            </a:r>
            <a:r>
              <a:rPr lang="zh-CN" altLang="en-US" dirty="0"/>
              <a:t>中的波动减小。</a:t>
            </a:r>
            <a:endParaRPr lang="en-US" altLang="zh-CN" dirty="0"/>
          </a:p>
          <a:p>
            <a:r>
              <a:rPr lang="en-GB" altLang="zh-CN" dirty="0"/>
              <a:t>C9</a:t>
            </a:r>
            <a:r>
              <a:rPr lang="zh-CN" altLang="en-GB" dirty="0"/>
              <a:t>：</a:t>
            </a:r>
            <a:r>
              <a:rPr lang="zh-CN" altLang="en-US" dirty="0"/>
              <a:t>滤波，用以减小输出电压的纹波电压（即输出电压中的交变电压分量）</a:t>
            </a:r>
            <a:endParaRPr lang="en-US" altLang="zh-CN" dirty="0"/>
          </a:p>
          <a:p>
            <a:r>
              <a:rPr lang="en-GB" altLang="zh-CN" dirty="0"/>
              <a:t>C8</a:t>
            </a:r>
            <a:r>
              <a:rPr lang="zh-CN" altLang="en-GB" dirty="0"/>
              <a:t>：</a:t>
            </a:r>
            <a:r>
              <a:rPr lang="zh-CN" altLang="en-US" dirty="0"/>
              <a:t>抑制自激振荡；</a:t>
            </a:r>
            <a:endParaRPr lang="en-US" altLang="zh-CN" dirty="0"/>
          </a:p>
          <a:p>
            <a:r>
              <a:rPr lang="en-GB" altLang="zh-CN" dirty="0"/>
              <a:t>D5</a:t>
            </a:r>
            <a:r>
              <a:rPr lang="zh-CN" altLang="en-US" dirty="0"/>
              <a:t>是对</a:t>
            </a:r>
            <a:r>
              <a:rPr lang="en-GB" altLang="zh-CN" dirty="0"/>
              <a:t>LM317</a:t>
            </a:r>
            <a:r>
              <a:rPr lang="zh-CN" altLang="en-US" dirty="0"/>
              <a:t>是保护作用，用来防止输入端或输出端短路时电容</a:t>
            </a:r>
            <a:r>
              <a:rPr lang="en-GB" altLang="zh-CN" dirty="0"/>
              <a:t>C9</a:t>
            </a:r>
            <a:r>
              <a:rPr lang="zh-CN" altLang="en-GB" dirty="0"/>
              <a:t>、</a:t>
            </a:r>
            <a:r>
              <a:rPr lang="en-GB" altLang="zh-CN" dirty="0"/>
              <a:t>C10</a:t>
            </a:r>
            <a:r>
              <a:rPr lang="zh-CN" altLang="en-US" dirty="0"/>
              <a:t>向集成块内部放电而损坏芯片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设计电路及其仿真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555</a:t>
            </a:r>
            <a:r>
              <a:rPr lang="zh-CN" altLang="zh-CN" dirty="0"/>
              <a:t>时基电路构成的双稳态触发器电路</a:t>
            </a:r>
            <a:r>
              <a:rPr lang="zh-CN" altLang="en-US" dirty="0">
                <a:effectLst/>
              </a:rPr>
              <a:t>部分</a:t>
            </a:r>
            <a:endParaRPr kumimoji="1" lang="zh-CN" altLang="en-US" dirty="0"/>
          </a:p>
        </p:txBody>
      </p:sp>
      <p:pic>
        <p:nvPicPr>
          <p:cNvPr id="5" name="图片 4" descr="图示, 示意图&#10;&#10;描述已自动生成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85485"/>
            <a:ext cx="6396990" cy="3791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958666" y="2623445"/>
                <a:ext cx="3601156" cy="2435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Con</a:t>
                </a:r>
                <a:r>
                  <a:rPr kumimoji="1" lang="zh-CN" altLang="en-US" dirty="0"/>
                  <a:t>端为参考电压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分压公式为：</a:t>
                </a:r>
                <a:endParaRPr kumimoji="1" lang="en-US" altLang="zh-CN" dirty="0"/>
              </a:p>
              <a:p>
                <a:r>
                  <a:rPr kumimoji="1" lang="en-US" altLang="zh-CN" dirty="0"/>
                  <a:t>	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en-US" altLang="zh-CN" dirty="0">
                  <a:effectLst/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con&gt;</a:t>
                </a:r>
                <a:r>
                  <a:rPr kumimoji="1" lang="en-US" altLang="zh-CN" dirty="0" err="1"/>
                  <a:t>thr</a:t>
                </a:r>
                <a:r>
                  <a:rPr kumimoji="1" lang="zh-CN" altLang="en-US" dirty="0"/>
                  <a:t>的时候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充电未完成，</a:t>
                </a:r>
                <a:r>
                  <a:rPr kumimoji="1" lang="en-US" altLang="zh-CN" dirty="0"/>
                  <a:t>LED3</a:t>
                </a:r>
                <a:r>
                  <a:rPr kumimoji="1" lang="zh-CN" altLang="en-US" dirty="0"/>
                  <a:t>亮红灯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con=</a:t>
                </a:r>
                <a:r>
                  <a:rPr kumimoji="1" lang="en-US" altLang="zh-CN" dirty="0" err="1"/>
                  <a:t>thr</a:t>
                </a:r>
                <a:r>
                  <a:rPr kumimoji="1" lang="zh-CN" altLang="en-US" dirty="0"/>
                  <a:t>的时候，充电完成，</a:t>
                </a:r>
                <a:r>
                  <a:rPr kumimoji="1" lang="en-US" altLang="zh-CN" dirty="0"/>
                  <a:t>LED3</a:t>
                </a:r>
                <a:r>
                  <a:rPr kumimoji="1" lang="zh-CN" altLang="en-US" dirty="0"/>
                  <a:t>灭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666" y="2623445"/>
                <a:ext cx="3601156" cy="2435923"/>
              </a:xfrm>
              <a:prstGeom prst="rect">
                <a:avLst/>
              </a:prstGeom>
              <a:blipFill rotWithShape="1">
                <a:blip r:embed="rId4"/>
                <a:stretch>
                  <a:fillRect l="-1404" t="-1036" b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设计电路图的仿真结果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未充满电时：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图表&#10;&#10;描述已自动生成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7" y="2823281"/>
            <a:ext cx="5760085" cy="2927350"/>
          </a:xfrm>
          <a:prstGeom prst="rect">
            <a:avLst/>
          </a:prstGeom>
        </p:spPr>
      </p:pic>
      <p:pic>
        <p:nvPicPr>
          <p:cNvPr id="5" name="图片 4" descr="图片包含 图表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99" y="3000023"/>
            <a:ext cx="1079500" cy="129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64018" y="2979209"/>
            <a:ext cx="2347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紫色的为参考电压，红色的为蓄电池电压。此时的蓄电池没有充满，所以可以充电提示</a:t>
            </a:r>
            <a:r>
              <a:rPr lang="en-US" altLang="zh-CN" dirty="0"/>
              <a:t>LED</a:t>
            </a:r>
            <a:r>
              <a:rPr lang="zh-CN" altLang="zh-CN" dirty="0"/>
              <a:t>灯一直保持亮的状态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设计电路图的仿真结果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充满电时：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图形用户界面, 图表, 应用程序&#10;&#10;中度可信度描述已自动生成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8" y="2365904"/>
            <a:ext cx="5760085" cy="3032125"/>
          </a:xfrm>
          <a:prstGeom prst="rect">
            <a:avLst/>
          </a:prstGeom>
        </p:spPr>
      </p:pic>
      <p:pic>
        <p:nvPicPr>
          <p:cNvPr id="5" name="图片 4" descr="图片包含 图表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41" y="2449689"/>
            <a:ext cx="977900" cy="116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94044" y="2698043"/>
            <a:ext cx="2359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紫色的为参考电压，红色的为蓄电池电压。此时的蓄电池已充满，所以可以充电提示</a:t>
            </a:r>
            <a:r>
              <a:rPr lang="en-US" altLang="zh-CN" dirty="0"/>
              <a:t>LED</a:t>
            </a:r>
            <a:r>
              <a:rPr lang="zh-CN" altLang="zh-CN" dirty="0"/>
              <a:t>灯处于灭的状态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7"/>
  <p:tag name="KSO_WM_SLIDE_ID" val="custom20204357_1"/>
  <p:tag name="KSO_WM_TEMPLATE_MASTER_THUMB_INDEX" val="12"/>
  <p:tag name="KSO_WM_TEMPLATE_THUMBS_INDEX" val="1、4、7、9、11、12、17、20、21、22、23、24、28、32、36、39、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&#13;文字是您思想的提炼&#13;为了最终演示发布的良好效果&#13;请尽量言简意赅的阐述观点"/>
  <p:tag name="KSO_WM_TEMPLATE_CATEGORY" val="custom"/>
  <p:tag name="KSO_WM_TEMPLATE_INDEX" val="20204357"/>
  <p:tag name="KSO_WM_UNIT_ID" val="custom20204357_1*b*1"/>
  <p:tag name="KSO_WM_UNIT_ISNUMDGMTITLE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未来已来"/>
  <p:tag name="KSO_WM_TEMPLATE_CATEGORY" val="custom"/>
  <p:tag name="KSO_WM_TEMPLATE_INDEX" val="20204357"/>
  <p:tag name="KSO_WM_UNIT_ID" val="custom20204357_1*a*1"/>
  <p:tag name="KSO_WM_UNIT_ISNUMDGMTITLE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435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7"/>
  <p:tag name="KSO_WM_SLIDE_ID" val="custom20204357_1"/>
  <p:tag name="KSO_WM_TEMPLATE_MASTER_THUMB_INDEX" val="12"/>
  <p:tag name="KSO_WM_TEMPLATE_THUMBS_INDEX" val="1、4、7、9、11、12、17、20、21、22、23、24、28、32、36、39、4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未来已来"/>
  <p:tag name="KSO_WM_TEMPLATE_CATEGORY" val="custom"/>
  <p:tag name="KSO_WM_TEMPLATE_INDEX" val="20204357"/>
  <p:tag name="KSO_WM_UNIT_ID" val="custom20204357_1*a*1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5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7、20、21、22、23、24、28、32、36、39、4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E8ECFE"/>
      </a:dk2>
      <a:lt2>
        <a:srgbClr val="FBFBFC"/>
      </a:lt2>
      <a:accent1>
        <a:srgbClr val="345AB9"/>
      </a:accent1>
      <a:accent2>
        <a:srgbClr val="076CA1"/>
      </a:accent2>
      <a:accent3>
        <a:srgbClr val="0E7360"/>
      </a:accent3>
      <a:accent4>
        <a:srgbClr val="396E31"/>
      </a:accent4>
      <a:accent5>
        <a:srgbClr val="7B5F22"/>
      </a:accent5>
      <a:accent6>
        <a:srgbClr val="B84E33"/>
      </a:accent6>
      <a:hlink>
        <a:srgbClr val="0563C1"/>
      </a:hlink>
      <a:folHlink>
        <a:srgbClr val="954F72"/>
      </a:folHlink>
    </a:clrScheme>
    <a:fontScheme name="0p1tbov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1090</Words>
  <Application>Microsoft Macintosh PowerPoint</Application>
  <PresentationFormat>宽屏</PresentationFormat>
  <Paragraphs>96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Cambria Math</vt:lpstr>
      <vt:lpstr>Times New Roman</vt:lpstr>
      <vt:lpstr>2_Office 主题​​</vt:lpstr>
      <vt:lpstr>电子系统仿真答辩ppt</vt:lpstr>
      <vt:lpstr>目录</vt:lpstr>
      <vt:lpstr>Multisim部分-多用途充电器</vt:lpstr>
      <vt:lpstr>总体设计方案与要求  </vt:lpstr>
      <vt:lpstr>总图</vt:lpstr>
      <vt:lpstr>设计电路及其仿真  </vt:lpstr>
      <vt:lpstr>设计电路及其仿真</vt:lpstr>
      <vt:lpstr>设计电路图的仿真结果</vt:lpstr>
      <vt:lpstr>设计电路图的仿真结果</vt:lpstr>
      <vt:lpstr>Proteus 部分-基于51单片机的8×8 LED显示 </vt:lpstr>
      <vt:lpstr>总图:</vt:lpstr>
      <vt:lpstr>设计电路及其仿真</vt:lpstr>
      <vt:lpstr>设计电路及其仿真</vt:lpstr>
      <vt:lpstr>设计电路及其仿真</vt:lpstr>
      <vt:lpstr> keil5代码编写 </vt:lpstr>
      <vt:lpstr>Keil5代码整个代码</vt:lpstr>
      <vt:lpstr>结果显示</vt:lpstr>
      <vt:lpstr>     END 谢谢大家聆听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zxcvv430</dc:creator>
  <cp:lastModifiedBy>zxcvv430</cp:lastModifiedBy>
  <cp:revision>59</cp:revision>
  <dcterms:created xsi:type="dcterms:W3CDTF">1900-01-01T00:00:00Z</dcterms:created>
  <dcterms:modified xsi:type="dcterms:W3CDTF">2020-12-30T08:39:37Z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2052-11.2.0</vt:lpwstr>
  </property>
</Properties>
</file>