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30" r:id="rId2"/>
    <p:sldId id="364" r:id="rId3"/>
    <p:sldId id="365" r:id="rId4"/>
    <p:sldId id="335" r:id="rId5"/>
    <p:sldId id="336" r:id="rId6"/>
    <p:sldId id="372" r:id="rId7"/>
    <p:sldId id="373" r:id="rId8"/>
    <p:sldId id="383" r:id="rId9"/>
    <p:sldId id="384" r:id="rId10"/>
    <p:sldId id="391" r:id="rId11"/>
    <p:sldId id="374" r:id="rId12"/>
    <p:sldId id="375" r:id="rId13"/>
    <p:sldId id="376" r:id="rId14"/>
    <p:sldId id="377" r:id="rId15"/>
    <p:sldId id="378" r:id="rId16"/>
    <p:sldId id="379" r:id="rId17"/>
    <p:sldId id="385" r:id="rId18"/>
    <p:sldId id="386" r:id="rId19"/>
    <p:sldId id="389" r:id="rId20"/>
    <p:sldId id="390" r:id="rId21"/>
    <p:sldId id="388" r:id="rId22"/>
    <p:sldId id="381" r:id="rId23"/>
    <p:sldId id="392" r:id="rId24"/>
    <p:sldId id="393" r:id="rId25"/>
    <p:sldId id="394" r:id="rId26"/>
    <p:sldId id="399" r:id="rId27"/>
    <p:sldId id="395" r:id="rId28"/>
    <p:sldId id="398" r:id="rId29"/>
    <p:sldId id="396" r:id="rId30"/>
    <p:sldId id="397" r:id="rId31"/>
    <p:sldId id="400" r:id="rId32"/>
    <p:sldId id="382" r:id="rId33"/>
    <p:sldId id="387" r:id="rId34"/>
    <p:sldId id="331" r:id="rId35"/>
  </p:sldIdLst>
  <p:sldSz cx="9144000" cy="6858000" type="screen4x3"/>
  <p:notesSz cx="9923463" cy="67881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FF"/>
    <a:srgbClr val="00FF00"/>
    <a:srgbClr val="5C307D"/>
    <a:srgbClr val="FF66CC"/>
    <a:srgbClr val="66FF66"/>
    <a:srgbClr val="FF00FF"/>
    <a:srgbClr val="66FF33"/>
    <a:srgbClr val="00CCFF"/>
    <a:srgbClr val="E44C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0" autoAdjust="0"/>
    <p:restoredTop sz="93894" autoAdjust="0"/>
  </p:normalViewPr>
  <p:slideViewPr>
    <p:cSldViewPr snapToGrid="0" showGuides="1">
      <p:cViewPr>
        <p:scale>
          <a:sx n="125" d="100"/>
          <a:sy n="125" d="100"/>
        </p:scale>
        <p:origin x="48" y="-1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E7401-2586-4079-A220-DD07EEDCB4AE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3A9A5-3E20-4318-9FF7-2FDACAEED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1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0999" y="1"/>
            <a:ext cx="4300167" cy="3405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78F4-C18B-48EC-9055-35D023B30368}" type="datetimeFigureOut">
              <a:rPr lang="zh-CN" altLang="en-US" smtClean="0"/>
              <a:t>2018/1/28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3763" y="849313"/>
            <a:ext cx="3055937" cy="22907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347" y="3266796"/>
            <a:ext cx="7938770" cy="26728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0999" y="6447565"/>
            <a:ext cx="4300167" cy="340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6E15A-D7A9-4169-A7C2-BCB1B8BA2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8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Good afternoon, everyone.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My</a:t>
            </a:r>
            <a:r>
              <a:rPr lang="en-US" altLang="zh-CN" baseline="0" dirty="0" smtClean="0"/>
              <a:t> name 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92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present the rationale of our proposed ABC model.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increase the memory efficiency of sketches, we have to use small counters, while using small counters will incur counter overflows.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we need a mechanism to handle counter overflows, which is the key idea of our ABC model.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86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present the rationale of our proposed ABC model.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increase the memory efficiency of sketches, we have to use small counters, while using small counters will incur counter overflows.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we need a mechanism to handle counter overflows, which is the key idea of our ABC model.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59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present the rationale of our proposed ABC model.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increase the memory efficiency of sketches, we have to use small counters, while using small counters will incur counter overflows.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we need a mechanism to handle counter overflows, which is the key idea of our ABC model.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05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present the rationale of our proposed ABC model.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increase the memory efficiency of sketches, we have to use small counters, while using small counters will incur counter overflows.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we need a mechanism to handle counter overflows, which is the key idea of our ABC model.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333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present the rationale of our proposed ABC model.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increase the memory efficiency of sketches, we have to use small counters, while using small counters will incur counter overflows.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we need a mechanism to handle counter overflows, which is the key idea of our ABC model.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25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present the rationale of our proposed ABC model.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increase the memory efficiency of sketches, we have to use small counters, while using small counters will incur counter overflows.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we need a mechanism to handle counter overflows, which is the key idea of our ABC model.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096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present the rationale of our proposed ABC model.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increase the memory efficiency of sketches, we have to use small counters, while using small counters will incur counter overflows.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we need a mechanism to handle counter overflows, which is the key idea of our ABC model.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29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let me introduce what a sketch is.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sketch is a probabilistic data structure which can approximately store frequencies of items in a multiset, and a multiset is a set of different items, while some items can occur for more 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once.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6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let me introduce what a sketch is.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sketch is a probabilistic data structure which can approximately store frequencies of items in a multiset, and a multiset is a set of different items, while some items can occur for more </a:t>
            </a:r>
            <a:r>
              <a:rPr lang="en-US" altLang="zh-CN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once.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36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existing sketches suffer from limitations.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talking about the limitations, we first present an observation.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most real streaming datasets, frequencies of items are non-uniformly distributed.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words, most items have a very small frequency, while only a few items have a large frequency.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996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Existing sketches can hardly work well in such non-uniform datasets.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two reasons: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number of bits is determined by the maximum frequency, most counters always have small values, and this is a waste of memory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2) If fewer bits are used for each counter, counter overflow will happen, and new errors such as under-estimation errors will occur. What is worse, hot items (items with large frequencies) can hardly get accurate estimations in this case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limited memory size, existing sketches can hardly achieve high accuracy.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50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present the rationale of our proposed ABC model.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increase the memory efficiency of sketches, we have to use small counters, while using small counters will incur counter overflows.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we need a mechanism to handle counter overflows, which is the key idea of our ABC model.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45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present the rationale of our proposed ABC model.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increase the memory efficiency of sketches, we have to use small counters, while using small counters will incur counter overflows.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we need a mechanism to handle counter overflows, which is the key idea of our ABC model.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34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present the rationale of our proposed ABC model.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increase the memory efficiency of sketches, we have to use small counters, while using small counters will incur counter overflows.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we need a mechanism to handle counter overflows, which is the key idea of our ABC model.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16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present the rationale of our proposed ABC model.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increase the memory efficiency of sketches, we have to use small counters, while using small counters will incur counter overflows.</a:t>
            </a:r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we need a mechanism to handle counter overflows, which is the key idea of our ABC model.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6E15A-D7A9-4169-A7C2-BCB1B8BA2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9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89CA-0A46-4DD6-B5B7-96AE12F5CAC8}" type="datetime3">
              <a:rPr lang="en-US" altLang="zh-CN" smtClean="0"/>
              <a:t>28 January 2018</a:t>
            </a:fld>
            <a:endParaRPr lang="en-US" altLang="zh-CN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251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00000"/>
              </a:lnSpc>
              <a:spcAft>
                <a:spcPts val="600"/>
              </a:spcAft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spcAft>
                <a:spcPts val="600"/>
              </a:spcAft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34602E75-F628-455A-B16B-5D96B98CC6F0}" type="datetime3">
              <a:rPr lang="en-US" altLang="zh-CN" smtClean="0"/>
              <a:t>28 January 2018</a:t>
            </a:fld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2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2A36659-662F-4CAF-9E94-E2C1A5529F06}" type="datetime3">
              <a:rPr lang="en-US" altLang="zh-CN" smtClean="0"/>
              <a:t>28 January 2018</a:t>
            </a:fld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81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6C00951-099A-45BC-86EB-F01C39E6BC43}" type="datetime3">
              <a:rPr lang="en-US" altLang="zh-CN" smtClean="0"/>
              <a:t>28 January 2018</a:t>
            </a:fld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96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F94FC-F3E2-40E5-B64D-BAE5B6E3EE9D}" type="datetime3">
              <a:rPr lang="en-US" altLang="zh-CN" smtClean="0"/>
              <a:t>28 January 2018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037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F1378C36-0DC4-41F9-AA72-FB37F4623248}" type="datetime3">
              <a:rPr lang="en-US" altLang="zh-CN" smtClean="0"/>
              <a:t>28 January 2018</a:t>
            </a:fld>
            <a:endParaRPr lang="zh-CN" altLang="en-US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244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929544-37C2-4B93-A2D8-FCAB619B35D2}" type="datetime3">
              <a:rPr lang="en-US" altLang="zh-CN" smtClean="0"/>
              <a:t>28 January 2018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586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CE45B0D9-CEA2-4775-B2A6-3C9CD71516DF}" type="datetime3">
              <a:rPr lang="en-US" altLang="zh-CN" smtClean="0"/>
              <a:t>28 January 2018</a:t>
            </a:fld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53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086E0327-45FD-4EDF-8DDC-FB06E2854BF9}" type="datetime3">
              <a:rPr lang="en-US" altLang="zh-CN" smtClean="0"/>
              <a:t>28 January 2018</a:t>
            </a:fld>
            <a:endParaRPr lang="zh-CN" altLang="en-US" dirty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IWQoS 2015</a:t>
            </a:r>
            <a:endParaRPr lang="zh-CN" altLang="en-US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914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5000">
              <a:schemeClr val="bg1">
                <a:lumMod val="99000"/>
              </a:schemeClr>
            </a:gs>
            <a:gs pos="100000">
              <a:schemeClr val="bg1">
                <a:lumMod val="97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565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06DAA16-F1B9-4C82-AB4F-9C7070B4E6C4}" type="datetime3">
              <a:rPr lang="en-US" altLang="zh-CN" smtClean="0"/>
              <a:t>28 January 2018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565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IWQoS 2015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565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217210-6342-4CBD-AECC-FD7487F24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2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21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0.png"/><Relationship Id="rId18" Type="http://schemas.openxmlformats.org/officeDocument/2006/relationships/image" Target="../media/image540.png"/><Relationship Id="rId26" Type="http://schemas.openxmlformats.org/officeDocument/2006/relationships/image" Target="../media/image620.png"/><Relationship Id="rId3" Type="http://schemas.openxmlformats.org/officeDocument/2006/relationships/image" Target="../media/image91.png"/><Relationship Id="rId21" Type="http://schemas.openxmlformats.org/officeDocument/2006/relationships/image" Target="../media/image570.png"/><Relationship Id="rId34" Type="http://schemas.openxmlformats.org/officeDocument/2006/relationships/image" Target="../media/image103.png"/><Relationship Id="rId7" Type="http://schemas.openxmlformats.org/officeDocument/2006/relationships/image" Target="../media/image450.png"/><Relationship Id="rId12" Type="http://schemas.openxmlformats.org/officeDocument/2006/relationships/image" Target="../media/image31.png"/><Relationship Id="rId17" Type="http://schemas.openxmlformats.org/officeDocument/2006/relationships/image" Target="../media/image530.png"/><Relationship Id="rId25" Type="http://schemas.openxmlformats.org/officeDocument/2006/relationships/image" Target="../media/image610.png"/><Relationship Id="rId33" Type="http://schemas.openxmlformats.org/officeDocument/2006/relationships/image" Target="../media/image102.png"/><Relationship Id="rId2" Type="http://schemas.openxmlformats.org/officeDocument/2006/relationships/image" Target="../media/image90.png"/><Relationship Id="rId16" Type="http://schemas.openxmlformats.org/officeDocument/2006/relationships/image" Target="../media/image96.png"/><Relationship Id="rId20" Type="http://schemas.openxmlformats.org/officeDocument/2006/relationships/image" Target="../media/image560.png"/><Relationship Id="rId29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490.png"/><Relationship Id="rId24" Type="http://schemas.openxmlformats.org/officeDocument/2006/relationships/image" Target="../media/image600.png"/><Relationship Id="rId32" Type="http://schemas.openxmlformats.org/officeDocument/2006/relationships/image" Target="../media/image101.png"/><Relationship Id="rId5" Type="http://schemas.openxmlformats.org/officeDocument/2006/relationships/image" Target="../media/image93.png"/><Relationship Id="rId15" Type="http://schemas.openxmlformats.org/officeDocument/2006/relationships/image" Target="../media/image95.png"/><Relationship Id="rId23" Type="http://schemas.openxmlformats.org/officeDocument/2006/relationships/image" Target="../media/image590.png"/><Relationship Id="rId28" Type="http://schemas.openxmlformats.org/officeDocument/2006/relationships/image" Target="../media/image97.png"/><Relationship Id="rId10" Type="http://schemas.openxmlformats.org/officeDocument/2006/relationships/image" Target="../media/image480.png"/><Relationship Id="rId19" Type="http://schemas.openxmlformats.org/officeDocument/2006/relationships/image" Target="../media/image550.png"/><Relationship Id="rId31" Type="http://schemas.openxmlformats.org/officeDocument/2006/relationships/image" Target="../media/image100.png"/><Relationship Id="rId4" Type="http://schemas.openxmlformats.org/officeDocument/2006/relationships/image" Target="../media/image92.png"/><Relationship Id="rId9" Type="http://schemas.openxmlformats.org/officeDocument/2006/relationships/image" Target="../media/image470.png"/><Relationship Id="rId14" Type="http://schemas.openxmlformats.org/officeDocument/2006/relationships/image" Target="../media/image94.png"/><Relationship Id="rId22" Type="http://schemas.openxmlformats.org/officeDocument/2006/relationships/image" Target="../media/image580.png"/><Relationship Id="rId27" Type="http://schemas.openxmlformats.org/officeDocument/2006/relationships/image" Target="../media/image630.png"/><Relationship Id="rId30" Type="http://schemas.openxmlformats.org/officeDocument/2006/relationships/image" Target="../media/image99.png"/><Relationship Id="rId8" Type="http://schemas.openxmlformats.org/officeDocument/2006/relationships/image" Target="../media/image4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yang.tong@pku.edu.c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3283" y="1087485"/>
            <a:ext cx="9132251" cy="2087515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ts val="3000"/>
              </a:spcBef>
              <a:defRPr/>
            </a:pPr>
            <a:r>
              <a:rPr lang="en-US" altLang="zh-CN" sz="3200" b="1" dirty="0">
                <a:solidFill>
                  <a:srgbClr val="0070C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One Elastic Sketch for All - Accurate and </a:t>
            </a:r>
            <a:r>
              <a:rPr lang="en-US" altLang="zh-CN" sz="3200" b="1" dirty="0" smtClean="0">
                <a:solidFill>
                  <a:srgbClr val="0070C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Constant Network-wide </a:t>
            </a:r>
            <a:r>
              <a:rPr lang="en-US" altLang="zh-CN" sz="3200" b="1" dirty="0">
                <a:solidFill>
                  <a:srgbClr val="0070C0"/>
                </a:solidFill>
                <a:effectLst>
                  <a:reflection stA="45000" endPos="55000" dist="508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Measurements</a:t>
            </a:r>
            <a:endParaRPr lang="zh-CN" altLang="en-US" sz="3200" b="1" cap="none" dirty="0" smtClean="0">
              <a:solidFill>
                <a:srgbClr val="FF0000"/>
              </a:solidFill>
              <a:effectLst>
                <a:reflection stA="45000" endPos="55000" dist="50800" dir="5400000" sy="-100000" algn="bl" rotWithShape="0"/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067" y="3835903"/>
            <a:ext cx="8686800" cy="2158490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uthors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3283" y="3656337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pic.58pic.com/58pic/12/40/53/95I58PICw9Z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r="1507"/>
          <a:stretch/>
        </p:blipFill>
        <p:spPr bwMode="auto">
          <a:xfrm>
            <a:off x="6019801" y="4560"/>
            <a:ext cx="3115734" cy="108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3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6669423" y="443613"/>
            <a:ext cx="1279513" cy="632837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16200000">
            <a:off x="4091651" y="5754357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 rot="16200000">
            <a:off x="6481807" y="5299167"/>
            <a:ext cx="1648746" cy="10526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Mice flows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 rot="16200000">
            <a:off x="4227502" y="5754357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 rot="16200000">
            <a:off x="4364053" y="5754357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 rot="16200000">
            <a:off x="4504667" y="5754357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 rot="16200000">
            <a:off x="4641218" y="5754357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 rot="16200000">
            <a:off x="4781832" y="5754357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 rot="16200000">
            <a:off x="4918385" y="5754357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 rot="16200000">
            <a:off x="5054234" y="5754357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 rot="16200000">
            <a:off x="4091651" y="3316265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rot="16200000">
            <a:off x="6481807" y="2861075"/>
            <a:ext cx="1648746" cy="10526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Mice flows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 rot="16200000">
            <a:off x="4227502" y="3316265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 rot="16200000">
            <a:off x="4364053" y="3316265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 rot="16200000">
            <a:off x="4504667" y="3316265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 rot="16200000">
            <a:off x="4641218" y="3316265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16200000">
            <a:off x="4781832" y="3316265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16200000">
            <a:off x="4918385" y="3316265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16200000">
            <a:off x="5054234" y="3316265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 rot="16200000">
            <a:off x="4091650" y="1261718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 rot="16200000">
            <a:off x="6481806" y="806528"/>
            <a:ext cx="1648746" cy="105267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Mice flows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 rot="16200000">
            <a:off x="4227501" y="1261718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 rot="16200000">
            <a:off x="4364052" y="1261718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 rot="16200000">
            <a:off x="4504666" y="1261718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 rot="16200000">
            <a:off x="4641217" y="1261718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 rot="16200000">
            <a:off x="4781831" y="1261718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 rot="16200000">
            <a:off x="4918385" y="1261718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 rot="16200000">
            <a:off x="5054234" y="1261718"/>
            <a:ext cx="794605" cy="138244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4720440" y="4470407"/>
            <a:ext cx="800219" cy="4818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dirty="0" smtClean="0"/>
              <a:t>...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7032299" y="4470407"/>
            <a:ext cx="800219" cy="4818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dirty="0" smtClean="0"/>
              <a:t>...</a:t>
            </a:r>
          </a:p>
        </p:txBody>
      </p:sp>
      <p:grpSp>
        <p:nvGrpSpPr>
          <p:cNvPr id="101" name="组合 100"/>
          <p:cNvGrpSpPr/>
          <p:nvPr/>
        </p:nvGrpSpPr>
        <p:grpSpPr>
          <a:xfrm>
            <a:off x="94223" y="2889941"/>
            <a:ext cx="2284746" cy="748197"/>
            <a:chOff x="81280" y="2781300"/>
            <a:chExt cx="2705100" cy="748197"/>
          </a:xfrm>
        </p:grpSpPr>
        <p:cxnSp>
          <p:nvCxnSpPr>
            <p:cNvPr id="72" name="直接连接符 71"/>
            <p:cNvCxnSpPr/>
            <p:nvPr/>
          </p:nvCxnSpPr>
          <p:spPr>
            <a:xfrm>
              <a:off x="81280" y="2996097"/>
              <a:ext cx="2705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81280" y="3529497"/>
              <a:ext cx="2705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/>
            <p:cNvSpPr/>
            <p:nvPr/>
          </p:nvSpPr>
          <p:spPr>
            <a:xfrm>
              <a:off x="249508" y="3200749"/>
              <a:ext cx="218440" cy="192651"/>
            </a:xfrm>
            <a:prstGeom prst="ellipse">
              <a:avLst/>
            </a:prstGeom>
            <a:solidFill>
              <a:srgbClr val="66FF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506585" y="3200749"/>
              <a:ext cx="218440" cy="192651"/>
            </a:xfrm>
            <a:prstGeom prst="ellipse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756042" y="3200749"/>
              <a:ext cx="218440" cy="192651"/>
            </a:xfrm>
            <a:prstGeom prst="ellipse">
              <a:avLst/>
            </a:prstGeom>
            <a:solidFill>
              <a:srgbClr val="66FF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1104559" y="3200749"/>
              <a:ext cx="218440" cy="192651"/>
            </a:xfrm>
            <a:prstGeom prst="ellipse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1400810" y="3200749"/>
              <a:ext cx="218440" cy="192651"/>
            </a:xfrm>
            <a:prstGeom prst="ellipse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680747" y="3200749"/>
              <a:ext cx="218440" cy="1926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2090224" y="3200749"/>
              <a:ext cx="218440" cy="19265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2370161" y="3200749"/>
              <a:ext cx="218440" cy="192651"/>
            </a:xfrm>
            <a:prstGeom prst="ellipse">
              <a:avLst/>
            </a:prstGeom>
            <a:solidFill>
              <a:srgbClr val="FF0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箭头连接符 83"/>
            <p:cNvCxnSpPr/>
            <p:nvPr/>
          </p:nvCxnSpPr>
          <p:spPr>
            <a:xfrm>
              <a:off x="861060" y="2781300"/>
              <a:ext cx="9372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直接箭头连接符 85"/>
          <p:cNvCxnSpPr/>
          <p:nvPr/>
        </p:nvCxnSpPr>
        <p:spPr>
          <a:xfrm flipV="1">
            <a:off x="2855456" y="1302412"/>
            <a:ext cx="1423691" cy="208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2853419" y="3390867"/>
            <a:ext cx="1425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2855456" y="3390867"/>
            <a:ext cx="1423691" cy="243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879037" y="4470407"/>
            <a:ext cx="800219" cy="4818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000" dirty="0" smtClean="0"/>
              <a:t>...</a:t>
            </a:r>
          </a:p>
        </p:txBody>
      </p:sp>
      <p:sp>
        <p:nvSpPr>
          <p:cNvPr id="92" name="左右箭头 91"/>
          <p:cNvSpPr/>
          <p:nvPr/>
        </p:nvSpPr>
        <p:spPr>
          <a:xfrm>
            <a:off x="5714742" y="1238261"/>
            <a:ext cx="843745" cy="1656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左右箭头 92"/>
          <p:cNvSpPr/>
          <p:nvPr/>
        </p:nvSpPr>
        <p:spPr>
          <a:xfrm>
            <a:off x="5714742" y="3292808"/>
            <a:ext cx="843745" cy="1656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左右箭头 93"/>
          <p:cNvSpPr/>
          <p:nvPr/>
        </p:nvSpPr>
        <p:spPr>
          <a:xfrm>
            <a:off x="5714742" y="5730900"/>
            <a:ext cx="843745" cy="16560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4624803" y="508493"/>
            <a:ext cx="69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top-8</a:t>
            </a:r>
            <a:endParaRPr lang="zh-CN" altLang="en-US" dirty="0"/>
          </a:p>
        </p:txBody>
      </p:sp>
      <p:sp>
        <p:nvSpPr>
          <p:cNvPr id="96" name="文本框 95"/>
          <p:cNvSpPr txBox="1"/>
          <p:nvPr/>
        </p:nvSpPr>
        <p:spPr>
          <a:xfrm>
            <a:off x="5604067" y="933080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exchange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4624803" y="2596790"/>
            <a:ext cx="69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top-8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4624803" y="5057762"/>
            <a:ext cx="690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top-8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5604067" y="2974694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exchange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5604067" y="5361568"/>
            <a:ext cx="106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exchange</a:t>
            </a:r>
            <a:endParaRPr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383419" y="31909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h(.)</a:t>
            </a:r>
            <a:endParaRPr lang="zh-CN" altLang="en-US" i="1" dirty="0"/>
          </a:p>
        </p:txBody>
      </p:sp>
      <p:sp>
        <p:nvSpPr>
          <p:cNvPr id="113" name="文本框 112"/>
          <p:cNvSpPr txBox="1"/>
          <p:nvPr/>
        </p:nvSpPr>
        <p:spPr>
          <a:xfrm>
            <a:off x="4488952" y="1810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Heavy part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6759956" y="18106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Light part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52917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28 January 2018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11</a:t>
            </a:fld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solidFill>
            <a:srgbClr val="5C30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6817" y="883560"/>
            <a:ext cx="1077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19134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1841355" y="2845643"/>
            <a:ext cx="3946051" cy="653301"/>
            <a:chOff x="1282700" y="4030360"/>
            <a:chExt cx="5803039" cy="960740"/>
          </a:xfrm>
        </p:grpSpPr>
        <p:sp>
          <p:nvSpPr>
            <p:cNvPr id="79" name="矩形 78"/>
            <p:cNvSpPr/>
            <p:nvPr/>
          </p:nvSpPr>
          <p:spPr>
            <a:xfrm>
              <a:off x="1282700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0" name="矩形 79"/>
            <p:cNvSpPr/>
            <p:nvPr/>
          </p:nvSpPr>
          <p:spPr>
            <a:xfrm>
              <a:off x="2095500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81" name="矩形 80"/>
            <p:cNvSpPr/>
            <p:nvPr/>
          </p:nvSpPr>
          <p:spPr>
            <a:xfrm>
              <a:off x="2908300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82" name="矩形 81"/>
            <p:cNvSpPr/>
            <p:nvPr/>
          </p:nvSpPr>
          <p:spPr>
            <a:xfrm>
              <a:off x="3721100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102</a:t>
              </a:r>
              <a:endParaRPr lang="zh-CN" altLang="en-US" dirty="0"/>
            </a:p>
          </p:txBody>
        </p:sp>
        <p:sp>
          <p:nvSpPr>
            <p:cNvPr id="83" name="矩形 82"/>
            <p:cNvSpPr/>
            <p:nvPr/>
          </p:nvSpPr>
          <p:spPr>
            <a:xfrm>
              <a:off x="5460139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12</a:t>
              </a:r>
              <a:endParaRPr lang="zh-CN" altLang="en-US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6272939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647340" y="4030360"/>
              <a:ext cx="748440" cy="950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…</a:t>
              </a:r>
              <a:endParaRPr lang="zh-CN" altLang="en-US" sz="3600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841355" y="3316874"/>
            <a:ext cx="3946051" cy="653301"/>
            <a:chOff x="1282700" y="4030360"/>
            <a:chExt cx="5803039" cy="960740"/>
          </a:xfrm>
        </p:grpSpPr>
        <p:sp>
          <p:nvSpPr>
            <p:cNvPr id="72" name="矩形 71"/>
            <p:cNvSpPr/>
            <p:nvPr/>
          </p:nvSpPr>
          <p:spPr>
            <a:xfrm>
              <a:off x="1282700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3" name="矩形 72"/>
            <p:cNvSpPr/>
            <p:nvPr/>
          </p:nvSpPr>
          <p:spPr>
            <a:xfrm>
              <a:off x="2095500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104</a:t>
              </a:r>
              <a:endParaRPr lang="zh-CN" altLang="en-US" dirty="0"/>
            </a:p>
          </p:txBody>
        </p:sp>
        <p:sp>
          <p:nvSpPr>
            <p:cNvPr id="74" name="矩形 73"/>
            <p:cNvSpPr/>
            <p:nvPr/>
          </p:nvSpPr>
          <p:spPr>
            <a:xfrm>
              <a:off x="2908300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75" name="矩形 74"/>
            <p:cNvSpPr/>
            <p:nvPr/>
          </p:nvSpPr>
          <p:spPr>
            <a:xfrm>
              <a:off x="3721100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76" name="矩形 75"/>
            <p:cNvSpPr/>
            <p:nvPr/>
          </p:nvSpPr>
          <p:spPr>
            <a:xfrm>
              <a:off x="5460139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6272939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647340" y="4030360"/>
              <a:ext cx="748440" cy="950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…</a:t>
              </a:r>
              <a:endParaRPr lang="zh-CN" altLang="en-US" sz="3600" dirty="0"/>
            </a:p>
          </p:txBody>
        </p:sp>
      </p:grpSp>
      <p:sp>
        <p:nvSpPr>
          <p:cNvPr id="63" name="文本框 62"/>
          <p:cNvSpPr txBox="1"/>
          <p:nvPr/>
        </p:nvSpPr>
        <p:spPr>
          <a:xfrm rot="5400000">
            <a:off x="2860158" y="3948737"/>
            <a:ext cx="50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sp>
        <p:nvSpPr>
          <p:cNvPr id="64" name="文本框 63"/>
          <p:cNvSpPr txBox="1"/>
          <p:nvPr/>
        </p:nvSpPr>
        <p:spPr>
          <a:xfrm rot="5400000">
            <a:off x="5136317" y="3938465"/>
            <a:ext cx="50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sp>
        <p:nvSpPr>
          <p:cNvPr id="45" name="椭圆 44"/>
          <p:cNvSpPr/>
          <p:nvPr/>
        </p:nvSpPr>
        <p:spPr>
          <a:xfrm>
            <a:off x="5736110" y="2424125"/>
            <a:ext cx="333322" cy="3333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e</a:t>
            </a:r>
            <a:endParaRPr lang="zh-CN" altLang="en-US" i="1" dirty="0"/>
          </a:p>
        </p:txBody>
      </p:sp>
      <p:cxnSp>
        <p:nvCxnSpPr>
          <p:cNvPr id="46" name="直接箭头连接符 45"/>
          <p:cNvCxnSpPr>
            <a:stCxn id="45" idx="2"/>
            <a:endCxn id="81" idx="0"/>
          </p:cNvCxnSpPr>
          <p:nvPr/>
        </p:nvCxnSpPr>
        <p:spPr>
          <a:xfrm flipH="1">
            <a:off x="3223110" y="2590786"/>
            <a:ext cx="2513000" cy="579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45" idx="3"/>
            <a:endCxn id="75" idx="0"/>
          </p:cNvCxnSpPr>
          <p:nvPr/>
        </p:nvCxnSpPr>
        <p:spPr>
          <a:xfrm flipH="1">
            <a:off x="3775812" y="2708634"/>
            <a:ext cx="2009112" cy="93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87321" y="2638938"/>
            <a:ext cx="72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(e)</a:t>
            </a:r>
            <a:endParaRPr lang="zh-CN" altLang="en-US" i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4351211" y="2811010"/>
            <a:ext cx="74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i="1" baseline="-25000" dirty="0"/>
              <a:t>2</a:t>
            </a:r>
            <a:r>
              <a:rPr lang="en-US" altLang="zh-CN" i="1" dirty="0" smtClean="0"/>
              <a:t>(e)</a:t>
            </a:r>
            <a:endParaRPr lang="zh-CN" altLang="en-US" i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841355" y="2757448"/>
            <a:ext cx="4061416" cy="2109243"/>
            <a:chOff x="1841355" y="2757448"/>
            <a:chExt cx="4061416" cy="2109243"/>
          </a:xfrm>
        </p:grpSpPr>
        <p:grpSp>
          <p:nvGrpSpPr>
            <p:cNvPr id="62" name="组合 61"/>
            <p:cNvGrpSpPr/>
            <p:nvPr/>
          </p:nvGrpSpPr>
          <p:grpSpPr>
            <a:xfrm>
              <a:off x="1841355" y="4213390"/>
              <a:ext cx="3946051" cy="653301"/>
              <a:chOff x="1282700" y="4030360"/>
              <a:chExt cx="5803039" cy="96074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1282700" y="4508500"/>
                <a:ext cx="8128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11</a:t>
                </a:r>
                <a:endParaRPr lang="zh-CN" altLang="en-US" dirty="0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095500" y="4508500"/>
                <a:ext cx="8128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2908300" y="4508500"/>
                <a:ext cx="8128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3</a:t>
                </a:r>
                <a:endParaRPr lang="zh-CN" altLang="en-US" dirty="0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721100" y="4508500"/>
                <a:ext cx="8128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2</a:t>
                </a:r>
                <a:endParaRPr lang="zh-CN" altLang="en-US" dirty="0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460139" y="4508500"/>
                <a:ext cx="8128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110</a:t>
                </a:r>
                <a:endParaRPr lang="zh-CN" altLang="en-US" dirty="0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6272939" y="4508500"/>
                <a:ext cx="812800" cy="482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/>
                  <a:t>1</a:t>
                </a:r>
                <a:endParaRPr lang="zh-CN" altLang="en-US" dirty="0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4647340" y="4030360"/>
                <a:ext cx="748440" cy="950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/>
                  <a:t>…</a:t>
                </a:r>
                <a:endParaRPr lang="zh-CN" altLang="en-US" sz="3600" dirty="0"/>
              </a:p>
            </p:txBody>
          </p:sp>
        </p:grpSp>
        <p:cxnSp>
          <p:nvCxnSpPr>
            <p:cNvPr id="49" name="直接箭头连接符 48"/>
            <p:cNvCxnSpPr>
              <a:stCxn id="45" idx="4"/>
              <a:endCxn id="69" idx="0"/>
            </p:cNvCxnSpPr>
            <p:nvPr/>
          </p:nvCxnSpPr>
          <p:spPr>
            <a:xfrm flipH="1">
              <a:off x="4958354" y="2757448"/>
              <a:ext cx="944417" cy="1781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4497659" y="4091433"/>
              <a:ext cx="61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 err="1" smtClean="0"/>
                <a:t>h</a:t>
              </a:r>
              <a:r>
                <a:rPr lang="en-US" altLang="zh-CN" i="1" baseline="-25000" dirty="0" err="1"/>
                <a:t>d</a:t>
              </a:r>
              <a:r>
                <a:rPr lang="en-US" altLang="zh-CN" i="1" dirty="0" smtClean="0"/>
                <a:t>(e)</a:t>
              </a:r>
              <a:endParaRPr lang="zh-CN" altLang="en-US" i="1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78462" y="1862716"/>
            <a:ext cx="345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5C307D"/>
                </a:solidFill>
              </a:rPr>
              <a:t>Local: Naïve Compression:</a:t>
            </a:r>
            <a:endParaRPr lang="zh-CN" altLang="en-US" sz="2400" dirty="0">
              <a:solidFill>
                <a:srgbClr val="5C30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5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28 January 2018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12</a:t>
            </a:fld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solidFill>
            <a:srgbClr val="5C30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6817" y="883560"/>
            <a:ext cx="1077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19134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489639" y="2951521"/>
            <a:ext cx="50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sp>
        <p:nvSpPr>
          <p:cNvPr id="86" name="文本框 85"/>
          <p:cNvSpPr txBox="1"/>
          <p:nvPr/>
        </p:nvSpPr>
        <p:spPr>
          <a:xfrm>
            <a:off x="378462" y="1862716"/>
            <a:ext cx="5165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5C307D"/>
                </a:solidFill>
              </a:rPr>
              <a:t>Local: Equal Division Compression (EDC)</a:t>
            </a:r>
            <a:endParaRPr lang="zh-CN" altLang="en-US" sz="2400" dirty="0">
              <a:solidFill>
                <a:srgbClr val="5C307D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08856" y="3276655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87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2947947" y="3276655"/>
            <a:ext cx="439353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3387300" y="3276655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3826521" y="3276655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88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5187281" y="3286943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626503" y="3286943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2508856" y="3838416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947947" y="3838416"/>
            <a:ext cx="439353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387300" y="3838416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3826521" y="3838416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5187281" y="3848704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5626503" y="3848704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78" name="文本框 77"/>
          <p:cNvSpPr txBox="1"/>
          <p:nvPr/>
        </p:nvSpPr>
        <p:spPr>
          <a:xfrm>
            <a:off x="4489998" y="3558547"/>
            <a:ext cx="40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sp>
        <p:nvSpPr>
          <p:cNvPr id="63" name="文本框 62"/>
          <p:cNvSpPr txBox="1"/>
          <p:nvPr/>
        </p:nvSpPr>
        <p:spPr>
          <a:xfrm rot="5400000">
            <a:off x="2803681" y="4157179"/>
            <a:ext cx="508937" cy="51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sp>
        <p:nvSpPr>
          <p:cNvPr id="64" name="文本框 63"/>
          <p:cNvSpPr txBox="1"/>
          <p:nvPr/>
        </p:nvSpPr>
        <p:spPr>
          <a:xfrm rot="5400000">
            <a:off x="5794829" y="4157195"/>
            <a:ext cx="508937" cy="51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sp>
        <p:nvSpPr>
          <p:cNvPr id="65" name="矩形 64"/>
          <p:cNvSpPr/>
          <p:nvPr/>
        </p:nvSpPr>
        <p:spPr>
          <a:xfrm>
            <a:off x="2508856" y="4644402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2947947" y="4644402"/>
            <a:ext cx="439353" cy="32816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387300" y="4644402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826521" y="4644402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187281" y="4654690"/>
            <a:ext cx="439222" cy="32816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5626503" y="4654690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4489998" y="4319268"/>
            <a:ext cx="404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sp>
        <p:nvSpPr>
          <p:cNvPr id="87" name="矩形 86"/>
          <p:cNvSpPr/>
          <p:nvPr/>
        </p:nvSpPr>
        <p:spPr>
          <a:xfrm>
            <a:off x="6065725" y="3286943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6065725" y="3848704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6065725" y="4654690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1630282" y="3276655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2069504" y="3276655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1630282" y="3838416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31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2069504" y="3838416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1630282" y="4644402"/>
            <a:ext cx="439222" cy="32816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51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2069504" y="4644402"/>
            <a:ext cx="43922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14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2947947" y="3230672"/>
            <a:ext cx="0" cy="1804878"/>
          </a:xfrm>
          <a:prstGeom prst="line">
            <a:avLst/>
          </a:prstGeom>
          <a:ln w="1905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57960" y="3256072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sz="1400" dirty="0" smtClean="0"/>
              <a:t>1</a:t>
            </a:r>
            <a:endParaRPr lang="zh-CN" altLang="en-US" dirty="0"/>
          </a:p>
        </p:txBody>
      </p:sp>
      <p:sp>
        <p:nvSpPr>
          <p:cNvPr id="98" name="文本框 97"/>
          <p:cNvSpPr txBox="1"/>
          <p:nvPr/>
        </p:nvSpPr>
        <p:spPr>
          <a:xfrm>
            <a:off x="1157960" y="3807539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sz="1400" dirty="0" smtClean="0"/>
              <a:t>2</a:t>
            </a:r>
            <a:endParaRPr lang="zh-CN" altLang="en-US" dirty="0"/>
          </a:p>
        </p:txBody>
      </p:sp>
      <p:sp>
        <p:nvSpPr>
          <p:cNvPr id="99" name="文本框 98"/>
          <p:cNvSpPr txBox="1"/>
          <p:nvPr/>
        </p:nvSpPr>
        <p:spPr>
          <a:xfrm>
            <a:off x="1157960" y="460323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sz="1400" dirty="0" smtClean="0"/>
              <a:t>d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1475616" y="28926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baseline="30000" dirty="0" smtClean="0"/>
              <a:t>1</a:t>
            </a:r>
            <a:r>
              <a:rPr lang="en-US" altLang="zh-CN" dirty="0" smtClean="0"/>
              <a:t>[1]</a:t>
            </a:r>
            <a:endParaRPr lang="zh-CN" altLang="en-US" baseline="300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804603" y="28926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baseline="30000" dirty="0" smtClean="0"/>
              <a:t>2</a:t>
            </a:r>
            <a:r>
              <a:rPr lang="en-US" altLang="zh-CN" dirty="0" smtClean="0"/>
              <a:t>[1]</a:t>
            </a:r>
            <a:endParaRPr lang="zh-CN" altLang="en-US" baseline="300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052095" y="289269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baseline="30000" dirty="0" smtClean="0"/>
              <a:t>Z</a:t>
            </a:r>
            <a:r>
              <a:rPr lang="en-US" altLang="zh-CN" dirty="0" smtClean="0"/>
              <a:t>[1]</a:t>
            </a:r>
            <a:endParaRPr lang="zh-CN" altLang="en-US" baseline="300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3689045" y="28926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baseline="30000" dirty="0" smtClean="0"/>
              <a:t>2</a:t>
            </a:r>
            <a:r>
              <a:rPr lang="en-US" altLang="zh-CN" dirty="0" smtClean="0"/>
              <a:t>[3]</a:t>
            </a:r>
            <a:endParaRPr lang="zh-CN" altLang="en-US" baseline="30000" dirty="0"/>
          </a:p>
        </p:txBody>
      </p:sp>
      <p:sp>
        <p:nvSpPr>
          <p:cNvPr id="107" name="文本框 106"/>
          <p:cNvSpPr txBox="1"/>
          <p:nvPr/>
        </p:nvSpPr>
        <p:spPr>
          <a:xfrm>
            <a:off x="5894780" y="289269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sz="2000" baseline="30000" dirty="0" smtClean="0"/>
              <a:t>Z</a:t>
            </a:r>
            <a:r>
              <a:rPr lang="en-US" altLang="zh-CN" dirty="0" smtClean="0"/>
              <a:t>[3]</a:t>
            </a:r>
            <a:endParaRPr lang="zh-CN" altLang="en-US" baseline="30000" dirty="0"/>
          </a:p>
        </p:txBody>
      </p:sp>
      <p:sp>
        <p:nvSpPr>
          <p:cNvPr id="108" name="矩形 107"/>
          <p:cNvSpPr/>
          <p:nvPr/>
        </p:nvSpPr>
        <p:spPr>
          <a:xfrm>
            <a:off x="8186763" y="3276655"/>
            <a:ext cx="439222" cy="328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88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8186763" y="3838416"/>
            <a:ext cx="439222" cy="328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6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8186763" y="4644402"/>
            <a:ext cx="439222" cy="328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15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7308189" y="3276655"/>
            <a:ext cx="439222" cy="328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12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747411" y="3276655"/>
            <a:ext cx="439222" cy="328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8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308189" y="3838416"/>
            <a:ext cx="439222" cy="328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77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747411" y="3838416"/>
            <a:ext cx="439222" cy="328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12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308189" y="4644402"/>
            <a:ext cx="439222" cy="3281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99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7747411" y="4644402"/>
            <a:ext cx="439222" cy="328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FF"/>
                </a:solidFill>
              </a:rPr>
              <a:t>14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>
            <a:off x="6653062" y="4082708"/>
            <a:ext cx="579483" cy="173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/>
          <p:cNvSpPr txBox="1"/>
          <p:nvPr/>
        </p:nvSpPr>
        <p:spPr>
          <a:xfrm rot="5400000">
            <a:off x="7891752" y="4090843"/>
            <a:ext cx="50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…</a:t>
            </a:r>
            <a:endParaRPr lang="zh-CN" altLang="en-US" sz="3600" dirty="0"/>
          </a:p>
        </p:txBody>
      </p:sp>
      <p:cxnSp>
        <p:nvCxnSpPr>
          <p:cNvPr id="27" name="肘形连接符 26"/>
          <p:cNvCxnSpPr>
            <a:stCxn id="94" idx="2"/>
            <a:endCxn id="115" idx="2"/>
          </p:cNvCxnSpPr>
          <p:nvPr/>
        </p:nvCxnSpPr>
        <p:spPr>
          <a:xfrm rot="16200000" flipH="1">
            <a:off x="4688846" y="2133615"/>
            <a:ext cx="12700" cy="5677907"/>
          </a:xfrm>
          <a:prstGeom prst="bentConnector3">
            <a:avLst>
              <a:gd name="adj1" fmla="val 1793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66" idx="2"/>
            <a:endCxn id="115" idx="2"/>
          </p:cNvCxnSpPr>
          <p:nvPr/>
        </p:nvCxnSpPr>
        <p:spPr>
          <a:xfrm rot="16200000" flipH="1">
            <a:off x="5347712" y="2792481"/>
            <a:ext cx="12700" cy="43601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5400000" flipH="1" flipV="1">
            <a:off x="6468552" y="3917259"/>
            <a:ext cx="10288" cy="2120908"/>
          </a:xfrm>
          <a:prstGeom prst="bentConnector3">
            <a:avLst>
              <a:gd name="adj1" fmla="val -20677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4265743" y="3230672"/>
            <a:ext cx="0" cy="1804878"/>
          </a:xfrm>
          <a:prstGeom prst="line">
            <a:avLst/>
          </a:prstGeom>
          <a:ln w="1905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5185824" y="3230672"/>
            <a:ext cx="0" cy="1804878"/>
          </a:xfrm>
          <a:prstGeom prst="line">
            <a:avLst/>
          </a:prstGeom>
          <a:ln w="19050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7117174" y="289269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en-US" altLang="zh-CN" sz="2000" baseline="-25000" dirty="0" smtClean="0"/>
              <a:t>1</a:t>
            </a:r>
            <a:r>
              <a:rPr lang="en-US" altLang="zh-CN" dirty="0" smtClean="0"/>
              <a:t>[1]</a:t>
            </a:r>
            <a:endParaRPr lang="zh-CN" altLang="en-US" baseline="30000" dirty="0"/>
          </a:p>
        </p:txBody>
      </p:sp>
      <p:sp>
        <p:nvSpPr>
          <p:cNvPr id="128" name="文本框 127"/>
          <p:cNvSpPr txBox="1"/>
          <p:nvPr/>
        </p:nvSpPr>
        <p:spPr>
          <a:xfrm>
            <a:off x="8142739" y="289269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en-US" altLang="zh-CN" sz="2000" baseline="-25000" dirty="0" smtClean="0"/>
              <a:t>1</a:t>
            </a:r>
            <a:r>
              <a:rPr lang="en-US" altLang="zh-CN" dirty="0" smtClean="0"/>
              <a:t>[3]</a:t>
            </a:r>
            <a:endParaRPr lang="zh-CN" altLang="en-US" baseline="30000" dirty="0"/>
          </a:p>
        </p:txBody>
      </p:sp>
      <p:sp>
        <p:nvSpPr>
          <p:cNvPr id="129" name="文本框 128"/>
          <p:cNvSpPr txBox="1"/>
          <p:nvPr/>
        </p:nvSpPr>
        <p:spPr>
          <a:xfrm>
            <a:off x="7630726" y="289269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en-US" altLang="zh-CN" sz="2000" baseline="-25000" dirty="0" smtClean="0"/>
              <a:t>1</a:t>
            </a:r>
            <a:r>
              <a:rPr lang="en-US" altLang="zh-CN" dirty="0" smtClean="0"/>
              <a:t>[2]</a:t>
            </a:r>
            <a:endParaRPr lang="zh-CN" altLang="en-US" baseline="30000" dirty="0"/>
          </a:p>
        </p:txBody>
      </p:sp>
      <p:sp>
        <p:nvSpPr>
          <p:cNvPr id="130" name="文本框 129"/>
          <p:cNvSpPr txBox="1"/>
          <p:nvPr/>
        </p:nvSpPr>
        <p:spPr>
          <a:xfrm>
            <a:off x="6618123" y="4906115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max</a:t>
            </a:r>
            <a:endParaRPr lang="zh-CN" altLang="en-US" dirty="0"/>
          </a:p>
        </p:txBody>
      </p:sp>
      <p:sp>
        <p:nvSpPr>
          <p:cNvPr id="131" name="文本框 130"/>
          <p:cNvSpPr txBox="1"/>
          <p:nvPr/>
        </p:nvSpPr>
        <p:spPr>
          <a:xfrm>
            <a:off x="7208614" y="430280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</a:t>
            </a:r>
            <a:r>
              <a:rPr lang="en-US" altLang="zh-CN" sz="2000" baseline="-25000" dirty="0" err="1" smtClean="0"/>
              <a:t>d</a:t>
            </a:r>
            <a:r>
              <a:rPr lang="en-US" altLang="zh-CN" dirty="0" smtClean="0"/>
              <a:t>[1]</a:t>
            </a:r>
            <a:endParaRPr lang="zh-CN" altLang="en-US" baseline="30000" dirty="0"/>
          </a:p>
        </p:txBody>
      </p:sp>
      <p:sp>
        <p:nvSpPr>
          <p:cNvPr id="133" name="文本框 132"/>
          <p:cNvSpPr txBox="1"/>
          <p:nvPr/>
        </p:nvSpPr>
        <p:spPr>
          <a:xfrm>
            <a:off x="5113055" y="431402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A</a:t>
            </a:r>
            <a:r>
              <a:rPr lang="en-US" altLang="zh-CN" sz="2000" baseline="-25000" dirty="0" err="1" smtClean="0"/>
              <a:t>d</a:t>
            </a:r>
            <a:r>
              <a:rPr lang="en-US" altLang="zh-CN" sz="2000" baseline="30000" dirty="0" err="1" smtClean="0"/>
              <a:t>Z</a:t>
            </a:r>
            <a:r>
              <a:rPr lang="en-US" altLang="zh-CN" dirty="0" smtClean="0"/>
              <a:t>[1]</a:t>
            </a:r>
            <a:endParaRPr lang="zh-CN" altLang="en-US" baseline="30000" dirty="0"/>
          </a:p>
        </p:txBody>
      </p:sp>
      <p:sp>
        <p:nvSpPr>
          <p:cNvPr id="134" name="文本框 133"/>
          <p:cNvSpPr txBox="1"/>
          <p:nvPr/>
        </p:nvSpPr>
        <p:spPr>
          <a:xfrm>
            <a:off x="1523916" y="431402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sz="2000" baseline="-25000" dirty="0" smtClean="0"/>
              <a:t>d</a:t>
            </a:r>
            <a:r>
              <a:rPr lang="en-US" altLang="zh-CN" sz="2000" baseline="30000" dirty="0" smtClean="0"/>
              <a:t>1</a:t>
            </a:r>
            <a:r>
              <a:rPr lang="en-US" altLang="zh-CN" dirty="0" smtClean="0"/>
              <a:t>[1]</a:t>
            </a:r>
            <a:endParaRPr lang="zh-CN" altLang="en-US" baseline="300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2895428" y="431402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sz="2000" baseline="-25000" dirty="0" smtClean="0"/>
              <a:t>d</a:t>
            </a:r>
            <a:r>
              <a:rPr lang="en-US" altLang="zh-CN" sz="2000" baseline="30000" dirty="0" smtClean="0"/>
              <a:t>2</a:t>
            </a:r>
            <a:r>
              <a:rPr lang="en-US" altLang="zh-CN" dirty="0" smtClean="0"/>
              <a:t>[1]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61504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28 January 2018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13</a:t>
            </a:fld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solidFill>
            <a:srgbClr val="5C30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6817" y="883560"/>
            <a:ext cx="1077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19134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5882" y="3570118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80" name="矩形 79"/>
          <p:cNvSpPr/>
          <p:nvPr/>
        </p:nvSpPr>
        <p:spPr>
          <a:xfrm>
            <a:off x="543242" y="3570118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1" name="矩形 80"/>
          <p:cNvSpPr/>
          <p:nvPr/>
        </p:nvSpPr>
        <p:spPr>
          <a:xfrm>
            <a:off x="1060602" y="3570118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2027662" y="3570118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12</a:t>
            </a:r>
            <a:endParaRPr lang="zh-CN" altLang="en-US" sz="1600" dirty="0"/>
          </a:p>
        </p:txBody>
      </p:sp>
      <p:sp>
        <p:nvSpPr>
          <p:cNvPr id="85" name="文本框 84"/>
          <p:cNvSpPr txBox="1"/>
          <p:nvPr/>
        </p:nvSpPr>
        <p:spPr>
          <a:xfrm>
            <a:off x="1557928" y="3318571"/>
            <a:ext cx="476394" cy="59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25882" y="4003721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3" name="矩形 72"/>
          <p:cNvSpPr/>
          <p:nvPr/>
        </p:nvSpPr>
        <p:spPr>
          <a:xfrm>
            <a:off x="543242" y="4003721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74" name="矩形 73"/>
          <p:cNvSpPr/>
          <p:nvPr/>
        </p:nvSpPr>
        <p:spPr>
          <a:xfrm>
            <a:off x="1060602" y="4003721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76" name="矩形 75"/>
          <p:cNvSpPr/>
          <p:nvPr/>
        </p:nvSpPr>
        <p:spPr>
          <a:xfrm>
            <a:off x="2027662" y="4003721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78" name="文本框 77"/>
          <p:cNvSpPr txBox="1"/>
          <p:nvPr/>
        </p:nvSpPr>
        <p:spPr>
          <a:xfrm>
            <a:off x="1557928" y="3780749"/>
            <a:ext cx="476394" cy="59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63" name="文本框 62"/>
          <p:cNvSpPr txBox="1"/>
          <p:nvPr/>
        </p:nvSpPr>
        <p:spPr>
          <a:xfrm rot="5400000">
            <a:off x="983586" y="4280817"/>
            <a:ext cx="468298" cy="605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64" name="文本框 63"/>
          <p:cNvSpPr txBox="1"/>
          <p:nvPr/>
        </p:nvSpPr>
        <p:spPr>
          <a:xfrm rot="5400000">
            <a:off x="2133124" y="4271366"/>
            <a:ext cx="468298" cy="605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86" name="文本框 85"/>
          <p:cNvSpPr txBox="1"/>
          <p:nvPr/>
        </p:nvSpPr>
        <p:spPr>
          <a:xfrm>
            <a:off x="378462" y="1862716"/>
            <a:ext cx="7091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C307D"/>
                </a:solidFill>
              </a:rPr>
              <a:t>Network wide aggregation: Naïve method</a:t>
            </a:r>
          </a:p>
          <a:p>
            <a:r>
              <a:rPr lang="en-US" altLang="zh-CN" sz="2400" dirty="0" smtClean="0">
                <a:solidFill>
                  <a:srgbClr val="5C307D"/>
                </a:solidFill>
              </a:rPr>
              <a:t>      1. Works for only same-sized sketches</a:t>
            </a:r>
          </a:p>
          <a:p>
            <a:r>
              <a:rPr lang="en-US" altLang="zh-CN" sz="2400" dirty="0" smtClean="0">
                <a:solidFill>
                  <a:srgbClr val="5C307D"/>
                </a:solidFill>
              </a:rPr>
              <a:t>      2. A+B: adding the corresponding counters</a:t>
            </a:r>
          </a:p>
        </p:txBody>
      </p:sp>
      <p:sp>
        <p:nvSpPr>
          <p:cNvPr id="87" name="矩形 86"/>
          <p:cNvSpPr/>
          <p:nvPr/>
        </p:nvSpPr>
        <p:spPr>
          <a:xfrm>
            <a:off x="3416817" y="3570118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88" name="矩形 87"/>
          <p:cNvSpPr/>
          <p:nvPr/>
        </p:nvSpPr>
        <p:spPr>
          <a:xfrm>
            <a:off x="3934177" y="3570118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89" name="矩形 88"/>
          <p:cNvSpPr/>
          <p:nvPr/>
        </p:nvSpPr>
        <p:spPr>
          <a:xfrm>
            <a:off x="4451537" y="3570118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5418597" y="3570118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sp>
        <p:nvSpPr>
          <p:cNvPr id="91" name="文本框 90"/>
          <p:cNvSpPr txBox="1"/>
          <p:nvPr/>
        </p:nvSpPr>
        <p:spPr>
          <a:xfrm>
            <a:off x="4948863" y="3318571"/>
            <a:ext cx="476394" cy="59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3416817" y="4003721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93" name="矩形 92"/>
          <p:cNvSpPr/>
          <p:nvPr/>
        </p:nvSpPr>
        <p:spPr>
          <a:xfrm>
            <a:off x="3934177" y="4003721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99</a:t>
            </a:r>
            <a:endParaRPr lang="zh-CN" altLang="en-US" sz="1600" dirty="0"/>
          </a:p>
        </p:txBody>
      </p:sp>
      <p:sp>
        <p:nvSpPr>
          <p:cNvPr id="94" name="矩形 93"/>
          <p:cNvSpPr/>
          <p:nvPr/>
        </p:nvSpPr>
        <p:spPr>
          <a:xfrm>
            <a:off x="4451537" y="4003721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95" name="矩形 94"/>
          <p:cNvSpPr/>
          <p:nvPr/>
        </p:nvSpPr>
        <p:spPr>
          <a:xfrm>
            <a:off x="5418597" y="4003721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</a:t>
            </a:r>
            <a:endParaRPr lang="zh-CN" altLang="en-US" sz="1600" dirty="0"/>
          </a:p>
        </p:txBody>
      </p:sp>
      <p:sp>
        <p:nvSpPr>
          <p:cNvPr id="96" name="文本框 95"/>
          <p:cNvSpPr txBox="1"/>
          <p:nvPr/>
        </p:nvSpPr>
        <p:spPr>
          <a:xfrm>
            <a:off x="4948863" y="3780749"/>
            <a:ext cx="476394" cy="59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97" name="文本框 96"/>
          <p:cNvSpPr txBox="1"/>
          <p:nvPr/>
        </p:nvSpPr>
        <p:spPr>
          <a:xfrm rot="5400000">
            <a:off x="4374521" y="4280817"/>
            <a:ext cx="468298" cy="605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98" name="文本框 97"/>
          <p:cNvSpPr txBox="1"/>
          <p:nvPr/>
        </p:nvSpPr>
        <p:spPr>
          <a:xfrm rot="5400000">
            <a:off x="5524059" y="4271366"/>
            <a:ext cx="468298" cy="605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2" name="椭圆 1"/>
          <p:cNvSpPr/>
          <p:nvPr/>
        </p:nvSpPr>
        <p:spPr>
          <a:xfrm>
            <a:off x="2845282" y="3682813"/>
            <a:ext cx="301284" cy="320908"/>
          </a:xfrm>
          <a:prstGeom prst="ellipse">
            <a:avLst/>
          </a:prstGeom>
          <a:solidFill>
            <a:srgbClr val="5C3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  <p:sp>
        <p:nvSpPr>
          <p:cNvPr id="99" name="椭圆 98"/>
          <p:cNvSpPr/>
          <p:nvPr/>
        </p:nvSpPr>
        <p:spPr>
          <a:xfrm>
            <a:off x="2845282" y="5381789"/>
            <a:ext cx="301284" cy="320908"/>
          </a:xfrm>
          <a:prstGeom prst="ellipse">
            <a:avLst/>
          </a:prstGeom>
          <a:solidFill>
            <a:srgbClr val="5C3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=</a:t>
            </a:r>
            <a:endParaRPr lang="zh-CN" altLang="en-US" sz="2400" dirty="0"/>
          </a:p>
        </p:txBody>
      </p:sp>
      <p:sp>
        <p:nvSpPr>
          <p:cNvPr id="100" name="矩形 99"/>
          <p:cNvSpPr/>
          <p:nvPr/>
        </p:nvSpPr>
        <p:spPr>
          <a:xfrm>
            <a:off x="3416817" y="5318010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01" name="矩形 100"/>
          <p:cNvSpPr/>
          <p:nvPr/>
        </p:nvSpPr>
        <p:spPr>
          <a:xfrm>
            <a:off x="3934177" y="5318010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sp>
        <p:nvSpPr>
          <p:cNvPr id="102" name="矩形 101"/>
          <p:cNvSpPr/>
          <p:nvPr/>
        </p:nvSpPr>
        <p:spPr>
          <a:xfrm>
            <a:off x="4451537" y="5318010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03" name="矩形 102"/>
          <p:cNvSpPr/>
          <p:nvPr/>
        </p:nvSpPr>
        <p:spPr>
          <a:xfrm>
            <a:off x="5418597" y="5318010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19</a:t>
            </a:r>
            <a:endParaRPr lang="zh-CN" altLang="en-US" sz="16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4948863" y="5066463"/>
            <a:ext cx="476394" cy="59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105" name="矩形 104"/>
          <p:cNvSpPr/>
          <p:nvPr/>
        </p:nvSpPr>
        <p:spPr>
          <a:xfrm>
            <a:off x="3416817" y="5751613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78</a:t>
            </a:r>
            <a:endParaRPr lang="zh-CN" altLang="en-US" sz="1600" dirty="0"/>
          </a:p>
        </p:txBody>
      </p:sp>
      <p:sp>
        <p:nvSpPr>
          <p:cNvPr id="106" name="矩形 105"/>
          <p:cNvSpPr/>
          <p:nvPr/>
        </p:nvSpPr>
        <p:spPr>
          <a:xfrm>
            <a:off x="3934177" y="5751613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199</a:t>
            </a:r>
            <a:endParaRPr lang="zh-CN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4451537" y="5751613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08" name="矩形 107"/>
          <p:cNvSpPr/>
          <p:nvPr/>
        </p:nvSpPr>
        <p:spPr>
          <a:xfrm>
            <a:off x="5418597" y="5751613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15</a:t>
            </a:r>
            <a:endParaRPr lang="zh-CN" altLang="en-US" sz="16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4948863" y="5528641"/>
            <a:ext cx="476394" cy="59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110" name="文本框 109"/>
          <p:cNvSpPr txBox="1"/>
          <p:nvPr/>
        </p:nvSpPr>
        <p:spPr>
          <a:xfrm rot="5400000">
            <a:off x="4374521" y="6028709"/>
            <a:ext cx="468298" cy="605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111" name="文本框 110"/>
          <p:cNvSpPr txBox="1"/>
          <p:nvPr/>
        </p:nvSpPr>
        <p:spPr>
          <a:xfrm rot="5400000">
            <a:off x="5524059" y="6019258"/>
            <a:ext cx="468298" cy="605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0054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3" grpId="0" animBg="1"/>
      <p:bldP spid="72" grpId="0" animBg="1"/>
      <p:bldP spid="73" grpId="0" animBg="1"/>
      <p:bldP spid="74" grpId="0" animBg="1"/>
      <p:bldP spid="76" grpId="0" animBg="1"/>
      <p:bldP spid="78" grpId="0"/>
      <p:bldP spid="63" grpId="0"/>
      <p:bldP spid="64" grpId="0"/>
      <p:bldP spid="87" grpId="0" animBg="1"/>
      <p:bldP spid="88" grpId="0" animBg="1"/>
      <p:bldP spid="89" grpId="0" animBg="1"/>
      <p:bldP spid="90" grpId="0" animBg="1"/>
      <p:bldP spid="91" grpId="0"/>
      <p:bldP spid="92" grpId="0" animBg="1"/>
      <p:bldP spid="93" grpId="0" animBg="1"/>
      <p:bldP spid="94" grpId="0" animBg="1"/>
      <p:bldP spid="95" grpId="0" animBg="1"/>
      <p:bldP spid="96" grpId="0"/>
      <p:bldP spid="97" grpId="0"/>
      <p:bldP spid="98" grpId="0"/>
      <p:bldP spid="2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/>
      <p:bldP spid="105" grpId="0" animBg="1"/>
      <p:bldP spid="106" grpId="0" animBg="1"/>
      <p:bldP spid="107" grpId="0" animBg="1"/>
      <p:bldP spid="108" grpId="0" animBg="1"/>
      <p:bldP spid="109" grpId="0"/>
      <p:bldP spid="110" grpId="0"/>
      <p:bldP spid="1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28 January 2018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14</a:t>
            </a:fld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solidFill>
            <a:srgbClr val="5C30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6817" y="883560"/>
            <a:ext cx="1077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19134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378461" y="1862716"/>
            <a:ext cx="8013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C307D"/>
                </a:solidFill>
              </a:rPr>
              <a:t>Network wide aggregation: Our method</a:t>
            </a:r>
          </a:p>
          <a:p>
            <a:r>
              <a:rPr lang="en-US" altLang="zh-CN" sz="2400" dirty="0" smtClean="0">
                <a:solidFill>
                  <a:srgbClr val="5C307D"/>
                </a:solidFill>
              </a:rPr>
              <a:t>      1. Corresponding maximum </a:t>
            </a:r>
          </a:p>
          <a:p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      2. sup-compression</a:t>
            </a:r>
          </a:p>
        </p:txBody>
      </p:sp>
      <p:sp>
        <p:nvSpPr>
          <p:cNvPr id="79" name="矩形 78"/>
          <p:cNvSpPr/>
          <p:nvPr/>
        </p:nvSpPr>
        <p:spPr>
          <a:xfrm>
            <a:off x="628650" y="4002891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80" name="矩形 79"/>
          <p:cNvSpPr/>
          <p:nvPr/>
        </p:nvSpPr>
        <p:spPr>
          <a:xfrm>
            <a:off x="1086066" y="4002891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1" name="矩形 80"/>
          <p:cNvSpPr/>
          <p:nvPr/>
        </p:nvSpPr>
        <p:spPr>
          <a:xfrm>
            <a:off x="1543482" y="4002891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2398493" y="4002891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12</a:t>
            </a:r>
            <a:endParaRPr lang="zh-CN" altLang="en-US" sz="1600" dirty="0"/>
          </a:p>
        </p:txBody>
      </p:sp>
      <p:sp>
        <p:nvSpPr>
          <p:cNvPr id="85" name="文本框 84"/>
          <p:cNvSpPr txBox="1"/>
          <p:nvPr/>
        </p:nvSpPr>
        <p:spPr>
          <a:xfrm>
            <a:off x="1983185" y="3751344"/>
            <a:ext cx="421197" cy="59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628650" y="4436494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3" name="矩形 72"/>
          <p:cNvSpPr/>
          <p:nvPr/>
        </p:nvSpPr>
        <p:spPr>
          <a:xfrm>
            <a:off x="1086066" y="4436494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20</a:t>
            </a:r>
            <a:endParaRPr lang="zh-CN" altLang="en-US" sz="1600" dirty="0"/>
          </a:p>
        </p:txBody>
      </p:sp>
      <p:sp>
        <p:nvSpPr>
          <p:cNvPr id="74" name="矩形 73"/>
          <p:cNvSpPr/>
          <p:nvPr/>
        </p:nvSpPr>
        <p:spPr>
          <a:xfrm>
            <a:off x="1543482" y="4436494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76" name="矩形 75"/>
          <p:cNvSpPr/>
          <p:nvPr/>
        </p:nvSpPr>
        <p:spPr>
          <a:xfrm>
            <a:off x="2398493" y="4436494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78" name="文本框 77"/>
          <p:cNvSpPr txBox="1"/>
          <p:nvPr/>
        </p:nvSpPr>
        <p:spPr>
          <a:xfrm>
            <a:off x="1983185" y="4213522"/>
            <a:ext cx="421197" cy="59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63" name="文本框 62"/>
          <p:cNvSpPr txBox="1"/>
          <p:nvPr/>
        </p:nvSpPr>
        <p:spPr>
          <a:xfrm rot="5400000">
            <a:off x="1448260" y="4748639"/>
            <a:ext cx="468298" cy="5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64" name="文本框 63"/>
          <p:cNvSpPr txBox="1"/>
          <p:nvPr/>
        </p:nvSpPr>
        <p:spPr>
          <a:xfrm rot="5400000">
            <a:off x="2464606" y="4739188"/>
            <a:ext cx="468298" cy="5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87" name="矩形 86"/>
          <p:cNvSpPr/>
          <p:nvPr/>
        </p:nvSpPr>
        <p:spPr>
          <a:xfrm>
            <a:off x="3559323" y="4002891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88" name="矩形 87"/>
          <p:cNvSpPr/>
          <p:nvPr/>
        </p:nvSpPr>
        <p:spPr>
          <a:xfrm>
            <a:off x="4016739" y="4002891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89" name="矩形 88"/>
          <p:cNvSpPr/>
          <p:nvPr/>
        </p:nvSpPr>
        <p:spPr>
          <a:xfrm>
            <a:off x="4474155" y="4002891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90" name="矩形 89"/>
          <p:cNvSpPr/>
          <p:nvPr/>
        </p:nvSpPr>
        <p:spPr>
          <a:xfrm>
            <a:off x="5329166" y="4002891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sp>
        <p:nvSpPr>
          <p:cNvPr id="91" name="文本框 90"/>
          <p:cNvSpPr txBox="1"/>
          <p:nvPr/>
        </p:nvSpPr>
        <p:spPr>
          <a:xfrm>
            <a:off x="4913858" y="3751344"/>
            <a:ext cx="421197" cy="59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3559323" y="4436494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93" name="矩形 92"/>
          <p:cNvSpPr/>
          <p:nvPr/>
        </p:nvSpPr>
        <p:spPr>
          <a:xfrm>
            <a:off x="4016739" y="4436494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99</a:t>
            </a:r>
            <a:endParaRPr lang="zh-CN" altLang="en-US" sz="1600" dirty="0"/>
          </a:p>
        </p:txBody>
      </p:sp>
      <p:sp>
        <p:nvSpPr>
          <p:cNvPr id="94" name="矩形 93"/>
          <p:cNvSpPr/>
          <p:nvPr/>
        </p:nvSpPr>
        <p:spPr>
          <a:xfrm>
            <a:off x="4474155" y="4436494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95" name="矩形 94"/>
          <p:cNvSpPr/>
          <p:nvPr/>
        </p:nvSpPr>
        <p:spPr>
          <a:xfrm>
            <a:off x="5329166" y="4436494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</a:t>
            </a:r>
            <a:endParaRPr lang="zh-CN" altLang="en-US" sz="1600" dirty="0"/>
          </a:p>
        </p:txBody>
      </p:sp>
      <p:sp>
        <p:nvSpPr>
          <p:cNvPr id="96" name="文本框 95"/>
          <p:cNvSpPr txBox="1"/>
          <p:nvPr/>
        </p:nvSpPr>
        <p:spPr>
          <a:xfrm>
            <a:off x="4913858" y="4213522"/>
            <a:ext cx="421197" cy="59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97" name="文本框 96"/>
          <p:cNvSpPr txBox="1"/>
          <p:nvPr/>
        </p:nvSpPr>
        <p:spPr>
          <a:xfrm rot="5400000">
            <a:off x="4378932" y="4748639"/>
            <a:ext cx="468298" cy="5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98" name="文本框 97"/>
          <p:cNvSpPr txBox="1"/>
          <p:nvPr/>
        </p:nvSpPr>
        <p:spPr>
          <a:xfrm rot="5400000">
            <a:off x="5395279" y="4739188"/>
            <a:ext cx="468298" cy="5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2" name="椭圆 1"/>
          <p:cNvSpPr/>
          <p:nvPr/>
        </p:nvSpPr>
        <p:spPr>
          <a:xfrm>
            <a:off x="3054009" y="4115586"/>
            <a:ext cx="300944" cy="320908"/>
          </a:xfrm>
          <a:prstGeom prst="ellipse">
            <a:avLst/>
          </a:prstGeom>
          <a:solidFill>
            <a:srgbClr val="5C3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  <p:sp>
        <p:nvSpPr>
          <p:cNvPr id="99" name="椭圆 98"/>
          <p:cNvSpPr/>
          <p:nvPr/>
        </p:nvSpPr>
        <p:spPr>
          <a:xfrm>
            <a:off x="5943054" y="4165545"/>
            <a:ext cx="300944" cy="320908"/>
          </a:xfrm>
          <a:prstGeom prst="ellipse">
            <a:avLst/>
          </a:prstGeom>
          <a:solidFill>
            <a:srgbClr val="5C3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=</a:t>
            </a:r>
            <a:endParaRPr lang="zh-CN" altLang="en-US" sz="2400" dirty="0"/>
          </a:p>
        </p:txBody>
      </p:sp>
      <p:sp>
        <p:nvSpPr>
          <p:cNvPr id="100" name="矩形 99"/>
          <p:cNvSpPr/>
          <p:nvPr/>
        </p:nvSpPr>
        <p:spPr>
          <a:xfrm>
            <a:off x="6455621" y="3988862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01" name="矩形 100"/>
          <p:cNvSpPr/>
          <p:nvPr/>
        </p:nvSpPr>
        <p:spPr>
          <a:xfrm>
            <a:off x="6913037" y="3988862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102" name="矩形 101"/>
          <p:cNvSpPr/>
          <p:nvPr/>
        </p:nvSpPr>
        <p:spPr>
          <a:xfrm>
            <a:off x="7370453" y="3988862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103" name="矩形 102"/>
          <p:cNvSpPr/>
          <p:nvPr/>
        </p:nvSpPr>
        <p:spPr>
          <a:xfrm>
            <a:off x="8225464" y="3988862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12</a:t>
            </a:r>
            <a:endParaRPr lang="zh-CN" altLang="en-US" sz="1600" dirty="0"/>
          </a:p>
        </p:txBody>
      </p:sp>
      <p:sp>
        <p:nvSpPr>
          <p:cNvPr id="104" name="文本框 103"/>
          <p:cNvSpPr txBox="1"/>
          <p:nvPr/>
        </p:nvSpPr>
        <p:spPr>
          <a:xfrm>
            <a:off x="7810156" y="3737315"/>
            <a:ext cx="421197" cy="59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105" name="矩形 104"/>
          <p:cNvSpPr/>
          <p:nvPr/>
        </p:nvSpPr>
        <p:spPr>
          <a:xfrm>
            <a:off x="6455621" y="4422465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06" name="矩形 105"/>
          <p:cNvSpPr/>
          <p:nvPr/>
        </p:nvSpPr>
        <p:spPr>
          <a:xfrm>
            <a:off x="6913037" y="4422465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99</a:t>
            </a:r>
            <a:endParaRPr lang="zh-CN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7370453" y="4422465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108" name="矩形 107"/>
          <p:cNvSpPr/>
          <p:nvPr/>
        </p:nvSpPr>
        <p:spPr>
          <a:xfrm>
            <a:off x="8225464" y="4422465"/>
            <a:ext cx="457416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</a:t>
            </a:r>
            <a:endParaRPr lang="zh-CN" altLang="en-US" sz="1600" dirty="0"/>
          </a:p>
        </p:txBody>
      </p:sp>
      <p:sp>
        <p:nvSpPr>
          <p:cNvPr id="109" name="文本框 108"/>
          <p:cNvSpPr txBox="1"/>
          <p:nvPr/>
        </p:nvSpPr>
        <p:spPr>
          <a:xfrm>
            <a:off x="7810156" y="4199493"/>
            <a:ext cx="421197" cy="594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110" name="文本框 109"/>
          <p:cNvSpPr txBox="1"/>
          <p:nvPr/>
        </p:nvSpPr>
        <p:spPr>
          <a:xfrm rot="5400000">
            <a:off x="7275231" y="4734610"/>
            <a:ext cx="468298" cy="5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sp>
        <p:nvSpPr>
          <p:cNvPr id="111" name="文本框 110"/>
          <p:cNvSpPr txBox="1"/>
          <p:nvPr/>
        </p:nvSpPr>
        <p:spPr>
          <a:xfrm rot="5400000">
            <a:off x="8291577" y="4725159"/>
            <a:ext cx="468298" cy="53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…</a:t>
            </a:r>
            <a:endParaRPr lang="zh-CN" altLang="en-US" sz="3200" dirty="0"/>
          </a:p>
        </p:txBody>
      </p:sp>
      <p:cxnSp>
        <p:nvCxnSpPr>
          <p:cNvPr id="58" name="肘形连接符 57"/>
          <p:cNvCxnSpPr>
            <a:stCxn id="80" idx="0"/>
            <a:endCxn id="101" idx="0"/>
          </p:cNvCxnSpPr>
          <p:nvPr/>
        </p:nvCxnSpPr>
        <p:spPr>
          <a:xfrm rot="5400000" flipH="1" flipV="1">
            <a:off x="4221245" y="1082392"/>
            <a:ext cx="14029" cy="5826971"/>
          </a:xfrm>
          <a:prstGeom prst="bentConnector3">
            <a:avLst>
              <a:gd name="adj1" fmla="val 1729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88" idx="0"/>
            <a:endCxn id="101" idx="0"/>
          </p:cNvCxnSpPr>
          <p:nvPr/>
        </p:nvCxnSpPr>
        <p:spPr>
          <a:xfrm rot="5400000" flipH="1" flipV="1">
            <a:off x="5686582" y="2547728"/>
            <a:ext cx="14029" cy="2896298"/>
          </a:xfrm>
          <a:prstGeom prst="bentConnector3">
            <a:avLst>
              <a:gd name="adj1" fmla="val 1729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787362" y="3424940"/>
            <a:ext cx="6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max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1014736" y="3403679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en-US" altLang="zh-CN" dirty="0" smtClean="0"/>
              <a:t>[2]</a:t>
            </a:r>
            <a:endParaRPr lang="zh-CN" altLang="en-US" baseline="30000" dirty="0"/>
          </a:p>
        </p:txBody>
      </p:sp>
      <p:sp>
        <p:nvSpPr>
          <p:cNvPr id="66" name="文本框 65"/>
          <p:cNvSpPr txBox="1"/>
          <p:nvPr/>
        </p:nvSpPr>
        <p:spPr>
          <a:xfrm>
            <a:off x="3908234" y="3403679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en-US" altLang="zh-CN" sz="2000" baseline="-25000" dirty="0" smtClean="0"/>
              <a:t>1</a:t>
            </a:r>
            <a:r>
              <a:rPr lang="en-US" altLang="zh-CN" dirty="0" smtClean="0"/>
              <a:t>[2]</a:t>
            </a:r>
            <a:endParaRPr lang="zh-CN" altLang="en-US" baseline="30000" dirty="0"/>
          </a:p>
        </p:txBody>
      </p:sp>
      <p:sp>
        <p:nvSpPr>
          <p:cNvPr id="67" name="文本框 66"/>
          <p:cNvSpPr txBox="1"/>
          <p:nvPr/>
        </p:nvSpPr>
        <p:spPr>
          <a:xfrm>
            <a:off x="6851097" y="3403679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en-US" altLang="zh-CN" sz="2000" baseline="-25000" dirty="0" smtClean="0"/>
              <a:t>1</a:t>
            </a:r>
            <a:r>
              <a:rPr lang="en-US" altLang="zh-CN" dirty="0" smtClean="0"/>
              <a:t>[2]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9353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28 January 2018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15</a:t>
            </a:fld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solidFill>
            <a:srgbClr val="5C30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6817" y="883560"/>
            <a:ext cx="1077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19134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79664" y="3510733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80" name="矩形 79"/>
          <p:cNvSpPr/>
          <p:nvPr/>
        </p:nvSpPr>
        <p:spPr>
          <a:xfrm>
            <a:off x="6197024" y="3510733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81" name="矩形 80"/>
          <p:cNvSpPr/>
          <p:nvPr/>
        </p:nvSpPr>
        <p:spPr>
          <a:xfrm>
            <a:off x="6714384" y="3510733"/>
            <a:ext cx="54048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83" name="矩形 82"/>
          <p:cNvSpPr/>
          <p:nvPr/>
        </p:nvSpPr>
        <p:spPr>
          <a:xfrm>
            <a:off x="7243293" y="3510733"/>
            <a:ext cx="528931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12</a:t>
            </a:r>
            <a:endParaRPr lang="zh-CN" altLang="en-US" sz="1600" dirty="0"/>
          </a:p>
        </p:txBody>
      </p:sp>
      <p:sp>
        <p:nvSpPr>
          <p:cNvPr id="72" name="矩形 71"/>
          <p:cNvSpPr/>
          <p:nvPr/>
        </p:nvSpPr>
        <p:spPr>
          <a:xfrm>
            <a:off x="5679664" y="3944336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73" name="矩形 72"/>
          <p:cNvSpPr/>
          <p:nvPr/>
        </p:nvSpPr>
        <p:spPr>
          <a:xfrm>
            <a:off x="6197024" y="3944336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74" name="矩形 73"/>
          <p:cNvSpPr/>
          <p:nvPr/>
        </p:nvSpPr>
        <p:spPr>
          <a:xfrm>
            <a:off x="6714384" y="3944336"/>
            <a:ext cx="54048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76" name="矩形 75"/>
          <p:cNvSpPr/>
          <p:nvPr/>
        </p:nvSpPr>
        <p:spPr>
          <a:xfrm>
            <a:off x="7243294" y="3944336"/>
            <a:ext cx="52893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86" name="文本框 85"/>
          <p:cNvSpPr txBox="1"/>
          <p:nvPr/>
        </p:nvSpPr>
        <p:spPr>
          <a:xfrm>
            <a:off x="358924" y="1304526"/>
            <a:ext cx="8013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C307D"/>
                </a:solidFill>
              </a:rPr>
              <a:t>Network wide aggregation: Our method</a:t>
            </a:r>
          </a:p>
          <a:p>
            <a:r>
              <a:rPr lang="en-US" altLang="zh-CN" sz="2400" dirty="0" smtClean="0">
                <a:solidFill>
                  <a:schemeClr val="bg1">
                    <a:lumMod val="75000"/>
                  </a:schemeClr>
                </a:solidFill>
              </a:rPr>
              <a:t>      1. Corresponding maximum </a:t>
            </a:r>
          </a:p>
          <a:p>
            <a:r>
              <a:rPr lang="en-US" altLang="zh-CN" sz="2400" dirty="0">
                <a:solidFill>
                  <a:srgbClr val="5C307D"/>
                </a:solidFill>
              </a:rPr>
              <a:t>      2. </a:t>
            </a:r>
            <a:r>
              <a:rPr lang="en-US" altLang="zh-CN" sz="2400" dirty="0" smtClean="0">
                <a:solidFill>
                  <a:srgbClr val="5C307D"/>
                </a:solidFill>
              </a:rPr>
              <a:t>sup-compression: 1) find  </a:t>
            </a:r>
            <a:r>
              <a:rPr lang="en-US" altLang="zh-CN" sz="2400" dirty="0">
                <a:solidFill>
                  <a:srgbClr val="5C307D"/>
                </a:solidFill>
              </a:rPr>
              <a:t>least common </a:t>
            </a:r>
            <a:r>
              <a:rPr lang="en-US" altLang="zh-CN" sz="2400" dirty="0" smtClean="0">
                <a:solidFill>
                  <a:srgbClr val="5C307D"/>
                </a:solidFill>
              </a:rPr>
              <a:t>multiple; 2) sup-compression; 3</a:t>
            </a:r>
            <a:r>
              <a:rPr lang="en-US" altLang="zh-CN" sz="2400" dirty="0">
                <a:solidFill>
                  <a:srgbClr val="5C307D"/>
                </a:solidFill>
              </a:rPr>
              <a:t>) Corresponding </a:t>
            </a:r>
            <a:r>
              <a:rPr lang="en-US" altLang="zh-CN" sz="2400" dirty="0" smtClean="0">
                <a:solidFill>
                  <a:srgbClr val="5C307D"/>
                </a:solidFill>
              </a:rPr>
              <a:t>maximum; 4) Compression.</a:t>
            </a:r>
            <a:endParaRPr lang="en-US" altLang="zh-CN" sz="2400" dirty="0">
              <a:solidFill>
                <a:srgbClr val="5C307D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940086" y="3510733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88" name="矩形 87"/>
          <p:cNvSpPr/>
          <p:nvPr/>
        </p:nvSpPr>
        <p:spPr>
          <a:xfrm>
            <a:off x="2457446" y="3510733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89" name="矩形 88"/>
          <p:cNvSpPr/>
          <p:nvPr/>
        </p:nvSpPr>
        <p:spPr>
          <a:xfrm>
            <a:off x="2974806" y="3510733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92" name="矩形 91"/>
          <p:cNvSpPr/>
          <p:nvPr/>
        </p:nvSpPr>
        <p:spPr>
          <a:xfrm>
            <a:off x="1940086" y="3944336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93" name="矩形 92"/>
          <p:cNvSpPr/>
          <p:nvPr/>
        </p:nvSpPr>
        <p:spPr>
          <a:xfrm>
            <a:off x="2457446" y="3944336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99</a:t>
            </a:r>
            <a:endParaRPr lang="zh-CN" altLang="en-US" sz="1600" dirty="0"/>
          </a:p>
        </p:txBody>
      </p:sp>
      <p:sp>
        <p:nvSpPr>
          <p:cNvPr id="94" name="矩形 93"/>
          <p:cNvSpPr/>
          <p:nvPr/>
        </p:nvSpPr>
        <p:spPr>
          <a:xfrm>
            <a:off x="2974806" y="3944336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2" name="椭圆 1"/>
          <p:cNvSpPr/>
          <p:nvPr/>
        </p:nvSpPr>
        <p:spPr>
          <a:xfrm>
            <a:off x="5124204" y="3692530"/>
            <a:ext cx="301284" cy="320908"/>
          </a:xfrm>
          <a:prstGeom prst="ellipse">
            <a:avLst/>
          </a:prstGeom>
          <a:solidFill>
            <a:srgbClr val="5C3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  <p:sp>
        <p:nvSpPr>
          <p:cNvPr id="99" name="椭圆 98"/>
          <p:cNvSpPr/>
          <p:nvPr/>
        </p:nvSpPr>
        <p:spPr>
          <a:xfrm>
            <a:off x="422938" y="4845773"/>
            <a:ext cx="301284" cy="320908"/>
          </a:xfrm>
          <a:prstGeom prst="ellipse">
            <a:avLst/>
          </a:prstGeom>
          <a:solidFill>
            <a:srgbClr val="5C3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=</a:t>
            </a:r>
            <a:endParaRPr lang="zh-CN" altLang="en-US" sz="2400" dirty="0"/>
          </a:p>
        </p:txBody>
      </p:sp>
      <p:sp>
        <p:nvSpPr>
          <p:cNvPr id="58" name="矩形 57"/>
          <p:cNvSpPr/>
          <p:nvPr/>
        </p:nvSpPr>
        <p:spPr>
          <a:xfrm>
            <a:off x="7772225" y="3510733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sp>
        <p:nvSpPr>
          <p:cNvPr id="59" name="矩形 58"/>
          <p:cNvSpPr/>
          <p:nvPr/>
        </p:nvSpPr>
        <p:spPr>
          <a:xfrm>
            <a:off x="7772225" y="3944336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</a:t>
            </a:r>
            <a:endParaRPr lang="zh-CN" altLang="en-US" sz="1600" dirty="0"/>
          </a:p>
        </p:txBody>
      </p:sp>
      <p:sp>
        <p:nvSpPr>
          <p:cNvPr id="112" name="矩形 111"/>
          <p:cNvSpPr/>
          <p:nvPr/>
        </p:nvSpPr>
        <p:spPr>
          <a:xfrm>
            <a:off x="2674726" y="4604443"/>
            <a:ext cx="52567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13" name="矩形 112"/>
          <p:cNvSpPr/>
          <p:nvPr/>
        </p:nvSpPr>
        <p:spPr>
          <a:xfrm>
            <a:off x="3200396" y="4604443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114" name="矩形 113"/>
          <p:cNvSpPr/>
          <p:nvPr/>
        </p:nvSpPr>
        <p:spPr>
          <a:xfrm>
            <a:off x="3717756" y="4604443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15" name="矩形 114"/>
          <p:cNvSpPr/>
          <p:nvPr/>
        </p:nvSpPr>
        <p:spPr>
          <a:xfrm>
            <a:off x="2664245" y="5038046"/>
            <a:ext cx="536151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16" name="矩形 115"/>
          <p:cNvSpPr/>
          <p:nvPr/>
        </p:nvSpPr>
        <p:spPr>
          <a:xfrm>
            <a:off x="3200396" y="5038046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99</a:t>
            </a:r>
            <a:endParaRPr lang="zh-CN" altLang="en-US" sz="1600" dirty="0"/>
          </a:p>
        </p:txBody>
      </p:sp>
      <p:sp>
        <p:nvSpPr>
          <p:cNvPr id="117" name="矩形 116"/>
          <p:cNvSpPr/>
          <p:nvPr/>
        </p:nvSpPr>
        <p:spPr>
          <a:xfrm>
            <a:off x="3717756" y="5038046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121" name="矩形 120"/>
          <p:cNvSpPr/>
          <p:nvPr/>
        </p:nvSpPr>
        <p:spPr>
          <a:xfrm>
            <a:off x="1122646" y="4604443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22" name="矩形 121"/>
          <p:cNvSpPr/>
          <p:nvPr/>
        </p:nvSpPr>
        <p:spPr>
          <a:xfrm>
            <a:off x="1640006" y="4604443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123" name="矩形 122"/>
          <p:cNvSpPr/>
          <p:nvPr/>
        </p:nvSpPr>
        <p:spPr>
          <a:xfrm>
            <a:off x="2157366" y="4604443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24" name="矩形 123"/>
          <p:cNvSpPr/>
          <p:nvPr/>
        </p:nvSpPr>
        <p:spPr>
          <a:xfrm>
            <a:off x="1122646" y="5038046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25" name="矩形 124"/>
          <p:cNvSpPr/>
          <p:nvPr/>
        </p:nvSpPr>
        <p:spPr>
          <a:xfrm>
            <a:off x="1640006" y="5038046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99</a:t>
            </a:r>
            <a:endParaRPr lang="zh-CN" altLang="en-US" sz="1600" dirty="0"/>
          </a:p>
        </p:txBody>
      </p:sp>
      <p:sp>
        <p:nvSpPr>
          <p:cNvPr id="126" name="矩形 125"/>
          <p:cNvSpPr/>
          <p:nvPr/>
        </p:nvSpPr>
        <p:spPr>
          <a:xfrm>
            <a:off x="2157366" y="5038046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127" name="椭圆 126"/>
          <p:cNvSpPr/>
          <p:nvPr/>
        </p:nvSpPr>
        <p:spPr>
          <a:xfrm>
            <a:off x="422938" y="5920771"/>
            <a:ext cx="301284" cy="320908"/>
          </a:xfrm>
          <a:prstGeom prst="ellipse">
            <a:avLst/>
          </a:prstGeom>
          <a:solidFill>
            <a:srgbClr val="5C3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=</a:t>
            </a:r>
            <a:endParaRPr lang="zh-CN" altLang="en-US" sz="2400" dirty="0"/>
          </a:p>
        </p:txBody>
      </p:sp>
      <p:sp>
        <p:nvSpPr>
          <p:cNvPr id="128" name="矩形 127"/>
          <p:cNvSpPr/>
          <p:nvPr/>
        </p:nvSpPr>
        <p:spPr>
          <a:xfrm>
            <a:off x="2674726" y="5679441"/>
            <a:ext cx="52567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12</a:t>
            </a:r>
            <a:endParaRPr lang="zh-CN" altLang="en-US" sz="1600" dirty="0"/>
          </a:p>
        </p:txBody>
      </p:sp>
      <p:sp>
        <p:nvSpPr>
          <p:cNvPr id="129" name="矩形 128"/>
          <p:cNvSpPr/>
          <p:nvPr/>
        </p:nvSpPr>
        <p:spPr>
          <a:xfrm>
            <a:off x="3200396" y="5679441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sp>
        <p:nvSpPr>
          <p:cNvPr id="130" name="矩形 129"/>
          <p:cNvSpPr/>
          <p:nvPr/>
        </p:nvSpPr>
        <p:spPr>
          <a:xfrm>
            <a:off x="3717756" y="5679441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</a:t>
            </a:r>
            <a:endParaRPr lang="zh-CN" altLang="en-US" sz="1600" dirty="0"/>
          </a:p>
        </p:txBody>
      </p:sp>
      <p:sp>
        <p:nvSpPr>
          <p:cNvPr id="131" name="矩形 130"/>
          <p:cNvSpPr/>
          <p:nvPr/>
        </p:nvSpPr>
        <p:spPr>
          <a:xfrm>
            <a:off x="2674726" y="6113044"/>
            <a:ext cx="52567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32" name="矩形 131"/>
          <p:cNvSpPr/>
          <p:nvPr/>
        </p:nvSpPr>
        <p:spPr>
          <a:xfrm>
            <a:off x="3200396" y="6113044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99</a:t>
            </a:r>
            <a:endParaRPr lang="zh-CN" altLang="en-US" sz="1600" dirty="0"/>
          </a:p>
        </p:txBody>
      </p:sp>
      <p:sp>
        <p:nvSpPr>
          <p:cNvPr id="133" name="矩形 132"/>
          <p:cNvSpPr/>
          <p:nvPr/>
        </p:nvSpPr>
        <p:spPr>
          <a:xfrm>
            <a:off x="3717756" y="6113044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18</a:t>
            </a:r>
            <a:endParaRPr lang="zh-CN" altLang="en-US" sz="1600" dirty="0"/>
          </a:p>
        </p:txBody>
      </p:sp>
      <p:sp>
        <p:nvSpPr>
          <p:cNvPr id="134" name="矩形 133"/>
          <p:cNvSpPr/>
          <p:nvPr/>
        </p:nvSpPr>
        <p:spPr>
          <a:xfrm>
            <a:off x="1122646" y="5679441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2</a:t>
            </a:r>
            <a:endParaRPr lang="zh-CN" altLang="en-US" sz="1600" dirty="0"/>
          </a:p>
        </p:txBody>
      </p:sp>
      <p:sp>
        <p:nvSpPr>
          <p:cNvPr id="135" name="矩形 134"/>
          <p:cNvSpPr/>
          <p:nvPr/>
        </p:nvSpPr>
        <p:spPr>
          <a:xfrm>
            <a:off x="1640006" y="5679441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136" name="矩形 135"/>
          <p:cNvSpPr/>
          <p:nvPr/>
        </p:nvSpPr>
        <p:spPr>
          <a:xfrm>
            <a:off x="2157366" y="5679441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137" name="矩形 136"/>
          <p:cNvSpPr/>
          <p:nvPr/>
        </p:nvSpPr>
        <p:spPr>
          <a:xfrm>
            <a:off x="1122646" y="6113044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75</a:t>
            </a:r>
            <a:endParaRPr lang="zh-CN" altLang="en-US" sz="1600" dirty="0"/>
          </a:p>
        </p:txBody>
      </p:sp>
      <p:sp>
        <p:nvSpPr>
          <p:cNvPr id="138" name="矩形 137"/>
          <p:cNvSpPr/>
          <p:nvPr/>
        </p:nvSpPr>
        <p:spPr>
          <a:xfrm>
            <a:off x="1640006" y="6113044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139" name="矩形 138"/>
          <p:cNvSpPr/>
          <p:nvPr/>
        </p:nvSpPr>
        <p:spPr>
          <a:xfrm>
            <a:off x="2157366" y="6113044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142" name="矩形 141"/>
          <p:cNvSpPr/>
          <p:nvPr/>
        </p:nvSpPr>
        <p:spPr>
          <a:xfrm>
            <a:off x="8289585" y="3510733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</a:t>
            </a:r>
            <a:endParaRPr lang="zh-CN" altLang="en-US" sz="1600" dirty="0"/>
          </a:p>
        </p:txBody>
      </p:sp>
      <p:sp>
        <p:nvSpPr>
          <p:cNvPr id="143" name="矩形 142"/>
          <p:cNvSpPr/>
          <p:nvPr/>
        </p:nvSpPr>
        <p:spPr>
          <a:xfrm>
            <a:off x="8289585" y="3944336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18</a:t>
            </a:r>
            <a:endParaRPr lang="zh-CN" altLang="en-US" sz="1600" dirty="0"/>
          </a:p>
        </p:txBody>
      </p:sp>
      <p:sp>
        <p:nvSpPr>
          <p:cNvPr id="146" name="矩形 145"/>
          <p:cNvSpPr/>
          <p:nvPr/>
        </p:nvSpPr>
        <p:spPr>
          <a:xfrm>
            <a:off x="5679664" y="4604443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147" name="矩形 146"/>
          <p:cNvSpPr/>
          <p:nvPr/>
        </p:nvSpPr>
        <p:spPr>
          <a:xfrm>
            <a:off x="6197024" y="4604443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48" name="矩形 147"/>
          <p:cNvSpPr/>
          <p:nvPr/>
        </p:nvSpPr>
        <p:spPr>
          <a:xfrm>
            <a:off x="6714384" y="4604443"/>
            <a:ext cx="528909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p:sp>
        <p:nvSpPr>
          <p:cNvPr id="149" name="矩形 148"/>
          <p:cNvSpPr/>
          <p:nvPr/>
        </p:nvSpPr>
        <p:spPr>
          <a:xfrm>
            <a:off x="7243294" y="4604443"/>
            <a:ext cx="52893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12</a:t>
            </a:r>
            <a:endParaRPr lang="zh-CN" altLang="en-US" sz="1600" dirty="0"/>
          </a:p>
        </p:txBody>
      </p:sp>
      <p:sp>
        <p:nvSpPr>
          <p:cNvPr id="150" name="矩形 149"/>
          <p:cNvSpPr/>
          <p:nvPr/>
        </p:nvSpPr>
        <p:spPr>
          <a:xfrm>
            <a:off x="5679664" y="5038046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151" name="矩形 150"/>
          <p:cNvSpPr/>
          <p:nvPr/>
        </p:nvSpPr>
        <p:spPr>
          <a:xfrm>
            <a:off x="6197024" y="5038046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152" name="矩形 151"/>
          <p:cNvSpPr/>
          <p:nvPr/>
        </p:nvSpPr>
        <p:spPr>
          <a:xfrm>
            <a:off x="6714383" y="5038046"/>
            <a:ext cx="540481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153" name="矩形 152"/>
          <p:cNvSpPr/>
          <p:nvPr/>
        </p:nvSpPr>
        <p:spPr>
          <a:xfrm>
            <a:off x="7243294" y="5038046"/>
            <a:ext cx="52893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154" name="矩形 153"/>
          <p:cNvSpPr/>
          <p:nvPr/>
        </p:nvSpPr>
        <p:spPr>
          <a:xfrm>
            <a:off x="7772225" y="4604443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sp>
        <p:nvSpPr>
          <p:cNvPr id="155" name="矩形 154"/>
          <p:cNvSpPr/>
          <p:nvPr/>
        </p:nvSpPr>
        <p:spPr>
          <a:xfrm>
            <a:off x="7772225" y="5038046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</a:t>
            </a:r>
            <a:endParaRPr lang="zh-CN" altLang="en-US" sz="1600" dirty="0"/>
          </a:p>
        </p:txBody>
      </p:sp>
      <p:sp>
        <p:nvSpPr>
          <p:cNvPr id="156" name="矩形 155"/>
          <p:cNvSpPr/>
          <p:nvPr/>
        </p:nvSpPr>
        <p:spPr>
          <a:xfrm>
            <a:off x="8289585" y="4604443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</a:t>
            </a:r>
            <a:endParaRPr lang="zh-CN" altLang="en-US" sz="1600" dirty="0"/>
          </a:p>
        </p:txBody>
      </p:sp>
      <p:sp>
        <p:nvSpPr>
          <p:cNvPr id="157" name="矩形 156"/>
          <p:cNvSpPr/>
          <p:nvPr/>
        </p:nvSpPr>
        <p:spPr>
          <a:xfrm>
            <a:off x="8289585" y="5038046"/>
            <a:ext cx="517360" cy="30196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18</a:t>
            </a:r>
            <a:endParaRPr lang="zh-CN" altLang="en-US" sz="1600" dirty="0"/>
          </a:p>
        </p:txBody>
      </p:sp>
      <p:sp>
        <p:nvSpPr>
          <p:cNvPr id="75" name="文本框 74"/>
          <p:cNvSpPr txBox="1"/>
          <p:nvPr/>
        </p:nvSpPr>
        <p:spPr>
          <a:xfrm>
            <a:off x="4179046" y="4838745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sz="2000" b="1" dirty="0" smtClean="0"/>
              <a:t>’</a:t>
            </a:r>
            <a:r>
              <a:rPr lang="en-US" altLang="zh-CN" sz="2000" baseline="-25000" dirty="0" smtClean="0"/>
              <a:t>2</a:t>
            </a:r>
            <a:r>
              <a:rPr lang="en-US" altLang="zh-CN" dirty="0" smtClean="0"/>
              <a:t>[6]</a:t>
            </a:r>
            <a:endParaRPr lang="zh-CN" altLang="en-US" baseline="30000" dirty="0"/>
          </a:p>
        </p:txBody>
      </p:sp>
      <p:cxnSp>
        <p:nvCxnSpPr>
          <p:cNvPr id="8" name="肘形连接符 7"/>
          <p:cNvCxnSpPr>
            <a:stCxn id="117" idx="3"/>
            <a:endCxn id="133" idx="3"/>
          </p:cNvCxnSpPr>
          <p:nvPr/>
        </p:nvCxnSpPr>
        <p:spPr>
          <a:xfrm>
            <a:off x="4235116" y="5189028"/>
            <a:ext cx="12700" cy="1074998"/>
          </a:xfrm>
          <a:prstGeom prst="bentConnector3">
            <a:avLst>
              <a:gd name="adj1" fmla="val 5460000"/>
            </a:avLst>
          </a:prstGeom>
          <a:ln w="63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57" idx="3"/>
            <a:endCxn id="133" idx="3"/>
          </p:cNvCxnSpPr>
          <p:nvPr/>
        </p:nvCxnSpPr>
        <p:spPr>
          <a:xfrm flipH="1">
            <a:off x="4235116" y="5189028"/>
            <a:ext cx="4571829" cy="1074998"/>
          </a:xfrm>
          <a:prstGeom prst="bentConnector3">
            <a:avLst>
              <a:gd name="adj1" fmla="val -5000"/>
            </a:avLst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96046" y="5941786"/>
            <a:ext cx="57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max</a:t>
            </a:r>
            <a:endParaRPr lang="zh-CN" altLang="en-US" dirty="0"/>
          </a:p>
        </p:txBody>
      </p:sp>
      <p:sp>
        <p:nvSpPr>
          <p:cNvPr id="82" name="文本框 81"/>
          <p:cNvSpPr txBox="1"/>
          <p:nvPr/>
        </p:nvSpPr>
        <p:spPr>
          <a:xfrm>
            <a:off x="8255983" y="534399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en-US" altLang="zh-CN" sz="2000" baseline="-25000" dirty="0" smtClean="0"/>
              <a:t>2</a:t>
            </a:r>
            <a:r>
              <a:rPr lang="en-US" altLang="zh-CN" dirty="0" smtClean="0"/>
              <a:t>[6]</a:t>
            </a:r>
            <a:endParaRPr lang="zh-CN" altLang="en-US" baseline="30000" dirty="0"/>
          </a:p>
        </p:txBody>
      </p:sp>
      <p:sp>
        <p:nvSpPr>
          <p:cNvPr id="84" name="文本框 83"/>
          <p:cNvSpPr txBox="1"/>
          <p:nvPr/>
        </p:nvSpPr>
        <p:spPr>
          <a:xfrm>
            <a:off x="3516685" y="389099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en-US" altLang="zh-CN" sz="2000" baseline="-25000" dirty="0" smtClean="0"/>
              <a:t>2</a:t>
            </a:r>
            <a:r>
              <a:rPr lang="en-US" altLang="zh-CN" dirty="0" smtClean="0"/>
              <a:t>[3]</a:t>
            </a:r>
            <a:endParaRPr lang="zh-CN" altLang="en-US" baseline="30000" dirty="0"/>
          </a:p>
        </p:txBody>
      </p:sp>
      <p:sp>
        <p:nvSpPr>
          <p:cNvPr id="85" name="文本框 84"/>
          <p:cNvSpPr txBox="1"/>
          <p:nvPr/>
        </p:nvSpPr>
        <p:spPr>
          <a:xfrm>
            <a:off x="4209502" y="592954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</a:t>
            </a:r>
            <a:r>
              <a:rPr lang="en-US" altLang="zh-CN" sz="2000" baseline="-25000" dirty="0" smtClean="0"/>
              <a:t>2</a:t>
            </a:r>
            <a:r>
              <a:rPr lang="en-US" altLang="zh-CN" dirty="0" smtClean="0"/>
              <a:t>[6]</a:t>
            </a:r>
            <a:endParaRPr lang="zh-CN" altLang="en-US" baseline="30000" dirty="0"/>
          </a:p>
        </p:txBody>
      </p:sp>
      <p:sp>
        <p:nvSpPr>
          <p:cNvPr id="90" name="椭圆 89"/>
          <p:cNvSpPr/>
          <p:nvPr/>
        </p:nvSpPr>
        <p:spPr>
          <a:xfrm>
            <a:off x="5124204" y="4766196"/>
            <a:ext cx="301284" cy="320908"/>
          </a:xfrm>
          <a:prstGeom prst="ellipse">
            <a:avLst/>
          </a:prstGeom>
          <a:solidFill>
            <a:srgbClr val="5C3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" rtlCol="0" anchor="ctr"/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289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81" grpId="0" animBg="1"/>
      <p:bldP spid="83" grpId="0" animBg="1"/>
      <p:bldP spid="72" grpId="0" animBg="1"/>
      <p:bldP spid="73" grpId="0" animBg="1"/>
      <p:bldP spid="74" grpId="0" animBg="1"/>
      <p:bldP spid="76" grpId="0" animBg="1"/>
      <p:bldP spid="87" grpId="0" animBg="1"/>
      <p:bldP spid="88" grpId="0" animBg="1"/>
      <p:bldP spid="89" grpId="0" animBg="1"/>
      <p:bldP spid="92" grpId="0" animBg="1"/>
      <p:bldP spid="93" grpId="0" animBg="1"/>
      <p:bldP spid="94" grpId="0" animBg="1"/>
      <p:bldP spid="2" grpId="0" animBg="1"/>
      <p:bldP spid="99" grpId="0" animBg="1"/>
      <p:bldP spid="58" grpId="0" animBg="1"/>
      <p:bldP spid="59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2" grpId="0" animBg="1"/>
      <p:bldP spid="143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28 January 2018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16</a:t>
            </a:fld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solidFill>
            <a:srgbClr val="5C30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6817" y="883560"/>
            <a:ext cx="1077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19134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378461" y="1862716"/>
            <a:ext cx="8013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C307D"/>
                </a:solidFill>
              </a:rPr>
              <a:t>Collector: Time-aware Compression</a:t>
            </a:r>
            <a:endParaRPr lang="en-US" altLang="zh-CN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rgbClr val="5C307D"/>
                </a:solidFill>
              </a:rPr>
              <a:t>      </a:t>
            </a:r>
            <a:r>
              <a:rPr lang="en-US" altLang="zh-CN" sz="2400" dirty="0" smtClean="0">
                <a:solidFill>
                  <a:srgbClr val="5C307D"/>
                </a:solidFill>
              </a:rPr>
              <a:t>1. Perform higher compression for older sketches</a:t>
            </a:r>
          </a:p>
          <a:p>
            <a:r>
              <a:rPr lang="en-US" altLang="zh-CN" sz="2400" dirty="0" smtClean="0">
                <a:solidFill>
                  <a:srgbClr val="5C307D"/>
                </a:solidFill>
              </a:rPr>
              <a:t>      2. </a:t>
            </a:r>
            <a:r>
              <a:rPr lang="en-US" altLang="zh-CN" sz="2400" dirty="0">
                <a:solidFill>
                  <a:srgbClr val="5C307D"/>
                </a:solidFill>
              </a:rPr>
              <a:t>Perform </a:t>
            </a:r>
            <a:r>
              <a:rPr lang="en-US" altLang="zh-CN" sz="2400" dirty="0" smtClean="0">
                <a:solidFill>
                  <a:srgbClr val="5C307D"/>
                </a:solidFill>
              </a:rPr>
              <a:t>compression recursively</a:t>
            </a:r>
          </a:p>
        </p:txBody>
      </p:sp>
    </p:spTree>
    <p:extLst>
      <p:ext uri="{BB962C8B-B14F-4D97-AF65-F5344CB8AC3E}">
        <p14:creationId xmlns:p14="http://schemas.microsoft.com/office/powerpoint/2010/main" val="95016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E75-F628-455A-B16B-5D96B98CC6F0}" type="datetime3">
              <a:rPr lang="en-US" altLang="zh-CN" smtClean="0"/>
              <a:t>28 January 2018</a:t>
            </a:fld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IWQoS 2015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67969" y="3949115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685329" y="3949115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1202689" y="3949115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4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338539" y="4246024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21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55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39" y="4246024"/>
                <a:ext cx="842551" cy="301963"/>
              </a:xfrm>
              <a:prstGeom prst="rect">
                <a:avLst/>
              </a:prstGeom>
              <a:blipFill rotWithShape="0">
                <a:blip r:embed="rId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167969" y="4382718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685329" y="4382718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100</a:t>
            </a:r>
            <a:endParaRPr lang="zh-CN" altLang="en-US" sz="1600" dirty="0"/>
          </a:p>
        </p:txBody>
      </p:sp>
      <p:sp>
        <p:nvSpPr>
          <p:cNvPr id="25" name="矩形 24"/>
          <p:cNvSpPr/>
          <p:nvPr/>
        </p:nvSpPr>
        <p:spPr>
          <a:xfrm>
            <a:off x="1202689" y="4382718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</a:t>
            </a:r>
            <a:endParaRPr lang="zh-CN" altLang="en-US" sz="1600" dirty="0"/>
          </a:p>
        </p:txBody>
      </p:sp>
      <p:sp>
        <p:nvSpPr>
          <p:cNvPr id="26" name="矩形 25"/>
          <p:cNvSpPr/>
          <p:nvPr/>
        </p:nvSpPr>
        <p:spPr>
          <a:xfrm>
            <a:off x="215828" y="5296270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5</a:t>
            </a:r>
            <a:endParaRPr lang="zh-CN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713738" y="4994307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7</a:t>
            </a:r>
            <a:endParaRPr lang="zh-CN" altLang="en-US" sz="1600" dirty="0"/>
          </a:p>
        </p:txBody>
      </p:sp>
      <p:sp>
        <p:nvSpPr>
          <p:cNvPr id="28" name="矩形 27"/>
          <p:cNvSpPr/>
          <p:nvPr/>
        </p:nvSpPr>
        <p:spPr>
          <a:xfrm>
            <a:off x="713738" y="5296270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10</a:t>
            </a:r>
            <a:endParaRPr lang="zh-CN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1231098" y="4994307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8</a:t>
            </a:r>
            <a:endParaRPr lang="zh-CN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1231098" y="5296270"/>
            <a:ext cx="517360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18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5338539" y="4547987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23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4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39" y="4547987"/>
                <a:ext cx="842551" cy="301963"/>
              </a:xfrm>
              <a:prstGeom prst="rect">
                <a:avLst/>
              </a:prstGeom>
              <a:blipFill rotWithShape="0">
                <a:blip r:embed="rId3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5338539" y="3944061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17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694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39" y="3944061"/>
                <a:ext cx="842551" cy="301963"/>
              </a:xfrm>
              <a:prstGeom prst="rect">
                <a:avLst/>
              </a:prstGeom>
              <a:blipFill rotWithShape="0">
                <a:blip r:embed="rId4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245319" y="4246024"/>
                <a:ext cx="842551" cy="3019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80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319" y="4246024"/>
                <a:ext cx="842551" cy="301963"/>
              </a:xfrm>
              <a:prstGeom prst="rect">
                <a:avLst/>
              </a:prstGeom>
              <a:blipFill rotWithShape="0"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6245319" y="4547987"/>
                <a:ext cx="842551" cy="3019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3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20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319" y="4547987"/>
                <a:ext cx="842551" cy="301963"/>
              </a:xfrm>
              <a:prstGeom prst="rect">
                <a:avLst/>
              </a:prstGeom>
              <a:blipFill rotWithShape="0">
                <a:blip r:embed="rId6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6245319" y="3944061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37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888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319" y="3944061"/>
                <a:ext cx="842551" cy="301963"/>
              </a:xfrm>
              <a:prstGeom prst="rect">
                <a:avLst/>
              </a:prstGeom>
              <a:blipFill rotWithShape="0">
                <a:blip r:embed="rId7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7138528" y="4246024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31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50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528" y="4246024"/>
                <a:ext cx="842551" cy="301963"/>
              </a:xfrm>
              <a:prstGeom prst="rect">
                <a:avLst/>
              </a:prstGeom>
              <a:blipFill rotWithShape="0"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7138528" y="4547987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5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22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528" y="4547987"/>
                <a:ext cx="842551" cy="301963"/>
              </a:xfrm>
              <a:prstGeom prst="rect">
                <a:avLst/>
              </a:prstGeom>
              <a:blipFill rotWithShape="0">
                <a:blip r:embed="rId9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138528" y="3944061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37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368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528" y="3944061"/>
                <a:ext cx="842551" cy="301963"/>
              </a:xfrm>
              <a:prstGeom prst="rect">
                <a:avLst/>
              </a:prstGeom>
              <a:blipFill rotWithShape="0">
                <a:blip r:embed="rId10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2645341" y="4246024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13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70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341" y="4246024"/>
                <a:ext cx="842551" cy="301963"/>
              </a:xfrm>
              <a:prstGeom prst="rect">
                <a:avLst/>
              </a:prstGeom>
              <a:blipFill rotWithShape="0">
                <a:blip r:embed="rId11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2645341" y="4547987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11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341" y="4547987"/>
                <a:ext cx="842551" cy="301963"/>
              </a:xfrm>
              <a:prstGeom prst="rect">
                <a:avLst/>
              </a:prstGeom>
              <a:blipFill rotWithShape="0">
                <a:blip r:embed="rId12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2645341" y="3944061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10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789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341" y="3944061"/>
                <a:ext cx="842551" cy="301963"/>
              </a:xfrm>
              <a:prstGeom prst="rect">
                <a:avLst/>
              </a:prstGeom>
              <a:blipFill rotWithShape="0">
                <a:blip r:embed="rId13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3552121" y="4246024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80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21" y="4246024"/>
                <a:ext cx="842551" cy="301963"/>
              </a:xfrm>
              <a:prstGeom prst="rect">
                <a:avLst/>
              </a:prstGeom>
              <a:blipFill rotWithShape="0">
                <a:blip r:embed="rId1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3552121" y="4547987"/>
            <a:ext cx="842551" cy="301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3552121" y="3944061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7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699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21" y="3944061"/>
                <a:ext cx="842551" cy="301963"/>
              </a:xfrm>
              <a:prstGeom prst="rect">
                <a:avLst/>
              </a:prstGeom>
              <a:blipFill rotWithShape="0">
                <a:blip r:embed="rId15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4445330" y="4246024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11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777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330" y="4246024"/>
                <a:ext cx="842551" cy="301963"/>
              </a:xfrm>
              <a:prstGeom prst="rect">
                <a:avLst/>
              </a:prstGeom>
              <a:blipFill rotWithShape="0">
                <a:blip r:embed="rId1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445330" y="4547987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13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566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330" y="4547987"/>
                <a:ext cx="842551" cy="301963"/>
              </a:xfrm>
              <a:prstGeom prst="rect">
                <a:avLst/>
              </a:prstGeom>
              <a:blipFill rotWithShape="0">
                <a:blip r:embed="rId17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4445330" y="3944061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8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899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330" y="3944061"/>
                <a:ext cx="842551" cy="301963"/>
              </a:xfrm>
              <a:prstGeom prst="rect">
                <a:avLst/>
              </a:prstGeom>
              <a:blipFill rotWithShape="0">
                <a:blip r:embed="rId18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2915773" y="4876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857791" y="4876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715762" y="4876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6515751" y="4876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7422531" y="487649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2503488" y="4509050"/>
            <a:ext cx="5605462" cy="36744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6" name="椭圆 55"/>
          <p:cNvSpPr/>
          <p:nvPr/>
        </p:nvSpPr>
        <p:spPr>
          <a:xfrm>
            <a:off x="5209101" y="2876191"/>
            <a:ext cx="393340" cy="340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/>
              <a:t>f4</a:t>
            </a:r>
            <a:endParaRPr lang="zh-CN" altLang="en-US" sz="1600" i="1" dirty="0"/>
          </a:p>
        </p:txBody>
      </p:sp>
      <p:cxnSp>
        <p:nvCxnSpPr>
          <p:cNvPr id="57" name="直接箭头连接符 56"/>
          <p:cNvCxnSpPr>
            <a:stCxn id="56" idx="4"/>
            <a:endCxn id="48" idx="0"/>
          </p:cNvCxnSpPr>
          <p:nvPr/>
        </p:nvCxnSpPr>
        <p:spPr>
          <a:xfrm flipH="1">
            <a:off x="4866606" y="3216472"/>
            <a:ext cx="539165" cy="72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4563983" y="3332047"/>
            <a:ext cx="84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sz="1400" i="1" dirty="0" smtClean="0"/>
              <a:t>1</a:t>
            </a:r>
            <a:r>
              <a:rPr lang="en-US" altLang="zh-CN" i="1" dirty="0" smtClean="0"/>
              <a:t>(f4)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4445330" y="5979880"/>
                <a:ext cx="842551" cy="3019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80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330" y="5979880"/>
                <a:ext cx="842551" cy="301963"/>
              </a:xfrm>
              <a:prstGeom prst="rect">
                <a:avLst/>
              </a:prstGeom>
              <a:blipFill rotWithShape="0">
                <a:blip r:embed="rId1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4445330" y="6281843"/>
                <a:ext cx="842551" cy="3019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3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20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330" y="6281843"/>
                <a:ext cx="842551" cy="301963"/>
              </a:xfrm>
              <a:prstGeom prst="rect">
                <a:avLst/>
              </a:prstGeom>
              <a:blipFill rotWithShape="0">
                <a:blip r:embed="rId20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4445330" y="5677917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47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588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330" y="5677917"/>
                <a:ext cx="842551" cy="301963"/>
              </a:xfrm>
              <a:prstGeom prst="rect">
                <a:avLst/>
              </a:prstGeom>
              <a:blipFill rotWithShape="0">
                <a:blip r:embed="rId21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5338539" y="5979880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𝒇</m:t>
                    </m:r>
                    <m:r>
                      <a:rPr lang="en-US" altLang="zh-CN" sz="1400" b="1" i="1" dirty="0" smtClean="0">
                        <a:solidFill>
                          <a:srgbClr val="66FF33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𝟒</m:t>
                    </m:r>
                  </m:oMath>
                </a14:m>
                <a:r>
                  <a:rPr lang="en-US" altLang="zh-CN" sz="1400" b="1" dirty="0" smtClean="0">
                    <a:solidFill>
                      <a:srgbClr val="66FF33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268</a:t>
                </a:r>
                <a:endParaRPr lang="zh-CN" altLang="en-US" sz="1400" b="1" dirty="0">
                  <a:solidFill>
                    <a:srgbClr val="66FF33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39" y="5979880"/>
                <a:ext cx="842551" cy="301963"/>
              </a:xfrm>
              <a:prstGeom prst="rect">
                <a:avLst/>
              </a:prstGeom>
              <a:blipFill rotWithShape="0">
                <a:blip r:embed="rId2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 67"/>
          <p:cNvSpPr/>
          <p:nvPr/>
        </p:nvSpPr>
        <p:spPr>
          <a:xfrm>
            <a:off x="5338539" y="6281843"/>
            <a:ext cx="842551" cy="301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5338539" y="5677917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34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768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39" y="5677917"/>
                <a:ext cx="842551" cy="301963"/>
              </a:xfrm>
              <a:prstGeom prst="rect">
                <a:avLst/>
              </a:prstGeom>
              <a:blipFill rotWithShape="0">
                <a:blip r:embed="rId23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接箭头连接符 70"/>
          <p:cNvCxnSpPr>
            <a:stCxn id="56" idx="4"/>
            <a:endCxn id="69" idx="0"/>
          </p:cNvCxnSpPr>
          <p:nvPr/>
        </p:nvCxnSpPr>
        <p:spPr>
          <a:xfrm>
            <a:off x="5405771" y="3216472"/>
            <a:ext cx="354044" cy="2461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5630231" y="5072148"/>
            <a:ext cx="84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sz="1400" i="1" dirty="0" smtClean="0"/>
              <a:t>2</a:t>
            </a:r>
            <a:r>
              <a:rPr lang="en-US" altLang="zh-CN" i="1" dirty="0" smtClean="0"/>
              <a:t>(f4)</a:t>
            </a:r>
            <a:endParaRPr lang="zh-CN" altLang="en-US" i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378461" y="1862716"/>
            <a:ext cx="801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C307D"/>
                </a:solidFill>
              </a:rPr>
              <a:t>Algorithm I:</a:t>
            </a:r>
          </a:p>
        </p:txBody>
      </p:sp>
    </p:spTree>
    <p:extLst>
      <p:ext uri="{BB962C8B-B14F-4D97-AF65-F5344CB8AC3E}">
        <p14:creationId xmlns:p14="http://schemas.microsoft.com/office/powerpoint/2010/main" val="103699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圆角矩形 183"/>
          <p:cNvSpPr/>
          <p:nvPr/>
        </p:nvSpPr>
        <p:spPr>
          <a:xfrm>
            <a:off x="5989320" y="1859280"/>
            <a:ext cx="2065634" cy="4236720"/>
          </a:xfrm>
          <a:prstGeom prst="roundRect">
            <a:avLst>
              <a:gd name="adj" fmla="val 2931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1455420" y="1859280"/>
            <a:ext cx="4472940" cy="42367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4754880" y="1859280"/>
            <a:ext cx="22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Heavy Part   </a:t>
            </a:r>
            <a:r>
              <a:rPr lang="en-US" altLang="zh-CN" dirty="0" smtClean="0">
                <a:solidFill>
                  <a:srgbClr val="0000FF"/>
                </a:solidFill>
              </a:rPr>
              <a:t>Light Part</a:t>
            </a:r>
            <a:endParaRPr lang="zh-CN" altLang="en-US" dirty="0">
              <a:solidFill>
                <a:srgbClr val="0000FF"/>
              </a:solidFill>
            </a:endParaRPr>
          </a:p>
        </p:txBody>
      </p:sp>
      <p:cxnSp>
        <p:nvCxnSpPr>
          <p:cNvPr id="173" name="直接连接符 172"/>
          <p:cNvCxnSpPr/>
          <p:nvPr/>
        </p:nvCxnSpPr>
        <p:spPr>
          <a:xfrm rot="16200000">
            <a:off x="7410873" y="5144243"/>
            <a:ext cx="0" cy="100012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rot="16200000">
            <a:off x="7410872" y="3510472"/>
            <a:ext cx="0" cy="100012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6963427" y="2355044"/>
            <a:ext cx="947510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E75-F628-455A-B16B-5D96B98CC6F0}" type="datetime3">
              <a:rPr lang="en-US" altLang="zh-CN" smtClean="0"/>
              <a:t>28 January 2018</a:t>
            </a:fld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582015" y="3376905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21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55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15" y="3376905"/>
                <a:ext cx="842551" cy="301963"/>
              </a:xfrm>
              <a:prstGeom prst="rect">
                <a:avLst/>
              </a:prstGeom>
              <a:blipFill rotWithShape="0">
                <a:blip r:embed="rId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582015" y="3678868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23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40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15" y="3678868"/>
                <a:ext cx="842551" cy="301963"/>
              </a:xfrm>
              <a:prstGeom prst="rect">
                <a:avLst/>
              </a:prstGeom>
              <a:blipFill rotWithShape="0">
                <a:blip r:embed="rId3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582015" y="3074942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17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694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15" y="3074942"/>
                <a:ext cx="842551" cy="301963"/>
              </a:xfrm>
              <a:prstGeom prst="rect">
                <a:avLst/>
              </a:prstGeom>
              <a:blipFill rotWithShape="0">
                <a:blip r:embed="rId4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1634881" y="3376905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13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70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81" y="3376905"/>
                <a:ext cx="842551" cy="301963"/>
              </a:xfrm>
              <a:prstGeom prst="rect">
                <a:avLst/>
              </a:prstGeom>
              <a:blipFill rotWithShape="0"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1634881" y="3678868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11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81" y="3678868"/>
                <a:ext cx="842551" cy="301963"/>
              </a:xfrm>
              <a:prstGeom prst="rect">
                <a:avLst/>
              </a:prstGeom>
              <a:blipFill rotWithShape="0">
                <a:blip r:embed="rId6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634881" y="3074942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10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789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81" y="3074942"/>
                <a:ext cx="842551" cy="301963"/>
              </a:xfrm>
              <a:prstGeom prst="rect">
                <a:avLst/>
              </a:prstGeom>
              <a:blipFill rotWithShape="0">
                <a:blip r:embed="rId7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4581903" y="3376905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80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03" y="3376905"/>
                <a:ext cx="842551" cy="301963"/>
              </a:xfrm>
              <a:prstGeom prst="rect">
                <a:avLst/>
              </a:prstGeom>
              <a:blipFill rotWithShape="0"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4581903" y="3678868"/>
            <a:ext cx="842551" cy="301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4581903" y="3074942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7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699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03" y="3074942"/>
                <a:ext cx="842551" cy="301963"/>
              </a:xfrm>
              <a:prstGeom prst="rect">
                <a:avLst/>
              </a:prstGeom>
              <a:blipFill rotWithShape="0">
                <a:blip r:embed="rId9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2589050" y="3376905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5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777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3376905"/>
                <a:ext cx="842551" cy="301963"/>
              </a:xfrm>
              <a:prstGeom prst="rect">
                <a:avLst/>
              </a:prstGeom>
              <a:blipFill rotWithShape="0"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2589050" y="3074942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8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899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3074942"/>
                <a:ext cx="842551" cy="301963"/>
              </a:xfrm>
              <a:prstGeom prst="rect">
                <a:avLst/>
              </a:prstGeom>
              <a:blipFill rotWithShape="0">
                <a:blip r:embed="rId11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1905313" y="2767046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938771" y="2767046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924478" y="2774253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2216176" y="1936543"/>
            <a:ext cx="393340" cy="340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/>
              <a:t>f4</a:t>
            </a:r>
            <a:endParaRPr lang="zh-CN" altLang="en-US" sz="1600" i="1" dirty="0"/>
          </a:p>
        </p:txBody>
      </p:sp>
      <p:cxnSp>
        <p:nvCxnSpPr>
          <p:cNvPr id="57" name="直接箭头连接符 56"/>
          <p:cNvCxnSpPr>
            <a:stCxn id="56" idx="4"/>
            <a:endCxn id="48" idx="0"/>
          </p:cNvCxnSpPr>
          <p:nvPr/>
        </p:nvCxnSpPr>
        <p:spPr>
          <a:xfrm>
            <a:off x="2412846" y="2276824"/>
            <a:ext cx="597480" cy="79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568552" y="2336822"/>
            <a:ext cx="116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dirty="0" smtClean="0"/>
              <a:t>(f4)%4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4791693" y="2767046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2941498" y="4372291"/>
            <a:ext cx="139331" cy="375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12612" y="1046816"/>
            <a:ext cx="801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C307D"/>
                </a:solidFill>
              </a:rPr>
              <a:t>Algorithm II: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2589050" y="5086012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5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777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5086012"/>
                <a:ext cx="842551" cy="301963"/>
              </a:xfrm>
              <a:prstGeom prst="rect">
                <a:avLst/>
              </a:prstGeom>
              <a:blipFill rotWithShape="0">
                <a:blip r:embed="rId12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2589050" y="5387975"/>
                <a:ext cx="842551" cy="301963"/>
              </a:xfrm>
              <a:prstGeom prst="rect">
                <a:avLst/>
              </a:prstGeom>
              <a:solidFill>
                <a:srgbClr val="33CC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𝒇</m:t>
                    </m:r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𝟒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FF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1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5387975"/>
                <a:ext cx="842551" cy="301963"/>
              </a:xfrm>
              <a:prstGeom prst="rect">
                <a:avLst/>
              </a:prstGeom>
              <a:blipFill rotWithShape="0">
                <a:blip r:embed="rId13"/>
                <a:stretch>
                  <a:fillRect t="-23529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2589050" y="4784049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8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899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4784049"/>
                <a:ext cx="842551" cy="301963"/>
              </a:xfrm>
              <a:prstGeom prst="rect">
                <a:avLst/>
              </a:prstGeom>
              <a:blipFill rotWithShape="0">
                <a:blip r:embed="rId1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2589050" y="3985577"/>
                <a:ext cx="842551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𝟑𝟏</m:t>
                      </m:r>
                      <m:r>
                        <a:rPr lang="en-US" altLang="zh-CN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altLang="zh-CN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𝟏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3985577"/>
                <a:ext cx="842551" cy="30196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1634880" y="3985577"/>
                <a:ext cx="841131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𝟓</m:t>
                      </m:r>
                    </m:oMath>
                  </m:oMathPara>
                </a14:m>
                <a:endParaRPr lang="zh-CN" altLang="en-US" b="1" dirty="0">
                  <a:solidFill>
                    <a:srgbClr val="00FF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80" y="3985577"/>
                <a:ext cx="841131" cy="30196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4581903" y="3985577"/>
                <a:ext cx="842551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00FF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03" y="3985577"/>
                <a:ext cx="842551" cy="30196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3582014" y="3985577"/>
                <a:ext cx="842551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𝟑</m:t>
                      </m:r>
                    </m:oMath>
                  </m:oMathPara>
                </a14:m>
                <a:endParaRPr lang="zh-CN" altLang="en-US" b="1" dirty="0">
                  <a:solidFill>
                    <a:srgbClr val="00FF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14" y="3985577"/>
                <a:ext cx="842551" cy="30196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2589050" y="5691680"/>
                <a:ext cx="842551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𝟎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5691680"/>
                <a:ext cx="842551" cy="30196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>
            <a:stCxn id="139" idx="3"/>
            <a:endCxn id="104" idx="1"/>
          </p:cNvCxnSpPr>
          <p:nvPr/>
        </p:nvCxnSpPr>
        <p:spPr>
          <a:xfrm flipV="1">
            <a:off x="5086418" y="4169177"/>
            <a:ext cx="1719868" cy="1004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6806220" y="4330871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6806286" y="4005093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806286" y="3682262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6806286" y="3352205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102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6806307" y="3022808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6806199" y="2690943"/>
            <a:ext cx="552789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2" name="文本框 111"/>
          <p:cNvSpPr txBox="1"/>
          <p:nvPr/>
        </p:nvSpPr>
        <p:spPr>
          <a:xfrm>
            <a:off x="5937139" y="4860201"/>
            <a:ext cx="72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(f3)</a:t>
            </a:r>
            <a:endParaRPr lang="zh-CN" altLang="en-US" i="1" dirty="0"/>
          </a:p>
        </p:txBody>
      </p:sp>
      <p:sp>
        <p:nvSpPr>
          <p:cNvPr id="113" name="文本框 112"/>
          <p:cNvSpPr txBox="1"/>
          <p:nvPr/>
        </p:nvSpPr>
        <p:spPr>
          <a:xfrm>
            <a:off x="5959118" y="4465066"/>
            <a:ext cx="74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(f3)</a:t>
            </a:r>
            <a:endParaRPr lang="zh-CN" altLang="en-US" i="1" dirty="0"/>
          </a:p>
        </p:txBody>
      </p:sp>
      <p:cxnSp>
        <p:nvCxnSpPr>
          <p:cNvPr id="118" name="直接箭头连接符 117"/>
          <p:cNvCxnSpPr>
            <a:stCxn id="120" idx="0"/>
          </p:cNvCxnSpPr>
          <p:nvPr/>
        </p:nvCxnSpPr>
        <p:spPr>
          <a:xfrm flipV="1">
            <a:off x="7740375" y="2347423"/>
            <a:ext cx="0" cy="52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20" idx="2"/>
          </p:cNvCxnSpPr>
          <p:nvPr/>
        </p:nvCxnSpPr>
        <p:spPr>
          <a:xfrm>
            <a:off x="7740375" y="3244591"/>
            <a:ext cx="0" cy="76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7313238" y="2875259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word</a:t>
            </a:r>
            <a:endParaRPr lang="zh-CN" altLang="en-US" dirty="0"/>
          </a:p>
        </p:txBody>
      </p:sp>
      <p:cxnSp>
        <p:nvCxnSpPr>
          <p:cNvPr id="121" name="直接箭头连接符 120"/>
          <p:cNvCxnSpPr>
            <a:stCxn id="139" idx="3"/>
            <a:endCxn id="131" idx="1"/>
          </p:cNvCxnSpPr>
          <p:nvPr/>
        </p:nvCxnSpPr>
        <p:spPr>
          <a:xfrm flipV="1">
            <a:off x="5086418" y="5153941"/>
            <a:ext cx="1719802" cy="1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6806220" y="4660268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6806220" y="4989857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6806220" y="5319254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矩形 138"/>
              <p:cNvSpPr/>
              <p:nvPr/>
            </p:nvSpPr>
            <p:spPr>
              <a:xfrm>
                <a:off x="4243867" y="5022357"/>
                <a:ext cx="842551" cy="301963"/>
              </a:xfrm>
              <a:prstGeom prst="rect">
                <a:avLst/>
              </a:prstGeom>
              <a:solidFill>
                <a:srgbClr val="33CC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𝒇</m:t>
                    </m:r>
                    <m:r>
                      <a:rPr lang="en-US" altLang="zh-CN" sz="1400" b="1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𝟑</m:t>
                    </m:r>
                  </m:oMath>
                </a14:m>
                <a:r>
                  <a:rPr lang="en-US" altLang="zh-CN" sz="14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16</a:t>
                </a:r>
                <a:endParaRPr lang="zh-CN" altLang="en-US" sz="1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39" name="矩形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867" y="5022357"/>
                <a:ext cx="842551" cy="301963"/>
              </a:xfrm>
              <a:prstGeom prst="rect">
                <a:avLst/>
              </a:prstGeom>
              <a:blipFill rotWithShape="0">
                <a:blip r:embed="rId2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2589050" y="3678868"/>
                <a:ext cx="842551" cy="301963"/>
              </a:xfrm>
              <a:prstGeom prst="rect">
                <a:avLst/>
              </a:prstGeom>
              <a:solidFill>
                <a:srgbClr val="33CC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𝒇</m:t>
                    </m:r>
                    <m:r>
                      <a:rPr lang="en-US" altLang="zh-CN" sz="1400" b="1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𝟑</m:t>
                    </m:r>
                  </m:oMath>
                </a14:m>
                <a:r>
                  <a:rPr lang="en-US" altLang="zh-CN" sz="14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16</a:t>
                </a:r>
                <a:endParaRPr lang="zh-CN" altLang="en-US" sz="1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3678868"/>
                <a:ext cx="842551" cy="301963"/>
              </a:xfrm>
              <a:prstGeom prst="rect">
                <a:avLst/>
              </a:prstGeom>
              <a:blipFill rotWithShape="0">
                <a:blip r:embed="rId21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椭圆 141"/>
          <p:cNvSpPr/>
          <p:nvPr/>
        </p:nvSpPr>
        <p:spPr>
          <a:xfrm>
            <a:off x="3288182" y="1936542"/>
            <a:ext cx="393340" cy="340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/>
              <a:t>f9</a:t>
            </a:r>
            <a:endParaRPr lang="zh-CN" altLang="en-US" sz="1600" i="1" dirty="0"/>
          </a:p>
        </p:txBody>
      </p:sp>
      <p:cxnSp>
        <p:nvCxnSpPr>
          <p:cNvPr id="143" name="直接箭头连接符 142"/>
          <p:cNvCxnSpPr>
            <a:stCxn id="142" idx="4"/>
            <a:endCxn id="33" idx="0"/>
          </p:cNvCxnSpPr>
          <p:nvPr/>
        </p:nvCxnSpPr>
        <p:spPr>
          <a:xfrm>
            <a:off x="3484852" y="2276823"/>
            <a:ext cx="518439" cy="79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3618139" y="2362536"/>
            <a:ext cx="116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dirty="0" smtClean="0"/>
              <a:t>(f9)%4</a:t>
            </a:r>
            <a:endParaRPr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6806307" y="2352617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51" name="下箭头 150"/>
          <p:cNvSpPr/>
          <p:nvPr/>
        </p:nvSpPr>
        <p:spPr>
          <a:xfrm rot="16200000">
            <a:off x="3861354" y="4986292"/>
            <a:ext cx="139331" cy="375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/>
          <p:cNvCxnSpPr/>
          <p:nvPr/>
        </p:nvCxnSpPr>
        <p:spPr>
          <a:xfrm>
            <a:off x="5935980" y="1936542"/>
            <a:ext cx="0" cy="415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5962968" y="1936542"/>
            <a:ext cx="0" cy="415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5950268" y="1936542"/>
            <a:ext cx="0" cy="415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5389183" y="2556243"/>
            <a:ext cx="393340" cy="340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/>
              <a:t>f9</a:t>
            </a:r>
            <a:endParaRPr lang="zh-CN" altLang="en-US" sz="1600" i="1" dirty="0"/>
          </a:p>
        </p:txBody>
      </p:sp>
      <p:cxnSp>
        <p:nvCxnSpPr>
          <p:cNvPr id="162" name="直接箭头连接符 161"/>
          <p:cNvCxnSpPr>
            <a:stCxn id="161" idx="6"/>
            <a:endCxn id="149" idx="1"/>
          </p:cNvCxnSpPr>
          <p:nvPr/>
        </p:nvCxnSpPr>
        <p:spPr>
          <a:xfrm flipV="1">
            <a:off x="5782523" y="2516701"/>
            <a:ext cx="1023784" cy="20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61" idx="6"/>
            <a:endCxn id="107" idx="1"/>
          </p:cNvCxnSpPr>
          <p:nvPr/>
        </p:nvCxnSpPr>
        <p:spPr>
          <a:xfrm>
            <a:off x="5782523" y="2726384"/>
            <a:ext cx="1023784" cy="46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77" idx="0"/>
          </p:cNvCxnSpPr>
          <p:nvPr/>
        </p:nvCxnSpPr>
        <p:spPr>
          <a:xfrm flipV="1">
            <a:off x="7740376" y="4012944"/>
            <a:ext cx="0" cy="52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77" idx="2"/>
          </p:cNvCxnSpPr>
          <p:nvPr/>
        </p:nvCxnSpPr>
        <p:spPr>
          <a:xfrm>
            <a:off x="7740376" y="4910112"/>
            <a:ext cx="0" cy="73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文本框 176"/>
          <p:cNvSpPr txBox="1"/>
          <p:nvPr/>
        </p:nvSpPr>
        <p:spPr>
          <a:xfrm>
            <a:off x="7313239" y="4540780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word</a:t>
            </a:r>
            <a:endParaRPr lang="zh-CN" altLang="en-US" dirty="0"/>
          </a:p>
        </p:txBody>
      </p:sp>
      <p:sp>
        <p:nvSpPr>
          <p:cNvPr id="179" name="文本框 178"/>
          <p:cNvSpPr txBox="1"/>
          <p:nvPr/>
        </p:nvSpPr>
        <p:spPr>
          <a:xfrm>
            <a:off x="5937139" y="2961229"/>
            <a:ext cx="72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(f9)</a:t>
            </a:r>
            <a:endParaRPr lang="zh-CN" altLang="en-US" i="1" dirty="0"/>
          </a:p>
        </p:txBody>
      </p:sp>
      <p:sp>
        <p:nvSpPr>
          <p:cNvPr id="180" name="文本框 179"/>
          <p:cNvSpPr txBox="1"/>
          <p:nvPr/>
        </p:nvSpPr>
        <p:spPr>
          <a:xfrm>
            <a:off x="5959118" y="2280344"/>
            <a:ext cx="74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(f9)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307549" y="2393899"/>
                <a:ext cx="4299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altLang="zh-CN" sz="12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𝟏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9" y="2393899"/>
                <a:ext cx="429926" cy="276999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666827" y="49762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16</a:t>
            </a:r>
            <a:endParaRPr lang="zh-CN" altLang="en-US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6" name="下箭头 75"/>
          <p:cNvSpPr/>
          <p:nvPr/>
        </p:nvSpPr>
        <p:spPr>
          <a:xfrm rot="16200000">
            <a:off x="7499446" y="5011140"/>
            <a:ext cx="80217" cy="32439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31601" y="5377470"/>
            <a:ext cx="127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4.flag=true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9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" grpId="0" animBg="1"/>
      <p:bldP spid="3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53" grpId="0" animBg="1"/>
      <p:bldP spid="54" grpId="0" animBg="1"/>
      <p:bldP spid="55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139" grpId="0" animBg="1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圆角矩形 183"/>
          <p:cNvSpPr/>
          <p:nvPr/>
        </p:nvSpPr>
        <p:spPr>
          <a:xfrm>
            <a:off x="5989320" y="1859280"/>
            <a:ext cx="1687350" cy="4236720"/>
          </a:xfrm>
          <a:prstGeom prst="roundRect">
            <a:avLst>
              <a:gd name="adj" fmla="val 2931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1455420" y="1859280"/>
            <a:ext cx="4472940" cy="42367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4754880" y="1859280"/>
            <a:ext cx="22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Heavy Part   </a:t>
            </a:r>
            <a:r>
              <a:rPr lang="en-US" altLang="zh-CN" dirty="0" smtClean="0">
                <a:solidFill>
                  <a:srgbClr val="0000FF"/>
                </a:solidFill>
              </a:rPr>
              <a:t>Light Part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E75-F628-455A-B16B-5D96B98CC6F0}" type="datetime3">
              <a:rPr lang="en-US" altLang="zh-CN" smtClean="0"/>
              <a:t>28 January 2018</a:t>
            </a:fld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19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582015" y="3376905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21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55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15" y="3376905"/>
                <a:ext cx="842551" cy="301963"/>
              </a:xfrm>
              <a:prstGeom prst="rect">
                <a:avLst/>
              </a:prstGeom>
              <a:blipFill rotWithShape="0">
                <a:blip r:embed="rId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582015" y="3678868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23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3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15" y="3678868"/>
                <a:ext cx="842551" cy="301963"/>
              </a:xfrm>
              <a:prstGeom prst="rect">
                <a:avLst/>
              </a:prstGeom>
              <a:blipFill rotWithShape="0">
                <a:blip r:embed="rId3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582015" y="3074942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17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694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15" y="3074942"/>
                <a:ext cx="842551" cy="301963"/>
              </a:xfrm>
              <a:prstGeom prst="rect">
                <a:avLst/>
              </a:prstGeom>
              <a:blipFill rotWithShape="0">
                <a:blip r:embed="rId4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1634881" y="3376905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13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70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81" y="3376905"/>
                <a:ext cx="842551" cy="301963"/>
              </a:xfrm>
              <a:prstGeom prst="rect">
                <a:avLst/>
              </a:prstGeom>
              <a:blipFill rotWithShape="0"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1634881" y="3678868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11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81" y="3678868"/>
                <a:ext cx="842551" cy="301963"/>
              </a:xfrm>
              <a:prstGeom prst="rect">
                <a:avLst/>
              </a:prstGeom>
              <a:blipFill rotWithShape="0">
                <a:blip r:embed="rId6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634881" y="3074942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10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789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81" y="3074942"/>
                <a:ext cx="842551" cy="301963"/>
              </a:xfrm>
              <a:prstGeom prst="rect">
                <a:avLst/>
              </a:prstGeom>
              <a:blipFill rotWithShape="0">
                <a:blip r:embed="rId7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4581903" y="3376905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80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03" y="3376905"/>
                <a:ext cx="842551" cy="301963"/>
              </a:xfrm>
              <a:prstGeom prst="rect">
                <a:avLst/>
              </a:prstGeom>
              <a:blipFill rotWithShape="0"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4581903" y="3678868"/>
            <a:ext cx="842551" cy="301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4581903" y="3074942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7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699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03" y="3074942"/>
                <a:ext cx="842551" cy="301963"/>
              </a:xfrm>
              <a:prstGeom prst="rect">
                <a:avLst/>
              </a:prstGeom>
              <a:blipFill rotWithShape="0">
                <a:blip r:embed="rId9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2589050" y="3376905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5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777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3376905"/>
                <a:ext cx="842551" cy="301963"/>
              </a:xfrm>
              <a:prstGeom prst="rect">
                <a:avLst/>
              </a:prstGeom>
              <a:blipFill rotWithShape="0"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2589050" y="3074942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8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899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3074942"/>
                <a:ext cx="842551" cy="301963"/>
              </a:xfrm>
              <a:prstGeom prst="rect">
                <a:avLst/>
              </a:prstGeom>
              <a:blipFill rotWithShape="0">
                <a:blip r:embed="rId11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1905313" y="2767046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938771" y="2767046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924478" y="2774253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2216176" y="1936543"/>
            <a:ext cx="393340" cy="340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/>
              <a:t>f4</a:t>
            </a:r>
            <a:endParaRPr lang="zh-CN" altLang="en-US" sz="1600" i="1" dirty="0"/>
          </a:p>
        </p:txBody>
      </p:sp>
      <p:cxnSp>
        <p:nvCxnSpPr>
          <p:cNvPr id="57" name="直接箭头连接符 56"/>
          <p:cNvCxnSpPr>
            <a:stCxn id="56" idx="4"/>
            <a:endCxn id="48" idx="0"/>
          </p:cNvCxnSpPr>
          <p:nvPr/>
        </p:nvCxnSpPr>
        <p:spPr>
          <a:xfrm>
            <a:off x="2412846" y="2276824"/>
            <a:ext cx="597480" cy="79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568552" y="2336822"/>
            <a:ext cx="116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dirty="0" smtClean="0"/>
              <a:t>(f4)%4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4791693" y="2767046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2941498" y="4372291"/>
            <a:ext cx="139331" cy="375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12612" y="766161"/>
            <a:ext cx="801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C307D"/>
                </a:solidFill>
              </a:rPr>
              <a:t>Algorithm II: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2589050" y="5086012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5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777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5086012"/>
                <a:ext cx="842551" cy="301963"/>
              </a:xfrm>
              <a:prstGeom prst="rect">
                <a:avLst/>
              </a:prstGeom>
              <a:blipFill rotWithShape="0">
                <a:blip r:embed="rId12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2589050" y="5387975"/>
                <a:ext cx="842551" cy="301963"/>
              </a:xfrm>
              <a:prstGeom prst="rect">
                <a:avLst/>
              </a:prstGeom>
              <a:solidFill>
                <a:srgbClr val="33CC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𝒇</m:t>
                    </m:r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𝟒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FF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1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5387975"/>
                <a:ext cx="842551" cy="301963"/>
              </a:xfrm>
              <a:prstGeom prst="rect">
                <a:avLst/>
              </a:prstGeom>
              <a:blipFill rotWithShape="0">
                <a:blip r:embed="rId13"/>
                <a:stretch>
                  <a:fillRect t="-23529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2589050" y="4784049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8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899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4784049"/>
                <a:ext cx="842551" cy="301963"/>
              </a:xfrm>
              <a:prstGeom prst="rect">
                <a:avLst/>
              </a:prstGeom>
              <a:blipFill rotWithShape="0">
                <a:blip r:embed="rId1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2589050" y="3985577"/>
                <a:ext cx="842551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𝟖𝟎</m:t>
                      </m:r>
                      <m:r>
                        <a:rPr lang="en-US" altLang="zh-CN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altLang="zh-CN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𝟏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3985577"/>
                <a:ext cx="842551" cy="30196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1634880" y="3985577"/>
                <a:ext cx="841131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𝟓</m:t>
                      </m:r>
                    </m:oMath>
                  </m:oMathPara>
                </a14:m>
                <a:endParaRPr lang="zh-CN" altLang="en-US" b="1" dirty="0">
                  <a:solidFill>
                    <a:srgbClr val="00FF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80" y="3985577"/>
                <a:ext cx="841131" cy="30196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4581903" y="3985577"/>
                <a:ext cx="842551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00FF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03" y="3985577"/>
                <a:ext cx="842551" cy="30196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3582014" y="3985577"/>
                <a:ext cx="842551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𝟑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14" y="3985577"/>
                <a:ext cx="842551" cy="301963"/>
              </a:xfrm>
              <a:prstGeom prst="rect">
                <a:avLst/>
              </a:prstGeom>
              <a:blipFill rotWithShape="0">
                <a:blip r:embed="rId18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2589050" y="5691680"/>
                <a:ext cx="842551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𝟎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5691680"/>
                <a:ext cx="842551" cy="30196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>
            <a:stCxn id="139" idx="3"/>
            <a:endCxn id="104" idx="1"/>
          </p:cNvCxnSpPr>
          <p:nvPr/>
        </p:nvCxnSpPr>
        <p:spPr>
          <a:xfrm flipV="1">
            <a:off x="5052009" y="4169177"/>
            <a:ext cx="1754277" cy="106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6806220" y="4330871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6806286" y="4005093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806286" y="3682262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6806286" y="3352205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102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6806307" y="3022808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6806199" y="2690943"/>
            <a:ext cx="552789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5959118" y="4465066"/>
            <a:ext cx="74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g(f3)</a:t>
            </a:r>
            <a:endParaRPr lang="zh-CN" altLang="en-US" i="1" dirty="0"/>
          </a:p>
        </p:txBody>
      </p:sp>
      <p:sp>
        <p:nvSpPr>
          <p:cNvPr id="130" name="矩形 129"/>
          <p:cNvSpPr/>
          <p:nvPr/>
        </p:nvSpPr>
        <p:spPr>
          <a:xfrm>
            <a:off x="6806220" y="4660268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6806220" y="4989857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6806220" y="5319254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矩形 138"/>
              <p:cNvSpPr/>
              <p:nvPr/>
            </p:nvSpPr>
            <p:spPr>
              <a:xfrm>
                <a:off x="4209458" y="5078552"/>
                <a:ext cx="842551" cy="301963"/>
              </a:xfrm>
              <a:prstGeom prst="rect">
                <a:avLst/>
              </a:prstGeom>
              <a:solidFill>
                <a:srgbClr val="33CC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𝒇</m:t>
                    </m:r>
                    <m:r>
                      <a:rPr lang="en-US" altLang="zh-CN" sz="1400" b="1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𝟑</m:t>
                    </m:r>
                  </m:oMath>
                </a14:m>
                <a:r>
                  <a:rPr lang="en-US" altLang="zh-CN" sz="14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9</a:t>
                </a:r>
                <a:endParaRPr lang="zh-CN" altLang="en-US" sz="1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39" name="矩形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458" y="5078552"/>
                <a:ext cx="842551" cy="301963"/>
              </a:xfrm>
              <a:prstGeom prst="rect">
                <a:avLst/>
              </a:prstGeom>
              <a:blipFill rotWithShape="0">
                <a:blip r:embed="rId20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2589050" y="3678868"/>
                <a:ext cx="842551" cy="301963"/>
              </a:xfrm>
              <a:prstGeom prst="rect">
                <a:avLst/>
              </a:prstGeom>
              <a:solidFill>
                <a:srgbClr val="33CC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𝒇</m:t>
                    </m:r>
                    <m:r>
                      <a:rPr lang="en-US" altLang="zh-CN" sz="1400" b="1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𝟑</m:t>
                    </m:r>
                  </m:oMath>
                </a14:m>
                <a:r>
                  <a:rPr lang="en-US" altLang="zh-CN" sz="14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9</a:t>
                </a:r>
                <a:endParaRPr lang="zh-CN" altLang="en-US" sz="1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3678868"/>
                <a:ext cx="842551" cy="301963"/>
              </a:xfrm>
              <a:prstGeom prst="rect">
                <a:avLst/>
              </a:prstGeom>
              <a:blipFill rotWithShape="0">
                <a:blip r:embed="rId21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椭圆 141"/>
          <p:cNvSpPr/>
          <p:nvPr/>
        </p:nvSpPr>
        <p:spPr>
          <a:xfrm>
            <a:off x="3288182" y="1936542"/>
            <a:ext cx="393340" cy="340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/>
              <a:t>f9</a:t>
            </a:r>
            <a:endParaRPr lang="zh-CN" altLang="en-US" sz="1600" i="1" dirty="0"/>
          </a:p>
        </p:txBody>
      </p:sp>
      <p:cxnSp>
        <p:nvCxnSpPr>
          <p:cNvPr id="143" name="直接箭头连接符 142"/>
          <p:cNvCxnSpPr>
            <a:stCxn id="142" idx="4"/>
            <a:endCxn id="33" idx="0"/>
          </p:cNvCxnSpPr>
          <p:nvPr/>
        </p:nvCxnSpPr>
        <p:spPr>
          <a:xfrm>
            <a:off x="3484852" y="2276823"/>
            <a:ext cx="518439" cy="79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3618139" y="2362536"/>
            <a:ext cx="116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dirty="0" smtClean="0"/>
              <a:t>(f9)%4</a:t>
            </a:r>
            <a:endParaRPr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6806307" y="2352617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51" name="下箭头 150"/>
          <p:cNvSpPr/>
          <p:nvPr/>
        </p:nvSpPr>
        <p:spPr>
          <a:xfrm rot="16200000">
            <a:off x="3785154" y="5072017"/>
            <a:ext cx="139331" cy="375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/>
          <p:cNvCxnSpPr/>
          <p:nvPr/>
        </p:nvCxnSpPr>
        <p:spPr>
          <a:xfrm>
            <a:off x="5935980" y="1936542"/>
            <a:ext cx="0" cy="415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5962968" y="1936542"/>
            <a:ext cx="0" cy="415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5950268" y="1936542"/>
            <a:ext cx="0" cy="415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5389183" y="2556243"/>
            <a:ext cx="393340" cy="340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/>
              <a:t>f9</a:t>
            </a:r>
            <a:endParaRPr lang="zh-CN" altLang="en-US" sz="1600" i="1" dirty="0"/>
          </a:p>
        </p:txBody>
      </p:sp>
      <p:cxnSp>
        <p:nvCxnSpPr>
          <p:cNvPr id="166" name="直接箭头连接符 165"/>
          <p:cNvCxnSpPr>
            <a:stCxn id="161" idx="6"/>
            <a:endCxn id="107" idx="1"/>
          </p:cNvCxnSpPr>
          <p:nvPr/>
        </p:nvCxnSpPr>
        <p:spPr>
          <a:xfrm>
            <a:off x="5782523" y="2726384"/>
            <a:ext cx="1023784" cy="46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5937139" y="2961229"/>
            <a:ext cx="72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g(f9)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307549" y="3054798"/>
                <a:ext cx="4299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altLang="zh-CN" sz="12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𝟏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9" y="3054798"/>
                <a:ext cx="429926" cy="276999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7307549" y="4015858"/>
                <a:ext cx="4299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altLang="zh-CN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𝟗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9" y="4015858"/>
                <a:ext cx="429926" cy="276999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60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" grpId="0" animBg="1"/>
      <p:bldP spid="3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53" grpId="0" animBg="1"/>
      <p:bldP spid="54" grpId="0" animBg="1"/>
      <p:bldP spid="55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139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28 January 2018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2</a:t>
            </a:fld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Rationale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6817" y="883560"/>
            <a:ext cx="1077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19134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2051" y="1479262"/>
            <a:ext cx="82438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Existing solutions focus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Accuracy (memory efficiency): classic sketches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Speed: should be fast and constant.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Generic: one data structure to rule all</a:t>
            </a:r>
          </a:p>
          <a:p>
            <a:r>
              <a:rPr lang="en-US" altLang="zh-CN" sz="2400" dirty="0" smtClean="0"/>
              <a:t>In sum, no existing solution can achieve both generic and fast.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In network wide measurements, </a:t>
            </a:r>
          </a:p>
          <a:p>
            <a:r>
              <a:rPr lang="en-US" altLang="zh-CN" sz="2400" dirty="0" smtClean="0"/>
              <a:t>    Bandwidth is not stable, and hard to predict.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Traffic rate is </a:t>
            </a:r>
            <a:r>
              <a:rPr lang="en-US" altLang="zh-CN" sz="2400" dirty="0"/>
              <a:t>not stable, and hard to </a:t>
            </a:r>
            <a:r>
              <a:rPr lang="en-US" altLang="zh-CN" sz="2400" dirty="0" smtClean="0"/>
              <a:t>predict.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flow size distribution </a:t>
            </a:r>
            <a:r>
              <a:rPr lang="en-US" altLang="zh-CN" sz="2400" dirty="0"/>
              <a:t>is not stable, and hard to predict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1. Bandwidth-aware: When network works not well, measurement is especially critical, and measurement tasks should dynamically decrease bandwidth usage, increase processing speed, adjust memory usage.</a:t>
            </a:r>
          </a:p>
        </p:txBody>
      </p:sp>
    </p:spTree>
    <p:extLst>
      <p:ext uri="{BB962C8B-B14F-4D97-AF65-F5344CB8AC3E}">
        <p14:creationId xmlns:p14="http://schemas.microsoft.com/office/powerpoint/2010/main" val="173447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圆角矩形 183"/>
          <p:cNvSpPr/>
          <p:nvPr/>
        </p:nvSpPr>
        <p:spPr>
          <a:xfrm>
            <a:off x="5989320" y="1859280"/>
            <a:ext cx="1687350" cy="4236720"/>
          </a:xfrm>
          <a:prstGeom prst="roundRect">
            <a:avLst>
              <a:gd name="adj" fmla="val 2931"/>
            </a:avLst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1149790" y="1859280"/>
            <a:ext cx="4778570" cy="42367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4754880" y="1859280"/>
            <a:ext cx="229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Heavy Part   </a:t>
            </a:r>
            <a:r>
              <a:rPr lang="en-US" altLang="zh-CN" dirty="0" smtClean="0">
                <a:solidFill>
                  <a:srgbClr val="0000FF"/>
                </a:solidFill>
              </a:rPr>
              <a:t>Light Part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E75-F628-455A-B16B-5D96B98CC6F0}" type="datetime3">
              <a:rPr lang="en-US" altLang="zh-CN" smtClean="0"/>
              <a:t>28 January 2018</a:t>
            </a:fld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20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582015" y="3376905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21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55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15" y="3376905"/>
                <a:ext cx="842551" cy="301963"/>
              </a:xfrm>
              <a:prstGeom prst="rect">
                <a:avLst/>
              </a:prstGeom>
              <a:blipFill rotWithShape="0">
                <a:blip r:embed="rId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582015" y="3678868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23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3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15" y="3678868"/>
                <a:ext cx="842551" cy="301963"/>
              </a:xfrm>
              <a:prstGeom prst="rect">
                <a:avLst/>
              </a:prstGeom>
              <a:blipFill rotWithShape="0">
                <a:blip r:embed="rId3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582015" y="3074942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17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694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15" y="3074942"/>
                <a:ext cx="842551" cy="301963"/>
              </a:xfrm>
              <a:prstGeom prst="rect">
                <a:avLst/>
              </a:prstGeom>
              <a:blipFill rotWithShape="0">
                <a:blip r:embed="rId4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1634881" y="3376905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13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70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81" y="3376905"/>
                <a:ext cx="842551" cy="301963"/>
              </a:xfrm>
              <a:prstGeom prst="rect">
                <a:avLst/>
              </a:prstGeom>
              <a:blipFill rotWithShape="0"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1634881" y="3678868"/>
                <a:ext cx="842551" cy="3019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solidFill>
                          <a:srgbClr val="00CCFF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𝒇</m:t>
                    </m:r>
                    <m:r>
                      <a:rPr lang="en-US" altLang="zh-CN" sz="1400" b="1" i="1" dirty="0" smtClean="0">
                        <a:solidFill>
                          <a:srgbClr val="00CCFF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𝟐</m:t>
                    </m:r>
                  </m:oMath>
                </a14:m>
                <a:r>
                  <a:rPr lang="en-US" altLang="zh-CN" sz="1400" b="1" dirty="0" smtClean="0">
                    <a:solidFill>
                      <a:srgbClr val="00CCFF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1</a:t>
                </a:r>
                <a:endParaRPr lang="zh-CN" altLang="en-US" sz="1400" b="1" dirty="0">
                  <a:solidFill>
                    <a:srgbClr val="00CCFF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81" y="3678868"/>
                <a:ext cx="842551" cy="301963"/>
              </a:xfrm>
              <a:prstGeom prst="rect">
                <a:avLst/>
              </a:prstGeom>
              <a:blipFill rotWithShape="0">
                <a:blip r:embed="rId6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634881" y="3074942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10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789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81" y="3074942"/>
                <a:ext cx="842551" cy="301963"/>
              </a:xfrm>
              <a:prstGeom prst="rect">
                <a:avLst/>
              </a:prstGeom>
              <a:blipFill rotWithShape="0">
                <a:blip r:embed="rId7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4581903" y="3376905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80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03" y="3376905"/>
                <a:ext cx="842551" cy="301963"/>
              </a:xfrm>
              <a:prstGeom prst="rect">
                <a:avLst/>
              </a:prstGeom>
              <a:blipFill rotWithShape="0"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4581903" y="3678868"/>
            <a:ext cx="842551" cy="301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4581903" y="3074942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7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699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03" y="3074942"/>
                <a:ext cx="842551" cy="301963"/>
              </a:xfrm>
              <a:prstGeom prst="rect">
                <a:avLst/>
              </a:prstGeom>
              <a:blipFill rotWithShape="0">
                <a:blip r:embed="rId9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2589050" y="3376905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5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777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3376905"/>
                <a:ext cx="842551" cy="301963"/>
              </a:xfrm>
              <a:prstGeom prst="rect">
                <a:avLst/>
              </a:prstGeom>
              <a:blipFill rotWithShape="0"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2589050" y="3074942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8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899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3074942"/>
                <a:ext cx="842551" cy="301963"/>
              </a:xfrm>
              <a:prstGeom prst="rect">
                <a:avLst/>
              </a:prstGeom>
              <a:blipFill rotWithShape="0">
                <a:blip r:embed="rId11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椭圆 55"/>
          <p:cNvSpPr/>
          <p:nvPr/>
        </p:nvSpPr>
        <p:spPr>
          <a:xfrm>
            <a:off x="2216176" y="1936543"/>
            <a:ext cx="393340" cy="340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/>
              <a:t>f4</a:t>
            </a:r>
            <a:endParaRPr lang="zh-CN" altLang="en-US" sz="1600" i="1" dirty="0"/>
          </a:p>
        </p:txBody>
      </p:sp>
      <p:cxnSp>
        <p:nvCxnSpPr>
          <p:cNvPr id="57" name="直接箭头连接符 56"/>
          <p:cNvCxnSpPr>
            <a:stCxn id="56" idx="4"/>
            <a:endCxn id="48" idx="0"/>
          </p:cNvCxnSpPr>
          <p:nvPr/>
        </p:nvCxnSpPr>
        <p:spPr>
          <a:xfrm>
            <a:off x="2412846" y="2276824"/>
            <a:ext cx="597480" cy="79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568552" y="2336822"/>
            <a:ext cx="116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dirty="0" smtClean="0"/>
              <a:t>(f4)%4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>
            <a:off x="2941498" y="4372291"/>
            <a:ext cx="139331" cy="375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12612" y="766161"/>
            <a:ext cx="801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C307D"/>
                </a:solidFill>
              </a:rPr>
              <a:t>Algorithm II: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2589050" y="5086012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5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777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5086012"/>
                <a:ext cx="842551" cy="301963"/>
              </a:xfrm>
              <a:prstGeom prst="rect">
                <a:avLst/>
              </a:prstGeom>
              <a:blipFill rotWithShape="0">
                <a:blip r:embed="rId12"/>
                <a:stretch>
                  <a:fillRect t="-1923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2589050" y="5387975"/>
                <a:ext cx="842551" cy="301963"/>
              </a:xfrm>
              <a:prstGeom prst="rect">
                <a:avLst/>
              </a:prstGeom>
              <a:solidFill>
                <a:srgbClr val="33CC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𝒇</m:t>
                    </m:r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𝟒</m:t>
                    </m:r>
                  </m:oMath>
                </a14:m>
                <a:r>
                  <a:rPr lang="en-US" altLang="zh-CN" sz="2000" b="1" dirty="0" smtClean="0">
                    <a:solidFill>
                      <a:srgbClr val="0000FF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, 1</a:t>
                </a:r>
                <a:endParaRPr lang="zh-CN" altLang="en-US" sz="2000" b="1" dirty="0">
                  <a:solidFill>
                    <a:srgbClr val="0000FF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5387975"/>
                <a:ext cx="842551" cy="301963"/>
              </a:xfrm>
              <a:prstGeom prst="rect">
                <a:avLst/>
              </a:prstGeom>
              <a:blipFill rotWithShape="0">
                <a:blip r:embed="rId13"/>
                <a:stretch>
                  <a:fillRect t="-23529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2589050" y="4784049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8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899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4784049"/>
                <a:ext cx="842551" cy="301963"/>
              </a:xfrm>
              <a:prstGeom prst="rect">
                <a:avLst/>
              </a:prstGeom>
              <a:blipFill rotWithShape="0">
                <a:blip r:embed="rId1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2589050" y="3985577"/>
                <a:ext cx="842551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𝟕𝟏</m:t>
                      </m:r>
                      <m:r>
                        <a:rPr lang="en-US" altLang="zh-CN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altLang="zh-CN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𝟏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3985577"/>
                <a:ext cx="842551" cy="30196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1634880" y="3985577"/>
                <a:ext cx="842552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00FF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80" y="3985577"/>
                <a:ext cx="842552" cy="30196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4581903" y="3985577"/>
                <a:ext cx="842551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00FF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903" y="3985577"/>
                <a:ext cx="842551" cy="30196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3582014" y="3985577"/>
                <a:ext cx="842551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𝟑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altLang="zh-CN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014" y="3985577"/>
                <a:ext cx="842551" cy="301963"/>
              </a:xfrm>
              <a:prstGeom prst="rect">
                <a:avLst/>
              </a:prstGeom>
              <a:blipFill rotWithShape="0">
                <a:blip r:embed="rId18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2589050" y="5691680"/>
                <a:ext cx="842551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𝟎</m:t>
                      </m:r>
                    </m:oMath>
                  </m:oMathPara>
                </a14:m>
                <a:endParaRPr lang="zh-CN" altLang="en-US" sz="1600" b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5691680"/>
                <a:ext cx="842551" cy="30196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>
            <a:stCxn id="139" idx="3"/>
            <a:endCxn id="104" idx="1"/>
          </p:cNvCxnSpPr>
          <p:nvPr/>
        </p:nvCxnSpPr>
        <p:spPr>
          <a:xfrm flipV="1">
            <a:off x="5052009" y="4169177"/>
            <a:ext cx="1754277" cy="1060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6806220" y="4330871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6806286" y="4005093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806286" y="3682262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6806286" y="3352205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102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6806307" y="3022808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6806199" y="2690943"/>
            <a:ext cx="552789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13" name="文本框 112"/>
          <p:cNvSpPr txBox="1"/>
          <p:nvPr/>
        </p:nvSpPr>
        <p:spPr>
          <a:xfrm>
            <a:off x="5959118" y="4465066"/>
            <a:ext cx="74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g(f3)</a:t>
            </a:r>
            <a:endParaRPr lang="zh-CN" altLang="en-US" i="1" dirty="0"/>
          </a:p>
        </p:txBody>
      </p:sp>
      <p:sp>
        <p:nvSpPr>
          <p:cNvPr id="130" name="矩形 129"/>
          <p:cNvSpPr/>
          <p:nvPr/>
        </p:nvSpPr>
        <p:spPr>
          <a:xfrm>
            <a:off x="6806220" y="4660268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6806220" y="4989857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6806220" y="5319254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矩形 138"/>
              <p:cNvSpPr/>
              <p:nvPr/>
            </p:nvSpPr>
            <p:spPr>
              <a:xfrm>
                <a:off x="4209458" y="5078552"/>
                <a:ext cx="842551" cy="301963"/>
              </a:xfrm>
              <a:prstGeom prst="rect">
                <a:avLst/>
              </a:prstGeom>
              <a:solidFill>
                <a:srgbClr val="33CC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𝒇</m:t>
                    </m:r>
                    <m:r>
                      <a:rPr lang="en-US" altLang="zh-CN" sz="1400" b="1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𝟑</m:t>
                    </m:r>
                  </m:oMath>
                </a14:m>
                <a:r>
                  <a:rPr lang="en-US" altLang="zh-CN" sz="14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9</a:t>
                </a:r>
                <a:endParaRPr lang="zh-CN" altLang="en-US" sz="1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39" name="矩形 1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458" y="5078552"/>
                <a:ext cx="842551" cy="301963"/>
              </a:xfrm>
              <a:prstGeom prst="rect">
                <a:avLst/>
              </a:prstGeom>
              <a:blipFill rotWithShape="0">
                <a:blip r:embed="rId20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2589050" y="3678868"/>
                <a:ext cx="842551" cy="301963"/>
              </a:xfrm>
              <a:prstGeom prst="rect">
                <a:avLst/>
              </a:prstGeom>
              <a:solidFill>
                <a:srgbClr val="33CC3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1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𝒇</m:t>
                    </m:r>
                    <m:r>
                      <a:rPr lang="en-US" altLang="zh-CN" sz="1400" b="1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𝟑</m:t>
                    </m:r>
                  </m:oMath>
                </a14:m>
                <a:r>
                  <a:rPr lang="en-US" altLang="zh-CN" sz="1400" b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9</a:t>
                </a:r>
                <a:endParaRPr lang="zh-CN" altLang="en-US" sz="1400" b="1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3678868"/>
                <a:ext cx="842551" cy="301963"/>
              </a:xfrm>
              <a:prstGeom prst="rect">
                <a:avLst/>
              </a:prstGeom>
              <a:blipFill rotWithShape="0">
                <a:blip r:embed="rId21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椭圆 141"/>
          <p:cNvSpPr/>
          <p:nvPr/>
        </p:nvSpPr>
        <p:spPr>
          <a:xfrm>
            <a:off x="3288182" y="1936542"/>
            <a:ext cx="393340" cy="340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/>
              <a:t>f9</a:t>
            </a:r>
            <a:endParaRPr lang="zh-CN" altLang="en-US" sz="1600" i="1" dirty="0"/>
          </a:p>
        </p:txBody>
      </p:sp>
      <p:cxnSp>
        <p:nvCxnSpPr>
          <p:cNvPr id="143" name="直接箭头连接符 142"/>
          <p:cNvCxnSpPr>
            <a:stCxn id="142" idx="4"/>
            <a:endCxn id="33" idx="0"/>
          </p:cNvCxnSpPr>
          <p:nvPr/>
        </p:nvCxnSpPr>
        <p:spPr>
          <a:xfrm>
            <a:off x="3484852" y="2276823"/>
            <a:ext cx="518439" cy="79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文本框 143"/>
          <p:cNvSpPr txBox="1"/>
          <p:nvPr/>
        </p:nvSpPr>
        <p:spPr>
          <a:xfrm>
            <a:off x="3618139" y="2362536"/>
            <a:ext cx="116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dirty="0" smtClean="0"/>
              <a:t>(f9)%4</a:t>
            </a:r>
            <a:endParaRPr lang="zh-CN" altLang="en-US" dirty="0"/>
          </a:p>
        </p:txBody>
      </p:sp>
      <p:sp>
        <p:nvSpPr>
          <p:cNvPr id="149" name="矩形 148"/>
          <p:cNvSpPr/>
          <p:nvPr/>
        </p:nvSpPr>
        <p:spPr>
          <a:xfrm>
            <a:off x="6806307" y="2352617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51" name="下箭头 150"/>
          <p:cNvSpPr/>
          <p:nvPr/>
        </p:nvSpPr>
        <p:spPr>
          <a:xfrm rot="16200000">
            <a:off x="3785154" y="5072017"/>
            <a:ext cx="139331" cy="375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连接符 152"/>
          <p:cNvCxnSpPr/>
          <p:nvPr/>
        </p:nvCxnSpPr>
        <p:spPr>
          <a:xfrm>
            <a:off x="5945033" y="1918436"/>
            <a:ext cx="0" cy="415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5972021" y="1918436"/>
            <a:ext cx="0" cy="415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5959321" y="1918436"/>
            <a:ext cx="0" cy="4159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/>
          <p:cNvSpPr/>
          <p:nvPr/>
        </p:nvSpPr>
        <p:spPr>
          <a:xfrm>
            <a:off x="5389183" y="2556243"/>
            <a:ext cx="393340" cy="340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/>
              <a:t>f9</a:t>
            </a:r>
            <a:endParaRPr lang="zh-CN" altLang="en-US" sz="1600" i="1" dirty="0"/>
          </a:p>
        </p:txBody>
      </p:sp>
      <p:cxnSp>
        <p:nvCxnSpPr>
          <p:cNvPr id="166" name="直接箭头连接符 165"/>
          <p:cNvCxnSpPr>
            <a:stCxn id="161" idx="6"/>
            <a:endCxn id="107" idx="1"/>
          </p:cNvCxnSpPr>
          <p:nvPr/>
        </p:nvCxnSpPr>
        <p:spPr>
          <a:xfrm>
            <a:off x="5782523" y="2726384"/>
            <a:ext cx="1023784" cy="46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文本框 178"/>
          <p:cNvSpPr txBox="1"/>
          <p:nvPr/>
        </p:nvSpPr>
        <p:spPr>
          <a:xfrm>
            <a:off x="5937139" y="2961229"/>
            <a:ext cx="72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g(f9)</a:t>
            </a:r>
            <a:endParaRPr lang="zh-CN" alt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307549" y="3054798"/>
                <a:ext cx="4299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altLang="zh-CN" sz="12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𝟏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9" y="3054798"/>
                <a:ext cx="429926" cy="276999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7307549" y="4015858"/>
                <a:ext cx="42992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altLang="zh-CN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𝟗</m:t>
                      </m:r>
                    </m:oMath>
                  </m:oMathPara>
                </a14:m>
                <a:endParaRPr lang="zh-CN" altLang="en-US" sz="1200" b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9" y="4015858"/>
                <a:ext cx="429926" cy="276999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/>
          <p:cNvSpPr/>
          <p:nvPr/>
        </p:nvSpPr>
        <p:spPr>
          <a:xfrm>
            <a:off x="1236197" y="1972658"/>
            <a:ext cx="393340" cy="340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b="1" i="1" dirty="0" smtClean="0">
                <a:solidFill>
                  <a:srgbClr val="00CCFF"/>
                </a:solidFill>
              </a:rPr>
              <a:t>f2</a:t>
            </a:r>
            <a:endParaRPr lang="zh-CN" altLang="en-US" sz="1600" b="1" i="1" dirty="0">
              <a:solidFill>
                <a:srgbClr val="00CCFF"/>
              </a:solidFill>
            </a:endParaRPr>
          </a:p>
        </p:txBody>
      </p:sp>
      <p:cxnSp>
        <p:nvCxnSpPr>
          <p:cNvPr id="66" name="直接箭头连接符 65"/>
          <p:cNvCxnSpPr>
            <a:stCxn id="63" idx="4"/>
            <a:endCxn id="42" idx="0"/>
          </p:cNvCxnSpPr>
          <p:nvPr/>
        </p:nvCxnSpPr>
        <p:spPr>
          <a:xfrm>
            <a:off x="1432867" y="2312939"/>
            <a:ext cx="623290" cy="762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1599266" y="2336822"/>
            <a:ext cx="116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dirty="0" smtClean="0"/>
              <a:t>(f2)%4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81924" y="4355436"/>
            <a:ext cx="2799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71+1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≥ </a:t>
            </a:r>
            <a:r>
              <a:rPr lang="el-GR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λ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*9   here </a:t>
            </a:r>
            <a:r>
              <a:rPr lang="el-GR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λ</a:t>
            </a:r>
            <a:r>
              <a:rPr lang="en-US" altLang="zh-CN" dirty="0" smtClean="0"/>
              <a:t>=8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3431601" y="5377470"/>
            <a:ext cx="127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 smtClean="0"/>
              <a:t>4.flag=true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943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" grpId="0" animBg="1"/>
      <p:bldP spid="3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53" grpId="0" animBg="1"/>
      <p:bldP spid="54" grpId="0" animBg="1"/>
      <p:bldP spid="55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139" grpId="0" animBg="1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4390765" y="4181339"/>
                <a:ext cx="839376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rgbClr val="FF00F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𝟖</m:t>
                      </m:r>
                    </m:oMath>
                  </m:oMathPara>
                </a14:m>
                <a:endParaRPr lang="zh-CN" altLang="en-US" b="1" dirty="0">
                  <a:solidFill>
                    <a:srgbClr val="00FF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765" y="4181339"/>
                <a:ext cx="839376" cy="3019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38100">
                <a:solidFill>
                  <a:srgbClr val="FF00FF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5302602" y="4181339"/>
                <a:ext cx="839376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rgbClr val="FF00F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00FF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602" y="4181339"/>
                <a:ext cx="839376" cy="3019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FF00FF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6201563" y="4181339"/>
                <a:ext cx="839376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rgbClr val="FF00F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𝟏𝟎</m:t>
                      </m:r>
                    </m:oMath>
                  </m:oMathPara>
                </a14:m>
                <a:endParaRPr lang="zh-CN" altLang="en-US" b="1" dirty="0">
                  <a:solidFill>
                    <a:srgbClr val="00FF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63" y="4181339"/>
                <a:ext cx="839376" cy="3019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solidFill>
                  <a:srgbClr val="FF00FF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7094078" y="4181339"/>
                <a:ext cx="839376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8100">
                <a:solidFill>
                  <a:srgbClr val="FF00FF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𝟏𝟏</m:t>
                      </m:r>
                    </m:oMath>
                  </m:oMathPara>
                </a14:m>
                <a:endParaRPr lang="zh-CN" altLang="en-US" b="1" dirty="0">
                  <a:solidFill>
                    <a:srgbClr val="00FF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078" y="4181339"/>
                <a:ext cx="839376" cy="3019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rgbClr val="FF00FF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E75-F628-455A-B16B-5D96B98CC6F0}" type="datetime3">
              <a:rPr lang="en-US" altLang="zh-CN" smtClean="0"/>
              <a:t>28 January 2018</a:t>
            </a:fld>
            <a:endParaRPr lang="zh-CN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482259" y="3576076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21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55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59" y="3576076"/>
                <a:ext cx="842551" cy="301963"/>
              </a:xfrm>
              <a:prstGeom prst="rect">
                <a:avLst/>
              </a:prstGeom>
              <a:blipFill rotWithShape="0"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482259" y="3878039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23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4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59" y="3878039"/>
                <a:ext cx="842551" cy="301963"/>
              </a:xfrm>
              <a:prstGeom prst="rect">
                <a:avLst/>
              </a:prstGeom>
              <a:blipFill rotWithShape="0">
                <a:blip r:embed="rId7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482259" y="3274113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17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694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59" y="3274113"/>
                <a:ext cx="842551" cy="301963"/>
              </a:xfrm>
              <a:prstGeom prst="rect">
                <a:avLst/>
              </a:prstGeom>
              <a:blipFill rotWithShape="0">
                <a:blip r:embed="rId8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789061" y="3576076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13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70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61" y="3576076"/>
                <a:ext cx="842551" cy="301963"/>
              </a:xfrm>
              <a:prstGeom prst="rect">
                <a:avLst/>
              </a:prstGeom>
              <a:blipFill rotWithShape="0"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789061" y="3878039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11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61" y="3878039"/>
                <a:ext cx="842551" cy="301963"/>
              </a:xfrm>
              <a:prstGeom prst="rect">
                <a:avLst/>
              </a:prstGeom>
              <a:blipFill rotWithShape="0">
                <a:blip r:embed="rId10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789061" y="3274113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10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789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61" y="3274113"/>
                <a:ext cx="842551" cy="301963"/>
              </a:xfrm>
              <a:prstGeom prst="rect">
                <a:avLst/>
              </a:prstGeom>
              <a:blipFill rotWithShape="0">
                <a:blip r:embed="rId11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695841" y="3576076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80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841" y="3576076"/>
                <a:ext cx="842551" cy="301963"/>
              </a:xfrm>
              <a:prstGeom prst="rect">
                <a:avLst/>
              </a:prstGeom>
              <a:blipFill rotWithShape="0">
                <a:blip r:embed="rId12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1695841" y="3878039"/>
            <a:ext cx="842551" cy="301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1695841" y="3274113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7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699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841" y="3274113"/>
                <a:ext cx="842551" cy="301963"/>
              </a:xfrm>
              <a:prstGeom prst="rect">
                <a:avLst/>
              </a:prstGeom>
              <a:blipFill rotWithShape="0">
                <a:blip r:embed="rId13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2589050" y="3576076"/>
                <a:ext cx="837633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5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777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3576076"/>
                <a:ext cx="837633" cy="301963"/>
              </a:xfrm>
              <a:prstGeom prst="rect">
                <a:avLst/>
              </a:prstGeom>
              <a:blipFill rotWithShape="0">
                <a:blip r:embed="rId1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2589050" y="3878039"/>
                <a:ext cx="837633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3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566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3878039"/>
                <a:ext cx="837633" cy="301963"/>
              </a:xfrm>
              <a:prstGeom prst="rect">
                <a:avLst/>
              </a:prstGeom>
              <a:blipFill rotWithShape="0">
                <a:blip r:embed="rId15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2589050" y="3274113"/>
                <a:ext cx="837633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8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899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50" y="3274113"/>
                <a:ext cx="837633" cy="301963"/>
              </a:xfrm>
              <a:prstGeom prst="rect">
                <a:avLst/>
              </a:prstGeom>
              <a:blipFill rotWithShape="0">
                <a:blip r:embed="rId16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椭圆 55"/>
          <p:cNvSpPr/>
          <p:nvPr/>
        </p:nvSpPr>
        <p:spPr>
          <a:xfrm>
            <a:off x="4197565" y="2022286"/>
            <a:ext cx="393340" cy="340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/>
              <a:t>f4</a:t>
            </a:r>
            <a:endParaRPr lang="zh-CN" altLang="en-US" sz="1600" i="1" dirty="0"/>
          </a:p>
        </p:txBody>
      </p:sp>
      <p:cxnSp>
        <p:nvCxnSpPr>
          <p:cNvPr id="57" name="直接箭头连接符 56"/>
          <p:cNvCxnSpPr>
            <a:stCxn id="56" idx="4"/>
            <a:endCxn id="48" idx="0"/>
          </p:cNvCxnSpPr>
          <p:nvPr/>
        </p:nvCxnSpPr>
        <p:spPr>
          <a:xfrm flipH="1">
            <a:off x="3007867" y="2362567"/>
            <a:ext cx="1386368" cy="91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00437" y="2569134"/>
            <a:ext cx="116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dirty="0" smtClean="0"/>
              <a:t>(f4)%4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7087433" y="3576076"/>
                <a:ext cx="842551" cy="301963"/>
              </a:xfrm>
              <a:prstGeom prst="rect">
                <a:avLst/>
              </a:prstGeom>
              <a:ln w="28575">
                <a:solidFill>
                  <a:srgbClr val="E44CC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21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55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433" y="3576076"/>
                <a:ext cx="842551" cy="301963"/>
              </a:xfrm>
              <a:prstGeom prst="rect">
                <a:avLst/>
              </a:prstGeom>
              <a:blipFill rotWithShape="0">
                <a:blip r:embed="rId17"/>
                <a:stretch>
                  <a:fillRect b="-14815"/>
                </a:stretch>
              </a:blipFill>
              <a:ln w="28575">
                <a:solidFill>
                  <a:srgbClr val="E44CC7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7087433" y="3878039"/>
                <a:ext cx="842551" cy="301963"/>
              </a:xfrm>
              <a:prstGeom prst="rect">
                <a:avLst/>
              </a:prstGeom>
              <a:ln w="28575">
                <a:solidFill>
                  <a:srgbClr val="E44CC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23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4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433" y="3878039"/>
                <a:ext cx="842551" cy="301963"/>
              </a:xfrm>
              <a:prstGeom prst="rect">
                <a:avLst/>
              </a:prstGeom>
              <a:blipFill rotWithShape="0">
                <a:blip r:embed="rId18"/>
                <a:stretch>
                  <a:fillRect b="-12727"/>
                </a:stretch>
              </a:blipFill>
              <a:ln w="28575">
                <a:solidFill>
                  <a:srgbClr val="E44CC7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7087433" y="3274113"/>
                <a:ext cx="842551" cy="301963"/>
              </a:xfrm>
              <a:prstGeom prst="rect">
                <a:avLst/>
              </a:prstGeom>
              <a:ln w="28575">
                <a:solidFill>
                  <a:srgbClr val="E44CC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17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694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433" y="3274113"/>
                <a:ext cx="842551" cy="301963"/>
              </a:xfrm>
              <a:prstGeom prst="rect">
                <a:avLst/>
              </a:prstGeom>
              <a:blipFill rotWithShape="0">
                <a:blip r:embed="rId19"/>
                <a:stretch>
                  <a:fillRect b="-12727"/>
                </a:stretch>
              </a:blipFill>
              <a:ln w="28575">
                <a:solidFill>
                  <a:srgbClr val="E44CC7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/>
              <p:cNvSpPr/>
              <p:nvPr/>
            </p:nvSpPr>
            <p:spPr>
              <a:xfrm>
                <a:off x="4394235" y="3576076"/>
                <a:ext cx="842551" cy="301963"/>
              </a:xfrm>
              <a:prstGeom prst="rect">
                <a:avLst/>
              </a:prstGeom>
              <a:ln w="28575">
                <a:solidFill>
                  <a:srgbClr val="E44CC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13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70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2" name="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35" y="3576076"/>
                <a:ext cx="842551" cy="301963"/>
              </a:xfrm>
              <a:prstGeom prst="rect">
                <a:avLst/>
              </a:prstGeom>
              <a:blipFill rotWithShape="0">
                <a:blip r:embed="rId20"/>
                <a:stretch>
                  <a:fillRect b="-14815"/>
                </a:stretch>
              </a:blipFill>
              <a:ln w="28575">
                <a:solidFill>
                  <a:srgbClr val="E44CC7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4394235" y="3878039"/>
                <a:ext cx="842551" cy="301963"/>
              </a:xfrm>
              <a:prstGeom prst="rect">
                <a:avLst/>
              </a:prstGeom>
              <a:ln w="28575">
                <a:solidFill>
                  <a:srgbClr val="E44CC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11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35" y="3878039"/>
                <a:ext cx="842551" cy="301963"/>
              </a:xfrm>
              <a:prstGeom prst="rect">
                <a:avLst/>
              </a:prstGeom>
              <a:blipFill rotWithShape="0">
                <a:blip r:embed="rId21"/>
                <a:stretch>
                  <a:fillRect b="-12727"/>
                </a:stretch>
              </a:blipFill>
              <a:ln w="28575">
                <a:solidFill>
                  <a:srgbClr val="E44CC7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4394235" y="3274113"/>
                <a:ext cx="842551" cy="301963"/>
              </a:xfrm>
              <a:prstGeom prst="rect">
                <a:avLst/>
              </a:prstGeom>
              <a:ln w="28575">
                <a:solidFill>
                  <a:srgbClr val="E44CC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10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789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35" y="3274113"/>
                <a:ext cx="842551" cy="301963"/>
              </a:xfrm>
              <a:prstGeom prst="rect">
                <a:avLst/>
              </a:prstGeom>
              <a:blipFill rotWithShape="0">
                <a:blip r:embed="rId22"/>
                <a:stretch>
                  <a:fillRect b="-12727"/>
                </a:stretch>
              </a:blipFill>
              <a:ln w="28575">
                <a:solidFill>
                  <a:srgbClr val="E44CC7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5301015" y="3576076"/>
                <a:ext cx="842551" cy="301963"/>
              </a:xfrm>
              <a:prstGeom prst="rect">
                <a:avLst/>
              </a:prstGeom>
              <a:ln w="28575">
                <a:solidFill>
                  <a:srgbClr val="E44CC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1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80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015" y="3576076"/>
                <a:ext cx="842551" cy="301963"/>
              </a:xfrm>
              <a:prstGeom prst="rect">
                <a:avLst/>
              </a:prstGeom>
              <a:blipFill rotWithShape="0">
                <a:blip r:embed="rId23"/>
                <a:stretch>
                  <a:fillRect b="-14815"/>
                </a:stretch>
              </a:blipFill>
              <a:ln w="28575">
                <a:solidFill>
                  <a:srgbClr val="E44CC7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/>
          <p:cNvSpPr/>
          <p:nvPr/>
        </p:nvSpPr>
        <p:spPr>
          <a:xfrm>
            <a:off x="5301015" y="3878039"/>
            <a:ext cx="842551" cy="301963"/>
          </a:xfrm>
          <a:prstGeom prst="rect">
            <a:avLst/>
          </a:prstGeom>
          <a:solidFill>
            <a:schemeClr val="bg1"/>
          </a:solidFill>
          <a:ln w="28575">
            <a:solidFill>
              <a:srgbClr val="E44CC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/>
              <p:cNvSpPr/>
              <p:nvPr/>
            </p:nvSpPr>
            <p:spPr>
              <a:xfrm>
                <a:off x="5301015" y="3274113"/>
                <a:ext cx="842551" cy="301963"/>
              </a:xfrm>
              <a:prstGeom prst="rect">
                <a:avLst/>
              </a:prstGeom>
              <a:ln w="28575">
                <a:solidFill>
                  <a:srgbClr val="E44CC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7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699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4" name="矩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015" y="3274113"/>
                <a:ext cx="842551" cy="301963"/>
              </a:xfrm>
              <a:prstGeom prst="rect">
                <a:avLst/>
              </a:prstGeom>
              <a:blipFill rotWithShape="0">
                <a:blip r:embed="rId24"/>
                <a:stretch>
                  <a:fillRect b="-12727"/>
                </a:stretch>
              </a:blipFill>
              <a:ln w="28575">
                <a:solidFill>
                  <a:srgbClr val="E44CC7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/>
              <p:cNvSpPr/>
              <p:nvPr/>
            </p:nvSpPr>
            <p:spPr>
              <a:xfrm>
                <a:off x="6194224" y="3576076"/>
                <a:ext cx="842551" cy="301963"/>
              </a:xfrm>
              <a:prstGeom prst="rect">
                <a:avLst/>
              </a:prstGeom>
              <a:ln w="28575">
                <a:solidFill>
                  <a:srgbClr val="E44CC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5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777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5" name="矩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224" y="3576076"/>
                <a:ext cx="842551" cy="301963"/>
              </a:xfrm>
              <a:prstGeom prst="rect">
                <a:avLst/>
              </a:prstGeom>
              <a:blipFill rotWithShape="0">
                <a:blip r:embed="rId25"/>
                <a:stretch>
                  <a:fillRect b="-14815"/>
                </a:stretch>
              </a:blipFill>
              <a:ln w="28575">
                <a:solidFill>
                  <a:srgbClr val="E44CC7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/>
              <p:cNvSpPr/>
              <p:nvPr/>
            </p:nvSpPr>
            <p:spPr>
              <a:xfrm>
                <a:off x="6194224" y="3878039"/>
                <a:ext cx="842551" cy="301963"/>
              </a:xfrm>
              <a:prstGeom prst="rect">
                <a:avLst/>
              </a:prstGeom>
              <a:ln w="28575">
                <a:solidFill>
                  <a:srgbClr val="E44CC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3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566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6" name="矩形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224" y="3878039"/>
                <a:ext cx="842551" cy="301963"/>
              </a:xfrm>
              <a:prstGeom prst="rect">
                <a:avLst/>
              </a:prstGeom>
              <a:blipFill rotWithShape="0">
                <a:blip r:embed="rId26"/>
                <a:stretch>
                  <a:fillRect b="-12727"/>
                </a:stretch>
              </a:blipFill>
              <a:ln w="28575">
                <a:solidFill>
                  <a:srgbClr val="E44CC7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/>
              <p:cNvSpPr/>
              <p:nvPr/>
            </p:nvSpPr>
            <p:spPr>
              <a:xfrm>
                <a:off x="6194224" y="3274113"/>
                <a:ext cx="842551" cy="301963"/>
              </a:xfrm>
              <a:prstGeom prst="rect">
                <a:avLst/>
              </a:prstGeom>
              <a:ln w="28575">
                <a:solidFill>
                  <a:srgbClr val="E44CC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8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899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7" name="矩形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224" y="3274113"/>
                <a:ext cx="842551" cy="301963"/>
              </a:xfrm>
              <a:prstGeom prst="rect">
                <a:avLst/>
              </a:prstGeom>
              <a:blipFill rotWithShape="0">
                <a:blip r:embed="rId27"/>
                <a:stretch>
                  <a:fillRect b="-12727"/>
                </a:stretch>
              </a:blipFill>
              <a:ln w="28575">
                <a:solidFill>
                  <a:srgbClr val="E44CC7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845053" y="4787493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E44CC7"/>
                </a:solidFill>
              </a:rPr>
              <a:t>copy</a:t>
            </a:r>
            <a:endParaRPr lang="zh-CN" altLang="en-US" dirty="0">
              <a:solidFill>
                <a:srgbClr val="E44CC7"/>
              </a:solidFill>
            </a:endParaRPr>
          </a:p>
        </p:txBody>
      </p:sp>
      <p:sp>
        <p:nvSpPr>
          <p:cNvPr id="9" name="右大括号 8"/>
          <p:cNvSpPr/>
          <p:nvPr/>
        </p:nvSpPr>
        <p:spPr>
          <a:xfrm rot="5400000">
            <a:off x="6015789" y="3365352"/>
            <a:ext cx="255553" cy="2686168"/>
          </a:xfrm>
          <a:prstGeom prst="rightBrace">
            <a:avLst/>
          </a:prstGeom>
          <a:ln>
            <a:solidFill>
              <a:srgbClr val="E44C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88579" y="2015111"/>
            <a:ext cx="2368993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dirty="0" smtClean="0"/>
              <a:t>(f8)%4=2    </a:t>
            </a:r>
            <a:r>
              <a:rPr lang="en-US" altLang="zh-CN" i="1" dirty="0"/>
              <a:t>h</a:t>
            </a:r>
            <a:r>
              <a:rPr lang="en-US" altLang="zh-CN" dirty="0"/>
              <a:t>(f8)%</a:t>
            </a:r>
            <a:r>
              <a:rPr lang="en-US" altLang="zh-CN" dirty="0" smtClean="0"/>
              <a:t>8=6</a:t>
            </a:r>
          </a:p>
          <a:p>
            <a:r>
              <a:rPr lang="en-US" altLang="zh-CN" i="1" dirty="0" smtClean="0"/>
              <a:t>h</a:t>
            </a:r>
            <a:r>
              <a:rPr lang="en-US" altLang="zh-CN" dirty="0" smtClean="0"/>
              <a:t>(f5)%4=2    </a:t>
            </a:r>
            <a:r>
              <a:rPr lang="en-US" altLang="zh-CN" i="1" dirty="0"/>
              <a:t>h</a:t>
            </a:r>
            <a:r>
              <a:rPr lang="en-US" altLang="zh-CN" dirty="0"/>
              <a:t>(f5)%</a:t>
            </a:r>
            <a:r>
              <a:rPr lang="en-US" altLang="zh-CN" dirty="0" smtClean="0"/>
              <a:t>8=8</a:t>
            </a:r>
            <a:endParaRPr lang="en-US" altLang="zh-CN" dirty="0"/>
          </a:p>
          <a:p>
            <a:r>
              <a:rPr lang="en-US" altLang="zh-CN" i="1" dirty="0" smtClean="0"/>
              <a:t>h</a:t>
            </a:r>
            <a:r>
              <a:rPr lang="en-US" altLang="zh-CN" dirty="0" smtClean="0"/>
              <a:t>(f3)%4=2    </a:t>
            </a:r>
            <a:r>
              <a:rPr lang="en-US" altLang="zh-CN" i="1" dirty="0"/>
              <a:t>h</a:t>
            </a:r>
            <a:r>
              <a:rPr lang="en-US" altLang="zh-CN" dirty="0"/>
              <a:t>(f3)%</a:t>
            </a:r>
            <a:r>
              <a:rPr lang="en-US" altLang="zh-CN" dirty="0" smtClean="0"/>
              <a:t>8=2</a:t>
            </a:r>
          </a:p>
          <a:p>
            <a:r>
              <a:rPr lang="en-US" altLang="zh-CN" i="1" dirty="0" smtClean="0"/>
              <a:t>h</a:t>
            </a:r>
            <a:r>
              <a:rPr lang="en-US" altLang="zh-CN" dirty="0" smtClean="0"/>
              <a:t>(f4)%</a:t>
            </a:r>
            <a:r>
              <a:rPr lang="en-US" altLang="zh-CN" dirty="0"/>
              <a:t>4=2    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(f4)%8=2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/>
              <p:cNvSpPr/>
              <p:nvPr/>
            </p:nvSpPr>
            <p:spPr>
              <a:xfrm>
                <a:off x="2584132" y="5319098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4</m:t>
                    </m:r>
                  </m:oMath>
                </a14:m>
                <a:r>
                  <a:rPr lang="en-US" altLang="zh-CN" sz="14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,  1</a:t>
                </a:r>
                <a:endParaRPr lang="zh-CN" altLang="en-US" sz="1600" b="1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5" name="矩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32" y="5319098"/>
                <a:ext cx="842551" cy="301963"/>
              </a:xfrm>
              <a:prstGeom prst="rect">
                <a:avLst/>
              </a:prstGeom>
              <a:blipFill rotWithShape="0">
                <a:blip r:embed="rId2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矩形 85"/>
          <p:cNvSpPr/>
          <p:nvPr/>
        </p:nvSpPr>
        <p:spPr>
          <a:xfrm>
            <a:off x="2584132" y="5621061"/>
            <a:ext cx="842551" cy="301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>
              <a:xfrm>
                <a:off x="2584132" y="5017135"/>
                <a:ext cx="842551" cy="3019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3</m:t>
                    </m:r>
                  </m:oMath>
                </a14:m>
                <a:r>
                  <a:rPr lang="en-US" altLang="zh-CN" sz="1400" dirty="0">
                    <a:latin typeface="Times New Roman" charset="0"/>
                    <a:ea typeface="Times New Roman" charset="0"/>
                    <a:cs typeface="Times New Roman" charset="0"/>
                  </a:rPr>
                  <a:t>, 566</a:t>
                </a:r>
                <a:endParaRPr lang="zh-CN" altLang="en-US" sz="14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32" y="5017135"/>
                <a:ext cx="842551" cy="301963"/>
              </a:xfrm>
              <a:prstGeom prst="rect">
                <a:avLst/>
              </a:prstGeom>
              <a:blipFill rotWithShape="0">
                <a:blip r:embed="rId29"/>
                <a:stretch>
                  <a:fillRect t="-1923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下箭头 11"/>
          <p:cNvSpPr/>
          <p:nvPr/>
        </p:nvSpPr>
        <p:spPr>
          <a:xfrm>
            <a:off x="2929988" y="4501005"/>
            <a:ext cx="150841" cy="484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315102" y="730928"/>
            <a:ext cx="801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C307D"/>
                </a:solidFill>
              </a:rPr>
              <a:t>Algorithm II: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789060" y="4181339"/>
                <a:ext cx="842552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𝟖</m:t>
                      </m:r>
                    </m:oMath>
                  </m:oMathPara>
                </a14:m>
                <a:endParaRPr lang="zh-CN" altLang="en-US" b="1" dirty="0">
                  <a:solidFill>
                    <a:srgbClr val="00FF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60" y="4181339"/>
                <a:ext cx="842552" cy="301963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1695841" y="4181339"/>
                <a:ext cx="842552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00FF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841" y="4181339"/>
                <a:ext cx="842552" cy="301963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2587307" y="4181339"/>
                <a:ext cx="839376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𝟏𝟎</m:t>
                      </m:r>
                    </m:oMath>
                  </m:oMathPara>
                </a14:m>
                <a:endParaRPr lang="zh-CN" altLang="en-US" b="1" dirty="0">
                  <a:solidFill>
                    <a:srgbClr val="00FF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307" y="4181339"/>
                <a:ext cx="839376" cy="301963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3482258" y="4181339"/>
                <a:ext cx="839376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𝟏𝟏</m:t>
                      </m:r>
                    </m:oMath>
                  </m:oMathPara>
                </a14:m>
                <a:endParaRPr lang="zh-CN" altLang="en-US" b="1" dirty="0">
                  <a:solidFill>
                    <a:srgbClr val="00FF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258" y="4181339"/>
                <a:ext cx="839376" cy="301963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2587307" y="5919315"/>
                <a:ext cx="839376" cy="30196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𝟎</m:t>
                      </m:r>
                    </m:oMath>
                  </m:oMathPara>
                </a14:m>
                <a:endParaRPr lang="zh-CN" altLang="en-US" b="1" dirty="0">
                  <a:solidFill>
                    <a:srgbClr val="00FF00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307" y="5919315"/>
                <a:ext cx="839376" cy="301963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34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22" grpId="0" animBg="1"/>
      <p:bldP spid="32" grpId="0" animBg="1"/>
      <p:bldP spid="3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5" grpId="0" animBg="1"/>
      <p:bldP spid="86" grpId="0" animBg="1"/>
      <p:bldP spid="87" grpId="0" animBg="1"/>
      <p:bldP spid="53" grpId="0" animBg="1"/>
      <p:bldP spid="54" grpId="0" animBg="1"/>
      <p:bldP spid="55" grpId="0" animBg="1"/>
      <p:bldP spid="64" grpId="0" animBg="1"/>
      <p:bldP spid="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28 January 2018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22</a:t>
            </a:fld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solidFill>
            <a:srgbClr val="5C30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6817" y="883560"/>
            <a:ext cx="1077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19134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7347" y="1482005"/>
            <a:ext cx="801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C307D"/>
                </a:solidFill>
              </a:rPr>
              <a:t>Mice flows</a:t>
            </a:r>
            <a:r>
              <a:rPr lang="en-US" altLang="zh-CN" sz="2400" dirty="0">
                <a:solidFill>
                  <a:srgbClr val="5C307D"/>
                </a:solidFill>
              </a:rPr>
              <a:t>: </a:t>
            </a:r>
            <a:r>
              <a:rPr lang="en-US" altLang="zh-CN" sz="2400" dirty="0" smtClean="0">
                <a:solidFill>
                  <a:srgbClr val="5C307D"/>
                </a:solidFill>
              </a:rPr>
              <a:t> 2-hash or 3-hash in one word using CU sketch</a:t>
            </a:r>
          </a:p>
        </p:txBody>
      </p:sp>
      <p:sp>
        <p:nvSpPr>
          <p:cNvPr id="67" name="矩形 66"/>
          <p:cNvSpPr/>
          <p:nvPr/>
        </p:nvSpPr>
        <p:spPr>
          <a:xfrm>
            <a:off x="2613180" y="3725269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3165882" y="3725269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3718584" y="3725269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4271285" y="3725269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102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4819134" y="3725269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5369068" y="3725269"/>
            <a:ext cx="563418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678112" y="2452292"/>
            <a:ext cx="333322" cy="3333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1" dirty="0" smtClean="0"/>
              <a:t>f</a:t>
            </a:r>
            <a:endParaRPr lang="zh-CN" altLang="en-US" i="1" dirty="0"/>
          </a:p>
        </p:txBody>
      </p:sp>
      <p:cxnSp>
        <p:nvCxnSpPr>
          <p:cNvPr id="31" name="直接箭头连接符 30"/>
          <p:cNvCxnSpPr>
            <a:stCxn id="29" idx="4"/>
            <a:endCxn id="70" idx="0"/>
          </p:cNvCxnSpPr>
          <p:nvPr/>
        </p:nvCxnSpPr>
        <p:spPr>
          <a:xfrm>
            <a:off x="3844773" y="2785615"/>
            <a:ext cx="702863" cy="93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9" idx="4"/>
            <a:endCxn id="68" idx="0"/>
          </p:cNvCxnSpPr>
          <p:nvPr/>
        </p:nvCxnSpPr>
        <p:spPr>
          <a:xfrm flipH="1">
            <a:off x="3442233" y="2785615"/>
            <a:ext cx="402540" cy="939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020245" y="3001599"/>
            <a:ext cx="72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(f)</a:t>
            </a:r>
            <a:endParaRPr lang="zh-CN" altLang="en-US" i="1" dirty="0"/>
          </a:p>
        </p:txBody>
      </p:sp>
      <p:sp>
        <p:nvSpPr>
          <p:cNvPr id="35" name="文本框 34"/>
          <p:cNvSpPr txBox="1"/>
          <p:nvPr/>
        </p:nvSpPr>
        <p:spPr>
          <a:xfrm>
            <a:off x="4217636" y="2976384"/>
            <a:ext cx="74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i="1" baseline="-25000" dirty="0" smtClean="0"/>
              <a:t>2</a:t>
            </a:r>
            <a:r>
              <a:rPr lang="en-US" altLang="zh-CN" i="1" dirty="0" smtClean="0"/>
              <a:t>(f)</a:t>
            </a:r>
            <a:endParaRPr lang="zh-CN" altLang="en-US" i="1" dirty="0"/>
          </a:p>
        </p:txBody>
      </p:sp>
      <p:sp>
        <p:nvSpPr>
          <p:cNvPr id="74" name="矩形 73"/>
          <p:cNvSpPr/>
          <p:nvPr/>
        </p:nvSpPr>
        <p:spPr>
          <a:xfrm>
            <a:off x="1512630" y="3725248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2065332" y="3725248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3165882" y="3574250"/>
            <a:ext cx="0" cy="100012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5372164" y="3574250"/>
            <a:ext cx="0" cy="100012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692924" y="4450550"/>
            <a:ext cx="694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3165883" y="4460075"/>
            <a:ext cx="552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3811065" y="4267153"/>
            <a:ext cx="85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 word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61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25632" y="7756850"/>
            <a:ext cx="2057400" cy="365125"/>
          </a:xfrm>
        </p:spPr>
        <p:txBody>
          <a:bodyPr/>
          <a:lstStyle/>
          <a:p>
            <a:fld id="{34602E75-F628-455A-B16B-5D96B98CC6F0}" type="datetime3">
              <a:rPr lang="en-US" altLang="zh-CN" smtClean="0"/>
              <a:t>28 January 2018</a:t>
            </a:fld>
            <a:endParaRPr lang="zh-CN" altLang="en-US" dirty="0" smtClean="0"/>
          </a:p>
        </p:txBody>
      </p:sp>
      <p:sp>
        <p:nvSpPr>
          <p:cNvPr id="22" name="矩形 21"/>
          <p:cNvSpPr/>
          <p:nvPr/>
        </p:nvSpPr>
        <p:spPr>
          <a:xfrm>
            <a:off x="4040509" y="3053399"/>
            <a:ext cx="842551" cy="266624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40509" y="3320022"/>
            <a:ext cx="842551" cy="266624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145558" y="1901103"/>
            <a:ext cx="842551" cy="266624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45558" y="2167726"/>
            <a:ext cx="842551" cy="266624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052338" y="1901103"/>
            <a:ext cx="842551" cy="266624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052338" y="2167726"/>
            <a:ext cx="842551" cy="266624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47300" y="3053399"/>
            <a:ext cx="837633" cy="266624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47300" y="3320022"/>
            <a:ext cx="837633" cy="266624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623827" y="2662366"/>
            <a:ext cx="393340" cy="300457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/>
              <a:t>f4</a:t>
            </a:r>
            <a:endParaRPr lang="zh-CN" altLang="en-US" sz="1600" i="1" dirty="0"/>
          </a:p>
        </p:txBody>
      </p:sp>
      <p:cxnSp>
        <p:nvCxnSpPr>
          <p:cNvPr id="57" name="直接箭头连接符 56"/>
          <p:cNvCxnSpPr>
            <a:stCxn id="56" idx="6"/>
          </p:cNvCxnSpPr>
          <p:nvPr/>
        </p:nvCxnSpPr>
        <p:spPr>
          <a:xfrm flipV="1">
            <a:off x="1017167" y="2804436"/>
            <a:ext cx="1043797" cy="8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145557" y="2430160"/>
            <a:ext cx="842552" cy="27199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00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052338" y="2430160"/>
            <a:ext cx="842552" cy="271995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00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147938" y="3587826"/>
            <a:ext cx="836995" cy="26662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00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040508" y="3587826"/>
            <a:ext cx="842552" cy="26662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00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108765" y="2199942"/>
            <a:ext cx="906083" cy="46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>
            <a:off x="2108765" y="2891605"/>
            <a:ext cx="836983" cy="518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956587" y="1896912"/>
            <a:ext cx="842551" cy="266624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956587" y="2163536"/>
            <a:ext cx="842551" cy="266624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956586" y="2430159"/>
            <a:ext cx="842551" cy="27081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956587" y="3050389"/>
            <a:ext cx="842551" cy="266624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956587" y="3317012"/>
            <a:ext cx="842551" cy="266624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956586" y="3583636"/>
            <a:ext cx="842551" cy="27081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00FF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156348" y="3156006"/>
            <a:ext cx="552702" cy="2321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7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156414" y="2925507"/>
            <a:ext cx="552702" cy="2321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1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156348" y="2594405"/>
            <a:ext cx="552702" cy="23608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156348" y="2364777"/>
            <a:ext cx="552702" cy="2321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6156369" y="2131718"/>
            <a:ext cx="552702" cy="2321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6156348" y="1896912"/>
            <a:ext cx="552702" cy="232928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6156348" y="3389065"/>
            <a:ext cx="552702" cy="2321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4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156348" y="3622261"/>
            <a:ext cx="552702" cy="2321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5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cxnSp>
        <p:nvCxnSpPr>
          <p:cNvPr id="103" name="肘形连接符 102"/>
          <p:cNvCxnSpPr>
            <a:stCxn id="84" idx="3"/>
            <a:endCxn id="80" idx="3"/>
          </p:cNvCxnSpPr>
          <p:nvPr/>
        </p:nvCxnSpPr>
        <p:spPr>
          <a:xfrm>
            <a:off x="6709050" y="2013376"/>
            <a:ext cx="66" cy="1028226"/>
          </a:xfrm>
          <a:prstGeom prst="bentConnector3">
            <a:avLst>
              <a:gd name="adj1" fmla="val 3464636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746585" y="3116377"/>
            <a:ext cx="552702" cy="23306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00"/>
                </a:solidFill>
              </a:rPr>
              <a:t>5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7746606" y="2884188"/>
            <a:ext cx="552702" cy="2321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12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746498" y="2654658"/>
            <a:ext cx="552789" cy="2321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rgbClr val="FFFF00"/>
                </a:solidFill>
              </a:rPr>
              <a:t>7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746606" y="2420555"/>
            <a:ext cx="552702" cy="232189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114" name="直接箭头连接符 113"/>
          <p:cNvCxnSpPr>
            <a:endCxn id="108" idx="1"/>
          </p:cNvCxnSpPr>
          <p:nvPr/>
        </p:nvCxnSpPr>
        <p:spPr>
          <a:xfrm>
            <a:off x="6947009" y="2536650"/>
            <a:ext cx="799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053901" y="2249676"/>
            <a:ext cx="585417" cy="26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136935" y="2497788"/>
            <a:ext cx="1163643" cy="326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dirty="0" smtClean="0"/>
              <a:t>(.)%2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2098169" y="2251267"/>
            <a:ext cx="978345" cy="326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hread 1</a:t>
            </a:r>
            <a:endParaRPr lang="zh-CN" altLang="en-US" dirty="0"/>
          </a:p>
        </p:txBody>
      </p:sp>
      <p:sp>
        <p:nvSpPr>
          <p:cNvPr id="116" name="文本框 115"/>
          <p:cNvSpPr txBox="1"/>
          <p:nvPr/>
        </p:nvSpPr>
        <p:spPr>
          <a:xfrm>
            <a:off x="2060964" y="2977759"/>
            <a:ext cx="978345" cy="326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hread 2</a:t>
            </a:r>
            <a:endParaRPr lang="zh-CN" alt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3565245" y="2716977"/>
            <a:ext cx="2258173" cy="326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dirty="0" smtClean="0"/>
              <a:t>(.)%2*3  +  </a:t>
            </a:r>
            <a:r>
              <a:rPr lang="en-US" altLang="zh-CN" i="1" dirty="0" smtClean="0"/>
              <a:t>h</a:t>
            </a:r>
            <a:r>
              <a:rPr lang="en-US" altLang="zh-CN" dirty="0" smtClean="0"/>
              <a:t>(.)%3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8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25632" y="7756850"/>
            <a:ext cx="2057400" cy="365125"/>
          </a:xfrm>
        </p:spPr>
        <p:txBody>
          <a:bodyPr/>
          <a:lstStyle/>
          <a:p>
            <a:fld id="{34602E75-F628-455A-B16B-5D96B98CC6F0}" type="datetime3">
              <a:rPr lang="en-US" altLang="zh-CN" smtClean="0"/>
              <a:t>28 January 2018</a:t>
            </a:fld>
            <a:endParaRPr lang="zh-CN" altLang="en-US" dirty="0" smtClean="0"/>
          </a:p>
        </p:txBody>
      </p:sp>
      <p:sp>
        <p:nvSpPr>
          <p:cNvPr id="46" name="矩形 45"/>
          <p:cNvSpPr/>
          <p:nvPr/>
        </p:nvSpPr>
        <p:spPr>
          <a:xfrm>
            <a:off x="3070989" y="1715596"/>
            <a:ext cx="837633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70989" y="2017559"/>
            <a:ext cx="837633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045010" y="2591345"/>
            <a:ext cx="393340" cy="340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/>
              <a:t>f4</a:t>
            </a:r>
            <a:endParaRPr lang="zh-CN" altLang="en-US" sz="1600" i="1" dirty="0"/>
          </a:p>
        </p:txBody>
      </p:sp>
      <p:cxnSp>
        <p:nvCxnSpPr>
          <p:cNvPr id="57" name="直接箭头连接符 56"/>
          <p:cNvCxnSpPr>
            <a:stCxn id="56" idx="6"/>
            <a:endCxn id="47" idx="1"/>
          </p:cNvCxnSpPr>
          <p:nvPr/>
        </p:nvCxnSpPr>
        <p:spPr>
          <a:xfrm flipV="1">
            <a:off x="1438350" y="2168541"/>
            <a:ext cx="1632639" cy="592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974439" y="2570185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6974439" y="2240128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92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6974460" y="1910731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6974352" y="1583629"/>
            <a:ext cx="552789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974460" y="1254829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115" name="文本框 114"/>
          <p:cNvSpPr txBox="1"/>
          <p:nvPr/>
        </p:nvSpPr>
        <p:spPr>
          <a:xfrm>
            <a:off x="1619389" y="2165672"/>
            <a:ext cx="116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</a:t>
            </a:r>
            <a:r>
              <a:rPr lang="en-US" altLang="zh-CN" dirty="0" smtClean="0"/>
              <a:t>(</a:t>
            </a:r>
            <a:r>
              <a:rPr lang="en-US" altLang="zh-CN" i="1" dirty="0"/>
              <a:t>f4</a:t>
            </a:r>
            <a:r>
              <a:rPr lang="en-US" altLang="zh-CN" dirty="0" smtClean="0"/>
              <a:t>)%w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070989" y="2622043"/>
            <a:ext cx="837633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070989" y="2924006"/>
            <a:ext cx="837633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070989" y="2320080"/>
            <a:ext cx="837633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070989" y="3527932"/>
            <a:ext cx="837633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070989" y="3829895"/>
            <a:ext cx="837633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070989" y="3225969"/>
            <a:ext cx="837633" cy="301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74439" y="4213158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6974439" y="3883101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92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6974460" y="3553704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6974352" y="3226602"/>
            <a:ext cx="552789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6974460" y="2897802"/>
            <a:ext cx="552702" cy="32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937218" y="1295573"/>
            <a:ext cx="247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&lt;ID, </a:t>
            </a:r>
            <a:r>
              <a:rPr lang="en-US" altLang="zh-CN" dirty="0" err="1" smtClean="0"/>
              <a:t>freq</a:t>
            </a:r>
            <a:r>
              <a:rPr lang="en-US" altLang="zh-CN" dirty="0"/>
              <a:t>&gt; + </a:t>
            </a:r>
            <a:r>
              <a:rPr lang="en-US" altLang="zh-CN" dirty="0" smtClean="0"/>
              <a:t>flag + </a:t>
            </a:r>
            <a:r>
              <a:rPr lang="en-US" altLang="zh-CN" dirty="0"/>
              <a:t>sentry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6965956" y="899615"/>
            <a:ext cx="56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freq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4938601" y="2427262"/>
            <a:ext cx="393340" cy="34028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/>
              <a:t>f4</a:t>
            </a:r>
            <a:endParaRPr lang="zh-CN" altLang="en-US" sz="1600" i="1" dirty="0"/>
          </a:p>
        </p:txBody>
      </p:sp>
      <p:cxnSp>
        <p:nvCxnSpPr>
          <p:cNvPr id="73" name="直接箭头连接符 72"/>
          <p:cNvCxnSpPr>
            <a:stCxn id="72" idx="6"/>
            <a:endCxn id="83" idx="1"/>
          </p:cNvCxnSpPr>
          <p:nvPr/>
        </p:nvCxnSpPr>
        <p:spPr>
          <a:xfrm flipV="1">
            <a:off x="5331941" y="2074815"/>
            <a:ext cx="1642519" cy="52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5512980" y="2001589"/>
            <a:ext cx="116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g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f4</a:t>
            </a:r>
            <a:r>
              <a:rPr lang="en-US" altLang="zh-CN" dirty="0" smtClean="0"/>
              <a:t>)%L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3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25632" y="7756850"/>
            <a:ext cx="2057400" cy="365125"/>
          </a:xfrm>
        </p:spPr>
        <p:txBody>
          <a:bodyPr/>
          <a:lstStyle/>
          <a:p>
            <a:fld id="{34602E75-F628-455A-B16B-5D96B98CC6F0}" type="datetime3">
              <a:rPr lang="en-US" altLang="zh-CN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28 January 2018</a:t>
            </a:fld>
            <a:endParaRPr lang="zh-CN" altLang="en-US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857500" y="2467939"/>
            <a:ext cx="367139" cy="306027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/>
          <p:cNvCxnSpPr>
            <a:stCxn id="56" idx="6"/>
            <a:endCxn id="47" idx="1"/>
          </p:cNvCxnSpPr>
          <p:nvPr/>
        </p:nvCxnSpPr>
        <p:spPr>
          <a:xfrm flipV="1">
            <a:off x="1224639" y="2615361"/>
            <a:ext cx="791131" cy="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1327058" y="2293132"/>
            <a:ext cx="52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15770" y="2466125"/>
            <a:ext cx="1187727" cy="298471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5,T,15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26189" y="2570524"/>
            <a:ext cx="392230" cy="3281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026189" y="2240467"/>
            <a:ext cx="392230" cy="3281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92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026208" y="3554043"/>
            <a:ext cx="392230" cy="3281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26113" y="3226941"/>
            <a:ext cx="392292" cy="3281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026208" y="2898141"/>
            <a:ext cx="392230" cy="328167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4770" y="1983257"/>
            <a:ext cx="2231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&lt;key, 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 flag, n-votes&gt;</a:t>
            </a:r>
            <a:endParaRPr lang="zh-CN" altLang="en-US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971916" y="165593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Heavy part</a:t>
            </a:r>
            <a:endParaRPr lang="zh-CN" altLang="en-US" b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036428" y="165429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Light part</a:t>
            </a:r>
            <a:endParaRPr lang="zh-CN" altLang="en-US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015803" y="2755106"/>
            <a:ext cx="1187727" cy="298784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15803" y="3372703"/>
            <a:ext cx="1187727" cy="299220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12,F,11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015803" y="3047207"/>
            <a:ext cx="1187727" cy="324753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015803" y="3672591"/>
            <a:ext cx="1187727" cy="299220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en-US" altLang="zh-CN" sz="2400" i="1" dirty="0" smtClean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57500" y="3061188"/>
            <a:ext cx="360477" cy="294328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>
            <a:stCxn id="30" idx="6"/>
            <a:endCxn id="52" idx="1"/>
          </p:cNvCxnSpPr>
          <p:nvPr/>
        </p:nvCxnSpPr>
        <p:spPr>
          <a:xfrm>
            <a:off x="1217977" y="3208352"/>
            <a:ext cx="797826" cy="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311818" y="2915775"/>
            <a:ext cx="95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47340" y="3383254"/>
            <a:ext cx="377299" cy="295265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>
            <a:stCxn id="33" idx="6"/>
            <a:endCxn id="51" idx="1"/>
          </p:cNvCxnSpPr>
          <p:nvPr/>
        </p:nvCxnSpPr>
        <p:spPr>
          <a:xfrm flipV="1">
            <a:off x="1224639" y="3522313"/>
            <a:ext cx="791164" cy="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288631" y="3233778"/>
            <a:ext cx="46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87059" y="2345374"/>
            <a:ext cx="10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6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,T,15</a:t>
            </a:r>
            <a:endParaRPr lang="zh-CN" altLang="en-US" sz="24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96987" y="2949730"/>
            <a:ext cx="871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6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1,F,0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3246955" y="2551822"/>
            <a:ext cx="256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246955" y="3160100"/>
            <a:ext cx="256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2015770" y="3972553"/>
            <a:ext cx="1187653" cy="299220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,F,55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408385" y="3269996"/>
            <a:ext cx="801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11++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246955" y="3471048"/>
            <a:ext cx="256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857500" y="3964639"/>
            <a:ext cx="360477" cy="312722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>
            <a:stCxn id="55" idx="6"/>
            <a:endCxn id="42" idx="1"/>
          </p:cNvCxnSpPr>
          <p:nvPr/>
        </p:nvCxnSpPr>
        <p:spPr>
          <a:xfrm>
            <a:off x="1217977" y="4121000"/>
            <a:ext cx="797793" cy="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1297685" y="3801446"/>
            <a:ext cx="48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467552" y="3851657"/>
            <a:ext cx="885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6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1,T,0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3246955" y="4068123"/>
            <a:ext cx="256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14090" y="2582241"/>
            <a:ext cx="599665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307994" y="3466485"/>
            <a:ext cx="599666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4863637" y="3897074"/>
            <a:ext cx="393340" cy="340281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/>
          <p:cNvCxnSpPr>
            <a:stCxn id="66" idx="6"/>
            <a:endCxn id="68" idx="1"/>
          </p:cNvCxnSpPr>
          <p:nvPr/>
        </p:nvCxnSpPr>
        <p:spPr>
          <a:xfrm flipV="1">
            <a:off x="5256977" y="3391025"/>
            <a:ext cx="769136" cy="67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 rot="19052540">
            <a:off x="5234931" y="3471151"/>
            <a:ext cx="57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1200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(.)</a:t>
            </a:r>
            <a:endParaRPr lang="zh-CN" altLang="en-US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026113" y="3880301"/>
            <a:ext cx="392292" cy="3281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/>
          <p:cNvCxnSpPr>
            <a:endCxn id="66" idx="2"/>
          </p:cNvCxnSpPr>
          <p:nvPr/>
        </p:nvCxnSpPr>
        <p:spPr>
          <a:xfrm flipV="1">
            <a:off x="4323080" y="4067215"/>
            <a:ext cx="540557" cy="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375218" y="3220722"/>
            <a:ext cx="512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513825" y="1774455"/>
            <a:ext cx="2198583" cy="634532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7200" rtlCol="0" anchor="ctr"/>
          <a:lstStyle/>
          <a:p>
            <a:pPr algn="ctr"/>
            <a:r>
              <a:rPr lang="en-US" altLang="zh-CN" i="1" dirty="0" smtClean="0">
                <a:solidFill>
                  <a:schemeClr val="tx1"/>
                </a:solidFill>
              </a:rPr>
              <a:t>          v</a:t>
            </a:r>
            <a:r>
              <a:rPr lang="en-US" altLang="zh-CN" dirty="0" smtClean="0">
                <a:solidFill>
                  <a:schemeClr val="tx1"/>
                </a:solidFill>
              </a:rPr>
              <a:t>: positive votes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n-votes: negative votes</a:t>
            </a:r>
          </a:p>
        </p:txBody>
      </p:sp>
      <p:sp>
        <p:nvSpPr>
          <p:cNvPr id="103" name="矩形 102"/>
          <p:cNvSpPr/>
          <p:nvPr/>
        </p:nvSpPr>
        <p:spPr>
          <a:xfrm>
            <a:off x="5971950" y="1955723"/>
            <a:ext cx="508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freq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/>
              <p:cNvSpPr txBox="1"/>
              <p:nvPr/>
            </p:nvSpPr>
            <p:spPr>
              <a:xfrm>
                <a:off x="1708794" y="4268398"/>
                <a:ext cx="2423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>
                    <a:solidFill>
                      <a:srgbClr val="0000FF"/>
                    </a:solidFill>
                  </a:rPr>
                  <a:t>=8, 55+1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7∗</m:t>
                    </m:r>
                    <m:r>
                      <a:rPr lang="zh-CN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94" y="4268398"/>
                <a:ext cx="2423766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椭圆 48"/>
          <p:cNvSpPr/>
          <p:nvPr/>
        </p:nvSpPr>
        <p:spPr>
          <a:xfrm>
            <a:off x="4863641" y="3281369"/>
            <a:ext cx="393340" cy="340281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>
            <a:stCxn id="49" idx="6"/>
            <a:endCxn id="83" idx="1"/>
          </p:cNvCxnSpPr>
          <p:nvPr/>
        </p:nvCxnSpPr>
        <p:spPr>
          <a:xfrm flipV="1">
            <a:off x="5256981" y="3062225"/>
            <a:ext cx="1641699" cy="38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 rot="20852819">
            <a:off x="5461240" y="3008870"/>
            <a:ext cx="51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12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.)</a:t>
            </a:r>
            <a:endParaRPr lang="zh-CN" altLang="en-US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4323080" y="3451509"/>
            <a:ext cx="5357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218505" y="2887535"/>
            <a:ext cx="512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0" name="直接箭头连接符 69"/>
          <p:cNvCxnSpPr>
            <a:stCxn id="49" idx="6"/>
            <a:endCxn id="82" idx="1"/>
          </p:cNvCxnSpPr>
          <p:nvPr/>
        </p:nvCxnSpPr>
        <p:spPr>
          <a:xfrm flipV="1">
            <a:off x="5256981" y="2404551"/>
            <a:ext cx="769208" cy="104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 rot="20181475">
            <a:off x="5280317" y="2522351"/>
            <a:ext cx="61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12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.)</a:t>
            </a:r>
            <a:endParaRPr lang="zh-CN" altLang="en-US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381012" y="3718369"/>
            <a:ext cx="51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12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(.)</a:t>
            </a:r>
            <a:endParaRPr lang="zh-CN" altLang="en-US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/>
          <p:cNvCxnSpPr>
            <a:stCxn id="66" idx="6"/>
            <a:endCxn id="89" idx="1"/>
          </p:cNvCxnSpPr>
          <p:nvPr/>
        </p:nvCxnSpPr>
        <p:spPr>
          <a:xfrm flipV="1">
            <a:off x="5256977" y="4044385"/>
            <a:ext cx="1641914" cy="2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7228995" y="3839136"/>
            <a:ext cx="512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375218" y="2223683"/>
            <a:ext cx="512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6072640" y="432892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CM sketch</a:t>
            </a:r>
            <a:endParaRPr lang="zh-CN" altLang="en-US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898680" y="2898141"/>
            <a:ext cx="392230" cy="3281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898967" y="2240467"/>
            <a:ext cx="392230" cy="3281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898986" y="3554043"/>
            <a:ext cx="392230" cy="3281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898891" y="3226941"/>
            <a:ext cx="392292" cy="3281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87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898680" y="2561276"/>
            <a:ext cx="392230" cy="328167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898891" y="3880301"/>
            <a:ext cx="392292" cy="3281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863383" y="1955723"/>
            <a:ext cx="508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freq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8713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4200524" y="2419350"/>
            <a:ext cx="2886075" cy="385763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52550" y="2466125"/>
            <a:ext cx="703184" cy="298471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5660" y="2466125"/>
            <a:ext cx="703110" cy="298471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758770" y="2466125"/>
            <a:ext cx="703184" cy="298471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61806" y="2466125"/>
            <a:ext cx="703184" cy="298471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233863" y="2466125"/>
            <a:ext cx="703184" cy="298471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36973" y="2466125"/>
            <a:ext cx="703110" cy="298471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40083" y="2466125"/>
            <a:ext cx="703184" cy="298471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43119" y="2466125"/>
            <a:ext cx="703184" cy="298471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00114" y="2882060"/>
            <a:ext cx="814724" cy="467239"/>
          </a:xfrm>
          <a:prstGeom prst="rect">
            <a:avLst/>
          </a:prstGeom>
          <a:noFill/>
          <a:ln w="12700">
            <a:solidFill>
              <a:srgbClr val="0000FF"/>
            </a:solidFill>
            <a:prstDash val="dash"/>
          </a:ln>
        </p:spPr>
        <p:txBody>
          <a:bodyPr wrap="square" lIns="18000" tIns="18000" rIns="18000" bIns="18000" rtlCol="0">
            <a:spAutoFit/>
          </a:bodyPr>
          <a:lstStyle/>
          <a:p>
            <a:r>
              <a:rPr lang="en-US" altLang="zh-CN" sz="1400" i="1" dirty="0" smtClean="0"/>
              <a:t> h</a:t>
            </a:r>
            <a:r>
              <a:rPr lang="en-US" altLang="zh-CN" sz="1400" dirty="0" smtClean="0"/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1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400" dirty="0" smtClean="0"/>
              <a:t>)%4=2</a:t>
            </a:r>
          </a:p>
          <a:p>
            <a:r>
              <a:rPr lang="en-US" altLang="zh-CN" sz="1400" i="1" dirty="0" smtClean="0">
                <a:solidFill>
                  <a:srgbClr val="0000FF"/>
                </a:solidFill>
              </a:rPr>
              <a:t> h</a:t>
            </a:r>
            <a:r>
              <a:rPr lang="en-US" altLang="zh-CN" sz="1400" dirty="0" smtClean="0">
                <a:solidFill>
                  <a:srgbClr val="0000FF"/>
                </a:solidFill>
              </a:rPr>
              <a:t>(</a:t>
            </a:r>
            <a:r>
              <a:rPr lang="en-US" altLang="zh-CN" sz="14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1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400" dirty="0" smtClean="0">
                <a:solidFill>
                  <a:srgbClr val="0000FF"/>
                </a:solidFill>
              </a:rPr>
              <a:t>)%8=6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200524" y="1620278"/>
            <a:ext cx="329951" cy="32047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i="1" dirty="0"/>
          </a:p>
        </p:txBody>
      </p:sp>
      <p:cxnSp>
        <p:nvCxnSpPr>
          <p:cNvPr id="45" name="直接箭头连接符 44"/>
          <p:cNvCxnSpPr>
            <a:stCxn id="43" idx="3"/>
            <a:endCxn id="34" idx="0"/>
          </p:cNvCxnSpPr>
          <p:nvPr/>
        </p:nvCxnSpPr>
        <p:spPr>
          <a:xfrm flipH="1">
            <a:off x="3110362" y="1893823"/>
            <a:ext cx="1138482" cy="57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2971132" y="1886514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/>
              <a:t>h(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%8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2754505" y="2999525"/>
            <a:ext cx="703184" cy="298471"/>
          </a:xfrm>
          <a:prstGeom prst="rect">
            <a:avLst/>
          </a:prstGeom>
          <a:solidFill>
            <a:srgbClr val="33CC33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>
            <a:stCxn id="34" idx="2"/>
            <a:endCxn id="53" idx="0"/>
          </p:cNvCxnSpPr>
          <p:nvPr/>
        </p:nvCxnSpPr>
        <p:spPr>
          <a:xfrm flipH="1">
            <a:off x="3106097" y="2764596"/>
            <a:ext cx="4265" cy="234929"/>
          </a:xfrm>
          <a:prstGeom prst="straightConnector1">
            <a:avLst/>
          </a:prstGeom>
          <a:ln>
            <a:solidFill>
              <a:srgbClr val="33CC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120233" y="2104184"/>
            <a:ext cx="1222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smtClean="0">
                <a:solidFill>
                  <a:srgbClr val="0000FF"/>
                </a:solidFill>
              </a:rPr>
              <a:t>Copy part</a:t>
            </a:r>
            <a:endParaRPr lang="zh-CN" alt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657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25632" y="7756850"/>
            <a:ext cx="2057400" cy="365125"/>
          </a:xfrm>
        </p:spPr>
        <p:txBody>
          <a:bodyPr/>
          <a:lstStyle/>
          <a:p>
            <a:fld id="{34602E75-F628-455A-B16B-5D96B98CC6F0}" type="datetime3">
              <a:rPr lang="en-US" altLang="zh-CN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28 January 2018</a:t>
            </a:fld>
            <a:endParaRPr lang="zh-CN" altLang="en-US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8911" y="2445656"/>
            <a:ext cx="367139" cy="30602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/>
          <p:cNvCxnSpPr>
            <a:stCxn id="56" idx="6"/>
            <a:endCxn id="47" idx="1"/>
          </p:cNvCxnSpPr>
          <p:nvPr/>
        </p:nvCxnSpPr>
        <p:spPr>
          <a:xfrm>
            <a:off x="466050" y="2598670"/>
            <a:ext cx="393632" cy="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859682" y="2452148"/>
            <a:ext cx="1112155" cy="309875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5,T,15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2159" y="202652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Heavy part 1</a:t>
            </a:r>
            <a:endParaRPr lang="zh-CN" altLang="en-US" b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59682" y="2754669"/>
            <a:ext cx="1112155" cy="309875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59682" y="3372702"/>
            <a:ext cx="1112155" cy="309875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12,F,11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59682" y="3062827"/>
            <a:ext cx="1112155" cy="30987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59682" y="3672590"/>
            <a:ext cx="1112155" cy="309875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en-US" altLang="zh-CN" sz="2400" i="1" dirty="0" smtClean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8911" y="3061188"/>
            <a:ext cx="360477" cy="294328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>
            <a:stCxn id="30" idx="6"/>
            <a:endCxn id="52" idx="1"/>
          </p:cNvCxnSpPr>
          <p:nvPr/>
        </p:nvCxnSpPr>
        <p:spPr>
          <a:xfrm>
            <a:off x="459388" y="3208352"/>
            <a:ext cx="400294" cy="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>
          <a:xfrm>
            <a:off x="88751" y="3383254"/>
            <a:ext cx="377299" cy="29526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>
            <a:stCxn id="33" idx="6"/>
            <a:endCxn id="51" idx="1"/>
          </p:cNvCxnSpPr>
          <p:nvPr/>
        </p:nvCxnSpPr>
        <p:spPr>
          <a:xfrm flipV="1">
            <a:off x="466050" y="3527640"/>
            <a:ext cx="393632" cy="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859650" y="3972552"/>
            <a:ext cx="1112086" cy="309875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,F,55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230515" y="3297254"/>
            <a:ext cx="1102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6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12,F,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991248" y="3507624"/>
            <a:ext cx="256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98911" y="3977339"/>
            <a:ext cx="360477" cy="31272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>
            <a:stCxn id="55" idx="6"/>
            <a:endCxn id="42" idx="1"/>
          </p:cNvCxnSpPr>
          <p:nvPr/>
        </p:nvCxnSpPr>
        <p:spPr>
          <a:xfrm flipV="1">
            <a:off x="459388" y="4127490"/>
            <a:ext cx="400262" cy="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211845" y="3900425"/>
            <a:ext cx="885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6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1,T,0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1991248" y="4116891"/>
            <a:ext cx="256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57970" y="2546029"/>
            <a:ext cx="561510" cy="4781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151873" y="3466485"/>
            <a:ext cx="561511" cy="4781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3517120" y="3949780"/>
            <a:ext cx="393340" cy="3402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/>
          <p:cNvCxnSpPr>
            <a:stCxn id="66" idx="6"/>
            <a:endCxn id="64" idx="1"/>
          </p:cNvCxnSpPr>
          <p:nvPr/>
        </p:nvCxnSpPr>
        <p:spPr>
          <a:xfrm flipV="1">
            <a:off x="3910460" y="3527588"/>
            <a:ext cx="422506" cy="5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/>
              <p:cNvSpPr txBox="1"/>
              <p:nvPr/>
            </p:nvSpPr>
            <p:spPr>
              <a:xfrm>
                <a:off x="1068714" y="4268398"/>
                <a:ext cx="1933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>
                    <a:solidFill>
                      <a:srgbClr val="0000FF"/>
                    </a:solidFill>
                  </a:rPr>
                  <a:t>=8, 55+1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7∗</m:t>
                    </m:r>
                    <m:r>
                      <a:rPr lang="zh-CN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14" y="4268398"/>
                <a:ext cx="1933566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 53"/>
          <p:cNvSpPr/>
          <p:nvPr/>
        </p:nvSpPr>
        <p:spPr>
          <a:xfrm>
            <a:off x="4332966" y="2462699"/>
            <a:ext cx="1014822" cy="288669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332966" y="2765220"/>
            <a:ext cx="1014822" cy="288669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,T,3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332966" y="3683141"/>
            <a:ext cx="1014822" cy="288669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en-US" altLang="zh-CN" sz="2400" i="1" dirty="0" smtClean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32933" y="3983103"/>
            <a:ext cx="1014759" cy="288669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5370569" y="3522313"/>
            <a:ext cx="233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4625156" y="3482764"/>
            <a:ext cx="51236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631253" y="2293762"/>
            <a:ext cx="512368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332966" y="3073390"/>
            <a:ext cx="1014822" cy="302613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631253" y="2890237"/>
            <a:ext cx="512368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332966" y="3383253"/>
            <a:ext cx="1014822" cy="288669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,F,11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3550003" y="3319804"/>
            <a:ext cx="377299" cy="29526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/>
          <p:cNvCxnSpPr>
            <a:stCxn id="88" idx="6"/>
            <a:endCxn id="85" idx="1"/>
          </p:cNvCxnSpPr>
          <p:nvPr/>
        </p:nvCxnSpPr>
        <p:spPr>
          <a:xfrm flipV="1">
            <a:off x="3927302" y="3224697"/>
            <a:ext cx="405664" cy="24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4640396" y="3818044"/>
            <a:ext cx="51236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732020" y="3297254"/>
            <a:ext cx="885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6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,T,0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3264288" y="3507624"/>
            <a:ext cx="256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3249048" y="4116891"/>
            <a:ext cx="256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/>
          <p:cNvSpPr/>
          <p:nvPr/>
        </p:nvSpPr>
        <p:spPr>
          <a:xfrm>
            <a:off x="6907626" y="3331641"/>
            <a:ext cx="393340" cy="3402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96"/>
          <p:cNvCxnSpPr>
            <a:stCxn id="96" idx="6"/>
          </p:cNvCxnSpPr>
          <p:nvPr/>
        </p:nvCxnSpPr>
        <p:spPr>
          <a:xfrm flipV="1">
            <a:off x="7300966" y="3023974"/>
            <a:ext cx="448574" cy="47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6628220" y="3522313"/>
            <a:ext cx="233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4106778" y="206264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Heavy part 2</a:t>
            </a:r>
            <a:endParaRPr lang="zh-CN" altLang="en-US" b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011795" y="207632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Heavy part …</a:t>
            </a:r>
            <a:endParaRPr lang="zh-CN" altLang="en-US" b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5464829" y="2825668"/>
                <a:ext cx="1989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>
                    <a:solidFill>
                      <a:srgbClr val="0000FF"/>
                    </a:solidFill>
                  </a:rPr>
                  <a:t>=8, 11+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7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2∗</m:t>
                    </m:r>
                    <m:r>
                      <a:rPr lang="zh-CN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zh-CN" dirty="0" smtClean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829" y="2825668"/>
                <a:ext cx="1989086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矩形 104"/>
          <p:cNvSpPr/>
          <p:nvPr/>
        </p:nvSpPr>
        <p:spPr>
          <a:xfrm>
            <a:off x="1942063" y="2400585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15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3091317" y="4519643"/>
            <a:ext cx="4063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 query </a:t>
            </a:r>
            <a:r>
              <a:rPr lang="en-US" altLang="zh-CN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/>
              <a:t>: 15</a:t>
            </a:r>
            <a:r>
              <a:rPr lang="en-US" altLang="zh-CN" dirty="0" smtClean="0">
                <a:solidFill>
                  <a:srgbClr val="0000FF"/>
                </a:solidFill>
              </a:rPr>
              <a:t>+1</a:t>
            </a:r>
            <a:r>
              <a:rPr lang="en-US" altLang="zh-CN" dirty="0" smtClean="0"/>
              <a:t> + </a:t>
            </a:r>
            <a:r>
              <a:rPr lang="en-US" altLang="zh-CN" b="1" dirty="0" smtClean="0">
                <a:solidFill>
                  <a:srgbClr val="00FF00"/>
                </a:solidFill>
              </a:rPr>
              <a:t>9</a:t>
            </a:r>
            <a:r>
              <a:rPr lang="en-US" altLang="zh-CN" dirty="0" smtClean="0"/>
              <a:t> + value in light part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59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25632" y="7756850"/>
            <a:ext cx="2057400" cy="365125"/>
          </a:xfrm>
        </p:spPr>
        <p:txBody>
          <a:bodyPr/>
          <a:lstStyle/>
          <a:p>
            <a:fld id="{34602E75-F628-455A-B16B-5D96B98CC6F0}" type="datetime3">
              <a:rPr lang="en-US" altLang="zh-CN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28 January 2018</a:t>
            </a:fld>
            <a:endParaRPr lang="zh-CN" altLang="en-US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676869" y="268768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Heavy part 1</a:t>
            </a:r>
            <a:endParaRPr lang="zh-CN" altLang="en-US" b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837457" y="3055831"/>
            <a:ext cx="1112155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12,F,11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837457" y="3355719"/>
            <a:ext cx="1112155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en-US" altLang="zh-CN" sz="2400" i="1" dirty="0" smtClean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066526" y="3066383"/>
            <a:ext cx="377299" cy="295265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>
            <a:stCxn id="33" idx="6"/>
            <a:endCxn id="51" idx="1"/>
          </p:cNvCxnSpPr>
          <p:nvPr/>
        </p:nvCxnSpPr>
        <p:spPr>
          <a:xfrm flipV="1">
            <a:off x="1443825" y="3210769"/>
            <a:ext cx="393632" cy="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837425" y="3655681"/>
            <a:ext cx="1112187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,T,55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208290" y="2980383"/>
            <a:ext cx="1102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6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12,F,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969023" y="3190753"/>
            <a:ext cx="256099" cy="0"/>
          </a:xfrm>
          <a:prstGeom prst="straightConnector1">
            <a:avLst/>
          </a:prstGeom>
          <a:ln w="63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076686" y="3660468"/>
            <a:ext cx="360477" cy="312722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/>
          <p:cNvCxnSpPr>
            <a:stCxn id="55" idx="6"/>
            <a:endCxn id="42" idx="1"/>
          </p:cNvCxnSpPr>
          <p:nvPr/>
        </p:nvCxnSpPr>
        <p:spPr>
          <a:xfrm flipV="1">
            <a:off x="1437163" y="3810619"/>
            <a:ext cx="400262" cy="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189620" y="3583554"/>
            <a:ext cx="885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6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1,T,0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箭头连接符 60"/>
          <p:cNvCxnSpPr/>
          <p:nvPr/>
        </p:nvCxnSpPr>
        <p:spPr>
          <a:xfrm>
            <a:off x="2969023" y="3810619"/>
            <a:ext cx="256099" cy="0"/>
          </a:xfrm>
          <a:prstGeom prst="straightConnector1">
            <a:avLst/>
          </a:prstGeom>
          <a:ln w="63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2129648" y="3149614"/>
            <a:ext cx="561511" cy="4781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4494895" y="3632909"/>
            <a:ext cx="393340" cy="340281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/>
          <p:cNvCxnSpPr>
            <a:stCxn id="66" idx="6"/>
            <a:endCxn id="64" idx="1"/>
          </p:cNvCxnSpPr>
          <p:nvPr/>
        </p:nvCxnSpPr>
        <p:spPr>
          <a:xfrm flipV="1">
            <a:off x="4888235" y="3793267"/>
            <a:ext cx="422506" cy="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/>
              <p:cNvSpPr txBox="1"/>
              <p:nvPr/>
            </p:nvSpPr>
            <p:spPr>
              <a:xfrm>
                <a:off x="2086016" y="3964297"/>
                <a:ext cx="1933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>
                    <a:solidFill>
                      <a:srgbClr val="0000FF"/>
                    </a:solidFill>
                  </a:rPr>
                  <a:t>=8, 55+1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7∗</m:t>
                    </m:r>
                    <m:r>
                      <a:rPr lang="zh-CN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016" y="3964297"/>
                <a:ext cx="1933566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/>
          <p:cNvSpPr/>
          <p:nvPr/>
        </p:nvSpPr>
        <p:spPr>
          <a:xfrm>
            <a:off x="5310741" y="3036824"/>
            <a:ext cx="1014822" cy="311357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,T,3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>
          <a:xfrm>
            <a:off x="6348344" y="3793917"/>
            <a:ext cx="233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5602931" y="3754368"/>
            <a:ext cx="51236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609028" y="2565366"/>
            <a:ext cx="512368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310741" y="3344994"/>
            <a:ext cx="1014822" cy="30261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609028" y="3161841"/>
            <a:ext cx="512368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310741" y="3643007"/>
            <a:ext cx="1014822" cy="300519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2,T,11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4527778" y="3048198"/>
            <a:ext cx="377299" cy="295265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/>
          <p:cNvCxnSpPr>
            <a:stCxn id="88" idx="6"/>
            <a:endCxn id="85" idx="1"/>
          </p:cNvCxnSpPr>
          <p:nvPr/>
        </p:nvCxnSpPr>
        <p:spPr>
          <a:xfrm>
            <a:off x="4905077" y="3195831"/>
            <a:ext cx="405664" cy="30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533753" y="3568858"/>
            <a:ext cx="1237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6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2+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,T,11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>
            <a:off x="4242063" y="3190753"/>
            <a:ext cx="256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>
            <a:off x="4226823" y="3800020"/>
            <a:ext cx="256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5077957" y="268768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Heavy part 2</a:t>
            </a:r>
            <a:endParaRPr lang="zh-CN" altLang="en-US" b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4069092" y="4085083"/>
            <a:ext cx="334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 query 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/>
              <a:t>: 9 + value in light part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937500" y="3709495"/>
            <a:ext cx="392230" cy="3281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937405" y="3382393"/>
            <a:ext cx="392292" cy="3281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937500" y="3053593"/>
            <a:ext cx="392230" cy="328167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937405" y="4037662"/>
            <a:ext cx="392292" cy="33340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576347" y="269005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Light part</a:t>
            </a:r>
            <a:endParaRPr lang="zh-CN" altLang="en-US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77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 152"/>
          <p:cNvSpPr/>
          <p:nvPr/>
        </p:nvSpPr>
        <p:spPr>
          <a:xfrm>
            <a:off x="3674415" y="4272703"/>
            <a:ext cx="882431" cy="320427"/>
          </a:xfrm>
          <a:prstGeom prst="rect">
            <a:avLst/>
          </a:prstGeom>
          <a:solidFill>
            <a:schemeClr val="bg1"/>
          </a:solidFill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556846" y="4271826"/>
            <a:ext cx="523529" cy="320427"/>
          </a:xfrm>
          <a:prstGeom prst="rect">
            <a:avLst/>
          </a:prstGeom>
          <a:solidFill>
            <a:schemeClr val="bg1"/>
          </a:solidFill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endParaRPr lang="zh-CN" altLang="en-US" sz="16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25632" y="7756850"/>
            <a:ext cx="2057400" cy="365125"/>
          </a:xfrm>
        </p:spPr>
        <p:txBody>
          <a:bodyPr/>
          <a:lstStyle/>
          <a:p>
            <a:fld id="{34602E75-F628-455A-B16B-5D96B98CC6F0}" type="datetime3">
              <a:rPr lang="en-US" altLang="zh-CN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28 January 2018</a:t>
            </a:fld>
            <a:endParaRPr lang="zh-CN" altLang="en-US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916483" y="2442485"/>
            <a:ext cx="882486" cy="32042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5,T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798881" y="1833502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Heavy part</a:t>
            </a:r>
            <a:endParaRPr lang="zh-CN" altLang="en-US" b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916483" y="2808377"/>
            <a:ext cx="882486" cy="32042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16483" y="3172920"/>
            <a:ext cx="882486" cy="32042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2,F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916483" y="3536179"/>
            <a:ext cx="882486" cy="32042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en-US" altLang="zh-CN" sz="2400" i="1" dirty="0" smtClean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145551" y="3183472"/>
            <a:ext cx="377299" cy="295265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87"/>
          <p:cNvCxnSpPr>
            <a:stCxn id="87" idx="6"/>
            <a:endCxn id="79" idx="1"/>
          </p:cNvCxnSpPr>
          <p:nvPr/>
        </p:nvCxnSpPr>
        <p:spPr>
          <a:xfrm>
            <a:off x="1522850" y="3331105"/>
            <a:ext cx="393633" cy="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916450" y="3899512"/>
            <a:ext cx="882431" cy="32042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,16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,F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1155711" y="3904299"/>
            <a:ext cx="360477" cy="312722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92"/>
          <p:cNvCxnSpPr>
            <a:stCxn id="92" idx="6"/>
            <a:endCxn id="89" idx="1"/>
          </p:cNvCxnSpPr>
          <p:nvPr/>
        </p:nvCxnSpPr>
        <p:spPr>
          <a:xfrm flipV="1">
            <a:off x="1516188" y="4059726"/>
            <a:ext cx="400262" cy="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065217" y="2654055"/>
            <a:ext cx="504574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2077858" y="3384392"/>
            <a:ext cx="522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800038" y="2442485"/>
            <a:ext cx="882486" cy="32042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51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5,T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800038" y="2808377"/>
            <a:ext cx="882486" cy="32042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800038" y="3172920"/>
            <a:ext cx="882486" cy="320427"/>
          </a:xfrm>
          <a:prstGeom prst="rect">
            <a:avLst/>
          </a:prstGeom>
          <a:solidFill>
            <a:srgbClr val="33CC3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11,F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800038" y="3536179"/>
            <a:ext cx="882486" cy="32042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en-US" altLang="zh-CN" sz="2400" i="1" dirty="0" smtClean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800005" y="3899512"/>
            <a:ext cx="882431" cy="32042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,74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,F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948772" y="2654055"/>
            <a:ext cx="504574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961413" y="3384392"/>
            <a:ext cx="522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674449" y="2442485"/>
            <a:ext cx="882486" cy="32042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674449" y="2808377"/>
            <a:ext cx="882486" cy="32042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674449" y="3172920"/>
            <a:ext cx="882486" cy="32042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55,F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674449" y="3536179"/>
            <a:ext cx="882486" cy="320427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en-US" altLang="zh-CN" sz="2400" i="1" dirty="0" smtClean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674416" y="3899512"/>
            <a:ext cx="882431" cy="320427"/>
          </a:xfrm>
          <a:prstGeom prst="rect">
            <a:avLst/>
          </a:prstGeom>
          <a:solidFill>
            <a:srgbClr val="33CC33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,7,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3823183" y="2654055"/>
            <a:ext cx="504574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835824" y="3384392"/>
            <a:ext cx="522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4543585" y="2442485"/>
            <a:ext cx="536856" cy="32042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6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543585" y="2808377"/>
            <a:ext cx="536856" cy="32042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543585" y="3172920"/>
            <a:ext cx="536856" cy="32042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+1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543585" y="3536179"/>
            <a:ext cx="536856" cy="32042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en-US" altLang="zh-CN" sz="1600" i="1" dirty="0" smtClean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543552" y="3899512"/>
            <a:ext cx="536823" cy="320427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55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+1</a:t>
            </a:r>
            <a:endParaRPr lang="zh-CN" altLang="en-US" sz="16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571359" y="2644972"/>
            <a:ext cx="65709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4571360" y="3376117"/>
            <a:ext cx="69433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674094" y="2569240"/>
            <a:ext cx="392230" cy="3281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674113" y="3552759"/>
            <a:ext cx="392230" cy="3281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674018" y="3225657"/>
            <a:ext cx="392292" cy="3281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6674113" y="2896857"/>
            <a:ext cx="392230" cy="328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6312960" y="184078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Light part</a:t>
            </a:r>
            <a:endParaRPr lang="zh-CN" altLang="en-US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5518150" y="3895790"/>
            <a:ext cx="393340" cy="3402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7" name="直接箭头连接符 136"/>
          <p:cNvCxnSpPr>
            <a:stCxn id="136" idx="6"/>
            <a:endCxn id="132" idx="1"/>
          </p:cNvCxnSpPr>
          <p:nvPr/>
        </p:nvCxnSpPr>
        <p:spPr>
          <a:xfrm flipV="1">
            <a:off x="5911490" y="3716843"/>
            <a:ext cx="762623" cy="34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6674018" y="3886160"/>
            <a:ext cx="392292" cy="3281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7023123" y="3537690"/>
            <a:ext cx="512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5511546" y="3165785"/>
            <a:ext cx="393340" cy="340281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" name="直接箭头连接符 142"/>
          <p:cNvCxnSpPr>
            <a:stCxn id="142" idx="6"/>
            <a:endCxn id="134" idx="1"/>
          </p:cNvCxnSpPr>
          <p:nvPr/>
        </p:nvCxnSpPr>
        <p:spPr>
          <a:xfrm flipV="1">
            <a:off x="5904886" y="3060941"/>
            <a:ext cx="769227" cy="27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24" idx="3"/>
            <a:endCxn id="142" idx="2"/>
          </p:cNvCxnSpPr>
          <p:nvPr/>
        </p:nvCxnSpPr>
        <p:spPr>
          <a:xfrm>
            <a:off x="5080441" y="3333134"/>
            <a:ext cx="431105" cy="2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7023123" y="2902050"/>
            <a:ext cx="512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7" name="直接箭头连接符 146"/>
          <p:cNvCxnSpPr>
            <a:stCxn id="127" idx="3"/>
            <a:endCxn id="136" idx="2"/>
          </p:cNvCxnSpPr>
          <p:nvPr/>
        </p:nvCxnSpPr>
        <p:spPr>
          <a:xfrm>
            <a:off x="5080375" y="4059726"/>
            <a:ext cx="437775" cy="6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691377" y="42160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83090" y="4217839"/>
            <a:ext cx="1059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6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412028" y="2054213"/>
            <a:ext cx="90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n-votes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6674018" y="4216060"/>
            <a:ext cx="392292" cy="3281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6674094" y="2230445"/>
            <a:ext cx="392230" cy="3281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0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28 January 2018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3</a:t>
            </a:fld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Rationale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6817" y="883560"/>
            <a:ext cx="1077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19134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1512" y="1386415"/>
            <a:ext cx="8539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design goal of this paper:</a:t>
            </a:r>
          </a:p>
          <a:p>
            <a:r>
              <a:rPr lang="en-US" altLang="zh-CN" sz="2400" dirty="0" smtClean="0"/>
              <a:t>1. Accurate: for skewed traffic</a:t>
            </a:r>
          </a:p>
          <a:p>
            <a:r>
              <a:rPr lang="en-US" altLang="zh-CN" sz="2400" dirty="0" smtClean="0"/>
              <a:t>2. Fast: constant and fast speed.</a:t>
            </a:r>
            <a:endParaRPr lang="en-US" altLang="zh-CN" sz="2400" dirty="0"/>
          </a:p>
          <a:p>
            <a:r>
              <a:rPr lang="en-US" altLang="zh-CN" sz="2400" dirty="0" smtClean="0"/>
              <a:t>3. Generic: one sketch for all tasks those do not need mice flow IDs.</a:t>
            </a:r>
          </a:p>
          <a:p>
            <a:r>
              <a:rPr lang="en-US" altLang="zh-CN" sz="2400" dirty="0" smtClean="0"/>
              <a:t>4. Adaptive to bandwidth, traffic rate, flow size distribution.</a:t>
            </a:r>
          </a:p>
          <a:p>
            <a:r>
              <a:rPr lang="en-US" altLang="zh-CN" sz="24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859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 152"/>
          <p:cNvSpPr/>
          <p:nvPr/>
        </p:nvSpPr>
        <p:spPr>
          <a:xfrm>
            <a:off x="3674415" y="4272703"/>
            <a:ext cx="882431" cy="320427"/>
          </a:xfrm>
          <a:prstGeom prst="rect">
            <a:avLst/>
          </a:prstGeom>
          <a:solidFill>
            <a:schemeClr val="bg1"/>
          </a:solidFill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556846" y="4271826"/>
            <a:ext cx="523529" cy="320427"/>
          </a:xfrm>
          <a:prstGeom prst="rect">
            <a:avLst/>
          </a:prstGeom>
          <a:solidFill>
            <a:schemeClr val="bg1"/>
          </a:solidFill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endParaRPr lang="zh-CN" altLang="en-US" sz="16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25632" y="7756850"/>
            <a:ext cx="2057400" cy="365125"/>
          </a:xfrm>
        </p:spPr>
        <p:txBody>
          <a:bodyPr/>
          <a:lstStyle/>
          <a:p>
            <a:fld id="{34602E75-F628-455A-B16B-5D96B98CC6F0}" type="datetime3">
              <a:rPr lang="en-US" altLang="zh-CN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28 January 2018</a:t>
            </a:fld>
            <a:endParaRPr lang="zh-CN" altLang="en-US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916483" y="3172920"/>
            <a:ext cx="882486" cy="320427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2,F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916483" y="3536179"/>
            <a:ext cx="882486" cy="320427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en-US" altLang="zh-CN" sz="2400" i="1" dirty="0" smtClean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145551" y="3183472"/>
            <a:ext cx="377299" cy="295265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8" name="直接箭头连接符 87"/>
          <p:cNvCxnSpPr>
            <a:stCxn id="87" idx="6"/>
            <a:endCxn id="79" idx="1"/>
          </p:cNvCxnSpPr>
          <p:nvPr/>
        </p:nvCxnSpPr>
        <p:spPr>
          <a:xfrm>
            <a:off x="1522850" y="3331105"/>
            <a:ext cx="393633" cy="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916450" y="3899512"/>
            <a:ext cx="882431" cy="320427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,16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,F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1155711" y="3904299"/>
            <a:ext cx="360477" cy="312722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92"/>
          <p:cNvCxnSpPr>
            <a:stCxn id="92" idx="6"/>
            <a:endCxn id="89" idx="1"/>
          </p:cNvCxnSpPr>
          <p:nvPr/>
        </p:nvCxnSpPr>
        <p:spPr>
          <a:xfrm flipV="1">
            <a:off x="1516188" y="4059726"/>
            <a:ext cx="400262" cy="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2077858" y="3384392"/>
            <a:ext cx="522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800038" y="3172920"/>
            <a:ext cx="882486" cy="320427"/>
          </a:xfrm>
          <a:prstGeom prst="rect">
            <a:avLst/>
          </a:prstGeom>
          <a:solidFill>
            <a:srgbClr val="33CC33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11,F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800038" y="3536179"/>
            <a:ext cx="882486" cy="320427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en-US" altLang="zh-CN" sz="2400" i="1" dirty="0" smtClean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2800005" y="3899512"/>
            <a:ext cx="882431" cy="320427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,74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,F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2961413" y="3384392"/>
            <a:ext cx="522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674449" y="3172920"/>
            <a:ext cx="882486" cy="320427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55,F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674449" y="3536179"/>
            <a:ext cx="882486" cy="320427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en-US" altLang="zh-CN" sz="2400" i="1" dirty="0" smtClean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674416" y="3899512"/>
            <a:ext cx="882431" cy="320427"/>
          </a:xfrm>
          <a:prstGeom prst="rect">
            <a:avLst/>
          </a:prstGeom>
          <a:solidFill>
            <a:srgbClr val="33CC33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,7,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835824" y="3384392"/>
            <a:ext cx="522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543585" y="3172920"/>
            <a:ext cx="536856" cy="320427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+1</a:t>
            </a:r>
            <a:endParaRPr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543585" y="3536179"/>
            <a:ext cx="536856" cy="320427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en-US" altLang="zh-CN" sz="1600" i="1" dirty="0" smtClean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543552" y="3899512"/>
            <a:ext cx="536823" cy="320427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55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+1</a:t>
            </a:r>
            <a:endParaRPr lang="zh-CN" altLang="en-US" sz="16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4543552" y="3393581"/>
            <a:ext cx="69433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674113" y="3501959"/>
            <a:ext cx="392230" cy="3281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6674018" y="3174857"/>
            <a:ext cx="392292" cy="328167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5518150" y="3895790"/>
            <a:ext cx="393340" cy="340281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7" name="直接箭头连接符 136"/>
          <p:cNvCxnSpPr>
            <a:stCxn id="136" idx="6"/>
            <a:endCxn id="132" idx="1"/>
          </p:cNvCxnSpPr>
          <p:nvPr/>
        </p:nvCxnSpPr>
        <p:spPr>
          <a:xfrm flipV="1">
            <a:off x="5911490" y="3666043"/>
            <a:ext cx="762623" cy="39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6674018" y="3829010"/>
            <a:ext cx="392292" cy="3281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7023123" y="3486890"/>
            <a:ext cx="512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5511546" y="3165785"/>
            <a:ext cx="393340" cy="340281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" name="直接箭头连接符 142"/>
          <p:cNvCxnSpPr>
            <a:stCxn id="142" idx="6"/>
            <a:endCxn id="133" idx="1"/>
          </p:cNvCxnSpPr>
          <p:nvPr/>
        </p:nvCxnSpPr>
        <p:spPr>
          <a:xfrm>
            <a:off x="5904886" y="3335926"/>
            <a:ext cx="769132" cy="3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24" idx="3"/>
            <a:endCxn id="142" idx="2"/>
          </p:cNvCxnSpPr>
          <p:nvPr/>
        </p:nvCxnSpPr>
        <p:spPr>
          <a:xfrm>
            <a:off x="5080441" y="3333134"/>
            <a:ext cx="431105" cy="2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7023123" y="3151858"/>
            <a:ext cx="512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7" name="直接箭头连接符 146"/>
          <p:cNvCxnSpPr>
            <a:stCxn id="127" idx="3"/>
            <a:endCxn id="136" idx="2"/>
          </p:cNvCxnSpPr>
          <p:nvPr/>
        </p:nvCxnSpPr>
        <p:spPr>
          <a:xfrm>
            <a:off x="5080375" y="4059726"/>
            <a:ext cx="437775" cy="6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691377" y="42160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92707" y="4217839"/>
            <a:ext cx="1040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387511" y="2853950"/>
            <a:ext cx="90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n-votes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6674018" y="4155735"/>
            <a:ext cx="392292" cy="3281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20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25632" y="7756850"/>
            <a:ext cx="2057400" cy="365125"/>
          </a:xfrm>
        </p:spPr>
        <p:txBody>
          <a:bodyPr/>
          <a:lstStyle/>
          <a:p>
            <a:fld id="{34602E75-F628-455A-B16B-5D96B98CC6F0}" type="datetime3">
              <a:rPr lang="en-US" altLang="zh-CN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29 January 2018</a:t>
            </a:fld>
            <a:endParaRPr lang="zh-CN" altLang="en-US" dirty="0" smtClean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469495" y="203377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Subtable</a:t>
            </a:r>
            <a:r>
              <a:rPr lang="en-US" altLang="zh-CN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1</a:t>
            </a:r>
            <a:endParaRPr lang="zh-CN" altLang="en-US" b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494913" y="2401925"/>
            <a:ext cx="1112155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12,F,11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494913" y="2701813"/>
            <a:ext cx="1112155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en-US" altLang="zh-CN" sz="2400" i="1" dirty="0" smtClean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723982" y="2412477"/>
            <a:ext cx="377299" cy="295265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>
            <a:stCxn id="43" idx="6"/>
            <a:endCxn id="41" idx="1"/>
          </p:cNvCxnSpPr>
          <p:nvPr/>
        </p:nvCxnSpPr>
        <p:spPr>
          <a:xfrm flipV="1">
            <a:off x="1101281" y="2556863"/>
            <a:ext cx="393632" cy="3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1494881" y="3001775"/>
            <a:ext cx="1112187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,T,55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865746" y="2326477"/>
            <a:ext cx="1102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6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12,F,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/>
          <p:cNvCxnSpPr/>
          <p:nvPr/>
        </p:nvCxnSpPr>
        <p:spPr>
          <a:xfrm>
            <a:off x="2626479" y="2536847"/>
            <a:ext cx="256099" cy="0"/>
          </a:xfrm>
          <a:prstGeom prst="straightConnector1">
            <a:avLst/>
          </a:prstGeom>
          <a:ln w="63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734142" y="3006562"/>
            <a:ext cx="360477" cy="312722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8" idx="6"/>
            <a:endCxn id="45" idx="1"/>
          </p:cNvCxnSpPr>
          <p:nvPr/>
        </p:nvCxnSpPr>
        <p:spPr>
          <a:xfrm flipV="1">
            <a:off x="1094619" y="3156713"/>
            <a:ext cx="400262" cy="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847076" y="2929648"/>
            <a:ext cx="885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6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1,T,0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>
            <a:off x="2626479" y="3156713"/>
            <a:ext cx="256099" cy="0"/>
          </a:xfrm>
          <a:prstGeom prst="straightConnector1">
            <a:avLst/>
          </a:prstGeom>
          <a:ln w="63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1787104" y="2495708"/>
            <a:ext cx="561511" cy="47810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4152351" y="2979003"/>
            <a:ext cx="393340" cy="340281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>
            <a:stCxn id="53" idx="6"/>
            <a:endCxn id="62" idx="1"/>
          </p:cNvCxnSpPr>
          <p:nvPr/>
        </p:nvCxnSpPr>
        <p:spPr>
          <a:xfrm flipV="1">
            <a:off x="4545691" y="3139361"/>
            <a:ext cx="422506" cy="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1743472" y="3310391"/>
                <a:ext cx="1933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>
                    <a:solidFill>
                      <a:srgbClr val="0000FF"/>
                    </a:solidFill>
                  </a:rPr>
                  <a:t>=8, 55+1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7∗</m:t>
                    </m:r>
                    <m:r>
                      <a:rPr lang="zh-CN" alt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 smtClean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72" y="3310391"/>
                <a:ext cx="1933566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/>
          <p:cNvSpPr/>
          <p:nvPr/>
        </p:nvSpPr>
        <p:spPr>
          <a:xfrm>
            <a:off x="4968197" y="2382918"/>
            <a:ext cx="1014822" cy="311357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,T,3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>
            <a:off x="6005800" y="3140011"/>
            <a:ext cx="2336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5260387" y="3100462"/>
            <a:ext cx="512369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5266484" y="1911460"/>
            <a:ext cx="512368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968197" y="2691088"/>
            <a:ext cx="1014822" cy="302613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endParaRPr lang="zh-CN" altLang="en-US" sz="24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266484" y="2507935"/>
            <a:ext cx="512368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. 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968197" y="2989101"/>
            <a:ext cx="1014822" cy="300519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600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2,T,11</a:t>
            </a:r>
            <a:r>
              <a:rPr lang="en-US" altLang="zh-CN" sz="1600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4185234" y="2394292"/>
            <a:ext cx="377299" cy="295265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/>
          <p:cNvCxnSpPr>
            <a:stCxn id="63" idx="6"/>
            <a:endCxn id="60" idx="1"/>
          </p:cNvCxnSpPr>
          <p:nvPr/>
        </p:nvCxnSpPr>
        <p:spPr>
          <a:xfrm>
            <a:off x="4562533" y="2541925"/>
            <a:ext cx="405664" cy="30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6191209" y="2914952"/>
            <a:ext cx="1237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6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2+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,T,11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>
            <a:off x="3899519" y="2536847"/>
            <a:ext cx="256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3884279" y="3146114"/>
            <a:ext cx="256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4870587" y="203377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Subtable</a:t>
            </a:r>
            <a:r>
              <a:rPr lang="en-US" altLang="zh-CN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2</a:t>
            </a:r>
            <a:endParaRPr lang="zh-CN" altLang="en-US" b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3726548" y="3431177"/>
            <a:ext cx="334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To query 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/>
              <a:t>: 9 + value in light part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7594956" y="3055589"/>
            <a:ext cx="392230" cy="3281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594861" y="2728487"/>
            <a:ext cx="392292" cy="3281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594956" y="2399687"/>
            <a:ext cx="392230" cy="328167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594861" y="3383756"/>
            <a:ext cx="392292" cy="33340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233803" y="203615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Light part</a:t>
            </a:r>
            <a:endParaRPr lang="zh-CN" altLang="en-US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370937" y="5464368"/>
            <a:ext cx="540109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370937" y="5764256"/>
            <a:ext cx="540109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en-US" altLang="zh-CN" sz="2400" i="1" dirty="0" smtClean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370922" y="6064218"/>
            <a:ext cx="540125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55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6" name="直接箭头连接符 85"/>
          <p:cNvCxnSpPr>
            <a:stCxn id="85" idx="3"/>
            <a:endCxn id="96" idx="1"/>
          </p:cNvCxnSpPr>
          <p:nvPr/>
        </p:nvCxnSpPr>
        <p:spPr>
          <a:xfrm>
            <a:off x="1911047" y="6219156"/>
            <a:ext cx="423118" cy="0"/>
          </a:xfrm>
          <a:prstGeom prst="straightConnector1">
            <a:avLst/>
          </a:prstGeom>
          <a:ln w="63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287348" y="5113906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i="1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vote</a:t>
            </a:r>
            <a:r>
              <a:rPr lang="en-US" altLang="zh-CN" i="1" baseline="300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all</a:t>
            </a:r>
            <a:endParaRPr lang="zh-CN" altLang="en-US" sz="20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334187" y="5464368"/>
            <a:ext cx="601157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334187" y="5764256"/>
            <a:ext cx="601157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en-US" altLang="zh-CN" sz="2400" i="1" dirty="0" smtClean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334165" y="6064218"/>
            <a:ext cx="601174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sz="20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6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i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247022" y="5113906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f, vote</a:t>
            </a:r>
            <a:r>
              <a:rPr lang="en-US" altLang="zh-CN" i="1" baseline="300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dirty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箭头连接符 98"/>
          <p:cNvCxnSpPr/>
          <p:nvPr/>
        </p:nvCxnSpPr>
        <p:spPr>
          <a:xfrm>
            <a:off x="3358457" y="6237600"/>
            <a:ext cx="410039" cy="0"/>
          </a:xfrm>
          <a:prstGeom prst="straightConnector1">
            <a:avLst/>
          </a:prstGeom>
          <a:ln w="63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3774651" y="5464368"/>
            <a:ext cx="791270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774651" y="5764256"/>
            <a:ext cx="791270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en-US" altLang="zh-CN" sz="2400" i="1" dirty="0" smtClean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774628" y="6064218"/>
            <a:ext cx="791293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 (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 5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+1</a:t>
            </a:r>
            <a:r>
              <a:rPr lang="en-US" altLang="zh-CN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576834" y="511390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flag  </a:t>
            </a:r>
            <a:r>
              <a:rPr lang="en-US" altLang="zh-CN" i="1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vote</a:t>
            </a:r>
            <a:r>
              <a:rPr lang="en-US" altLang="zh-CN" i="1" baseline="30000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all</a:t>
            </a:r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191749" y="5464368"/>
            <a:ext cx="791270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191749" y="5764256"/>
            <a:ext cx="791270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en-US" altLang="zh-CN" sz="2400" i="1" dirty="0" smtClean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191726" y="6064218"/>
            <a:ext cx="791293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4,2</a:t>
            </a:r>
            <a:r>
              <a:rPr lang="en-US" altLang="zh-CN" sz="1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+7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104585" y="5113906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f, vote</a:t>
            </a:r>
            <a:r>
              <a:rPr lang="en-US" altLang="zh-CN" i="1" baseline="300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1" name="直接箭头连接符 110"/>
          <p:cNvCxnSpPr/>
          <p:nvPr/>
        </p:nvCxnSpPr>
        <p:spPr>
          <a:xfrm flipV="1">
            <a:off x="5992503" y="5919193"/>
            <a:ext cx="517131" cy="1467"/>
          </a:xfrm>
          <a:prstGeom prst="straightConnector1">
            <a:avLst/>
          </a:prstGeom>
          <a:ln w="63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6519239" y="5464368"/>
            <a:ext cx="408864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endParaRPr lang="zh-CN" altLang="en-US" sz="2000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519239" y="5764256"/>
            <a:ext cx="408864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 algn="ctr"/>
            <a:endParaRPr lang="en-US" altLang="zh-CN" sz="2400" i="1" dirty="0" smtClean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519217" y="6064218"/>
            <a:ext cx="408876" cy="309875"/>
          </a:xfrm>
          <a:prstGeom prst="rect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ctr"/>
          <a:lstStyle/>
          <a:p>
            <a:pPr lvl="0" algn="ctr"/>
            <a:r>
              <a:rPr lang="en-US" altLang="zh-CN" dirty="0" smtClean="0">
                <a:solidFill>
                  <a:prstClr val="whit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prstClr val="whit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503151" y="5113906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flag </a:t>
            </a:r>
            <a:endParaRPr lang="zh-CN" altLang="en-US" sz="20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579716" y="6045926"/>
            <a:ext cx="392230" cy="3281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579621" y="5718824"/>
            <a:ext cx="392292" cy="328167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7579716" y="5390024"/>
            <a:ext cx="392230" cy="328167"/>
          </a:xfrm>
          <a:prstGeom prst="rect">
            <a:avLst/>
          </a:prstGeom>
          <a:solidFill>
            <a:schemeClr val="bg1"/>
          </a:solidFill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7185357" y="464822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Light part</a:t>
            </a:r>
            <a:endParaRPr lang="zh-CN" altLang="en-US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0" name="直接箭头连接符 129"/>
          <p:cNvCxnSpPr>
            <a:stCxn id="101" idx="3"/>
          </p:cNvCxnSpPr>
          <p:nvPr/>
        </p:nvCxnSpPr>
        <p:spPr>
          <a:xfrm flipV="1">
            <a:off x="4565921" y="5919193"/>
            <a:ext cx="599478" cy="1"/>
          </a:xfrm>
          <a:prstGeom prst="straightConnector1">
            <a:avLst/>
          </a:prstGeom>
          <a:ln w="63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70338" y="5113907"/>
            <a:ext cx="2882013" cy="1366330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4153545" y="5113907"/>
            <a:ext cx="2866222" cy="1366330"/>
          </a:xfrm>
          <a:prstGeom prst="rect">
            <a:avLst/>
          </a:prstGeom>
          <a:noFill/>
          <a:ln>
            <a:solidFill>
              <a:srgbClr val="33CC33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文本框 133"/>
          <p:cNvSpPr txBox="1"/>
          <p:nvPr/>
        </p:nvSpPr>
        <p:spPr>
          <a:xfrm>
            <a:off x="2077574" y="4648222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Subtable</a:t>
            </a:r>
            <a:r>
              <a:rPr lang="en-US" altLang="zh-CN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 1</a:t>
            </a:r>
            <a:endParaRPr lang="zh-CN" altLang="en-US" b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4883056" y="464822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Heavy part 1</a:t>
            </a:r>
            <a:endParaRPr lang="zh-CN" altLang="en-US" b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1595" y="6488668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Stage 1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2151225" y="6488668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Stage 2</a:t>
            </a:r>
            <a:endParaRPr lang="zh-CN" altLang="en-US" dirty="0"/>
          </a:p>
        </p:txBody>
      </p:sp>
      <p:sp>
        <p:nvSpPr>
          <p:cNvPr id="141" name="文本框 140"/>
          <p:cNvSpPr txBox="1"/>
          <p:nvPr/>
        </p:nvSpPr>
        <p:spPr>
          <a:xfrm>
            <a:off x="3712670" y="6488668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Stage 3</a:t>
            </a:r>
            <a:endParaRPr lang="zh-CN" altLang="en-US" dirty="0"/>
          </a:p>
        </p:txBody>
      </p:sp>
      <p:sp>
        <p:nvSpPr>
          <p:cNvPr id="144" name="文本框 143"/>
          <p:cNvSpPr txBox="1"/>
          <p:nvPr/>
        </p:nvSpPr>
        <p:spPr>
          <a:xfrm>
            <a:off x="5153567" y="6488668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Stage 4</a:t>
            </a:r>
            <a:endParaRPr lang="zh-CN" altLang="en-US" dirty="0"/>
          </a:p>
        </p:txBody>
      </p:sp>
      <p:sp>
        <p:nvSpPr>
          <p:cNvPr id="148" name="文本框 147"/>
          <p:cNvSpPr txBox="1"/>
          <p:nvPr/>
        </p:nvSpPr>
        <p:spPr>
          <a:xfrm>
            <a:off x="6289850" y="6488668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Stage 5</a:t>
            </a:r>
            <a:endParaRPr lang="zh-CN" altLang="en-US" dirty="0"/>
          </a:p>
        </p:txBody>
      </p:sp>
      <p:sp>
        <p:nvSpPr>
          <p:cNvPr id="149" name="文本框 148"/>
          <p:cNvSpPr txBox="1"/>
          <p:nvPr/>
        </p:nvSpPr>
        <p:spPr>
          <a:xfrm>
            <a:off x="7357202" y="6488668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Stage 6</a:t>
            </a:r>
            <a:endParaRPr lang="zh-CN" altLang="en-US" dirty="0"/>
          </a:p>
        </p:txBody>
      </p:sp>
      <p:sp>
        <p:nvSpPr>
          <p:cNvPr id="150" name="椭圆 149"/>
          <p:cNvSpPr/>
          <p:nvPr/>
        </p:nvSpPr>
        <p:spPr>
          <a:xfrm>
            <a:off x="356843" y="6089967"/>
            <a:ext cx="377299" cy="295265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1" name="直接箭头连接符 150"/>
          <p:cNvCxnSpPr>
            <a:stCxn id="150" idx="6"/>
          </p:cNvCxnSpPr>
          <p:nvPr/>
        </p:nvCxnSpPr>
        <p:spPr>
          <a:xfrm>
            <a:off x="734142" y="6237600"/>
            <a:ext cx="451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904385" y="6009954"/>
            <a:ext cx="530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0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600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,8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0644" y="5905301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12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1821154" y="5707181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12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261908" y="5669081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12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3341700" y="5974031"/>
            <a:ext cx="370970" cy="245125"/>
          </a:xfrm>
          <a:prstGeom prst="ellipse">
            <a:avLst/>
          </a:prstGeom>
          <a:ln w="635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" rIns="18000" rtlCol="0" anchor="ctr"/>
          <a:lstStyle/>
          <a:p>
            <a:pPr algn="ctr"/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3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300" i="1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580040" y="5669081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1200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28 January 2018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32</a:t>
            </a:fld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solidFill>
            <a:srgbClr val="5C30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6817" y="883560"/>
            <a:ext cx="1077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19134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7347" y="1482005"/>
            <a:ext cx="801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C307D"/>
                </a:solidFill>
              </a:rPr>
              <a:t>Key techniques: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40361" y="2159194"/>
            <a:ext cx="8013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smtClean="0">
                <a:solidFill>
                  <a:srgbClr val="5C307D"/>
                </a:solidFill>
              </a:rPr>
              <a:t>Separation and discard the mice flow IDs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solidFill>
                  <a:srgbClr val="5C307D"/>
                </a:solidFill>
              </a:rPr>
              <a:t>Local compression and network wide aggregation</a:t>
            </a:r>
          </a:p>
        </p:txBody>
      </p:sp>
    </p:spTree>
    <p:extLst>
      <p:ext uri="{BB962C8B-B14F-4D97-AF65-F5344CB8AC3E}">
        <p14:creationId xmlns:p14="http://schemas.microsoft.com/office/powerpoint/2010/main" val="278756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28 January 2018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33</a:t>
            </a:fld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solidFill>
            <a:srgbClr val="5C30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6817" y="883560"/>
            <a:ext cx="1077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19134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77347" y="1482005"/>
            <a:ext cx="801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5C307D"/>
                </a:solidFill>
              </a:rPr>
              <a:t>Applications: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40361" y="2159194"/>
            <a:ext cx="8013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smtClean="0">
                <a:solidFill>
                  <a:srgbClr val="5C307D"/>
                </a:solidFill>
              </a:rPr>
              <a:t>Flow size estimation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solidFill>
                  <a:srgbClr val="5C307D"/>
                </a:solidFill>
              </a:rPr>
              <a:t>Heavy hitters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solidFill>
                  <a:srgbClr val="5C307D"/>
                </a:solidFill>
              </a:rPr>
              <a:t>Heavy changes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solidFill>
                  <a:srgbClr val="5C307D"/>
                </a:solidFill>
              </a:rPr>
              <a:t>Flow size distribution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solidFill>
                  <a:srgbClr val="5C307D"/>
                </a:solidFill>
              </a:rPr>
              <a:t>Cardinality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solidFill>
                  <a:srgbClr val="5C307D"/>
                </a:solidFill>
              </a:rPr>
              <a:t>Entropy</a:t>
            </a:r>
          </a:p>
        </p:txBody>
      </p:sp>
    </p:spTree>
    <p:extLst>
      <p:ext uri="{BB962C8B-B14F-4D97-AF65-F5344CB8AC3E}">
        <p14:creationId xmlns:p14="http://schemas.microsoft.com/office/powerpoint/2010/main" val="196086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E75-F628-455A-B16B-5D96B98CC6F0}" type="datetime3">
              <a:rPr lang="en-US" altLang="zh-CN" smtClean="0"/>
              <a:t>28 January 2018</a:t>
            </a:fld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IWQoS 2015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71604" y="2571744"/>
            <a:ext cx="592933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800" b="1" kern="10" dirty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/>
                <a:ea typeface="华文新魏" pitchFamily="2" charset="-122"/>
                <a:cs typeface="Arial"/>
              </a:rPr>
              <a:t> </a:t>
            </a:r>
            <a:r>
              <a:rPr lang="en-US" altLang="zh-CN" sz="4800" b="1" kern="10" dirty="0" smtClean="0">
                <a:ln w="11430"/>
                <a:gradFill>
                  <a:gsLst>
                    <a:gs pos="0">
                      <a:srgbClr val="C0504D">
                        <a:tint val="70000"/>
                        <a:satMod val="245000"/>
                      </a:srgbClr>
                    </a:gs>
                    <a:gs pos="75000">
                      <a:srgbClr val="C0504D">
                        <a:tint val="90000"/>
                        <a:shade val="60000"/>
                        <a:satMod val="240000"/>
                      </a:srgbClr>
                    </a:gs>
                    <a:gs pos="100000">
                      <a:srgbClr val="C0504D">
                        <a:tint val="100000"/>
                        <a:shade val="50000"/>
                        <a:satMod val="240000"/>
                      </a:srgb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/>
                <a:ea typeface="华文新魏" pitchFamily="2" charset="-122"/>
                <a:cs typeface="Arial"/>
              </a:rPr>
              <a:t>Thanks!</a:t>
            </a:r>
            <a:endParaRPr lang="zh-CN" altLang="en-US" sz="3600" b="1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CC0000"/>
                  </a:gs>
                  <a:gs pos="100000">
                    <a:srgbClr val="CC0000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ea typeface="华文新魏" pitchFamily="2" charset="-122"/>
              <a:cs typeface="Arial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-13648" y="113029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://pic.58pic.com/58pic/12/40/53/95I58PICw9Z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r="1507"/>
          <a:stretch/>
        </p:blipFill>
        <p:spPr bwMode="auto">
          <a:xfrm>
            <a:off x="13737" y="0"/>
            <a:ext cx="3115734" cy="108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1"/>
          <p:cNvSpPr txBox="1">
            <a:spLocks/>
          </p:cNvSpPr>
          <p:nvPr/>
        </p:nvSpPr>
        <p:spPr>
          <a:xfrm>
            <a:off x="1657350" y="4195878"/>
            <a:ext cx="5916716" cy="1576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500"/>
              </a:lnSpc>
              <a:buNone/>
            </a:pP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Tong Yang</a:t>
            </a:r>
          </a:p>
          <a:p>
            <a:pPr marL="0" indent="0" algn="ctr">
              <a:lnSpc>
                <a:spcPts val="1500"/>
              </a:lnSpc>
              <a:buNone/>
            </a:pP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zh-CN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yang.tong@pku.edu.cn</a:t>
            </a:r>
            <a:endParaRPr lang="en-US" altLang="zh-CN" sz="24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ts val="1500"/>
              </a:lnSpc>
              <a:buNone/>
            </a:pP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Homepage:http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://net.pku.edu.cn/~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yangtong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7312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28 January 2018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71510" y="1389131"/>
            <a:ext cx="791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7030A0"/>
                </a:solidFill>
              </a:rPr>
              <a:t>Limitation of existing sketches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Rationale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6817" y="883560"/>
            <a:ext cx="1077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19134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511" y="2126306"/>
            <a:ext cx="756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The distribution of real datasets – non-uniform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57" y="2682875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4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28 January 2018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71510" y="1389131"/>
            <a:ext cx="7918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7030A0"/>
                </a:solidFill>
              </a:rPr>
              <a:t>Limitation of existing sketches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solidFill>
            <a:srgbClr val="5C307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Rationale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6818" y="883560"/>
            <a:ext cx="1077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19134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71511" y="2126306"/>
            <a:ext cx="7561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Counter size should be determined by the maximum frequency.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Most counters always have small values, which is a waste of memory.</a:t>
            </a:r>
            <a:endParaRPr lang="zh-CN" altLang="en-US" sz="28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282700" y="4030360"/>
            <a:ext cx="5803039" cy="1015663"/>
            <a:chOff x="1282700" y="4030360"/>
            <a:chExt cx="5803039" cy="1015663"/>
          </a:xfrm>
        </p:grpSpPr>
        <p:sp>
          <p:nvSpPr>
            <p:cNvPr id="6" name="矩形 5"/>
            <p:cNvSpPr/>
            <p:nvPr/>
          </p:nvSpPr>
          <p:spPr>
            <a:xfrm>
              <a:off x="1282700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095500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2908300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4</a:t>
              </a:r>
              <a:endParaRPr lang="zh-CN" altLang="en-US" sz="3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3721100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102</a:t>
              </a:r>
              <a:endParaRPr lang="zh-CN" altLang="en-US" sz="32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5460139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12</a:t>
              </a:r>
              <a:endParaRPr lang="zh-CN" altLang="en-US" sz="32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272939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647339" y="4030360"/>
              <a:ext cx="7484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/>
                <a:t>…</a:t>
              </a:r>
              <a:endParaRPr lang="zh-CN" altLang="en-US" sz="60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282700" y="4723349"/>
            <a:ext cx="5803039" cy="1015663"/>
            <a:chOff x="1282700" y="4030360"/>
            <a:chExt cx="5803039" cy="1015663"/>
          </a:xfrm>
        </p:grpSpPr>
        <p:sp>
          <p:nvSpPr>
            <p:cNvPr id="26" name="矩形 25"/>
            <p:cNvSpPr/>
            <p:nvPr/>
          </p:nvSpPr>
          <p:spPr>
            <a:xfrm>
              <a:off x="1282700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095500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104</a:t>
              </a:r>
              <a:endParaRPr lang="zh-CN" altLang="en-US" sz="32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2908300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721100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5460139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5</a:t>
              </a:r>
              <a:endParaRPr lang="zh-CN" altLang="en-US" sz="32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6272939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10</a:t>
              </a:r>
              <a:endParaRPr lang="zh-CN" altLang="en-US" sz="32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647339" y="4030360"/>
              <a:ext cx="7484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/>
                <a:t>…</a:t>
              </a:r>
              <a:endParaRPr lang="zh-CN" altLang="en-US" sz="60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282700" y="5419461"/>
            <a:ext cx="5803039" cy="1015663"/>
            <a:chOff x="1282700" y="4030360"/>
            <a:chExt cx="5803039" cy="1015663"/>
          </a:xfrm>
        </p:grpSpPr>
        <p:sp>
          <p:nvSpPr>
            <p:cNvPr id="35" name="矩形 34"/>
            <p:cNvSpPr/>
            <p:nvPr/>
          </p:nvSpPr>
          <p:spPr>
            <a:xfrm>
              <a:off x="1282700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</a:t>
              </a:r>
              <a:endParaRPr lang="zh-CN" altLang="en-US" sz="32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2095500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2908300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3</a:t>
              </a:r>
              <a:endParaRPr lang="zh-CN" altLang="en-US" sz="32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3721100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2</a:t>
              </a:r>
              <a:endParaRPr lang="zh-CN" altLang="en-US" sz="32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5460139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110</a:t>
              </a:r>
              <a:endParaRPr lang="zh-CN" altLang="en-US" sz="32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6272939" y="4508500"/>
              <a:ext cx="812800" cy="482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 smtClean="0"/>
                <a:t>1</a:t>
              </a:r>
              <a:endParaRPr lang="zh-CN" altLang="en-US" sz="32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647339" y="4030360"/>
              <a:ext cx="7484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0" dirty="0" smtClean="0"/>
                <a:t>…</a:t>
              </a:r>
              <a:endParaRPr lang="zh-CN" alt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01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28 January 2018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271509" y="1389131"/>
            <a:ext cx="890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7030A0"/>
                </a:solidFill>
              </a:rPr>
              <a:t>Rationale</a:t>
            </a:r>
            <a:endParaRPr lang="zh-CN" altLang="en-US" sz="3200" i="1" dirty="0">
              <a:solidFill>
                <a:srgbClr val="00B050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solidFill>
            <a:srgbClr val="5C30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6817" y="883560"/>
            <a:ext cx="1077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19134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71510" y="2126306"/>
            <a:ext cx="85168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Discard mice flow 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Separate elephant flows from mice flows.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Local compression, network-wide aggregation, and sup-compression.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Dynamic adjust the memory usage for elephant flows.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677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2810" y="0"/>
            <a:ext cx="9146810" cy="45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2810" y="6640831"/>
            <a:ext cx="9146810" cy="21716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4810-BBE7-48D3-86CD-94689916DB02}" type="datetime3">
              <a:rPr lang="en-US" altLang="zh-CN" smtClean="0"/>
              <a:t>28 January 2018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7</a:t>
            </a:fld>
            <a:endParaRPr lang="zh-CN" altLang="en-US" dirty="0"/>
          </a:p>
        </p:txBody>
      </p:sp>
      <p:cxnSp>
        <p:nvCxnSpPr>
          <p:cNvPr id="51" name="直接连接符 50"/>
          <p:cNvCxnSpPr/>
          <p:nvPr/>
        </p:nvCxnSpPr>
        <p:spPr>
          <a:xfrm>
            <a:off x="-13648" y="879278"/>
            <a:ext cx="91468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1511" y="883560"/>
            <a:ext cx="1358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811603" y="883560"/>
            <a:ext cx="1309081" cy="338554"/>
          </a:xfrm>
          <a:prstGeom prst="rect">
            <a:avLst/>
          </a:prstGeom>
          <a:solidFill>
            <a:srgbClr val="5C30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Rationale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416817" y="883560"/>
            <a:ext cx="1077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819134" y="88356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Operation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272939" y="874997"/>
            <a:ext cx="119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651193" y="874997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151" y="3936140"/>
            <a:ext cx="2075449" cy="1556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8151" y="4094082"/>
            <a:ext cx="2075449" cy="155603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8151" y="3624165"/>
            <a:ext cx="2075449" cy="1556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58151" y="3782107"/>
            <a:ext cx="2075449" cy="1556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3429" y="3025348"/>
            <a:ext cx="1908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BSketch</a:t>
            </a:r>
            <a:r>
              <a:rPr lang="en-US" altLang="zh-CN" dirty="0" smtClean="0"/>
              <a:t>: hierarchy</a:t>
            </a:r>
          </a:p>
          <a:p>
            <a:pPr algn="ctr"/>
            <a:r>
              <a:rPr lang="en-US" altLang="zh-CN" dirty="0" err="1" smtClean="0"/>
              <a:t>HSketch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8151" y="4248115"/>
            <a:ext cx="2075449" cy="1304714"/>
          </a:xfrm>
          <a:prstGeom prst="rect">
            <a:avLst/>
          </a:prstGeom>
          <a:solidFill>
            <a:schemeClr val="bg1"/>
          </a:solidFill>
          <a:ln>
            <a:solidFill>
              <a:srgbClr val="E44C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2362200" y="2803912"/>
            <a:ext cx="194310" cy="3444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724134" y="2591346"/>
            <a:ext cx="2075449" cy="1556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724134" y="2749288"/>
            <a:ext cx="2075449" cy="155603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724134" y="2279371"/>
            <a:ext cx="2075449" cy="1556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724134" y="2437313"/>
            <a:ext cx="2075449" cy="1556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724134" y="2903321"/>
            <a:ext cx="2075449" cy="515227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56510" y="2656645"/>
            <a:ext cx="366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Compress the record of mice flows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6724134" y="4553930"/>
            <a:ext cx="2075449" cy="1556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724134" y="4711872"/>
            <a:ext cx="2075449" cy="155603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724134" y="4241955"/>
            <a:ext cx="2075449" cy="1556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724134" y="4399897"/>
            <a:ext cx="2075449" cy="1556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566013" y="4341366"/>
            <a:ext cx="343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 Discard the record of mice flows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724134" y="6296807"/>
            <a:ext cx="2075449" cy="1556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724134" y="5984832"/>
            <a:ext cx="2075449" cy="1556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6724134" y="6142774"/>
            <a:ext cx="2075449" cy="1556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556510" y="6042082"/>
            <a:ext cx="376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3. Discard the record of medium flows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8150" y="3624165"/>
            <a:ext cx="2075449" cy="19286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724134" y="2263687"/>
            <a:ext cx="2075449" cy="63729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724134" y="4253299"/>
            <a:ext cx="2075449" cy="63729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724134" y="5969865"/>
            <a:ext cx="2075449" cy="4825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243629" y="1642076"/>
            <a:ext cx="2075449" cy="63729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rgbClr val="00B050"/>
                </a:solidFill>
              </a:rPr>
              <a:t>99% Accuracy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41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14" grpId="0"/>
      <p:bldP spid="35" grpId="0" animBg="1"/>
      <p:bldP spid="36" grpId="0" animBg="1"/>
      <p:bldP spid="37" grpId="0" animBg="1"/>
      <p:bldP spid="38" grpId="0" animBg="1"/>
      <p:bldP spid="40" grpId="0"/>
      <p:bldP spid="41" grpId="0" animBg="1"/>
      <p:bldP spid="43" grpId="0" animBg="1"/>
      <p:bldP spid="44" grpId="0" animBg="1"/>
      <p:bldP spid="47" grpId="0"/>
      <p:bldP spid="17" grpId="0" animBg="1"/>
      <p:bldP spid="50" grpId="0" animBg="1"/>
      <p:bldP spid="58" grpId="0" animBg="1"/>
      <p:bldP spid="59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45720" y="1821180"/>
            <a:ext cx="8086215" cy="624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1415" y="2691658"/>
            <a:ext cx="1364470" cy="1624310"/>
          </a:xfrm>
          <a:prstGeom prst="rect">
            <a:avLst/>
          </a:prstGeom>
          <a:solidFill>
            <a:schemeClr val="bg1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3385" y="3019684"/>
            <a:ext cx="1320530" cy="155603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3385" y="2707342"/>
            <a:ext cx="1320530" cy="1399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3385" y="2849600"/>
            <a:ext cx="1320530" cy="1556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565410" y="3035368"/>
            <a:ext cx="1364470" cy="155603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565410" y="2707342"/>
            <a:ext cx="1364470" cy="15560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65410" y="2865284"/>
            <a:ext cx="1364470" cy="1556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720095" y="2707342"/>
            <a:ext cx="1364470" cy="1556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720095" y="2865284"/>
            <a:ext cx="1364470" cy="1556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720095" y="2718687"/>
            <a:ext cx="1364470" cy="316682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65410" y="2691658"/>
            <a:ext cx="1364470" cy="499313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192786" y="3035368"/>
            <a:ext cx="1364470" cy="155603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192786" y="2707342"/>
            <a:ext cx="1364470" cy="15560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192786" y="2865284"/>
            <a:ext cx="1364470" cy="1556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192786" y="2691658"/>
            <a:ext cx="1364470" cy="499313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635252" y="3108960"/>
            <a:ext cx="7741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158996" y="3108960"/>
            <a:ext cx="7741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6780276" y="3108960"/>
            <a:ext cx="7741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476756" y="2732388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Compress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257175" y="273238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Cut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6874236" y="273238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87903" y="1956893"/>
            <a:ext cx="1388853" cy="341376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99% accuracy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564146" y="1942337"/>
            <a:ext cx="1388853" cy="3413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564146" y="3219509"/>
            <a:ext cx="1364470" cy="291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13385" y="3185958"/>
            <a:ext cx="1320530" cy="11044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189221" y="2203623"/>
            <a:ext cx="1364470" cy="155603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189221" y="1875597"/>
            <a:ext cx="1364470" cy="15560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189221" y="2033539"/>
            <a:ext cx="1364470" cy="1556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968496" y="1944177"/>
            <a:ext cx="1090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Mice part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665774" y="1937629"/>
            <a:ext cx="14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Elephant part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3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21" grpId="0" animBg="1"/>
      <p:bldP spid="22" grpId="0" animBg="1"/>
      <p:bldP spid="23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2E75-F628-455A-B16B-5D96B98CC6F0}" type="datetime3">
              <a:rPr lang="en-US" altLang="zh-CN" smtClean="0"/>
              <a:t>28 January 2018</a:t>
            </a:fld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IWQoS 2015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7210-6342-4CBD-AECC-FD7487F2465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" y="1821180"/>
            <a:ext cx="8086215" cy="624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415" y="2691658"/>
            <a:ext cx="1364470" cy="162431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3385" y="3019684"/>
            <a:ext cx="1320530" cy="155603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3385" y="2707342"/>
            <a:ext cx="1320530" cy="1399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3385" y="2849600"/>
            <a:ext cx="1320530" cy="1556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565410" y="3035368"/>
            <a:ext cx="1364470" cy="155603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565410" y="2707342"/>
            <a:ext cx="1364470" cy="15560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565410" y="2865284"/>
            <a:ext cx="1364470" cy="1556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720095" y="2707342"/>
            <a:ext cx="1364470" cy="15560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20095" y="2865284"/>
            <a:ext cx="1364470" cy="1556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720095" y="2718687"/>
            <a:ext cx="1364470" cy="3166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65410" y="2691658"/>
            <a:ext cx="1364470" cy="4993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192786" y="3035368"/>
            <a:ext cx="1364470" cy="155603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192786" y="2707342"/>
            <a:ext cx="1364470" cy="15560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92786" y="2865284"/>
            <a:ext cx="1364470" cy="1556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192786" y="2691658"/>
            <a:ext cx="1364470" cy="4993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635252" y="3108960"/>
            <a:ext cx="7741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158996" y="3108960"/>
            <a:ext cx="7741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780276" y="3108960"/>
            <a:ext cx="7741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476756" y="2732388"/>
            <a:ext cx="110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Compress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257175" y="273238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Cut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874236" y="273238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Cut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87903" y="1956893"/>
            <a:ext cx="1388853" cy="3413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99% accuracy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64146" y="1942337"/>
            <a:ext cx="1388853" cy="3413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64146" y="3219509"/>
            <a:ext cx="1364470" cy="2917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13385" y="3185958"/>
            <a:ext cx="1320530" cy="11044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189221" y="2203623"/>
            <a:ext cx="1364470" cy="155603"/>
          </a:xfrm>
          <a:prstGeom prst="rect">
            <a:avLst/>
          </a:prstGeom>
          <a:solidFill>
            <a:srgbClr val="CD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189221" y="1875597"/>
            <a:ext cx="1364470" cy="15560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189221" y="2033539"/>
            <a:ext cx="1364470" cy="15560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968496" y="1944177"/>
            <a:ext cx="1090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Mice part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6665774" y="1937629"/>
            <a:ext cx="14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Elephant part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65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12351</TotalTime>
  <Words>2959</Words>
  <Application>Microsoft Office PowerPoint</Application>
  <PresentationFormat>全屏显示(4:3)</PresentationFormat>
  <Paragraphs>1069</Paragraphs>
  <Slides>34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 Unicode MS</vt:lpstr>
      <vt:lpstr>等线</vt:lpstr>
      <vt:lpstr>华文宋体</vt:lpstr>
      <vt:lpstr>华文新魏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Office 主题</vt:lpstr>
      <vt:lpstr>One Elastic Sketch for All - Accurate and Constant Network-wide Measurements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SAMSUNG</dc:creator>
  <cp:lastModifiedBy>DateData</cp:lastModifiedBy>
  <cp:revision>1387</cp:revision>
  <cp:lastPrinted>2017-05-19T09:03:32Z</cp:lastPrinted>
  <dcterms:created xsi:type="dcterms:W3CDTF">2014-08-08T13:32:37Z</dcterms:created>
  <dcterms:modified xsi:type="dcterms:W3CDTF">2018-01-29T08:18:44Z</dcterms:modified>
</cp:coreProperties>
</file>