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8000663" cy="18000663"/>
  <p:notesSz cx="6858000" cy="9144000"/>
  <p:defaultTextStyle>
    <a:defPPr>
      <a:defRPr lang="zh-CN"/>
    </a:defPPr>
    <a:lvl1pPr marL="0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1pPr>
    <a:lvl2pPr marL="906877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2pPr>
    <a:lvl3pPr marL="1813753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3pPr>
    <a:lvl4pPr marL="2720632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4pPr>
    <a:lvl5pPr marL="3627510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5pPr>
    <a:lvl6pPr marL="4534385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6pPr>
    <a:lvl7pPr marL="5441262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7pPr>
    <a:lvl8pPr marL="6348140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8pPr>
    <a:lvl9pPr marL="7255017" algn="l" defTabSz="1813753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022" y="60"/>
      </p:cViewPr>
      <p:guideLst>
        <p:guide orient="horz" pos="5671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8644-DDB0-4535-A1EC-5E9C248AA5C4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30166-F556-463D-89EE-BECCB3EBA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30166-F556-463D-89EE-BECCB3EBA1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522-F1AC-485A-92CF-81A243A884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5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50" y="5591873"/>
            <a:ext cx="15300564" cy="38584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100" y="10200375"/>
            <a:ext cx="12600464" cy="46001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0481" y="720866"/>
            <a:ext cx="4050149" cy="15358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035" y="720866"/>
            <a:ext cx="11850436" cy="153588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932" y="11567096"/>
            <a:ext cx="15300564" cy="3575131"/>
          </a:xfrm>
        </p:spPr>
        <p:txBody>
          <a:bodyPr anchor="t"/>
          <a:lstStyle>
            <a:lvl1pPr algn="l">
              <a:defRPr sz="5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1932" y="7629453"/>
            <a:ext cx="15300564" cy="3937643"/>
          </a:xfrm>
        </p:spPr>
        <p:txBody>
          <a:bodyPr anchor="b"/>
          <a:lstStyle>
            <a:lvl1pPr marL="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1pPr>
            <a:lvl2pPr marL="600055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2001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162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400216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3000270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60032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200378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800432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035" y="4200157"/>
            <a:ext cx="7950293" cy="11879605"/>
          </a:xfrm>
        </p:spPr>
        <p:txBody>
          <a:bodyPr/>
          <a:lstStyle>
            <a:lvl1pPr>
              <a:defRPr sz="3674"/>
            </a:lvl1pPr>
            <a:lvl2pPr>
              <a:defRPr sz="3150"/>
            </a:lvl2pPr>
            <a:lvl3pPr>
              <a:defRPr sz="262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0341" y="4200157"/>
            <a:ext cx="7950293" cy="11879605"/>
          </a:xfrm>
        </p:spPr>
        <p:txBody>
          <a:bodyPr/>
          <a:lstStyle>
            <a:lvl1pPr>
              <a:defRPr sz="3674"/>
            </a:lvl1pPr>
            <a:lvl2pPr>
              <a:defRPr sz="3150"/>
            </a:lvl2pPr>
            <a:lvl3pPr>
              <a:defRPr sz="262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035" y="4029315"/>
            <a:ext cx="7953419" cy="1679228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55" indent="0">
              <a:buNone/>
              <a:defRPr sz="2625" b="1"/>
            </a:lvl2pPr>
            <a:lvl3pPr marL="1200107" indent="0">
              <a:buNone/>
              <a:defRPr sz="2362" b="1"/>
            </a:lvl3pPr>
            <a:lvl4pPr marL="1800162" indent="0">
              <a:buNone/>
              <a:defRPr sz="2100" b="1"/>
            </a:lvl4pPr>
            <a:lvl5pPr marL="2400216" indent="0">
              <a:buNone/>
              <a:defRPr sz="2100" b="1"/>
            </a:lvl5pPr>
            <a:lvl6pPr marL="3000270" indent="0">
              <a:buNone/>
              <a:defRPr sz="2100" b="1"/>
            </a:lvl6pPr>
            <a:lvl7pPr marL="3600323" indent="0">
              <a:buNone/>
              <a:defRPr sz="2100" b="1"/>
            </a:lvl7pPr>
            <a:lvl8pPr marL="4200378" indent="0">
              <a:buNone/>
              <a:defRPr sz="2100" b="1"/>
            </a:lvl8pPr>
            <a:lvl9pPr marL="4800432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035" y="5708544"/>
            <a:ext cx="7953419" cy="10371216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2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094" y="4029315"/>
            <a:ext cx="7956543" cy="1679228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55" indent="0">
              <a:buNone/>
              <a:defRPr sz="2625" b="1"/>
            </a:lvl2pPr>
            <a:lvl3pPr marL="1200107" indent="0">
              <a:buNone/>
              <a:defRPr sz="2362" b="1"/>
            </a:lvl3pPr>
            <a:lvl4pPr marL="1800162" indent="0">
              <a:buNone/>
              <a:defRPr sz="2100" b="1"/>
            </a:lvl4pPr>
            <a:lvl5pPr marL="2400216" indent="0">
              <a:buNone/>
              <a:defRPr sz="2100" b="1"/>
            </a:lvl5pPr>
            <a:lvl6pPr marL="3000270" indent="0">
              <a:buNone/>
              <a:defRPr sz="2100" b="1"/>
            </a:lvl6pPr>
            <a:lvl7pPr marL="3600323" indent="0">
              <a:buNone/>
              <a:defRPr sz="2100" b="1"/>
            </a:lvl7pPr>
            <a:lvl8pPr marL="4200378" indent="0">
              <a:buNone/>
              <a:defRPr sz="2100" b="1"/>
            </a:lvl8pPr>
            <a:lvl9pPr marL="4800432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094" y="5708544"/>
            <a:ext cx="7956543" cy="10371216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2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038" y="716695"/>
            <a:ext cx="5922094" cy="3050113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7759" y="716695"/>
            <a:ext cx="10062871" cy="15363066"/>
          </a:xfrm>
        </p:spPr>
        <p:txBody>
          <a:bodyPr/>
          <a:lstStyle>
            <a:lvl1pPr>
              <a:defRPr sz="4200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038" y="3766809"/>
            <a:ext cx="5922094" cy="12312956"/>
          </a:xfrm>
        </p:spPr>
        <p:txBody>
          <a:bodyPr/>
          <a:lstStyle>
            <a:lvl1pPr marL="0" indent="0">
              <a:buNone/>
              <a:defRPr sz="1837"/>
            </a:lvl1pPr>
            <a:lvl2pPr marL="600055" indent="0">
              <a:buNone/>
              <a:defRPr sz="1575"/>
            </a:lvl2pPr>
            <a:lvl3pPr marL="1200107" indent="0">
              <a:buNone/>
              <a:defRPr sz="1312"/>
            </a:lvl3pPr>
            <a:lvl4pPr marL="1800162" indent="0">
              <a:buNone/>
              <a:defRPr sz="1181"/>
            </a:lvl4pPr>
            <a:lvl5pPr marL="2400216" indent="0">
              <a:buNone/>
              <a:defRPr sz="1181"/>
            </a:lvl5pPr>
            <a:lvl6pPr marL="3000270" indent="0">
              <a:buNone/>
              <a:defRPr sz="1181"/>
            </a:lvl6pPr>
            <a:lvl7pPr marL="3600323" indent="0">
              <a:buNone/>
              <a:defRPr sz="1181"/>
            </a:lvl7pPr>
            <a:lvl8pPr marL="4200378" indent="0">
              <a:buNone/>
              <a:defRPr sz="1181"/>
            </a:lvl8pPr>
            <a:lvl9pPr marL="4800432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256" y="12600467"/>
            <a:ext cx="10800398" cy="1487555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256" y="1608395"/>
            <a:ext cx="10800398" cy="10800398"/>
          </a:xfrm>
        </p:spPr>
        <p:txBody>
          <a:bodyPr/>
          <a:lstStyle>
            <a:lvl1pPr marL="0" indent="0">
              <a:buNone/>
              <a:defRPr sz="4200"/>
            </a:lvl1pPr>
            <a:lvl2pPr marL="600055" indent="0">
              <a:buNone/>
              <a:defRPr sz="3674"/>
            </a:lvl2pPr>
            <a:lvl3pPr marL="1200107" indent="0">
              <a:buNone/>
              <a:defRPr sz="3150"/>
            </a:lvl3pPr>
            <a:lvl4pPr marL="1800162" indent="0">
              <a:buNone/>
              <a:defRPr sz="2625"/>
            </a:lvl4pPr>
            <a:lvl5pPr marL="2400216" indent="0">
              <a:buNone/>
              <a:defRPr sz="2625"/>
            </a:lvl5pPr>
            <a:lvl6pPr marL="3000270" indent="0">
              <a:buNone/>
              <a:defRPr sz="2625"/>
            </a:lvl6pPr>
            <a:lvl7pPr marL="3600323" indent="0">
              <a:buNone/>
              <a:defRPr sz="2625"/>
            </a:lvl7pPr>
            <a:lvl8pPr marL="4200378" indent="0">
              <a:buNone/>
              <a:defRPr sz="2625"/>
            </a:lvl8pPr>
            <a:lvl9pPr marL="4800432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256" y="14088023"/>
            <a:ext cx="10800398" cy="2112576"/>
          </a:xfrm>
        </p:spPr>
        <p:txBody>
          <a:bodyPr/>
          <a:lstStyle>
            <a:lvl1pPr marL="0" indent="0">
              <a:buNone/>
              <a:defRPr sz="1837"/>
            </a:lvl1pPr>
            <a:lvl2pPr marL="600055" indent="0">
              <a:buNone/>
              <a:defRPr sz="1575"/>
            </a:lvl2pPr>
            <a:lvl3pPr marL="1200107" indent="0">
              <a:buNone/>
              <a:defRPr sz="1312"/>
            </a:lvl3pPr>
            <a:lvl4pPr marL="1800162" indent="0">
              <a:buNone/>
              <a:defRPr sz="1181"/>
            </a:lvl4pPr>
            <a:lvl5pPr marL="2400216" indent="0">
              <a:buNone/>
              <a:defRPr sz="1181"/>
            </a:lvl5pPr>
            <a:lvl6pPr marL="3000270" indent="0">
              <a:buNone/>
              <a:defRPr sz="1181"/>
            </a:lvl6pPr>
            <a:lvl7pPr marL="3600323" indent="0">
              <a:buNone/>
              <a:defRPr sz="1181"/>
            </a:lvl7pPr>
            <a:lvl8pPr marL="4200378" indent="0">
              <a:buNone/>
              <a:defRPr sz="1181"/>
            </a:lvl8pPr>
            <a:lvl9pPr marL="4800432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035" y="720866"/>
            <a:ext cx="16200597" cy="300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035" y="4200157"/>
            <a:ext cx="16200597" cy="1187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035" y="16683951"/>
            <a:ext cx="4200155" cy="9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227" y="16683951"/>
            <a:ext cx="5700210" cy="9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0477" y="16683951"/>
            <a:ext cx="4200155" cy="9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0107" rtl="0" eaLnBrk="1" latinLnBrk="0" hangingPunct="1"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41" indent="-450041" algn="l" defTabSz="120010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5088" indent="-375034" algn="l" defTabSz="1200107" rtl="0" eaLnBrk="1" latinLnBrk="0" hangingPunct="1">
        <a:spcBef>
          <a:spcPct val="20000"/>
        </a:spcBef>
        <a:buFont typeface="Arial" pitchFamily="34" charset="0"/>
        <a:buChar char="–"/>
        <a:defRPr sz="3674" kern="1200">
          <a:solidFill>
            <a:schemeClr val="tx1"/>
          </a:solidFill>
          <a:latin typeface="+mn-lt"/>
          <a:ea typeface="+mn-ea"/>
          <a:cs typeface="+mn-cs"/>
        </a:defRPr>
      </a:lvl2pPr>
      <a:lvl3pPr marL="1500136" indent="-300027" algn="l" defTabSz="120010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100189" indent="-300027" algn="l" defTabSz="1200107" rtl="0" eaLnBrk="1" latinLnBrk="0" hangingPunct="1">
        <a:spcBef>
          <a:spcPct val="20000"/>
        </a:spcBef>
        <a:buFont typeface="Arial" pitchFamily="34" charset="0"/>
        <a:buChar char="–"/>
        <a:defRPr sz="2625" kern="1200">
          <a:solidFill>
            <a:schemeClr val="tx1"/>
          </a:solidFill>
          <a:latin typeface="+mn-lt"/>
          <a:ea typeface="+mn-ea"/>
          <a:cs typeface="+mn-cs"/>
        </a:defRPr>
      </a:lvl4pPr>
      <a:lvl5pPr marL="2700243" indent="-300027" algn="l" defTabSz="1200107" rtl="0" eaLnBrk="1" latinLnBrk="0" hangingPunct="1">
        <a:spcBef>
          <a:spcPct val="20000"/>
        </a:spcBef>
        <a:buFont typeface="Arial" pitchFamily="34" charset="0"/>
        <a:buChar char="»"/>
        <a:defRPr sz="2625" kern="1200">
          <a:solidFill>
            <a:schemeClr val="tx1"/>
          </a:solidFill>
          <a:latin typeface="+mn-lt"/>
          <a:ea typeface="+mn-ea"/>
          <a:cs typeface="+mn-cs"/>
        </a:defRPr>
      </a:lvl5pPr>
      <a:lvl6pPr marL="3300298" indent="-300027" algn="l" defTabSz="1200107" rtl="0" eaLnBrk="1" latinLnBrk="0" hangingPunct="1">
        <a:spcBef>
          <a:spcPct val="20000"/>
        </a:spcBef>
        <a:buFont typeface="Arial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6pPr>
      <a:lvl7pPr marL="3900351" indent="-300027" algn="l" defTabSz="1200107" rtl="0" eaLnBrk="1" latinLnBrk="0" hangingPunct="1">
        <a:spcBef>
          <a:spcPct val="20000"/>
        </a:spcBef>
        <a:buFont typeface="Arial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5" indent="-300027" algn="l" defTabSz="1200107" rtl="0" eaLnBrk="1" latinLnBrk="0" hangingPunct="1">
        <a:spcBef>
          <a:spcPct val="20000"/>
        </a:spcBef>
        <a:buFont typeface="Arial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8pPr>
      <a:lvl9pPr marL="5100459" indent="-300027" algn="l" defTabSz="1200107" rtl="0" eaLnBrk="1" latinLnBrk="0" hangingPunct="1">
        <a:spcBef>
          <a:spcPct val="20000"/>
        </a:spcBef>
        <a:buFont typeface="Arial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600055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200107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00162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00216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000270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600323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200378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800432" algn="l" defTabSz="120010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464627" y="5727002"/>
            <a:ext cx="9227336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464627" y="6798877"/>
            <a:ext cx="9227336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460050" y="5266133"/>
            <a:ext cx="944938" cy="715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zh-CN" altLang="en-US" sz="2362" dirty="0"/>
          </a:p>
        </p:txBody>
      </p:sp>
      <p:cxnSp>
        <p:nvCxnSpPr>
          <p:cNvPr id="7" name="直接连接符 6"/>
          <p:cNvCxnSpPr>
            <a:stCxn id="6" idx="3"/>
            <a:endCxn id="9" idx="0"/>
          </p:cNvCxnSpPr>
          <p:nvPr/>
        </p:nvCxnSpPr>
        <p:spPr>
          <a:xfrm flipH="1">
            <a:off x="9270925" y="5876761"/>
            <a:ext cx="327508" cy="48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10" idx="0"/>
          </p:cNvCxnSpPr>
          <p:nvPr/>
        </p:nvCxnSpPr>
        <p:spPr>
          <a:xfrm>
            <a:off x="10266606" y="5876761"/>
            <a:ext cx="380152" cy="48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909821" y="6362616"/>
            <a:ext cx="722208" cy="671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362" dirty="0"/>
              <a:t>a   5</a:t>
            </a:r>
            <a:endParaRPr lang="zh-CN" altLang="en-US" sz="2362" dirty="0"/>
          </a:p>
        </p:txBody>
      </p:sp>
      <p:sp>
        <p:nvSpPr>
          <p:cNvPr id="10" name="椭圆 9"/>
          <p:cNvSpPr/>
          <p:nvPr/>
        </p:nvSpPr>
        <p:spPr>
          <a:xfrm>
            <a:off x="10285653" y="6362616"/>
            <a:ext cx="722208" cy="671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362" dirty="0"/>
              <a:t>d  9</a:t>
            </a:r>
            <a:endParaRPr lang="zh-CN" altLang="en-US" sz="2362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464627" y="7915486"/>
            <a:ext cx="9227336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4"/>
            <a:endCxn id="13" idx="0"/>
          </p:cNvCxnSpPr>
          <p:nvPr/>
        </p:nvCxnSpPr>
        <p:spPr>
          <a:xfrm flipH="1">
            <a:off x="8713363" y="7034357"/>
            <a:ext cx="557562" cy="44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352259" y="7478146"/>
            <a:ext cx="722208" cy="671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61414" rIns="0" rtlCol="0" anchor="ctr"/>
          <a:lstStyle/>
          <a:p>
            <a:pPr algn="ctr"/>
            <a:r>
              <a:rPr lang="en-US" altLang="zh-CN" sz="2362" dirty="0"/>
              <a:t>c  6</a:t>
            </a:r>
            <a:endParaRPr lang="zh-CN" altLang="en-US" sz="2362" dirty="0"/>
          </a:p>
        </p:txBody>
      </p:sp>
      <p:sp>
        <p:nvSpPr>
          <p:cNvPr id="14" name="椭圆 13"/>
          <p:cNvSpPr/>
          <p:nvPr/>
        </p:nvSpPr>
        <p:spPr>
          <a:xfrm>
            <a:off x="9316646" y="7478146"/>
            <a:ext cx="722208" cy="671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/>
              <a:t>q  </a:t>
            </a:r>
            <a:r>
              <a:rPr lang="en-US" altLang="zh-CN" sz="2400" dirty="0"/>
              <a:t>7</a:t>
            </a:r>
            <a:endParaRPr lang="zh-CN" altLang="en-US" sz="24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0050919" y="5289661"/>
            <a:ext cx="0" cy="671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0"/>
            <a:endCxn id="9" idx="4"/>
          </p:cNvCxnSpPr>
          <p:nvPr/>
        </p:nvCxnSpPr>
        <p:spPr>
          <a:xfrm>
            <a:off x="9270924" y="6362616"/>
            <a:ext cx="0" cy="671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0"/>
            <a:endCxn id="10" idx="4"/>
          </p:cNvCxnSpPr>
          <p:nvPr/>
        </p:nvCxnSpPr>
        <p:spPr>
          <a:xfrm>
            <a:off x="10646757" y="6362616"/>
            <a:ext cx="0" cy="671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0"/>
            <a:endCxn id="13" idx="4"/>
          </p:cNvCxnSpPr>
          <p:nvPr/>
        </p:nvCxnSpPr>
        <p:spPr>
          <a:xfrm>
            <a:off x="8713362" y="7478146"/>
            <a:ext cx="0" cy="671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0"/>
            <a:endCxn id="14" idx="4"/>
          </p:cNvCxnSpPr>
          <p:nvPr/>
        </p:nvCxnSpPr>
        <p:spPr>
          <a:xfrm>
            <a:off x="9677749" y="7478146"/>
            <a:ext cx="0" cy="671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4" idx="0"/>
          </p:cNvCxnSpPr>
          <p:nvPr/>
        </p:nvCxnSpPr>
        <p:spPr>
          <a:xfrm>
            <a:off x="9270925" y="7034357"/>
            <a:ext cx="406826" cy="44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0924" y="4569492"/>
            <a:ext cx="1606395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62" dirty="0"/>
              <a:t>Min-heap</a:t>
            </a:r>
            <a:endParaRPr lang="zh-CN" altLang="en-US" sz="2362" dirty="0"/>
          </a:p>
        </p:txBody>
      </p:sp>
      <p:sp>
        <p:nvSpPr>
          <p:cNvPr id="2" name="矩形 1"/>
          <p:cNvSpPr/>
          <p:nvPr/>
        </p:nvSpPr>
        <p:spPr>
          <a:xfrm>
            <a:off x="9389464" y="5371960"/>
            <a:ext cx="1257295" cy="45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62" dirty="0" err="1">
                <a:solidFill>
                  <a:schemeClr val="bg1"/>
                </a:solidFill>
              </a:rPr>
              <a:t>e</a:t>
            </a:r>
            <a:r>
              <a:rPr lang="en-US" altLang="zh-CN" sz="2625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1837" dirty="0">
                <a:solidFill>
                  <a:schemeClr val="bg1"/>
                </a:solidFill>
              </a:rPr>
              <a:t>  </a:t>
            </a:r>
            <a:r>
              <a:rPr lang="en-US" altLang="zh-CN" sz="2362" dirty="0">
                <a:solidFill>
                  <a:schemeClr val="bg1"/>
                </a:solidFill>
              </a:rPr>
              <a:t>2</a:t>
            </a:r>
            <a:endParaRPr lang="zh-CN" altLang="en-US" sz="2362" baseline="-250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693047" y="8811343"/>
            <a:ext cx="784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93047" y="9576395"/>
            <a:ext cx="784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2779550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sp>
        <p:nvSpPr>
          <p:cNvPr id="30" name="椭圆 29"/>
          <p:cNvSpPr/>
          <p:nvPr/>
        </p:nvSpPr>
        <p:spPr>
          <a:xfrm>
            <a:off x="11929105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31" name="椭圆 30"/>
          <p:cNvSpPr/>
          <p:nvPr/>
        </p:nvSpPr>
        <p:spPr>
          <a:xfrm>
            <a:off x="11078661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33" name="椭圆 32"/>
          <p:cNvSpPr/>
          <p:nvPr/>
        </p:nvSpPr>
        <p:spPr>
          <a:xfrm>
            <a:off x="10228216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35" name="椭圆 34"/>
          <p:cNvSpPr/>
          <p:nvPr/>
        </p:nvSpPr>
        <p:spPr>
          <a:xfrm>
            <a:off x="9377772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37" name="椭圆 36"/>
          <p:cNvSpPr/>
          <p:nvPr/>
        </p:nvSpPr>
        <p:spPr>
          <a:xfrm>
            <a:off x="8527328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38" name="椭圆 37"/>
          <p:cNvSpPr/>
          <p:nvPr/>
        </p:nvSpPr>
        <p:spPr>
          <a:xfrm>
            <a:off x="7676883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v</a:t>
            </a:r>
            <a:endParaRPr lang="zh-CN" altLang="en-US" sz="2800" dirty="0"/>
          </a:p>
        </p:txBody>
      </p:sp>
      <p:sp>
        <p:nvSpPr>
          <p:cNvPr id="39" name="椭圆 38"/>
          <p:cNvSpPr/>
          <p:nvPr/>
        </p:nvSpPr>
        <p:spPr>
          <a:xfrm>
            <a:off x="6826439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40" name="椭圆 39"/>
          <p:cNvSpPr/>
          <p:nvPr/>
        </p:nvSpPr>
        <p:spPr>
          <a:xfrm>
            <a:off x="5975994" y="8905838"/>
            <a:ext cx="628249" cy="598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1" name="TextBox 14"/>
          <p:cNvSpPr txBox="1"/>
          <p:nvPr/>
        </p:nvSpPr>
        <p:spPr>
          <a:xfrm>
            <a:off x="4057655" y="8928323"/>
            <a:ext cx="169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Stream 1</a:t>
            </a:r>
            <a:endParaRPr lang="zh-CN" altLang="en-US" sz="2800" dirty="0"/>
          </a:p>
        </p:txBody>
      </p:sp>
      <p:sp>
        <p:nvSpPr>
          <p:cNvPr id="43" name="TextBox 15"/>
          <p:cNvSpPr txBox="1"/>
          <p:nvPr/>
        </p:nvSpPr>
        <p:spPr>
          <a:xfrm>
            <a:off x="3887763" y="9720411"/>
            <a:ext cx="19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Probability</a:t>
            </a:r>
            <a:endParaRPr lang="zh-CN" altLang="en-US" sz="2800" dirty="0"/>
          </a:p>
        </p:txBody>
      </p:sp>
      <p:sp>
        <p:nvSpPr>
          <p:cNvPr id="44" name="TextBox 16"/>
          <p:cNvSpPr txBox="1"/>
          <p:nvPr/>
        </p:nvSpPr>
        <p:spPr>
          <a:xfrm>
            <a:off x="3882678" y="10368483"/>
            <a:ext cx="18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Successful?</a:t>
            </a:r>
            <a:endParaRPr lang="zh-CN" altLang="en-US" sz="28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3063566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362677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9"/>
          <p:cNvSpPr txBox="1"/>
          <p:nvPr/>
        </p:nvSpPr>
        <p:spPr>
          <a:xfrm>
            <a:off x="11268186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1/4</a:t>
            </a:r>
            <a:endParaRPr lang="zh-CN" altLang="en-US" sz="2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0512232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1"/>
          <p:cNvSpPr txBox="1"/>
          <p:nvPr/>
        </p:nvSpPr>
        <p:spPr>
          <a:xfrm>
            <a:off x="10417741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1/3</a:t>
            </a:r>
            <a:endParaRPr lang="zh-CN" altLang="en-US" sz="24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661788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3"/>
          <p:cNvSpPr txBox="1"/>
          <p:nvPr/>
        </p:nvSpPr>
        <p:spPr>
          <a:xfrm>
            <a:off x="9567296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1/7</a:t>
            </a:r>
            <a:endParaRPr lang="zh-CN" altLang="en-US" sz="24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811343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8716851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1/6</a:t>
            </a:r>
            <a:endParaRPr lang="zh-CN" altLang="en-US" sz="24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960899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7"/>
          <p:cNvSpPr txBox="1"/>
          <p:nvPr/>
        </p:nvSpPr>
        <p:spPr>
          <a:xfrm>
            <a:off x="7866407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110454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9"/>
          <p:cNvSpPr txBox="1"/>
          <p:nvPr/>
        </p:nvSpPr>
        <p:spPr>
          <a:xfrm>
            <a:off x="7015962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1/4</a:t>
            </a:r>
            <a:endParaRPr lang="zh-CN" altLang="en-US" sz="2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2213121" y="9576397"/>
            <a:ext cx="0" cy="75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1"/>
          <p:cNvSpPr txBox="1"/>
          <p:nvPr/>
        </p:nvSpPr>
        <p:spPr>
          <a:xfrm>
            <a:off x="12118629" y="9765384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sp>
        <p:nvSpPr>
          <p:cNvPr id="61" name="TextBox 33"/>
          <p:cNvSpPr txBox="1"/>
          <p:nvPr/>
        </p:nvSpPr>
        <p:spPr>
          <a:xfrm>
            <a:off x="3954929" y="12005503"/>
            <a:ext cx="180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Root node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13729391" y="9147215"/>
            <a:ext cx="944938" cy="188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2"/>
          </a:p>
        </p:txBody>
      </p:sp>
      <p:sp>
        <p:nvSpPr>
          <p:cNvPr id="83" name="TextBox 55"/>
          <p:cNvSpPr txBox="1"/>
          <p:nvPr/>
        </p:nvSpPr>
        <p:spPr>
          <a:xfrm>
            <a:off x="12874579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4" name="TextBox 56"/>
          <p:cNvSpPr txBox="1"/>
          <p:nvPr/>
        </p:nvSpPr>
        <p:spPr>
          <a:xfrm>
            <a:off x="12024136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85" name="TextBox 57"/>
          <p:cNvSpPr txBox="1"/>
          <p:nvPr/>
        </p:nvSpPr>
        <p:spPr>
          <a:xfrm>
            <a:off x="11173690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86" name="TextBox 58"/>
          <p:cNvSpPr txBox="1"/>
          <p:nvPr/>
        </p:nvSpPr>
        <p:spPr>
          <a:xfrm>
            <a:off x="10323246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4</a:t>
            </a:r>
            <a:endParaRPr lang="zh-CN" altLang="en-US" sz="2400" dirty="0"/>
          </a:p>
        </p:txBody>
      </p:sp>
      <p:sp>
        <p:nvSpPr>
          <p:cNvPr id="87" name="TextBox 59"/>
          <p:cNvSpPr txBox="1"/>
          <p:nvPr/>
        </p:nvSpPr>
        <p:spPr>
          <a:xfrm>
            <a:off x="9472802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5</a:t>
            </a:r>
            <a:endParaRPr lang="zh-CN" altLang="en-US" sz="2400" dirty="0"/>
          </a:p>
        </p:txBody>
      </p:sp>
      <p:sp>
        <p:nvSpPr>
          <p:cNvPr id="88" name="TextBox 60"/>
          <p:cNvSpPr txBox="1"/>
          <p:nvPr/>
        </p:nvSpPr>
        <p:spPr>
          <a:xfrm>
            <a:off x="8622357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6</a:t>
            </a:r>
            <a:endParaRPr lang="zh-CN" altLang="en-US" sz="2400" dirty="0"/>
          </a:p>
        </p:txBody>
      </p:sp>
      <p:sp>
        <p:nvSpPr>
          <p:cNvPr id="89" name="TextBox 61"/>
          <p:cNvSpPr txBox="1"/>
          <p:nvPr/>
        </p:nvSpPr>
        <p:spPr>
          <a:xfrm>
            <a:off x="7771913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7</a:t>
            </a:r>
            <a:endParaRPr lang="zh-CN" altLang="en-US" sz="2400" dirty="0"/>
          </a:p>
        </p:txBody>
      </p:sp>
      <p:sp>
        <p:nvSpPr>
          <p:cNvPr id="90" name="TextBox 62"/>
          <p:cNvSpPr txBox="1"/>
          <p:nvPr/>
        </p:nvSpPr>
        <p:spPr>
          <a:xfrm>
            <a:off x="6921468" y="8433371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8</a:t>
            </a:r>
            <a:endParaRPr lang="zh-CN" altLang="en-US" sz="2400" dirty="0"/>
          </a:p>
        </p:txBody>
      </p:sp>
      <p:sp>
        <p:nvSpPr>
          <p:cNvPr id="91" name="TextBox 63"/>
          <p:cNvSpPr txBox="1"/>
          <p:nvPr/>
        </p:nvSpPr>
        <p:spPr>
          <a:xfrm>
            <a:off x="6071024" y="8433370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…</a:t>
            </a:r>
            <a:endParaRPr lang="zh-CN" altLang="en-US" sz="2400" dirty="0"/>
          </a:p>
        </p:txBody>
      </p:sp>
      <p:sp>
        <p:nvSpPr>
          <p:cNvPr id="96" name="TextBox 53"/>
          <p:cNvSpPr txBox="1"/>
          <p:nvPr/>
        </p:nvSpPr>
        <p:spPr>
          <a:xfrm>
            <a:off x="6840091" y="11974450"/>
            <a:ext cx="709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g         e        </a:t>
            </a:r>
            <a:r>
              <a:rPr lang="en-US" altLang="zh-CN" sz="2800" dirty="0" err="1" smtClean="0"/>
              <a:t>e</a:t>
            </a: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e</a:t>
            </a:r>
            <a:r>
              <a:rPr lang="en-US" altLang="zh-CN" sz="2800" dirty="0" smtClean="0"/>
              <a:t>        </a:t>
            </a:r>
            <a:r>
              <a:rPr lang="en-US" altLang="zh-CN" sz="2800" dirty="0" err="1"/>
              <a:t>e</a:t>
            </a:r>
            <a:r>
              <a:rPr lang="en-US" altLang="zh-CN" sz="2800" dirty="0"/>
              <a:t>      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min</a:t>
            </a:r>
            <a:r>
              <a:rPr lang="en-US" altLang="zh-CN" sz="2800" baseline="-25000" dirty="0" smtClean="0"/>
              <a:t>      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min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e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min</a:t>
            </a:r>
            <a:endParaRPr lang="zh-CN" altLang="en-US" sz="28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5759971" y="13499600"/>
            <a:ext cx="782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759971" y="14256546"/>
            <a:ext cx="782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2851558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101" name="椭圆 100"/>
          <p:cNvSpPr/>
          <p:nvPr/>
        </p:nvSpPr>
        <p:spPr>
          <a:xfrm>
            <a:off x="12001114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r</a:t>
            </a:r>
            <a:endParaRPr lang="zh-CN" altLang="en-US" sz="2800" dirty="0"/>
          </a:p>
        </p:txBody>
      </p:sp>
      <p:sp>
        <p:nvSpPr>
          <p:cNvPr id="102" name="椭圆 101"/>
          <p:cNvSpPr/>
          <p:nvPr/>
        </p:nvSpPr>
        <p:spPr>
          <a:xfrm>
            <a:off x="11150669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v</a:t>
            </a:r>
            <a:endParaRPr lang="zh-CN" altLang="en-US" sz="2800" dirty="0"/>
          </a:p>
        </p:txBody>
      </p:sp>
      <p:sp>
        <p:nvSpPr>
          <p:cNvPr id="103" name="椭圆 102"/>
          <p:cNvSpPr/>
          <p:nvPr/>
        </p:nvSpPr>
        <p:spPr>
          <a:xfrm>
            <a:off x="10300225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104" name="椭圆 103"/>
          <p:cNvSpPr/>
          <p:nvPr/>
        </p:nvSpPr>
        <p:spPr>
          <a:xfrm>
            <a:off x="9449780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105" name="椭圆 104"/>
          <p:cNvSpPr/>
          <p:nvPr/>
        </p:nvSpPr>
        <p:spPr>
          <a:xfrm>
            <a:off x="8599336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106" name="椭圆 105"/>
          <p:cNvSpPr/>
          <p:nvPr/>
        </p:nvSpPr>
        <p:spPr>
          <a:xfrm>
            <a:off x="7748892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107" name="椭圆 106"/>
          <p:cNvSpPr/>
          <p:nvPr/>
        </p:nvSpPr>
        <p:spPr>
          <a:xfrm>
            <a:off x="6898447" y="13599666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13110146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8"/>
          <p:cNvSpPr txBox="1"/>
          <p:nvPr/>
        </p:nvSpPr>
        <p:spPr>
          <a:xfrm>
            <a:off x="13015652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11409257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20"/>
          <p:cNvSpPr txBox="1"/>
          <p:nvPr/>
        </p:nvSpPr>
        <p:spPr>
          <a:xfrm>
            <a:off x="11314763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10558812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2"/>
          <p:cNvSpPr txBox="1"/>
          <p:nvPr/>
        </p:nvSpPr>
        <p:spPr>
          <a:xfrm>
            <a:off x="10464318" y="14456678"/>
            <a:ext cx="80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9708368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4"/>
          <p:cNvSpPr txBox="1"/>
          <p:nvPr/>
        </p:nvSpPr>
        <p:spPr>
          <a:xfrm>
            <a:off x="9613874" y="14456678"/>
            <a:ext cx="79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1/4</a:t>
            </a:r>
            <a:endParaRPr lang="zh-CN" altLang="en-US" sz="2400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8857923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26"/>
          <p:cNvSpPr txBox="1"/>
          <p:nvPr/>
        </p:nvSpPr>
        <p:spPr>
          <a:xfrm>
            <a:off x="8763429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1/3</a:t>
            </a:r>
            <a:endParaRPr lang="zh-CN" altLang="en-US" sz="2400" dirty="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8007479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8"/>
          <p:cNvSpPr txBox="1"/>
          <p:nvPr/>
        </p:nvSpPr>
        <p:spPr>
          <a:xfrm>
            <a:off x="7912985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1/2</a:t>
            </a:r>
            <a:endParaRPr lang="zh-CN" altLang="en-US" sz="2400" dirty="0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7157034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30"/>
          <p:cNvSpPr txBox="1"/>
          <p:nvPr/>
        </p:nvSpPr>
        <p:spPr>
          <a:xfrm>
            <a:off x="7062541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12259701" y="14256546"/>
            <a:ext cx="0" cy="8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34"/>
          <p:cNvSpPr txBox="1"/>
          <p:nvPr/>
        </p:nvSpPr>
        <p:spPr>
          <a:xfrm>
            <a:off x="12165207" y="14456678"/>
            <a:ext cx="6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1/5</a:t>
            </a:r>
            <a:endParaRPr lang="zh-CN" altLang="en-US" sz="2400" dirty="0"/>
          </a:p>
        </p:txBody>
      </p:sp>
      <p:sp>
        <p:nvSpPr>
          <p:cNvPr id="158" name="右箭头 157"/>
          <p:cNvSpPr/>
          <p:nvPr/>
        </p:nvSpPr>
        <p:spPr>
          <a:xfrm>
            <a:off x="13677109" y="13799798"/>
            <a:ext cx="944938" cy="2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2"/>
          </a:p>
        </p:txBody>
      </p:sp>
      <p:sp>
        <p:nvSpPr>
          <p:cNvPr id="160" name="TextBox 66"/>
          <p:cNvSpPr txBox="1"/>
          <p:nvPr/>
        </p:nvSpPr>
        <p:spPr>
          <a:xfrm>
            <a:off x="12921158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161" name="TextBox 67"/>
          <p:cNvSpPr txBox="1"/>
          <p:nvPr/>
        </p:nvSpPr>
        <p:spPr>
          <a:xfrm>
            <a:off x="12070714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162" name="TextBox 68"/>
          <p:cNvSpPr txBox="1"/>
          <p:nvPr/>
        </p:nvSpPr>
        <p:spPr>
          <a:xfrm>
            <a:off x="11220269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163" name="TextBox 69"/>
          <p:cNvSpPr txBox="1"/>
          <p:nvPr/>
        </p:nvSpPr>
        <p:spPr>
          <a:xfrm>
            <a:off x="10369825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4</a:t>
            </a:r>
            <a:endParaRPr lang="zh-CN" altLang="en-US" sz="2400" dirty="0"/>
          </a:p>
        </p:txBody>
      </p:sp>
      <p:sp>
        <p:nvSpPr>
          <p:cNvPr id="164" name="TextBox 70"/>
          <p:cNvSpPr txBox="1"/>
          <p:nvPr/>
        </p:nvSpPr>
        <p:spPr>
          <a:xfrm>
            <a:off x="9519380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5</a:t>
            </a:r>
            <a:endParaRPr lang="zh-CN" altLang="en-US" sz="2400" dirty="0"/>
          </a:p>
        </p:txBody>
      </p:sp>
      <p:sp>
        <p:nvSpPr>
          <p:cNvPr id="165" name="TextBox 71"/>
          <p:cNvSpPr txBox="1"/>
          <p:nvPr/>
        </p:nvSpPr>
        <p:spPr>
          <a:xfrm>
            <a:off x="8668936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6</a:t>
            </a:r>
            <a:endParaRPr lang="zh-CN" altLang="en-US" sz="2400" dirty="0"/>
          </a:p>
        </p:txBody>
      </p:sp>
      <p:sp>
        <p:nvSpPr>
          <p:cNvPr id="166" name="TextBox 72"/>
          <p:cNvSpPr txBox="1"/>
          <p:nvPr/>
        </p:nvSpPr>
        <p:spPr>
          <a:xfrm>
            <a:off x="7818491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7</a:t>
            </a:r>
            <a:endParaRPr lang="zh-CN" altLang="en-US" sz="2400" dirty="0"/>
          </a:p>
        </p:txBody>
      </p:sp>
      <p:sp>
        <p:nvSpPr>
          <p:cNvPr id="167" name="TextBox 73"/>
          <p:cNvSpPr txBox="1"/>
          <p:nvPr/>
        </p:nvSpPr>
        <p:spPr>
          <a:xfrm>
            <a:off x="6968047" y="13099336"/>
            <a:ext cx="4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8</a:t>
            </a:r>
            <a:endParaRPr lang="zh-CN" altLang="en-US" sz="2400" dirty="0"/>
          </a:p>
        </p:txBody>
      </p:sp>
      <p:sp>
        <p:nvSpPr>
          <p:cNvPr id="159" name="TextBox 32"/>
          <p:cNvSpPr txBox="1"/>
          <p:nvPr/>
        </p:nvSpPr>
        <p:spPr>
          <a:xfrm>
            <a:off x="4469973" y="10872539"/>
            <a:ext cx="90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</a:t>
            </a:r>
            <a:r>
              <a:rPr lang="en-US" altLang="zh-CN" sz="3200" baseline="-25000" dirty="0"/>
              <a:t>min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69" name="TextBox 40"/>
          <p:cNvSpPr txBox="1"/>
          <p:nvPr/>
        </p:nvSpPr>
        <p:spPr>
          <a:xfrm>
            <a:off x="6624067" y="1090215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4        3         3        3        3        2        2        2         </a:t>
            </a:r>
            <a:endParaRPr lang="zh-CN" altLang="en-US" sz="2800" dirty="0"/>
          </a:p>
        </p:txBody>
      </p:sp>
      <p:sp>
        <p:nvSpPr>
          <p:cNvPr id="172" name="TextBox 64"/>
          <p:cNvSpPr txBox="1"/>
          <p:nvPr/>
        </p:nvSpPr>
        <p:spPr>
          <a:xfrm>
            <a:off x="6912099" y="10405866"/>
            <a:ext cx="6768752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25" dirty="0" smtClean="0"/>
              <a:t>√         </a:t>
            </a:r>
            <a:r>
              <a:rPr lang="en-US" altLang="zh-CN" sz="2625" b="1" dirty="0" smtClean="0"/>
              <a:t>×</a:t>
            </a:r>
            <a:r>
              <a:rPr lang="zh-CN" altLang="en-US" sz="2625" dirty="0" smtClean="0"/>
              <a:t>       </a:t>
            </a:r>
            <a:r>
              <a:rPr lang="en-US" altLang="zh-CN" sz="2625" b="1" dirty="0" smtClean="0"/>
              <a:t>×</a:t>
            </a:r>
            <a:r>
              <a:rPr lang="zh-CN" altLang="en-US" sz="2625" b="1" dirty="0" smtClean="0"/>
              <a:t>      </a:t>
            </a:r>
            <a:r>
              <a:rPr lang="en-US" altLang="zh-CN" sz="2625" b="1" dirty="0" smtClean="0"/>
              <a:t>×        </a:t>
            </a:r>
            <a:r>
              <a:rPr lang="zh-CN" altLang="en-US" sz="2625" dirty="0" smtClean="0"/>
              <a:t>√        </a:t>
            </a:r>
            <a:r>
              <a:rPr lang="en-US" altLang="zh-CN" sz="2625" b="1" dirty="0" smtClean="0"/>
              <a:t>×       ×      </a:t>
            </a:r>
            <a:r>
              <a:rPr lang="en-US" altLang="zh-CN" sz="2625" dirty="0" smtClean="0"/>
              <a:t>7+1</a:t>
            </a:r>
            <a:r>
              <a:rPr lang="zh-CN" altLang="en-US" sz="2625" dirty="0" smtClean="0"/>
              <a:t> </a:t>
            </a:r>
            <a:endParaRPr lang="zh-CN" altLang="en-US" sz="2625" b="1" dirty="0" smtClean="0"/>
          </a:p>
        </p:txBody>
      </p:sp>
      <p:sp>
        <p:nvSpPr>
          <p:cNvPr id="173" name="TextBox 40"/>
          <p:cNvSpPr txBox="1"/>
          <p:nvPr/>
        </p:nvSpPr>
        <p:spPr>
          <a:xfrm>
            <a:off x="5831979" y="15553059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        4        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        2         2        2         2         </a:t>
            </a:r>
            <a:endParaRPr lang="zh-CN" altLang="en-US" sz="2800" dirty="0"/>
          </a:p>
        </p:txBody>
      </p:sp>
      <p:sp>
        <p:nvSpPr>
          <p:cNvPr id="174" name="TextBox 14"/>
          <p:cNvSpPr txBox="1"/>
          <p:nvPr/>
        </p:nvSpPr>
        <p:spPr>
          <a:xfrm>
            <a:off x="4057655" y="13608843"/>
            <a:ext cx="169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Stream </a:t>
            </a:r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175" name="TextBox 15"/>
          <p:cNvSpPr txBox="1"/>
          <p:nvPr/>
        </p:nvSpPr>
        <p:spPr>
          <a:xfrm>
            <a:off x="3887763" y="14409070"/>
            <a:ext cx="19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Probability</a:t>
            </a:r>
            <a:endParaRPr lang="zh-CN" altLang="en-US" sz="2800" dirty="0"/>
          </a:p>
        </p:txBody>
      </p:sp>
      <p:sp>
        <p:nvSpPr>
          <p:cNvPr id="176" name="TextBox 16"/>
          <p:cNvSpPr txBox="1"/>
          <p:nvPr/>
        </p:nvSpPr>
        <p:spPr>
          <a:xfrm>
            <a:off x="4026694" y="15041177"/>
            <a:ext cx="18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Successful</a:t>
            </a:r>
            <a:r>
              <a:rPr lang="en-US" altLang="zh-CN" sz="2100" dirty="0"/>
              <a:t>?</a:t>
            </a:r>
            <a:endParaRPr lang="zh-CN" altLang="en-US" sz="2100" dirty="0"/>
          </a:p>
        </p:txBody>
      </p:sp>
      <p:sp>
        <p:nvSpPr>
          <p:cNvPr id="177" name="TextBox 33"/>
          <p:cNvSpPr txBox="1"/>
          <p:nvPr/>
        </p:nvSpPr>
        <p:spPr>
          <a:xfrm>
            <a:off x="3954929" y="16830039"/>
            <a:ext cx="180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Root node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78" name="TextBox 32"/>
          <p:cNvSpPr txBox="1"/>
          <p:nvPr/>
        </p:nvSpPr>
        <p:spPr>
          <a:xfrm>
            <a:off x="4469973" y="15545233"/>
            <a:ext cx="90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</a:t>
            </a:r>
            <a:r>
              <a:rPr lang="en-US" altLang="zh-CN" sz="2800" baseline="-25000" dirty="0"/>
              <a:t>min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84" name="TextBox 64"/>
          <p:cNvSpPr txBox="1"/>
          <p:nvPr/>
        </p:nvSpPr>
        <p:spPr>
          <a:xfrm>
            <a:off x="6912099" y="15049003"/>
            <a:ext cx="770485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25" dirty="0" smtClean="0"/>
              <a:t> </a:t>
            </a:r>
            <a:r>
              <a:rPr lang="zh-CN" altLang="en-US" sz="2625" dirty="0"/>
              <a:t>√   </a:t>
            </a:r>
            <a:r>
              <a:rPr lang="zh-CN" altLang="en-US" sz="2625" dirty="0" smtClean="0"/>
              <a:t>     </a:t>
            </a:r>
            <a:r>
              <a:rPr lang="en-US" altLang="zh-CN" sz="2625" b="1" dirty="0" smtClean="0"/>
              <a:t>×</a:t>
            </a:r>
            <a:r>
              <a:rPr lang="zh-CN" altLang="en-US" sz="2625" b="1" dirty="0" smtClean="0"/>
              <a:t>       </a:t>
            </a:r>
            <a:r>
              <a:rPr lang="en-US" altLang="zh-CN" sz="2625" b="1" dirty="0" smtClean="0"/>
              <a:t>×       ×</a:t>
            </a:r>
            <a:r>
              <a:rPr lang="zh-CN" altLang="en-US" sz="2625" dirty="0" smtClean="0"/>
              <a:t>       </a:t>
            </a:r>
            <a:r>
              <a:rPr lang="en-US" altLang="zh-CN" sz="2625" b="1" dirty="0" smtClean="0"/>
              <a:t>×        </a:t>
            </a:r>
            <a:r>
              <a:rPr lang="zh-CN" altLang="en-US" sz="2625" dirty="0" smtClean="0"/>
              <a:t>√         √          √</a:t>
            </a:r>
            <a:r>
              <a:rPr lang="en-US" altLang="zh-CN" sz="2625" b="1" dirty="0" smtClean="0"/>
              <a:t>      </a:t>
            </a:r>
            <a:r>
              <a:rPr lang="zh-CN" altLang="en-US" sz="2625" dirty="0" smtClean="0"/>
              <a:t> </a:t>
            </a:r>
            <a:endParaRPr lang="zh-CN" altLang="en-US" sz="2625" b="1" dirty="0" smtClean="0"/>
          </a:p>
        </p:txBody>
      </p:sp>
      <p:sp>
        <p:nvSpPr>
          <p:cNvPr id="185" name="TextBox 53"/>
          <p:cNvSpPr txBox="1"/>
          <p:nvPr/>
        </p:nvSpPr>
        <p:spPr>
          <a:xfrm>
            <a:off x="6048003" y="16830039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e         v         </a:t>
            </a:r>
            <a:r>
              <a:rPr lang="en-US" altLang="zh-CN" sz="2800" dirty="0" err="1" smtClean="0"/>
              <a:t>v</a:t>
            </a: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v</a:t>
            </a: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v</a:t>
            </a:r>
            <a:r>
              <a:rPr lang="en-US" altLang="zh-CN" sz="2800" dirty="0" smtClean="0"/>
              <a:t>     </a:t>
            </a:r>
            <a:r>
              <a:rPr lang="en-US" altLang="zh-CN" sz="2800" baseline="-25000" dirty="0" smtClean="0"/>
              <a:t>     </a:t>
            </a:r>
            <a:r>
              <a:rPr lang="en-US" altLang="zh-CN" sz="2800" dirty="0" err="1" smtClean="0"/>
              <a:t>v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prstClr val="black"/>
                </a:solidFill>
              </a:rPr>
              <a:t>     r         g   </a:t>
            </a:r>
            <a:endParaRPr lang="zh-CN" altLang="en-US" sz="2800" dirty="0"/>
          </a:p>
        </p:txBody>
      </p:sp>
      <p:sp>
        <p:nvSpPr>
          <p:cNvPr id="127" name="TextBox 32"/>
          <p:cNvSpPr txBox="1"/>
          <p:nvPr/>
        </p:nvSpPr>
        <p:spPr>
          <a:xfrm>
            <a:off x="4469973" y="11366881"/>
            <a:ext cx="90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t</a:t>
            </a:r>
            <a:r>
              <a:rPr lang="en-US" altLang="zh-CN" sz="3200" baseline="-25000" dirty="0" err="1" smtClean="0"/>
              <a:t>fail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31" name="TextBox 40"/>
          <p:cNvSpPr txBox="1"/>
          <p:nvPr/>
        </p:nvSpPr>
        <p:spPr>
          <a:xfrm>
            <a:off x="6624067" y="1139649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0        3         2        1        0        2        1        0         </a:t>
            </a:r>
            <a:endParaRPr lang="zh-CN" altLang="en-US" sz="2800" dirty="0"/>
          </a:p>
        </p:txBody>
      </p:sp>
      <p:sp>
        <p:nvSpPr>
          <p:cNvPr id="132" name="TextBox 32"/>
          <p:cNvSpPr txBox="1"/>
          <p:nvPr/>
        </p:nvSpPr>
        <p:spPr>
          <a:xfrm>
            <a:off x="4469973" y="16152829"/>
            <a:ext cx="90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t</a:t>
            </a:r>
            <a:r>
              <a:rPr lang="en-US" altLang="zh-CN" sz="3200" baseline="-25000" dirty="0" err="1" smtClean="0"/>
              <a:t>fail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34" name="TextBox 40"/>
          <p:cNvSpPr txBox="1"/>
          <p:nvPr/>
        </p:nvSpPr>
        <p:spPr>
          <a:xfrm>
            <a:off x="5831979" y="16152829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        5         4        3        2        1         0        0         0        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248803" y="9552564"/>
                <a:ext cx="3038011" cy="740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Pro</a:t>
                </a:r>
                <a:r>
                  <a:rPr lang="en-US" altLang="zh-CN" sz="2800" dirty="0" smtClean="0"/>
                  <a:t>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min</m:t>
                        </m:r>
                        <m:r>
                          <m:rPr>
                            <m:nor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sz="3200" b="0" i="0" baseline="-25000" dirty="0" smtClean="0"/>
                          <m:t>fail</m:t>
                        </m:r>
                        <m:r>
                          <m:rPr>
                            <m:nor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803" y="9552564"/>
                <a:ext cx="3038011" cy="740716"/>
              </a:xfrm>
              <a:prstGeom prst="rect">
                <a:avLst/>
              </a:prstGeom>
              <a:blipFill rotWithShape="0">
                <a:blip r:embed="rId2"/>
                <a:stretch>
                  <a:fillRect l="-4008"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/>
              <p:cNvSpPr txBox="1"/>
              <p:nvPr/>
            </p:nvSpPr>
            <p:spPr>
              <a:xfrm>
                <a:off x="13464827" y="10803934"/>
                <a:ext cx="1693092" cy="74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sz="2800" dirty="0" err="1">
                    <a:solidFill>
                      <a:prstClr val="black"/>
                    </a:solidFill>
                  </a:rPr>
                  <a:t>f</a:t>
                </a:r>
                <a:r>
                  <a:rPr lang="en-US" altLang="zh-CN" sz="2800" baseline="-25000" dirty="0" err="1">
                    <a:solidFill>
                      <a:prstClr val="black"/>
                    </a:solidFill>
                  </a:rPr>
                  <a:t>min</a:t>
                </a:r>
                <a:r>
                  <a:rPr lang="en-US" altLang="zh-CN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+=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fail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min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827" y="10803934"/>
                <a:ext cx="1693092" cy="746808"/>
              </a:xfrm>
              <a:prstGeom prst="rect">
                <a:avLst/>
              </a:prstGeom>
              <a:blipFill rotWithShape="0">
                <a:blip r:embed="rId3"/>
                <a:stretch>
                  <a:fillRect l="-7554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13536035" y="15375253"/>
                <a:ext cx="1693092" cy="74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sz="2800" dirty="0" err="1">
                    <a:solidFill>
                      <a:prstClr val="black"/>
                    </a:solidFill>
                  </a:rPr>
                  <a:t>f</a:t>
                </a:r>
                <a:r>
                  <a:rPr lang="en-US" altLang="zh-CN" sz="2800" baseline="-25000" dirty="0" err="1">
                    <a:solidFill>
                      <a:prstClr val="black"/>
                    </a:solidFill>
                  </a:rPr>
                  <a:t>min</a:t>
                </a:r>
                <a:r>
                  <a:rPr lang="en-US" altLang="zh-CN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+=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fail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min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035" y="15375253"/>
                <a:ext cx="1693092" cy="746808"/>
              </a:xfrm>
              <a:prstGeom prst="rect">
                <a:avLst/>
              </a:prstGeom>
              <a:blipFill rotWithShape="0">
                <a:blip r:embed="rId4"/>
                <a:stretch>
                  <a:fillRect l="-7194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952672" y="9212391"/>
            <a:ext cx="160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Min-heap</a:t>
            </a:r>
            <a:endParaRPr lang="zh-CN" altLang="en-US" sz="2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2693049" y="2578965"/>
            <a:ext cx="5868652" cy="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29053" y="3743747"/>
            <a:ext cx="5942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507015" y="2693244"/>
            <a:ext cx="1054686" cy="97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3600" baseline="-25000" dirty="0" smtClean="0"/>
              <a:t>1</a:t>
            </a:r>
            <a:r>
              <a:rPr lang="en-US" altLang="zh-CN" sz="2400" dirty="0" smtClean="0"/>
              <a:t>,d</a:t>
            </a:r>
            <a:r>
              <a:rPr lang="en-US" altLang="zh-CN" sz="3600" baseline="-25000" dirty="0" smtClean="0"/>
              <a:t>1</a:t>
            </a:r>
            <a:endParaRPr lang="zh-CN" altLang="en-US" sz="3600" baseline="-25000" dirty="0"/>
          </a:p>
        </p:txBody>
      </p:sp>
      <p:sp>
        <p:nvSpPr>
          <p:cNvPr id="30" name="椭圆 29"/>
          <p:cNvSpPr/>
          <p:nvPr/>
        </p:nvSpPr>
        <p:spPr>
          <a:xfrm>
            <a:off x="6354887" y="2693244"/>
            <a:ext cx="1054686" cy="97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3600" baseline="-25000" dirty="0" smtClean="0"/>
              <a:t>2</a:t>
            </a:r>
            <a:r>
              <a:rPr lang="en-US" altLang="zh-CN" sz="2400" dirty="0" smtClean="0"/>
              <a:t>,d</a:t>
            </a:r>
            <a:r>
              <a:rPr lang="en-US" altLang="zh-CN" sz="3600" baseline="-25000" dirty="0" smtClean="0"/>
              <a:t>3</a:t>
            </a:r>
            <a:endParaRPr lang="zh-CN" altLang="en-US" sz="3600" baseline="-25000" dirty="0" smtClean="0"/>
          </a:p>
        </p:txBody>
      </p:sp>
      <p:sp>
        <p:nvSpPr>
          <p:cNvPr id="31" name="椭圆 30"/>
          <p:cNvSpPr/>
          <p:nvPr/>
        </p:nvSpPr>
        <p:spPr>
          <a:xfrm>
            <a:off x="5202759" y="2693244"/>
            <a:ext cx="1054686" cy="97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3600" baseline="-25000" dirty="0" smtClean="0"/>
              <a:t>1</a:t>
            </a:r>
            <a:r>
              <a:rPr lang="en-US" altLang="zh-CN" sz="2400" dirty="0" smtClean="0"/>
              <a:t>,d</a:t>
            </a:r>
            <a:r>
              <a:rPr lang="en-US" altLang="zh-CN" sz="3600" baseline="-25000" dirty="0" smtClean="0"/>
              <a:t>5</a:t>
            </a:r>
            <a:endParaRPr lang="zh-CN" altLang="en-US" sz="2400" baseline="-25000" dirty="0" smtClean="0"/>
          </a:p>
        </p:txBody>
      </p:sp>
      <p:sp>
        <p:nvSpPr>
          <p:cNvPr id="33" name="椭圆 32"/>
          <p:cNvSpPr/>
          <p:nvPr/>
        </p:nvSpPr>
        <p:spPr>
          <a:xfrm>
            <a:off x="4025197" y="2693244"/>
            <a:ext cx="1054686" cy="97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3600" baseline="-25000" dirty="0" smtClean="0"/>
              <a:t>3</a:t>
            </a:r>
            <a:r>
              <a:rPr lang="en-US" altLang="zh-CN" sz="2400" dirty="0" smtClean="0"/>
              <a:t>,d</a:t>
            </a:r>
            <a:r>
              <a:rPr lang="en-US" altLang="zh-CN" sz="3600" baseline="-25000" dirty="0" smtClean="0"/>
              <a:t>7</a:t>
            </a:r>
            <a:endParaRPr lang="zh-CN" altLang="en-US" sz="3600" baseline="-25000" dirty="0" smtClean="0"/>
          </a:p>
        </p:txBody>
      </p:sp>
      <p:sp>
        <p:nvSpPr>
          <p:cNvPr id="35" name="椭圆 34"/>
          <p:cNvSpPr/>
          <p:nvPr/>
        </p:nvSpPr>
        <p:spPr>
          <a:xfrm>
            <a:off x="2873069" y="2693244"/>
            <a:ext cx="1054686" cy="97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1" name="TextBox 14"/>
          <p:cNvSpPr txBox="1"/>
          <p:nvPr/>
        </p:nvSpPr>
        <p:spPr>
          <a:xfrm>
            <a:off x="952672" y="2995851"/>
            <a:ext cx="169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Stream </a:t>
            </a:r>
            <a:r>
              <a:rPr lang="en-US" altLang="zh-CN" sz="2800" i="1" dirty="0"/>
              <a:t>S</a:t>
            </a:r>
            <a:endParaRPr lang="zh-CN" altLang="en-US" sz="2800" i="1" dirty="0"/>
          </a:p>
        </p:txBody>
      </p:sp>
      <p:sp>
        <p:nvSpPr>
          <p:cNvPr id="82" name="右箭头 81"/>
          <p:cNvSpPr/>
          <p:nvPr/>
        </p:nvSpPr>
        <p:spPr>
          <a:xfrm>
            <a:off x="8991497" y="3068473"/>
            <a:ext cx="944938" cy="188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2"/>
          </a:p>
        </p:txBody>
      </p:sp>
      <p:sp>
        <p:nvSpPr>
          <p:cNvPr id="86" name="TextBox 58"/>
          <p:cNvSpPr txBox="1"/>
          <p:nvPr/>
        </p:nvSpPr>
        <p:spPr>
          <a:xfrm>
            <a:off x="4025198" y="2129954"/>
            <a:ext cx="4785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4            3            2             1</a:t>
            </a:r>
            <a:endParaRPr lang="zh-CN" altLang="en-US" sz="2800" dirty="0"/>
          </a:p>
        </p:txBody>
      </p:sp>
      <p:sp>
        <p:nvSpPr>
          <p:cNvPr id="91" name="TextBox 63"/>
          <p:cNvSpPr txBox="1"/>
          <p:nvPr/>
        </p:nvSpPr>
        <p:spPr>
          <a:xfrm>
            <a:off x="3167683" y="2015555"/>
            <a:ext cx="47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2873069" y="9144347"/>
            <a:ext cx="9227336" cy="3029435"/>
            <a:chOff x="3157371" y="9283264"/>
            <a:chExt cx="9227336" cy="302943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57371" y="9745797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57371" y="10817672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36" idx="3"/>
              <a:endCxn id="9" idx="0"/>
            </p:cNvCxnSpPr>
            <p:nvPr/>
          </p:nvCxnSpPr>
          <p:spPr>
            <a:xfrm flipH="1">
              <a:off x="7157176" y="9979557"/>
              <a:ext cx="399353" cy="40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136" idx="5"/>
              <a:endCxn id="10" idx="0"/>
            </p:cNvCxnSpPr>
            <p:nvPr/>
          </p:nvCxnSpPr>
          <p:spPr>
            <a:xfrm>
              <a:off x="8147538" y="9979557"/>
              <a:ext cx="385470" cy="40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739269" y="10381411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S</a:t>
              </a:r>
              <a:r>
                <a:rPr lang="en-US" altLang="zh-CN" sz="3600" baseline="-25000" dirty="0" smtClean="0"/>
                <a:t>3</a:t>
              </a:r>
              <a:r>
                <a:rPr lang="en-US" altLang="zh-CN" sz="2362" dirty="0" smtClean="0"/>
                <a:t>  5</a:t>
              </a:r>
              <a:endParaRPr lang="zh-CN" altLang="en-US" sz="2362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115101" y="10381411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S</a:t>
              </a:r>
              <a:r>
                <a:rPr lang="en-US" altLang="zh-CN" sz="3600" baseline="-25000" dirty="0" smtClean="0"/>
                <a:t>6</a:t>
              </a:r>
              <a:r>
                <a:rPr lang="en-US" altLang="zh-CN" sz="2362" dirty="0" smtClean="0"/>
                <a:t>  9</a:t>
              </a:r>
              <a:endParaRPr lang="zh-CN" altLang="en-US" sz="2362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57371" y="11934281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13" idx="0"/>
            </p:cNvCxnSpPr>
            <p:nvPr/>
          </p:nvCxnSpPr>
          <p:spPr>
            <a:xfrm flipH="1">
              <a:off x="6599614" y="11197169"/>
              <a:ext cx="557562" cy="299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181707" y="11496941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61414" rIns="0" rtlCol="0" anchor="ctr"/>
            <a:lstStyle/>
            <a:p>
              <a:pPr algn="ctr"/>
              <a:r>
                <a:rPr lang="en-US" altLang="zh-CN" sz="2362" dirty="0" smtClean="0"/>
                <a:t>S</a:t>
              </a:r>
              <a:r>
                <a:rPr lang="en-US" altLang="zh-CN" sz="3600" baseline="-25000" dirty="0" smtClean="0"/>
                <a:t>8</a:t>
              </a:r>
              <a:r>
                <a:rPr lang="en-US" altLang="zh-CN" sz="2362" dirty="0" smtClean="0"/>
                <a:t>  </a:t>
              </a:r>
              <a:r>
                <a:rPr lang="en-US" altLang="zh-CN" sz="2362" dirty="0"/>
                <a:t>6</a:t>
              </a:r>
              <a:endParaRPr lang="zh-CN" altLang="en-US" sz="2362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46094" y="11496941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dirty="0" smtClean="0"/>
                <a:t>S</a:t>
              </a:r>
              <a:r>
                <a:rPr lang="en-US" altLang="zh-CN" sz="3600" baseline="-25000" dirty="0" smtClean="0"/>
                <a:t>1</a:t>
              </a:r>
              <a:r>
                <a:rPr lang="en-US" altLang="zh-CN" sz="2400" dirty="0" smtClean="0"/>
                <a:t>  </a:t>
              </a:r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196401" y="10381411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564553" y="10381411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620337" y="11496941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628449" y="11496941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9" idx="4"/>
              <a:endCxn id="14" idx="0"/>
            </p:cNvCxnSpPr>
            <p:nvPr/>
          </p:nvCxnSpPr>
          <p:spPr>
            <a:xfrm>
              <a:off x="7157176" y="11197169"/>
              <a:ext cx="406825" cy="299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7218913" y="9390755"/>
              <a:ext cx="1455070" cy="455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362" dirty="0" err="1">
                  <a:solidFill>
                    <a:schemeClr val="bg1"/>
                  </a:solidFill>
                </a:rPr>
                <a:t>e</a:t>
              </a:r>
              <a:r>
                <a:rPr lang="en-US" altLang="zh-CN" sz="2625" baseline="-25000" dirty="0" err="1">
                  <a:solidFill>
                    <a:schemeClr val="bg1"/>
                  </a:solidFill>
                </a:rPr>
                <a:t>min</a:t>
              </a:r>
              <a:r>
                <a:rPr lang="en-US" altLang="zh-CN" sz="1837" dirty="0">
                  <a:solidFill>
                    <a:schemeClr val="bg1"/>
                  </a:solidFill>
                </a:rPr>
                <a:t>  </a:t>
              </a:r>
              <a:r>
                <a:rPr lang="en-US" altLang="zh-CN" sz="2362" dirty="0">
                  <a:solidFill>
                    <a:schemeClr val="bg1"/>
                  </a:solidFill>
                </a:rPr>
                <a:t>2</a:t>
              </a:r>
              <a:endParaRPr lang="zh-CN" altLang="en-US" sz="2362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7434127" y="9283264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S</a:t>
              </a:r>
              <a:r>
                <a:rPr lang="en-US" altLang="zh-CN" sz="3600" baseline="-25000" dirty="0" smtClean="0"/>
                <a:t>5</a:t>
              </a:r>
              <a:r>
                <a:rPr lang="en-US" altLang="zh-CN" sz="2362" dirty="0" smtClean="0"/>
                <a:t>  2</a:t>
              </a:r>
              <a:endParaRPr lang="zh-CN" altLang="en-US" sz="2362" dirty="0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7916481" y="9283264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4"/>
          <p:cNvSpPr txBox="1"/>
          <p:nvPr/>
        </p:nvSpPr>
        <p:spPr>
          <a:xfrm>
            <a:off x="935435" y="6912099"/>
            <a:ext cx="263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Bloom </a:t>
            </a:r>
            <a:r>
              <a:rPr lang="en-US" altLang="zh-CN" sz="2800" dirty="0" smtClean="0"/>
              <a:t>filter</a:t>
            </a:r>
            <a:endParaRPr lang="zh-CN" altLang="en-US" sz="28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875616" y="4091133"/>
            <a:ext cx="9433048" cy="4693174"/>
            <a:chOff x="2951659" y="3989388"/>
            <a:chExt cx="9433048" cy="4693174"/>
          </a:xfrm>
        </p:grpSpPr>
        <p:grpSp>
          <p:nvGrpSpPr>
            <p:cNvPr id="78" name="组合 77"/>
            <p:cNvGrpSpPr/>
            <p:nvPr/>
          </p:nvGrpSpPr>
          <p:grpSpPr>
            <a:xfrm>
              <a:off x="2951659" y="6725809"/>
              <a:ext cx="9433048" cy="690346"/>
              <a:chOff x="3887763" y="6653801"/>
              <a:chExt cx="9433048" cy="690346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230188" y="6653801"/>
                <a:ext cx="5506447" cy="690343"/>
                <a:chOff x="1282700" y="4508500"/>
                <a:chExt cx="5650433" cy="4826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282700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2095500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908300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3721100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5307533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120333" y="4508500"/>
                  <a:ext cx="812800" cy="482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11736635" y="6653804"/>
                <a:ext cx="792088" cy="6903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887763" y="6653804"/>
                <a:ext cx="792088" cy="6903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679851" y="6653804"/>
                <a:ext cx="792088" cy="6903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528723" y="6653804"/>
                <a:ext cx="792088" cy="6903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4067783" y="4175913"/>
              <a:ext cx="3926601" cy="2549899"/>
              <a:chOff x="5003887" y="4103905"/>
              <a:chExt cx="3926601" cy="2549899"/>
            </a:xfrm>
          </p:grpSpPr>
          <p:cxnSp>
            <p:nvCxnSpPr>
              <p:cNvPr id="58" name="直接箭头连接符 57"/>
              <p:cNvCxnSpPr>
                <a:stCxn id="94" idx="4"/>
                <a:endCxn id="76" idx="0"/>
              </p:cNvCxnSpPr>
              <p:nvPr/>
            </p:nvCxnSpPr>
            <p:spPr>
              <a:xfrm flipH="1">
                <a:off x="5003887" y="5041863"/>
                <a:ext cx="1643467" cy="1611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94" idx="4"/>
                <a:endCxn id="39" idx="0"/>
              </p:cNvCxnSpPr>
              <p:nvPr/>
            </p:nvCxnSpPr>
            <p:spPr>
              <a:xfrm>
                <a:off x="6647354" y="5041863"/>
                <a:ext cx="698958" cy="1611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文本框 49"/>
              <p:cNvSpPr txBox="1"/>
              <p:nvPr/>
            </p:nvSpPr>
            <p:spPr>
              <a:xfrm>
                <a:off x="5259950" y="5298306"/>
                <a:ext cx="7270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 smtClean="0"/>
                  <a:t>1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sp>
            <p:nvSpPr>
              <p:cNvPr id="61" name="文本框 57"/>
              <p:cNvSpPr txBox="1"/>
              <p:nvPr/>
            </p:nvSpPr>
            <p:spPr>
              <a:xfrm>
                <a:off x="6254392" y="5759971"/>
                <a:ext cx="740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/>
                  <a:t>2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cxnSp>
            <p:nvCxnSpPr>
              <p:cNvPr id="64" name="直接箭头连接符 63"/>
              <p:cNvCxnSpPr>
                <a:stCxn id="94" idx="4"/>
                <a:endCxn id="43" idx="0"/>
              </p:cNvCxnSpPr>
              <p:nvPr/>
            </p:nvCxnSpPr>
            <p:spPr>
              <a:xfrm>
                <a:off x="6647354" y="5041863"/>
                <a:ext cx="2283134" cy="1611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文本框 58"/>
              <p:cNvSpPr txBox="1"/>
              <p:nvPr/>
            </p:nvSpPr>
            <p:spPr>
              <a:xfrm>
                <a:off x="7643180" y="5399931"/>
                <a:ext cx="10677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/>
                  <a:t>3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20011" y="4103905"/>
                <a:ext cx="1054686" cy="9379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400" dirty="0" smtClean="0"/>
                  <a:t>S</a:t>
                </a:r>
                <a:r>
                  <a:rPr lang="en-US" altLang="zh-CN" sz="3600" baseline="-25000" dirty="0" smtClean="0"/>
                  <a:t>1</a:t>
                </a:r>
                <a:r>
                  <a:rPr lang="en-US" altLang="zh-CN" sz="2400" dirty="0" smtClean="0"/>
                  <a:t>,d</a:t>
                </a:r>
                <a:r>
                  <a:rPr lang="en-US" altLang="zh-CN" sz="3600" baseline="-25000" dirty="0" smtClean="0"/>
                  <a:t>1</a:t>
                </a:r>
                <a:endParaRPr lang="zh-CN" altLang="en-US" sz="3600" baseline="-25000" dirty="0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7994384" y="3989388"/>
              <a:ext cx="3386246" cy="2736424"/>
              <a:chOff x="4252133" y="4061396"/>
              <a:chExt cx="3386246" cy="2736424"/>
            </a:xfrm>
          </p:grpSpPr>
          <p:cxnSp>
            <p:nvCxnSpPr>
              <p:cNvPr id="103" name="直接箭头连接符 102"/>
              <p:cNvCxnSpPr>
                <a:stCxn id="109" idx="4"/>
                <a:endCxn id="43" idx="0"/>
              </p:cNvCxnSpPr>
              <p:nvPr/>
            </p:nvCxnSpPr>
            <p:spPr>
              <a:xfrm flipH="1">
                <a:off x="4252133" y="5041863"/>
                <a:ext cx="2181362" cy="1755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109" idx="4"/>
                <a:endCxn id="44" idx="0"/>
              </p:cNvCxnSpPr>
              <p:nvPr/>
            </p:nvCxnSpPr>
            <p:spPr>
              <a:xfrm flipH="1">
                <a:off x="5798140" y="5041863"/>
                <a:ext cx="635355" cy="1755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文本框 49"/>
              <p:cNvSpPr txBox="1"/>
              <p:nvPr/>
            </p:nvSpPr>
            <p:spPr>
              <a:xfrm>
                <a:off x="4686051" y="5442322"/>
                <a:ext cx="7270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 smtClean="0"/>
                  <a:t>1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sp>
            <p:nvSpPr>
              <p:cNvPr id="106" name="文本框 57"/>
              <p:cNvSpPr txBox="1"/>
              <p:nvPr/>
            </p:nvSpPr>
            <p:spPr>
              <a:xfrm>
                <a:off x="5269081" y="5831979"/>
                <a:ext cx="740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/>
                  <a:t>2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cxnSp>
            <p:nvCxnSpPr>
              <p:cNvPr id="107" name="直接箭头连接符 106"/>
              <p:cNvCxnSpPr>
                <a:stCxn id="109" idx="4"/>
                <a:endCxn id="74" idx="0"/>
              </p:cNvCxnSpPr>
              <p:nvPr/>
            </p:nvCxnSpPr>
            <p:spPr>
              <a:xfrm>
                <a:off x="6433495" y="5041863"/>
                <a:ext cx="948821" cy="1755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文本框 58"/>
              <p:cNvSpPr txBox="1"/>
              <p:nvPr/>
            </p:nvSpPr>
            <p:spPr>
              <a:xfrm>
                <a:off x="6774283" y="53999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r>
                  <a:rPr lang="en-US" altLang="zh-CN" sz="3600" i="1" baseline="-25000" dirty="0"/>
                  <a:t>3</a:t>
                </a:r>
                <a:r>
                  <a:rPr lang="en-US" altLang="zh-CN" sz="2800" i="1" dirty="0" smtClean="0"/>
                  <a:t>(.)</a:t>
                </a:r>
                <a:endParaRPr lang="zh-CN" altLang="en-US" sz="2800" i="1" dirty="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906152" y="4061396"/>
                <a:ext cx="1054686" cy="980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400" dirty="0" smtClean="0"/>
                  <a:t>S</a:t>
                </a:r>
                <a:r>
                  <a:rPr lang="en-US" altLang="zh-CN" sz="3600" baseline="-25000" dirty="0" smtClean="0"/>
                  <a:t>2</a:t>
                </a:r>
                <a:r>
                  <a:rPr lang="en-US" altLang="zh-CN" sz="2400" dirty="0" smtClean="0"/>
                  <a:t>,d</a:t>
                </a:r>
                <a:r>
                  <a:rPr lang="en-US" altLang="zh-CN" sz="3600" baseline="-25000" dirty="0" smtClean="0"/>
                  <a:t>3</a:t>
                </a:r>
                <a:endParaRPr lang="zh-CN" altLang="en-US" sz="3600" baseline="-25000" dirty="0"/>
              </a:p>
            </p:txBody>
          </p:sp>
        </p:grpSp>
        <p:cxnSp>
          <p:nvCxnSpPr>
            <p:cNvPr id="118" name="直接箭头连接符 117"/>
            <p:cNvCxnSpPr/>
            <p:nvPr/>
          </p:nvCxnSpPr>
          <p:spPr>
            <a:xfrm>
              <a:off x="9580430" y="741615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9220390" y="7992219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424267" y="6725812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35835" y="6725812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468225" y="8640291"/>
            <a:ext cx="160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Min-heap</a:t>
            </a:r>
            <a:endParaRPr lang="zh-CN" altLang="en-US" sz="28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493735" y="2194713"/>
            <a:ext cx="8954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493735" y="2951659"/>
            <a:ext cx="8954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54152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70" name="椭圆 69"/>
          <p:cNvSpPr/>
          <p:nvPr/>
        </p:nvSpPr>
        <p:spPr>
          <a:xfrm>
            <a:off x="782144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sp>
        <p:nvSpPr>
          <p:cNvPr id="71" name="椭圆 70"/>
          <p:cNvSpPr/>
          <p:nvPr/>
        </p:nvSpPr>
        <p:spPr>
          <a:xfrm>
            <a:off x="710136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72" name="椭圆 71"/>
          <p:cNvSpPr/>
          <p:nvPr/>
        </p:nvSpPr>
        <p:spPr>
          <a:xfrm>
            <a:off x="638128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73" name="椭圆 72"/>
          <p:cNvSpPr/>
          <p:nvPr/>
        </p:nvSpPr>
        <p:spPr>
          <a:xfrm>
            <a:off x="566120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78" name="椭圆 77"/>
          <p:cNvSpPr/>
          <p:nvPr/>
        </p:nvSpPr>
        <p:spPr>
          <a:xfrm>
            <a:off x="494112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79" name="椭圆 78"/>
          <p:cNvSpPr/>
          <p:nvPr/>
        </p:nvSpPr>
        <p:spPr>
          <a:xfrm>
            <a:off x="422104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80" name="椭圆 79"/>
          <p:cNvSpPr/>
          <p:nvPr/>
        </p:nvSpPr>
        <p:spPr>
          <a:xfrm>
            <a:off x="350096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81" name="椭圆 80"/>
          <p:cNvSpPr/>
          <p:nvPr/>
        </p:nvSpPr>
        <p:spPr>
          <a:xfrm>
            <a:off x="278176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sp>
        <p:nvSpPr>
          <p:cNvPr id="87" name="右箭头 86"/>
          <p:cNvSpPr/>
          <p:nvPr/>
        </p:nvSpPr>
        <p:spPr>
          <a:xfrm>
            <a:off x="11727801" y="2494911"/>
            <a:ext cx="944938" cy="2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2"/>
          </a:p>
        </p:txBody>
      </p:sp>
      <p:sp>
        <p:nvSpPr>
          <p:cNvPr id="88" name="TextBox 14"/>
          <p:cNvSpPr txBox="1"/>
          <p:nvPr/>
        </p:nvSpPr>
        <p:spPr>
          <a:xfrm>
            <a:off x="468225" y="2484527"/>
            <a:ext cx="14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Stream </a:t>
            </a:r>
            <a:r>
              <a:rPr lang="en-US" altLang="zh-CN" sz="2800" i="1" dirty="0"/>
              <a:t>S</a:t>
            </a:r>
            <a:endParaRPr lang="zh-CN" altLang="en-US" sz="2800" i="1" dirty="0"/>
          </a:p>
        </p:txBody>
      </p:sp>
      <p:sp>
        <p:nvSpPr>
          <p:cNvPr id="89" name="椭圆 88"/>
          <p:cNvSpPr/>
          <p:nvPr/>
        </p:nvSpPr>
        <p:spPr>
          <a:xfrm>
            <a:off x="9261607" y="2294779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95" name="椭圆 94"/>
          <p:cNvSpPr/>
          <p:nvPr/>
        </p:nvSpPr>
        <p:spPr>
          <a:xfrm>
            <a:off x="9981687" y="2303587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96" name="椭圆 95"/>
          <p:cNvSpPr/>
          <p:nvPr/>
        </p:nvSpPr>
        <p:spPr>
          <a:xfrm>
            <a:off x="10701767" y="2303587"/>
            <a:ext cx="602820" cy="58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28" name="TextBox 14"/>
          <p:cNvSpPr txBox="1"/>
          <p:nvPr/>
        </p:nvSpPr>
        <p:spPr>
          <a:xfrm>
            <a:off x="471283" y="5606971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Bloom filter for each period</a:t>
            </a:r>
            <a:endParaRPr lang="zh-CN" altLang="en-US" sz="2800" dirty="0"/>
          </a:p>
        </p:txBody>
      </p:sp>
      <p:cxnSp>
        <p:nvCxnSpPr>
          <p:cNvPr id="130" name="直接连接符 129"/>
          <p:cNvCxnSpPr/>
          <p:nvPr/>
        </p:nvCxnSpPr>
        <p:spPr>
          <a:xfrm>
            <a:off x="4895875" y="1943547"/>
            <a:ext cx="0" cy="1224136"/>
          </a:xfrm>
          <a:prstGeom prst="line">
            <a:avLst/>
          </a:prstGeom>
          <a:ln w="349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7056115" y="1943547"/>
            <a:ext cx="0" cy="1224136"/>
          </a:xfrm>
          <a:prstGeom prst="line">
            <a:avLst/>
          </a:prstGeom>
          <a:ln w="349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9216355" y="1943547"/>
            <a:ext cx="0" cy="1224136"/>
          </a:xfrm>
          <a:prstGeom prst="line">
            <a:avLst/>
          </a:prstGeom>
          <a:ln w="349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288363" y="1655515"/>
            <a:ext cx="2232248" cy="216024"/>
            <a:chOff x="9216355" y="1871539"/>
            <a:chExt cx="2232248" cy="288032"/>
          </a:xfrm>
        </p:grpSpPr>
        <p:cxnSp>
          <p:nvCxnSpPr>
            <p:cNvPr id="135" name="直接连接符 134"/>
            <p:cNvCxnSpPr/>
            <p:nvPr/>
          </p:nvCxnSpPr>
          <p:spPr>
            <a:xfrm>
              <a:off x="9360371" y="1871539"/>
              <a:ext cx="1944216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304587" y="1871539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9216355" y="1871539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9576395" y="122346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 period</a:t>
            </a:r>
            <a:endParaRPr lang="zh-CN" altLang="en-US" sz="2800" dirty="0"/>
          </a:p>
        </p:txBody>
      </p:sp>
      <p:grpSp>
        <p:nvGrpSpPr>
          <p:cNvPr id="152" name="组合 151"/>
          <p:cNvGrpSpPr/>
          <p:nvPr/>
        </p:nvGrpSpPr>
        <p:grpSpPr>
          <a:xfrm>
            <a:off x="4967883" y="1655515"/>
            <a:ext cx="2016224" cy="216024"/>
            <a:chOff x="9216355" y="1871539"/>
            <a:chExt cx="2232248" cy="288032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9360371" y="1871539"/>
              <a:ext cx="1944216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1304587" y="1871539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>
              <a:off x="9216355" y="1871539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5111899" y="122346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 period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879651" y="8136235"/>
            <a:ext cx="9227336" cy="3403540"/>
            <a:chOff x="4165483" y="8621127"/>
            <a:chExt cx="9227336" cy="34035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65483" y="9457765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165483" y="10529640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36" idx="3"/>
              <a:endCxn id="9" idx="0"/>
            </p:cNvCxnSpPr>
            <p:nvPr/>
          </p:nvCxnSpPr>
          <p:spPr>
            <a:xfrm flipH="1">
              <a:off x="8165288" y="9691525"/>
              <a:ext cx="399353" cy="40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136" idx="5"/>
              <a:endCxn id="10" idx="0"/>
            </p:cNvCxnSpPr>
            <p:nvPr/>
          </p:nvCxnSpPr>
          <p:spPr>
            <a:xfrm>
              <a:off x="9155650" y="9691525"/>
              <a:ext cx="385470" cy="40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747381" y="10093379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a  5</a:t>
              </a:r>
              <a:endParaRPr lang="zh-CN" altLang="en-US" sz="2362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123213" y="10093379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d  9</a:t>
              </a:r>
              <a:endParaRPr lang="zh-CN" altLang="en-US" sz="2362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165483" y="11646249"/>
              <a:ext cx="9227336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13" idx="0"/>
            </p:cNvCxnSpPr>
            <p:nvPr/>
          </p:nvCxnSpPr>
          <p:spPr>
            <a:xfrm flipH="1">
              <a:off x="7607726" y="10909137"/>
              <a:ext cx="557562" cy="299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189819" y="11208909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61414" rIns="0" rtlCol="0" anchor="ctr"/>
            <a:lstStyle/>
            <a:p>
              <a:pPr algn="ctr"/>
              <a:r>
                <a:rPr lang="en-US" altLang="zh-CN" sz="2362" dirty="0" smtClean="0"/>
                <a:t>c  </a:t>
              </a:r>
              <a:r>
                <a:rPr lang="en-US" altLang="zh-CN" sz="2362" dirty="0"/>
                <a:t>6</a:t>
              </a:r>
              <a:endParaRPr lang="zh-CN" altLang="en-US" sz="2362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4206" y="11208909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dirty="0" smtClean="0"/>
                <a:t>q  </a:t>
              </a:r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cxnSp>
          <p:nvCxnSpPr>
            <p:cNvPr id="29" name="直接连接符 28"/>
            <p:cNvCxnSpPr>
              <a:stCxn id="9" idx="0"/>
              <a:endCxn id="9" idx="4"/>
            </p:cNvCxnSpPr>
            <p:nvPr/>
          </p:nvCxnSpPr>
          <p:spPr>
            <a:xfrm>
              <a:off x="8165288" y="10093379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0" idx="0"/>
              <a:endCxn id="10" idx="4"/>
            </p:cNvCxnSpPr>
            <p:nvPr/>
          </p:nvCxnSpPr>
          <p:spPr>
            <a:xfrm>
              <a:off x="9541120" y="10093379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3" idx="4"/>
            </p:cNvCxnSpPr>
            <p:nvPr/>
          </p:nvCxnSpPr>
          <p:spPr>
            <a:xfrm>
              <a:off x="7607726" y="11208909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0"/>
              <a:endCxn id="14" idx="4"/>
            </p:cNvCxnSpPr>
            <p:nvPr/>
          </p:nvCxnSpPr>
          <p:spPr>
            <a:xfrm>
              <a:off x="8572113" y="11208909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9" idx="4"/>
              <a:endCxn id="14" idx="0"/>
            </p:cNvCxnSpPr>
            <p:nvPr/>
          </p:nvCxnSpPr>
          <p:spPr>
            <a:xfrm>
              <a:off x="8165288" y="10909137"/>
              <a:ext cx="406825" cy="299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8227025" y="9102723"/>
              <a:ext cx="1455070" cy="455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362" dirty="0" err="1">
                  <a:solidFill>
                    <a:schemeClr val="bg1"/>
                  </a:solidFill>
                </a:rPr>
                <a:t>e</a:t>
              </a:r>
              <a:r>
                <a:rPr lang="en-US" altLang="zh-CN" sz="2625" baseline="-25000" dirty="0" err="1">
                  <a:solidFill>
                    <a:schemeClr val="bg1"/>
                  </a:solidFill>
                </a:rPr>
                <a:t>min</a:t>
              </a:r>
              <a:r>
                <a:rPr lang="en-US" altLang="zh-CN" sz="1837" dirty="0">
                  <a:solidFill>
                    <a:schemeClr val="bg1"/>
                  </a:solidFill>
                </a:rPr>
                <a:t>  </a:t>
              </a:r>
              <a:r>
                <a:rPr lang="en-US" altLang="zh-CN" sz="2362" dirty="0">
                  <a:solidFill>
                    <a:schemeClr val="bg1"/>
                  </a:solidFill>
                </a:rPr>
                <a:t>2</a:t>
              </a:r>
              <a:endParaRPr lang="zh-CN" altLang="en-US" sz="2362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442239" y="8995232"/>
              <a:ext cx="835813" cy="815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362" dirty="0" smtClean="0"/>
                <a:t>e  2</a:t>
              </a:r>
              <a:endParaRPr lang="zh-CN" altLang="en-US" sz="2362" dirty="0"/>
            </a:p>
          </p:txBody>
        </p:sp>
        <p:cxnSp>
          <p:nvCxnSpPr>
            <p:cNvPr id="137" name="直接连接符 136"/>
            <p:cNvCxnSpPr>
              <a:stCxn id="136" idx="0"/>
              <a:endCxn id="136" idx="4"/>
            </p:cNvCxnSpPr>
            <p:nvPr/>
          </p:nvCxnSpPr>
          <p:spPr>
            <a:xfrm>
              <a:off x="8860146" y="8995232"/>
              <a:ext cx="0" cy="815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7272139" y="9000331"/>
              <a:ext cx="648072" cy="1008112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9288363" y="8784307"/>
              <a:ext cx="432048" cy="288032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6840091" y="8621127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a</a:t>
              </a:r>
              <a:endParaRPr lang="zh-CN" altLang="en-US" sz="2800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8280251" y="792021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9651" y="176991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12      11     10        9        8         7        6        5         4        3        2        1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879651" y="3341436"/>
            <a:ext cx="8640960" cy="4362751"/>
            <a:chOff x="3959771" y="3383707"/>
            <a:chExt cx="8640960" cy="4362751"/>
          </a:xfrm>
        </p:grpSpPr>
        <p:grpSp>
          <p:nvGrpSpPr>
            <p:cNvPr id="6" name="组合 36"/>
            <p:cNvGrpSpPr/>
            <p:nvPr/>
          </p:nvGrpSpPr>
          <p:grpSpPr>
            <a:xfrm>
              <a:off x="6302196" y="5789705"/>
              <a:ext cx="4714359" cy="690343"/>
              <a:chOff x="1282700" y="4508500"/>
              <a:chExt cx="4837632" cy="4826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827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955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9083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94733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307532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11016555" y="5789708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59771" y="5789708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1859" y="5789708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1808643" y="5789708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8" name="直接箭头连接符 117"/>
            <p:cNvCxnSpPr/>
            <p:nvPr/>
          </p:nvCxnSpPr>
          <p:spPr>
            <a:xfrm>
              <a:off x="11376595" y="6480051"/>
              <a:ext cx="0" cy="576064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11016555" y="7056115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97" idx="4"/>
              <a:endCxn id="76" idx="0"/>
            </p:cNvCxnSpPr>
            <p:nvPr/>
          </p:nvCxnSpPr>
          <p:spPr>
            <a:xfrm flipH="1">
              <a:off x="5147903" y="4184603"/>
              <a:ext cx="1669562" cy="160510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39" idx="0"/>
            </p:cNvCxnSpPr>
            <p:nvPr/>
          </p:nvCxnSpPr>
          <p:spPr>
            <a:xfrm>
              <a:off x="6817465" y="4184603"/>
              <a:ext cx="672863" cy="160510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49"/>
            <p:cNvSpPr txBox="1"/>
            <p:nvPr/>
          </p:nvSpPr>
          <p:spPr>
            <a:xfrm>
              <a:off x="5327923" y="4535835"/>
              <a:ext cx="7270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 smtClean="0"/>
                <a:t>1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sp>
          <p:nvSpPr>
            <p:cNvPr id="61" name="文本框 57"/>
            <p:cNvSpPr txBox="1"/>
            <p:nvPr/>
          </p:nvSpPr>
          <p:spPr>
            <a:xfrm>
              <a:off x="6408043" y="4823867"/>
              <a:ext cx="740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/>
                <a:t>2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cxnSp>
          <p:nvCxnSpPr>
            <p:cNvPr id="64" name="直接箭头连接符 63"/>
            <p:cNvCxnSpPr>
              <a:endCxn id="44" idx="0"/>
            </p:cNvCxnSpPr>
            <p:nvPr/>
          </p:nvCxnSpPr>
          <p:spPr>
            <a:xfrm>
              <a:off x="6817465" y="4184603"/>
              <a:ext cx="3010959" cy="160510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58"/>
            <p:cNvSpPr txBox="1"/>
            <p:nvPr/>
          </p:nvSpPr>
          <p:spPr>
            <a:xfrm>
              <a:off x="7776196" y="4319811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/>
                <a:t>3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480051" y="3527723"/>
              <a:ext cx="674828" cy="656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dirty="0" smtClean="0"/>
                <a:t>a</a:t>
              </a:r>
              <a:endParaRPr lang="zh-CN" altLang="en-US" sz="2800" dirty="0"/>
            </a:p>
          </p:txBody>
        </p:sp>
        <p:cxnSp>
          <p:nvCxnSpPr>
            <p:cNvPr id="103" name="直接箭头连接符 102"/>
            <p:cNvCxnSpPr>
              <a:endCxn id="39" idx="0"/>
            </p:cNvCxnSpPr>
            <p:nvPr/>
          </p:nvCxnSpPr>
          <p:spPr>
            <a:xfrm flipH="1">
              <a:off x="7490328" y="4040587"/>
              <a:ext cx="3814260" cy="17491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endCxn id="44" idx="0"/>
            </p:cNvCxnSpPr>
            <p:nvPr/>
          </p:nvCxnSpPr>
          <p:spPr>
            <a:xfrm flipH="1">
              <a:off x="9828424" y="4040587"/>
              <a:ext cx="1476164" cy="17491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文本框 49"/>
            <p:cNvSpPr txBox="1"/>
            <p:nvPr/>
          </p:nvSpPr>
          <p:spPr>
            <a:xfrm>
              <a:off x="9137381" y="4290194"/>
              <a:ext cx="79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 smtClean="0"/>
                <a:t>1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sp>
          <p:nvSpPr>
            <p:cNvPr id="106" name="文本框 57"/>
            <p:cNvSpPr txBox="1"/>
            <p:nvPr/>
          </p:nvSpPr>
          <p:spPr>
            <a:xfrm>
              <a:off x="10275839" y="5020727"/>
              <a:ext cx="740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/>
                <a:t>2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cxnSp>
          <p:nvCxnSpPr>
            <p:cNvPr id="107" name="直接箭头连接符 106"/>
            <p:cNvCxnSpPr>
              <a:endCxn id="74" idx="0"/>
            </p:cNvCxnSpPr>
            <p:nvPr/>
          </p:nvCxnSpPr>
          <p:spPr>
            <a:xfrm>
              <a:off x="11304587" y="4040587"/>
              <a:ext cx="108012" cy="17491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58"/>
            <p:cNvSpPr txBox="1"/>
            <p:nvPr/>
          </p:nvSpPr>
          <p:spPr>
            <a:xfrm>
              <a:off x="11304587" y="4463827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/>
                <a:t>h</a:t>
              </a:r>
              <a:r>
                <a:rPr lang="en-US" altLang="zh-CN" sz="3600" i="1" baseline="-25000" dirty="0"/>
                <a:t>3</a:t>
              </a:r>
              <a:r>
                <a:rPr lang="en-US" altLang="zh-CN" sz="2800" i="1" dirty="0" smtClean="0"/>
                <a:t>(.)</a:t>
              </a:r>
              <a:endParaRPr lang="zh-CN" altLang="en-US" sz="2800" i="1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10944547" y="3383707"/>
              <a:ext cx="720080" cy="656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dirty="0" smtClean="0"/>
                <a:t>g</a:t>
              </a:r>
              <a:endParaRPr lang="zh-CN" altLang="en-US" sz="2800" dirty="0"/>
            </a:p>
          </p:txBody>
        </p:sp>
        <p:cxnSp>
          <p:nvCxnSpPr>
            <p:cNvPr id="126" name="直接箭头连接符 125"/>
            <p:cNvCxnSpPr/>
            <p:nvPr/>
          </p:nvCxnSpPr>
          <p:spPr>
            <a:xfrm>
              <a:off x="7488163" y="6437780"/>
              <a:ext cx="0" cy="576064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7128123" y="7013844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5543947" y="5789708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8654718" y="5789705"/>
              <a:ext cx="792088" cy="690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2678620" y="7754709"/>
            <a:ext cx="492127" cy="535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134" i="1" dirty="0"/>
              <a:t>e</a:t>
            </a:r>
            <a:endParaRPr lang="zh-CN" altLang="en-US" sz="4134" i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006039" y="6849394"/>
            <a:ext cx="107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/>
              <a:t>h</a:t>
            </a:r>
            <a:r>
              <a:rPr lang="en-US" altLang="zh-CN" sz="4800" i="1" baseline="-25000" dirty="0"/>
              <a:t>1</a:t>
            </a:r>
            <a:r>
              <a:rPr lang="en-US" altLang="zh-CN" sz="3600" i="1" dirty="0"/>
              <a:t>(e)</a:t>
            </a:r>
            <a:endParaRPr lang="zh-CN" altLang="en-US" sz="3600" i="1" dirty="0"/>
          </a:p>
        </p:txBody>
      </p:sp>
      <p:grpSp>
        <p:nvGrpSpPr>
          <p:cNvPr id="71" name="组合 70"/>
          <p:cNvGrpSpPr/>
          <p:nvPr/>
        </p:nvGrpSpPr>
        <p:grpSpPr>
          <a:xfrm>
            <a:off x="5048134" y="6061544"/>
            <a:ext cx="7087950" cy="3282774"/>
            <a:chOff x="3419144" y="1438534"/>
            <a:chExt cx="4113873" cy="2223451"/>
          </a:xfrm>
        </p:grpSpPr>
        <p:sp>
          <p:nvSpPr>
            <p:cNvPr id="5" name="矩形 4"/>
            <p:cNvSpPr/>
            <p:nvPr/>
          </p:nvSpPr>
          <p:spPr>
            <a:xfrm>
              <a:off x="3419144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5274" baseline="-25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71846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5274" baseline="-25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24548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3543" dirty="0"/>
                <a:t>g, f</a:t>
              </a:r>
              <a:r>
                <a:rPr lang="en-US" altLang="zh-CN" sz="4134" baseline="-25000" dirty="0"/>
                <a:t>3</a:t>
              </a:r>
              <a:endParaRPr lang="zh-CN" altLang="en-US" sz="4134" baseline="-25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077249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432785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985487" y="1635475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53261" y="1438534"/>
              <a:ext cx="177914" cy="61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15" dirty="0"/>
                <a:t>…</a:t>
              </a:r>
              <a:endParaRPr lang="zh-CN" altLang="en-US" sz="5315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19144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71846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24548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77249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3543" dirty="0"/>
                <a:t>v, f</a:t>
              </a:r>
              <a:r>
                <a:rPr lang="en-US" altLang="zh-CN" sz="4134" baseline="-25000" dirty="0"/>
                <a:t>7</a:t>
              </a:r>
              <a:endParaRPr lang="zh-CN" altLang="en-US" sz="4134" baseline="-25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32785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85487" y="2252622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56420" y="2046080"/>
              <a:ext cx="324347" cy="61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15" dirty="0"/>
                <a:t>…</a:t>
              </a:r>
              <a:endParaRPr lang="zh-CN" altLang="en-US" sz="5315" dirty="0"/>
            </a:p>
          </p:txBody>
        </p:sp>
        <p:sp>
          <p:nvSpPr>
            <p:cNvPr id="20" name="文本框 19"/>
            <p:cNvSpPr txBox="1"/>
            <p:nvPr/>
          </p:nvSpPr>
          <p:spPr>
            <a:xfrm rot="5400000">
              <a:off x="4301219" y="2715527"/>
              <a:ext cx="586684" cy="5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15" dirty="0"/>
                <a:t>…</a:t>
              </a:r>
              <a:endParaRPr lang="zh-CN" altLang="en-US" sz="5315" dirty="0"/>
            </a:p>
          </p:txBody>
        </p:sp>
        <p:sp>
          <p:nvSpPr>
            <p:cNvPr id="21" name="文本框 20"/>
            <p:cNvSpPr txBox="1"/>
            <p:nvPr/>
          </p:nvSpPr>
          <p:spPr>
            <a:xfrm rot="5400000">
              <a:off x="6765468" y="2724441"/>
              <a:ext cx="587222" cy="5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15" dirty="0"/>
                <a:t>…</a:t>
              </a:r>
              <a:endParaRPr lang="zh-CN" altLang="en-US" sz="5315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9144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71846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24548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77249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432785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3543" dirty="0"/>
                <a:t>b, </a:t>
              </a:r>
              <a:r>
                <a:rPr lang="en-US" altLang="zh-CN" sz="3543" dirty="0" err="1"/>
                <a:t>f</a:t>
              </a:r>
              <a:r>
                <a:rPr lang="en-US" altLang="zh-CN" sz="4134" baseline="-25000" dirty="0" err="1"/>
                <a:t>d</a:t>
              </a:r>
              <a:endParaRPr lang="zh-CN" altLang="en-US" sz="4134" baseline="-25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985487" y="3188041"/>
              <a:ext cx="547530" cy="47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274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822979" y="2989028"/>
              <a:ext cx="297093" cy="61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15" dirty="0"/>
                <a:t>…</a:t>
              </a:r>
              <a:endParaRPr lang="zh-CN" altLang="en-US" sz="5315" dirty="0"/>
            </a:p>
          </p:txBody>
        </p:sp>
      </p:grpSp>
      <p:cxnSp>
        <p:nvCxnSpPr>
          <p:cNvPr id="29" name="直接箭头连接符 28"/>
          <p:cNvCxnSpPr>
            <a:stCxn id="22" idx="6"/>
            <a:endCxn id="35" idx="1"/>
          </p:cNvCxnSpPr>
          <p:nvPr/>
        </p:nvCxnSpPr>
        <p:spPr>
          <a:xfrm>
            <a:off x="3170748" y="8022506"/>
            <a:ext cx="7069706" cy="9719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05922" y="8222792"/>
            <a:ext cx="105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err="1"/>
              <a:t>h</a:t>
            </a:r>
            <a:r>
              <a:rPr lang="en-US" altLang="zh-CN" sz="4800" i="1" baseline="-25000" dirty="0" err="1"/>
              <a:t>d</a:t>
            </a:r>
            <a:r>
              <a:rPr lang="en-US" altLang="zh-CN" sz="3600" i="1" dirty="0"/>
              <a:t>(e)</a:t>
            </a:r>
            <a:endParaRPr lang="zh-CN" altLang="en-US" sz="3600" i="1" dirty="0"/>
          </a:p>
        </p:txBody>
      </p:sp>
      <p:sp>
        <p:nvSpPr>
          <p:cNvPr id="66" name="右大括号 65"/>
          <p:cNvSpPr/>
          <p:nvPr/>
        </p:nvSpPr>
        <p:spPr>
          <a:xfrm>
            <a:off x="12279707" y="6352313"/>
            <a:ext cx="517041" cy="29526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5274"/>
          </a:p>
        </p:txBody>
      </p:sp>
      <p:sp>
        <p:nvSpPr>
          <p:cNvPr id="68" name="文本框 67"/>
          <p:cNvSpPr txBox="1"/>
          <p:nvPr/>
        </p:nvSpPr>
        <p:spPr>
          <a:xfrm>
            <a:off x="12954606" y="7340889"/>
            <a:ext cx="1737830" cy="63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i="1" dirty="0"/>
              <a:t>d</a:t>
            </a:r>
            <a:r>
              <a:rPr lang="en-US" altLang="zh-CN" sz="3543" dirty="0"/>
              <a:t> arrays</a:t>
            </a:r>
            <a:endParaRPr lang="zh-CN" altLang="en-US" sz="3543" dirty="0"/>
          </a:p>
        </p:txBody>
      </p:sp>
      <p:sp>
        <p:nvSpPr>
          <p:cNvPr id="69" name="右大括号 68"/>
          <p:cNvSpPr/>
          <p:nvPr/>
        </p:nvSpPr>
        <p:spPr>
          <a:xfrm rot="16200000">
            <a:off x="8295243" y="2303962"/>
            <a:ext cx="535543" cy="71461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5274" dirty="0"/>
              <a:t>                           </a:t>
            </a:r>
            <a:endParaRPr lang="zh-CN" altLang="en-US" sz="5274" dirty="0"/>
          </a:p>
        </p:txBody>
      </p:sp>
      <p:sp>
        <p:nvSpPr>
          <p:cNvPr id="70" name="文本框 69"/>
          <p:cNvSpPr txBox="1"/>
          <p:nvPr/>
        </p:nvSpPr>
        <p:spPr>
          <a:xfrm>
            <a:off x="7473388" y="4834097"/>
            <a:ext cx="2179254" cy="63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i="1" dirty="0"/>
              <a:t>w</a:t>
            </a:r>
            <a:r>
              <a:rPr lang="en-US" altLang="zh-CN" sz="3543" dirty="0"/>
              <a:t> buckets</a:t>
            </a:r>
            <a:endParaRPr lang="zh-CN" altLang="en-US" sz="3543" dirty="0"/>
          </a:p>
        </p:txBody>
      </p:sp>
      <p:cxnSp>
        <p:nvCxnSpPr>
          <p:cNvPr id="24" name="直接箭头连接符 23"/>
          <p:cNvCxnSpPr>
            <a:stCxn id="22" idx="6"/>
          </p:cNvCxnSpPr>
          <p:nvPr/>
        </p:nvCxnSpPr>
        <p:spPr>
          <a:xfrm flipV="1">
            <a:off x="3170747" y="7570894"/>
            <a:ext cx="4725289" cy="451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05922" y="7488163"/>
            <a:ext cx="10333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i="1" dirty="0"/>
              <a:t>h</a:t>
            </a:r>
            <a:r>
              <a:rPr lang="en-US" altLang="zh-CN" sz="4800" i="1" baseline="-25000" dirty="0"/>
              <a:t>2</a:t>
            </a:r>
            <a:r>
              <a:rPr lang="en-US" altLang="zh-CN" sz="3600" i="1" dirty="0"/>
              <a:t>(e)</a:t>
            </a:r>
            <a:endParaRPr lang="zh-CN" altLang="en-US" sz="3600" i="1" dirty="0"/>
          </a:p>
        </p:txBody>
      </p:sp>
      <p:cxnSp>
        <p:nvCxnSpPr>
          <p:cNvPr id="23" name="直接箭头连接符 22"/>
          <p:cNvCxnSpPr>
            <a:stCxn id="22" idx="6"/>
            <a:endCxn id="7" idx="1"/>
          </p:cNvCxnSpPr>
          <p:nvPr/>
        </p:nvCxnSpPr>
        <p:spPr>
          <a:xfrm flipV="1">
            <a:off x="3170748" y="6702186"/>
            <a:ext cx="3781930" cy="13203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903592" y="8746925"/>
                <a:ext cx="1883777" cy="624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543" dirty="0"/>
                        <m:t>b</m:t>
                      </m:r>
                      <m:r>
                        <m:rPr>
                          <m:nor/>
                        </m:rPr>
                        <a:rPr lang="en-US" altLang="zh-CN" sz="3543" dirty="0"/>
                        <m:t>, </m:t>
                      </m:r>
                      <m:r>
                        <m:rPr>
                          <m:nor/>
                        </m:rPr>
                        <a:rPr lang="en-US" altLang="zh-CN" sz="3543" dirty="0"/>
                        <m:t>f</m:t>
                      </m:r>
                      <m:r>
                        <m:rPr>
                          <m:nor/>
                        </m:rPr>
                        <a:rPr lang="en-US" altLang="zh-CN" sz="5315" baseline="-25000" dirty="0"/>
                        <m:t>7</m:t>
                      </m:r>
                    </m:oMath>
                  </m:oMathPara>
                </a14:m>
                <a:endParaRPr lang="zh-CN" altLang="en-US" sz="4724" baseline="-25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3257366"/>
                <a:ext cx="1275898" cy="423054"/>
              </a:xfrm>
              <a:prstGeom prst="rect">
                <a:avLst/>
              </a:prstGeom>
              <a:blipFill rotWithShape="0">
                <a:blip r:embed="rId2"/>
                <a:stretch>
                  <a:fillRect b="-2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877883" y="10027830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68957" y="9388857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70083" y="8762767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54399" y="9388857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54399" y="10027830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855526" y="8749144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42760" y="9385898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0355" y="10029305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568" y="8745714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26863" y="10029305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27525" y="9387989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26552" y="8745714"/>
            <a:ext cx="1883777" cy="62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908903" y="10027830"/>
                <a:ext cx="1883777" cy="624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543" dirty="0"/>
                        <m:t>v</m:t>
                      </m:r>
                      <m:r>
                        <m:rPr>
                          <m:nor/>
                        </m:rPr>
                        <a:rPr lang="en-US" altLang="zh-CN" sz="3543" dirty="0"/>
                        <m:t>, </m:t>
                      </m:r>
                      <m:r>
                        <m:rPr>
                          <m:nor/>
                        </m:rPr>
                        <a:rPr lang="en-US" altLang="zh-CN" sz="3543" dirty="0"/>
                        <m:t>f</m:t>
                      </m:r>
                      <m:r>
                        <m:rPr>
                          <m:nor/>
                        </m:rPr>
                        <a:rPr lang="en-US" altLang="zh-CN" sz="5315" baseline="-25000" dirty="0"/>
                        <m:t>9</m:t>
                      </m:r>
                    </m:oMath>
                  </m:oMathPara>
                </a14:m>
                <a:endParaRPr lang="zh-CN" altLang="en-US" sz="4724" baseline="-25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58" y="4124934"/>
                <a:ext cx="1275898" cy="423054"/>
              </a:xfrm>
              <a:prstGeom prst="rect">
                <a:avLst/>
              </a:prstGeom>
              <a:blipFill rotWithShape="0"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908263" y="9385898"/>
                <a:ext cx="1883777" cy="624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543" dirty="0"/>
                        <m:t>g</m:t>
                      </m:r>
                      <m:r>
                        <m:rPr>
                          <m:nor/>
                        </m:rPr>
                        <a:rPr lang="en-US" altLang="zh-CN" sz="3543" dirty="0"/>
                        <m:t>, </m:t>
                      </m:r>
                      <m:r>
                        <m:rPr>
                          <m:nor/>
                        </m:rPr>
                        <a:rPr lang="en-US" altLang="zh-CN" sz="3543" dirty="0"/>
                        <m:t>f</m:t>
                      </m:r>
                      <m:r>
                        <m:rPr>
                          <m:nor/>
                        </m:rPr>
                        <a:rPr lang="en-US" altLang="zh-CN" sz="5315" baseline="-25000" dirty="0"/>
                        <m:t>3</m:t>
                      </m:r>
                    </m:oMath>
                  </m:oMathPara>
                </a14:m>
                <a:endParaRPr lang="zh-CN" altLang="en-US" sz="4724" baseline="-25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25" y="3690148"/>
                <a:ext cx="1275898" cy="423054"/>
              </a:xfrm>
              <a:prstGeom prst="rect">
                <a:avLst/>
              </a:prstGeom>
              <a:blipFill rotWithShape="0">
                <a:blip r:embed="rId4"/>
                <a:stretch>
                  <a:fillRect b="-2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/>
          <p:cNvSpPr/>
          <p:nvPr/>
        </p:nvSpPr>
        <p:spPr>
          <a:xfrm>
            <a:off x="6810329" y="7269191"/>
            <a:ext cx="580740" cy="502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576" rIns="26576" rtlCol="0" anchor="ctr"/>
          <a:lstStyle/>
          <a:p>
            <a:pPr algn="ctr"/>
            <a:r>
              <a:rPr lang="en-US" altLang="zh-CN" sz="4134" i="1" dirty="0"/>
              <a:t>e</a:t>
            </a:r>
            <a:endParaRPr lang="zh-CN" altLang="en-US" sz="3543" i="1" dirty="0"/>
          </a:p>
        </p:txBody>
      </p:sp>
      <p:cxnSp>
        <p:nvCxnSpPr>
          <p:cNvPr id="29" name="直接箭头连接符 28"/>
          <p:cNvCxnSpPr>
            <a:stCxn id="28" idx="4"/>
            <a:endCxn id="4" idx="0"/>
          </p:cNvCxnSpPr>
          <p:nvPr/>
        </p:nvCxnSpPr>
        <p:spPr>
          <a:xfrm>
            <a:off x="7100699" y="7771593"/>
            <a:ext cx="744782" cy="9753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91069" y="7733162"/>
            <a:ext cx="1241716" cy="63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i="1" dirty="0"/>
              <a:t>h(e)</a:t>
            </a:r>
            <a:endParaRPr lang="zh-CN" altLang="en-US" sz="3543" i="1" dirty="0"/>
          </a:p>
        </p:txBody>
      </p:sp>
      <p:sp>
        <p:nvSpPr>
          <p:cNvPr id="37" name="右大括号 36"/>
          <p:cNvSpPr/>
          <p:nvPr/>
        </p:nvSpPr>
        <p:spPr>
          <a:xfrm>
            <a:off x="12983455" y="8745714"/>
            <a:ext cx="445231" cy="192781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5274"/>
          </a:p>
        </p:txBody>
      </p:sp>
      <p:sp>
        <p:nvSpPr>
          <p:cNvPr id="38" name="文本框 37"/>
          <p:cNvSpPr txBox="1"/>
          <p:nvPr/>
        </p:nvSpPr>
        <p:spPr>
          <a:xfrm>
            <a:off x="13529214" y="9370325"/>
            <a:ext cx="1637294" cy="63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i="1" dirty="0"/>
              <a:t>d</a:t>
            </a:r>
            <a:r>
              <a:rPr lang="en-US" altLang="zh-CN" sz="3543" dirty="0"/>
              <a:t> cells</a:t>
            </a:r>
            <a:endParaRPr lang="zh-CN" altLang="en-US" sz="3543" dirty="0"/>
          </a:p>
        </p:txBody>
      </p:sp>
      <p:sp>
        <p:nvSpPr>
          <p:cNvPr id="39" name="文本框 38"/>
          <p:cNvSpPr txBox="1"/>
          <p:nvPr/>
        </p:nvSpPr>
        <p:spPr>
          <a:xfrm>
            <a:off x="6816192" y="11332468"/>
            <a:ext cx="2562345" cy="63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i="1" dirty="0"/>
              <a:t>w</a:t>
            </a:r>
            <a:r>
              <a:rPr lang="en-US" altLang="zh-CN" sz="3543" dirty="0"/>
              <a:t> buckets</a:t>
            </a:r>
            <a:endParaRPr lang="zh-CN" altLang="en-US" sz="3543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7653797" y="6142343"/>
            <a:ext cx="391077" cy="97776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5274"/>
          </a:p>
        </p:txBody>
      </p:sp>
    </p:spTree>
    <p:extLst>
      <p:ext uri="{BB962C8B-B14F-4D97-AF65-F5344CB8AC3E}">
        <p14:creationId xmlns:p14="http://schemas.microsoft.com/office/powerpoint/2010/main" val="29243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022276" y="6840088"/>
            <a:ext cx="792088" cy="69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9851" y="6840091"/>
            <a:ext cx="792088" cy="69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1939" y="6840091"/>
            <a:ext cx="792088" cy="69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264027" y="6840091"/>
            <a:ext cx="792088" cy="69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375595" y="6996641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831979" y="6198053"/>
            <a:ext cx="1072601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7" name="等腰三角形 36"/>
          <p:cNvSpPr/>
          <p:nvPr/>
        </p:nvSpPr>
        <p:spPr>
          <a:xfrm>
            <a:off x="10872539" y="6151868"/>
            <a:ext cx="2448272" cy="2056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8928323" y="6996641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1212796" y="5509833"/>
            <a:ext cx="1963999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min-heap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952983" y="8352259"/>
            <a:ext cx="2981522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keep hot items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18813" y="6354606"/>
            <a:ext cx="2843342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incoming 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84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340</Words>
  <Application>Microsoft Office PowerPoint</Application>
  <PresentationFormat>自定义</PresentationFormat>
  <Paragraphs>174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FreeWorld</cp:lastModifiedBy>
  <cp:revision>68</cp:revision>
  <dcterms:created xsi:type="dcterms:W3CDTF">2018-08-13T01:59:57Z</dcterms:created>
  <dcterms:modified xsi:type="dcterms:W3CDTF">2018-10-10T11:19:09Z</dcterms:modified>
</cp:coreProperties>
</file>