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0" r:id="rId2"/>
    <p:sldId id="332" r:id="rId3"/>
    <p:sldId id="285" r:id="rId4"/>
    <p:sldId id="334" r:id="rId5"/>
    <p:sldId id="376" r:id="rId6"/>
    <p:sldId id="370" r:id="rId7"/>
    <p:sldId id="335" r:id="rId8"/>
    <p:sldId id="369" r:id="rId9"/>
    <p:sldId id="372" r:id="rId10"/>
    <p:sldId id="336" r:id="rId11"/>
    <p:sldId id="373" r:id="rId12"/>
    <p:sldId id="371" r:id="rId13"/>
    <p:sldId id="375" r:id="rId14"/>
    <p:sldId id="377" r:id="rId15"/>
    <p:sldId id="374" r:id="rId16"/>
    <p:sldId id="366" r:id="rId17"/>
    <p:sldId id="367" r:id="rId18"/>
    <p:sldId id="368" r:id="rId19"/>
    <p:sldId id="378" r:id="rId20"/>
    <p:sldId id="379" r:id="rId21"/>
    <p:sldId id="331" r:id="rId22"/>
  </p:sldIdLst>
  <p:sldSz cx="9144000" cy="6858000" type="screen4x3"/>
  <p:notesSz cx="9923463" cy="67881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B9B3DB"/>
    <a:srgbClr val="8B81C3"/>
    <a:srgbClr val="E44CC7"/>
    <a:srgbClr val="ADC8E8"/>
    <a:srgbClr val="AEC9E8"/>
    <a:srgbClr val="969696"/>
    <a:srgbClr val="AF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0" autoAdjust="0"/>
    <p:restoredTop sz="62454" autoAdjust="0"/>
  </p:normalViewPr>
  <p:slideViewPr>
    <p:cSldViewPr snapToGrid="0" showGuides="1">
      <p:cViewPr varScale="1">
        <p:scale>
          <a:sx n="73" d="100"/>
          <a:sy n="73" d="100"/>
        </p:scale>
        <p:origin x="13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E7401-2586-4079-A220-DD07EEDCB4AE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3A9A5-3E20-4318-9FF7-2FDACAEE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1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5937" cy="2290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347" y="3266796"/>
            <a:ext cx="7938770" cy="2672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 afternoon, everyone.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My</a:t>
            </a:r>
            <a:r>
              <a:rPr lang="en-US" altLang="zh-CN" baseline="0" dirty="0" smtClean="0"/>
              <a:t> name is </a:t>
            </a:r>
            <a:r>
              <a:rPr lang="en-US" altLang="zh-CN" baseline="0" dirty="0" err="1" smtClean="0"/>
              <a:t>Dongsheng</a:t>
            </a:r>
            <a:r>
              <a:rPr lang="en-US" altLang="zh-CN" baseline="0" dirty="0" smtClean="0"/>
              <a:t> Yang from Peking university, China. Today, my topic is “Difference Bloom filter”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9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If we want to write a 0 on a 1, we should first change 1 to 0 to avoid conflicts.</a:t>
            </a:r>
          </a:p>
          <a:p>
            <a:r>
              <a:rPr lang="en-US" altLang="zh-CN" baseline="0" dirty="0" smtClean="0"/>
              <a:t>To change one of the k hashed bits from 1 to 0, we need to find one of the k buckets with only elements in set 1. </a:t>
            </a:r>
          </a:p>
          <a:p>
            <a:r>
              <a:rPr lang="en-US" altLang="zh-CN" baseline="0" dirty="0" smtClean="0"/>
              <a:t>And then we move the 0 bits of these elements from other bits to this bit.</a:t>
            </a:r>
          </a:p>
          <a:p>
            <a:r>
              <a:rPr lang="en-US" altLang="zh-CN" baseline="0" dirty="0" smtClean="0"/>
              <a:t>Here is an example. Suppose e$_2$ is in set 1, and we insert e$_2$ into Difference Bloom filter.</a:t>
            </a:r>
          </a:p>
          <a:p>
            <a:r>
              <a:rPr lang="en-US" altLang="zh-CN" baseline="0" dirty="0" smtClean="0"/>
              <a:t>We compute 3 hash functions, and find that all the 3 buckets are appropriated by other elements.</a:t>
            </a:r>
          </a:p>
          <a:p>
            <a:r>
              <a:rPr lang="en-US" altLang="zh-CN" baseline="0" dirty="0" smtClean="0"/>
              <a:t>What’s more, all the 3 corresponding bits of the filter are written to 1. </a:t>
            </a:r>
          </a:p>
          <a:p>
            <a:r>
              <a:rPr lang="en-US" altLang="zh-CN" baseline="0" dirty="0" smtClean="0"/>
              <a:t>So there are no place for e$_2$ to write a 0 on.</a:t>
            </a:r>
          </a:p>
          <a:p>
            <a:r>
              <a:rPr lang="en-US" altLang="zh-CN" baseline="0" dirty="0" smtClean="0"/>
              <a:t>To settle this conflict, we need to change a 1 among these 3 bits to 0.</a:t>
            </a:r>
          </a:p>
          <a:p>
            <a:r>
              <a:rPr lang="en-US" altLang="zh-CN" baseline="0" dirty="0" smtClean="0"/>
              <a:t>First, we check if there is a bucket among these 3 buckets that are only occupied by elements in set 1.</a:t>
            </a:r>
          </a:p>
          <a:p>
            <a:r>
              <a:rPr lang="en-US" altLang="zh-CN" baseline="0" dirty="0" smtClean="0"/>
              <a:t>If there is no such a bucket, then the attempt of settling conflicts fail, and the e$_2$ is not inserted into the Difference Bloom filter.</a:t>
            </a:r>
          </a:p>
          <a:p>
            <a:r>
              <a:rPr lang="en-US" altLang="zh-CN" baseline="0" dirty="0" smtClean="0"/>
              <a:t>In this example, we can find such a bucket. </a:t>
            </a:r>
          </a:p>
          <a:p>
            <a:r>
              <a:rPr lang="en-US" altLang="zh-CN" baseline="0" dirty="0" smtClean="0"/>
              <a:t>It is the second bucket, and it only holds e$_1$.</a:t>
            </a:r>
          </a:p>
          <a:p>
            <a:r>
              <a:rPr lang="en-US" altLang="zh-CN" baseline="0" dirty="0" smtClean="0"/>
              <a:t>Next we find the 0 written by e$_1$, which is the fifth bit.</a:t>
            </a:r>
          </a:p>
          <a:p>
            <a:r>
              <a:rPr lang="en-US" altLang="zh-CN" baseline="0" dirty="0" smtClean="0"/>
              <a:t>Since e$_1$ is the only element in the fifth bit, so we can change it without influencing other elements.</a:t>
            </a:r>
          </a:p>
          <a:p>
            <a:r>
              <a:rPr lang="en-US" altLang="zh-CN" baseline="0" dirty="0" smtClean="0"/>
              <a:t>Now we change the fifth bit from 0 to 1 and change the second bit from 1 to 0 at the same time.</a:t>
            </a:r>
          </a:p>
          <a:p>
            <a:r>
              <a:rPr lang="en-US" altLang="zh-CN" baseline="0" dirty="0" smtClean="0"/>
              <a:t>After that, the representation of e$_2$ is correct.</a:t>
            </a:r>
          </a:p>
          <a:p>
            <a:r>
              <a:rPr lang="en-US" altLang="zh-CN" baseline="0" dirty="0" smtClean="0"/>
              <a:t>Also, the representation of e$_1$ is still correct.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9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If we want to write a 1 on a 0, we should first change this 0 to 1 to avoid conflicts.</a:t>
            </a:r>
          </a:p>
          <a:p>
            <a:r>
              <a:rPr lang="en-US" altLang="zh-CN" baseline="0" dirty="0" smtClean="0"/>
              <a:t>To change one of the k hashed bits from 0 to 1, we need to find one of the k buckets with only elements in set 1. </a:t>
            </a:r>
          </a:p>
          <a:p>
            <a:r>
              <a:rPr lang="en-US" altLang="zh-CN" baseline="0" dirty="0" smtClean="0"/>
              <a:t>And then we move the 0 bit of these elements from this bit to other bits.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Here is an example. Suppose e$_2$ is in set 0, and we insert e$_2$ into Difference Bloom filter.</a:t>
            </a:r>
          </a:p>
          <a:p>
            <a:r>
              <a:rPr lang="en-US" altLang="zh-CN" baseline="0" dirty="0" smtClean="0"/>
              <a:t>We compute 3 hash functions, and check the 3 buckets in the table.</a:t>
            </a:r>
          </a:p>
          <a:p>
            <a:r>
              <a:rPr lang="en-US" altLang="zh-CN" baseline="0" dirty="0" smtClean="0"/>
              <a:t>Recall that element in set 0 should write all its bits to 1.</a:t>
            </a:r>
          </a:p>
          <a:p>
            <a:r>
              <a:rPr lang="en-US" altLang="zh-CN" baseline="0" dirty="0" smtClean="0"/>
              <a:t>However, we find out that the fifth bit is appropriated by e$_1$, (which is an element in set 1,) and the fifth bit is written to 0. </a:t>
            </a:r>
          </a:p>
          <a:p>
            <a:r>
              <a:rPr lang="en-US" altLang="zh-CN" baseline="0" dirty="0" smtClean="0"/>
              <a:t>So e$_2$ cannot write a 1 on the fifth bit.</a:t>
            </a:r>
          </a:p>
          <a:p>
            <a:r>
              <a:rPr lang="en-US" altLang="zh-CN" baseline="0" dirty="0" smtClean="0"/>
              <a:t>To settle this conflict, we need to change the fifth bit from 0 to 1.</a:t>
            </a:r>
          </a:p>
          <a:p>
            <a:r>
              <a:rPr lang="en-US" altLang="zh-CN" baseline="0" dirty="0" smtClean="0"/>
              <a:t>First, we find a bucket among the other two buckets of e$_1$, which is only occupied by e$_1$, .</a:t>
            </a:r>
          </a:p>
          <a:p>
            <a:r>
              <a:rPr lang="en-US" altLang="zh-CN" baseline="0" dirty="0" smtClean="0"/>
              <a:t>If there is no such a bucket, then the attempt of settling conflicts fails.</a:t>
            </a:r>
          </a:p>
          <a:p>
            <a:r>
              <a:rPr lang="en-US" altLang="zh-CN" baseline="0" dirty="0" smtClean="0"/>
              <a:t>If it fails, for element in set 0, we still insert it into the Difference Bloom filter, but at the same time, at least an element in set 1 goes wrong.</a:t>
            </a:r>
          </a:p>
          <a:p>
            <a:r>
              <a:rPr lang="en-US" altLang="zh-CN" baseline="0" dirty="0" smtClean="0"/>
              <a:t>In this example, fortunately, we find the second bucket is a bucket only occupied by e$_1$. </a:t>
            </a:r>
          </a:p>
          <a:p>
            <a:r>
              <a:rPr lang="en-US" altLang="zh-CN" baseline="0" dirty="0" smtClean="0"/>
              <a:t>Now we change the fifth bit from 0 to 1 and change the second bit from 1 to 0 at the same time.</a:t>
            </a:r>
          </a:p>
          <a:p>
            <a:r>
              <a:rPr lang="en-US" altLang="zh-CN" baseline="0" dirty="0" smtClean="0"/>
              <a:t>After that, the representation of e$_2$ is correct.</a:t>
            </a:r>
          </a:p>
          <a:p>
            <a:r>
              <a:rPr lang="en-US" altLang="zh-CN" baseline="0" dirty="0" smtClean="0"/>
              <a:t>Also, the representation of e$_1$ is still correct.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71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en-US" altLang="zh-CN" baseline="0" dirty="0" smtClean="0"/>
              <a:t> we introduce how query and deletion work. </a:t>
            </a:r>
          </a:p>
          <a:p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query an element e, we compute the k hash functions for e, </a:t>
            </a:r>
          </a:p>
          <a:p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check how many 0s there are among the k corresponding bits of the filter.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there are </a:t>
            </a:r>
            <a:r>
              <a:rPr lang="en-US" altLang="zh-CN" sz="1200" baseline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zeros, where </a:t>
            </a:r>
            <a:r>
              <a:rPr lang="en-US" altLang="zh-CN" sz="1200" baseline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smaller than s, the DBF reports that e is in set </a:t>
            </a:r>
            <a:r>
              <a:rPr lang="en-US" altLang="zh-CN" sz="1200" baseline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there are more than or equal to s 0s, e is not in these s sets.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delete an element e, we first delete e from the table.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Then, for each bucket of e, if this bucket only holds e, we reset the corresponding bit of the filter to 0. 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60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en-US" altLang="zh-CN" baseline="0" dirty="0" smtClean="0"/>
              <a:t> we analyze the false rate of the Difference Bloom filter for two sets membership query.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1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1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have written C codes</a:t>
            </a:r>
            <a:r>
              <a:rPr lang="en-US" altLang="zh-CN" baseline="0" dirty="0" smtClean="0"/>
              <a:t> to </a:t>
            </a:r>
            <a:r>
              <a:rPr lang="en-US" altLang="zh-CN" dirty="0" smtClean="0"/>
              <a:t>carry out experiments. The code has been released on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Now we show some of the experimental results.</a:t>
            </a:r>
          </a:p>
          <a:p>
            <a:r>
              <a:rPr lang="en-US" altLang="zh-CN" dirty="0" smtClean="0"/>
              <a:t>First</a:t>
            </a:r>
            <a:r>
              <a:rPr lang="en-US" altLang="zh-CN" baseline="0" dirty="0" smtClean="0"/>
              <a:t> we show the impact of the distribution of elements on accuracy.</a:t>
            </a:r>
          </a:p>
          <a:p>
            <a:r>
              <a:rPr lang="en-US" altLang="zh-CN" baseline="0" dirty="0" smtClean="0"/>
              <a:t>When the percentage of element in set 0 is small, the false rate of DBF is nearly 0.</a:t>
            </a:r>
          </a:p>
          <a:p>
            <a:r>
              <a:rPr lang="en-US" altLang="zh-CN" baseline="0" dirty="0" smtClean="0"/>
              <a:t>When the percentage of element in set 0 is increasing, the false rate is increasing slowly.</a:t>
            </a:r>
          </a:p>
          <a:p>
            <a:r>
              <a:rPr lang="en-US" altLang="zh-CN" baseline="0" dirty="0" smtClean="0"/>
              <a:t>The DBF performs better than 2 BFs in all conditions.</a:t>
            </a:r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47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Now we do experiments on 10 sets.</a:t>
            </a:r>
          </a:p>
          <a:p>
            <a:r>
              <a:rPr lang="en-US" altLang="zh-CN" baseline="0" dirty="0" smtClean="0"/>
              <a:t>First we fix the memory size and increase the number of elements.</a:t>
            </a:r>
          </a:p>
          <a:p>
            <a:r>
              <a:rPr lang="en-US" altLang="zh-CN" baseline="0" dirty="0" smtClean="0"/>
              <a:t>The BF is the higher line and the DBF is the lower line, which demonstrates that the error rate of the DBF is much more smaller than BF.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38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This figure shows when fixing number of element and increase memory size, the DBF</a:t>
            </a:r>
            <a:r>
              <a:rPr lang="en-US" altLang="zh-CN" baseline="0" dirty="0" smtClean="0"/>
              <a:t> is also always better than BF.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75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figure shows the impact of number of hash functions on error rate.</a:t>
            </a:r>
          </a:p>
          <a:p>
            <a:r>
              <a:rPr lang="en-US" altLang="zh-CN" dirty="0" smtClean="0"/>
              <a:t>When the number of hash</a:t>
            </a:r>
            <a:r>
              <a:rPr lang="en-US" altLang="zh-CN" baseline="0" dirty="0" smtClean="0"/>
              <a:t> functions is around 10, the performance of the BF and the DBF is the best.</a:t>
            </a:r>
          </a:p>
          <a:p>
            <a:r>
              <a:rPr lang="en-US" altLang="zh-CN" baseline="0" dirty="0" smtClean="0"/>
              <a:t>The performance of DBF is always significantly better than BF.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86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figure shows the impact of number of hash functions on error rate.</a:t>
            </a:r>
          </a:p>
          <a:p>
            <a:r>
              <a:rPr lang="en-US" altLang="zh-CN" dirty="0" smtClean="0"/>
              <a:t>When the number of hash</a:t>
            </a:r>
            <a:r>
              <a:rPr lang="en-US" altLang="zh-CN" baseline="0" dirty="0" smtClean="0"/>
              <a:t> functions is around 10, the performance of the BF and the DBF is the best.</a:t>
            </a:r>
          </a:p>
          <a:p>
            <a:r>
              <a:rPr lang="en-US" altLang="zh-CN" baseline="0" dirty="0" smtClean="0"/>
              <a:t>The performance of DBF is always significantly better than BF.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9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u="none" strike="noStrike" kern="1200" baseline="0" dirty="0" smtClean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First, let me introduce what is multi-set membership query.</a:t>
            </a:r>
          </a:p>
          <a:p>
            <a:r>
              <a:rPr lang="en-US" altLang="zh-CN" sz="1400" b="0" i="0" u="none" strike="noStrike" kern="1200" baseline="0" dirty="0" smtClean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Here is an example. Given an element e, and two disjoint sets: S1, and S2.</a:t>
            </a:r>
          </a:p>
          <a:p>
            <a:endParaRPr lang="en-US" altLang="zh-CN" sz="1400" b="0" i="0" u="none" strike="noStrike" kern="1200" baseline="0" dirty="0" smtClean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r>
              <a:rPr lang="en-US" altLang="zh-CN" sz="1400" b="0" i="0" u="none" strike="noStrike" kern="1200" baseline="0" dirty="0" smtClean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We want to know whether e is in these two sets, </a:t>
            </a:r>
          </a:p>
          <a:p>
            <a:endParaRPr lang="en-US" altLang="zh-CN" sz="1400" b="0" i="0" u="none" strike="noStrike" kern="1200" baseline="0" dirty="0" smtClean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r>
              <a:rPr lang="en-US" altLang="zh-CN" sz="1400" b="0" i="0" u="none" strike="noStrike" kern="1200" baseline="0" dirty="0" smtClean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and if yes, which set it belongs to?</a:t>
            </a:r>
          </a:p>
          <a:p>
            <a:endParaRPr lang="en-US" altLang="zh-CN" sz="1400" b="0" i="0" u="none" strike="noStrike" kern="1200" baseline="0" dirty="0" smtClean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r>
              <a:rPr lang="en-US" altLang="zh-CN" sz="1400" b="0" i="0" u="none" strike="noStrike" kern="1200" baseline="0" dirty="0" smtClean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Multi-set membership query is a fundamental operation in computer systems and applications.</a:t>
            </a:r>
          </a:p>
          <a:p>
            <a:endParaRPr lang="en-US" altLang="zh-CN" sz="1400" b="0" i="0" u="none" strike="noStrike" kern="1200" baseline="0" dirty="0" smtClean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i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For instance, In data centers, switches need to know which port a packet should be forwarded to.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i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 each switch keeps a MAC address table, which associates a destination MAC address with an outgoing port.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i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This is actually a multi-set membership query,</a:t>
            </a:r>
            <a:r>
              <a:rPr lang="en-US" altLang="zh-CN" sz="1400" i="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w</a:t>
            </a:r>
            <a:r>
              <a:rPr lang="en-US" altLang="zh-CN" sz="1400" b="0" i="0" u="none" strike="noStrike" kern="1200" baseline="0" dirty="0" smtClean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here </a:t>
            </a:r>
            <a:r>
              <a:rPr lang="en-US" altLang="zh-CN" sz="1400" i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destination </a:t>
            </a:r>
            <a:r>
              <a:rPr lang="en-US" altLang="zh-CN" sz="1400" b="0" i="0" u="none" strike="noStrike" kern="1200" baseline="0" dirty="0" smtClean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MAC addresses are element and outgoing ports are multi-sets.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 i="0" u="none" strike="noStrike" kern="1200" baseline="0" dirty="0" smtClean="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Now the problem is how to construct the </a:t>
            </a:r>
            <a:r>
              <a:rPr lang="en-US" altLang="zh-CN" sz="1400" i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MAC address table.</a:t>
            </a:r>
            <a:endParaRPr lang="en-US" altLang="zh-CN" sz="1400" b="0" i="0" u="none" strike="noStrike" kern="1200" baseline="0" dirty="0" smtClean="0">
              <a:solidFill>
                <a:schemeClr val="tx1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endParaRPr lang="en-US" altLang="zh-CN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66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8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lookup of the MAC address table needs to be fast enough to catch</a:t>
            </a:r>
            <a:r>
              <a:rPr lang="en-US" altLang="zh-CN" baseline="0" dirty="0" smtClean="0"/>
              <a:t> up with the line speed.</a:t>
            </a:r>
          </a:p>
          <a:p>
            <a:r>
              <a:rPr lang="en-US" altLang="zh-CN" baseline="0" dirty="0" smtClean="0"/>
              <a:t>So a straight forward solution is to build a hash table as a MAC address table.</a:t>
            </a:r>
          </a:p>
          <a:p>
            <a:r>
              <a:rPr lang="en-US" altLang="zh-CN" baseline="0" dirty="0" smtClean="0"/>
              <a:t>The hash table can achieve O(1) query speed in theory. </a:t>
            </a:r>
          </a:p>
          <a:p>
            <a:r>
              <a:rPr lang="en-US" altLang="zh-CN" baseline="0" dirty="0" smtClean="0"/>
              <a:t>However, it is not fast enough in practice. The reason is that it cannot fit into the SRAM.</a:t>
            </a:r>
          </a:p>
          <a:p>
            <a:r>
              <a:rPr lang="en-US" altLang="zh-CN" dirty="0" smtClean="0"/>
              <a:t>The memory of a switch is composed of SRAM and DRAM.</a:t>
            </a:r>
          </a:p>
          <a:p>
            <a:r>
              <a:rPr lang="en-US" altLang="zh-CN" dirty="0" smtClean="0"/>
              <a:t>The SRAM is fast but very small. The DRAM is big but slow.</a:t>
            </a:r>
          </a:p>
          <a:p>
            <a:r>
              <a:rPr lang="en-US" altLang="zh-CN" baseline="0" dirty="0" smtClean="0"/>
              <a:t>As there are more and more computers in the data center nowadays, the size of the hash table is becoming larger and larger.</a:t>
            </a:r>
          </a:p>
          <a:p>
            <a:r>
              <a:rPr lang="en-US" altLang="zh-CN" baseline="0" dirty="0" smtClean="0"/>
              <a:t>So that the hash table cannot fit into the SRAM in some cases.</a:t>
            </a:r>
          </a:p>
          <a:p>
            <a:r>
              <a:rPr lang="en-US" altLang="zh-CN" baseline="0" dirty="0" smtClean="0"/>
              <a:t>When we look up the hash table, we need to access the slow DRAM memory. </a:t>
            </a:r>
          </a:p>
          <a:p>
            <a:r>
              <a:rPr lang="en-US" altLang="zh-CN" baseline="0" dirty="0" smtClean="0"/>
              <a:t>Therefore, the hash table is not fast in practice.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To achieve a fast speed, a data structure using little memory is in great demand.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3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Bloom</a:t>
            </a:r>
            <a:r>
              <a:rPr lang="en-US" altLang="zh-CN" baseline="0" dirty="0" smtClean="0"/>
              <a:t> filters has long been used for single set membership query.</a:t>
            </a:r>
          </a:p>
          <a:p>
            <a:r>
              <a:rPr lang="en-US" altLang="zh-CN" baseline="0" dirty="0" smtClean="0"/>
              <a:t>Its advantage is small and fast.</a:t>
            </a:r>
          </a:p>
          <a:p>
            <a:r>
              <a:rPr lang="en-US" altLang="zh-CN" baseline="0" dirty="0" smtClean="0"/>
              <a:t>Now let me introduce the Bloom filter in detail.</a:t>
            </a:r>
          </a:p>
          <a:p>
            <a:r>
              <a:rPr lang="en-US" altLang="zh-CN" baseline="0" dirty="0" smtClean="0"/>
              <a:t>Bloom filter is a Bitmap with k hash functions.</a:t>
            </a:r>
          </a:p>
          <a:p>
            <a:r>
              <a:rPr lang="en-US" altLang="zh-CN" dirty="0" smtClean="0"/>
              <a:t>When inserting an element e into</a:t>
            </a:r>
            <a:r>
              <a:rPr lang="en-US" altLang="zh-CN" baseline="0" dirty="0" smtClean="0"/>
              <a:t> the data set</a:t>
            </a:r>
            <a:r>
              <a:rPr lang="en-US" altLang="zh-CN" dirty="0" smtClean="0"/>
              <a:t>, we compute the </a:t>
            </a:r>
            <a:r>
              <a:rPr lang="en-US" altLang="zh-CN" baseline="0" dirty="0" smtClean="0"/>
              <a:t>k hash functions for e, </a:t>
            </a:r>
          </a:p>
          <a:p>
            <a:r>
              <a:rPr lang="en-US" altLang="zh-CN" baseline="0" dirty="0" smtClean="0"/>
              <a:t>and set the k corresponding bits in the Bitmap to 1.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When querying an element e, we compute the k hash functions for e, </a:t>
            </a:r>
          </a:p>
          <a:p>
            <a:r>
              <a:rPr lang="en-US" altLang="zh-CN" baseline="0" dirty="0" smtClean="0"/>
              <a:t>if all the corresponding k bits are 1, BF reports true, which means that e is in the data set,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otherwise BF reports false, which means that e is not in the data set.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Bloom filter reports false for an element e, then e is definitely not in this set. </a:t>
            </a:r>
          </a:p>
          <a:p>
            <a:r>
              <a:rPr lang="en-US" altLang="zh-CN" baseline="0" dirty="0" smtClean="0"/>
              <a:t>However, when BF reports true, it only means that e is very likely to be in this set. </a:t>
            </a:r>
          </a:p>
          <a:p>
            <a:r>
              <a:rPr lang="en-US" altLang="zh-CN" baseline="0" dirty="0" smtClean="0"/>
              <a:t>Due to conflicts, e may not in this set with a small probability. And this leads to inaccuracy.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Bloom filter trades off accuracy with memory.</a:t>
            </a:r>
          </a:p>
          <a:p>
            <a:r>
              <a:rPr lang="en-US" altLang="zh-CN" baseline="0" dirty="0" smtClean="0"/>
              <a:t>When we use 14 bits per element to represent a data set using a Bloom filter, the false rate is 0.1 percent.</a:t>
            </a:r>
          </a:p>
          <a:p>
            <a:r>
              <a:rPr lang="en-US" altLang="zh-CN" baseline="0" dirty="0" smtClean="0"/>
              <a:t>This is a very small memory usage, and the false rate is tolerable.</a:t>
            </a:r>
          </a:p>
          <a:p>
            <a:r>
              <a:rPr lang="en-US" altLang="zh-CN" sz="1200" baseline="0" dirty="0" smtClean="0"/>
              <a:t>We can build a small white list along with the Bloom filter to guarantee the correctness.</a:t>
            </a:r>
          </a:p>
          <a:p>
            <a:endParaRPr lang="en-US" altLang="zh-CN" sz="1200" baseline="0" dirty="0" smtClean="0"/>
          </a:p>
          <a:p>
            <a:endParaRPr lang="en-US" altLang="zh-CN" sz="1200" baseline="0" dirty="0" smtClean="0"/>
          </a:p>
          <a:p>
            <a:endParaRPr lang="en-US" altLang="zh-CN" sz="1200" baseline="0" dirty="0" smtClean="0"/>
          </a:p>
          <a:p>
            <a:endParaRPr lang="en-US" altLang="zh-CN" sz="1200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1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Bloom</a:t>
            </a:r>
            <a:r>
              <a:rPr lang="en-US" altLang="zh-CN" baseline="0" dirty="0" smtClean="0"/>
              <a:t> filters has long been used for single set membership query.</a:t>
            </a:r>
          </a:p>
          <a:p>
            <a:r>
              <a:rPr lang="en-US" altLang="zh-CN" baseline="0" dirty="0" smtClean="0"/>
              <a:t>Its advantage is small and fast.</a:t>
            </a:r>
          </a:p>
          <a:p>
            <a:r>
              <a:rPr lang="en-US" altLang="zh-CN" baseline="0" dirty="0" smtClean="0"/>
              <a:t>Now let me introduce the Bloom filter in detail.</a:t>
            </a:r>
          </a:p>
          <a:p>
            <a:r>
              <a:rPr lang="en-US" altLang="zh-CN" baseline="0" dirty="0" smtClean="0"/>
              <a:t>Bloom filter is a Bitmap with k hash functions.</a:t>
            </a:r>
          </a:p>
          <a:p>
            <a:r>
              <a:rPr lang="en-US" altLang="zh-CN" dirty="0" smtClean="0"/>
              <a:t>When inserting an element e into</a:t>
            </a:r>
            <a:r>
              <a:rPr lang="en-US" altLang="zh-CN" baseline="0" dirty="0" smtClean="0"/>
              <a:t> the data set</a:t>
            </a:r>
            <a:r>
              <a:rPr lang="en-US" altLang="zh-CN" dirty="0" smtClean="0"/>
              <a:t>, we compute the </a:t>
            </a:r>
            <a:r>
              <a:rPr lang="en-US" altLang="zh-CN" baseline="0" dirty="0" smtClean="0"/>
              <a:t>k hash functions for e, </a:t>
            </a:r>
          </a:p>
          <a:p>
            <a:r>
              <a:rPr lang="en-US" altLang="zh-CN" baseline="0" dirty="0" smtClean="0"/>
              <a:t>and set the k corresponding bits in the Bitmap to 1.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When querying an element e, we compute the k hash functions for e, </a:t>
            </a:r>
          </a:p>
          <a:p>
            <a:r>
              <a:rPr lang="en-US" altLang="zh-CN" baseline="0" dirty="0" smtClean="0"/>
              <a:t>if all the corresponding k bits are 1, BF reports true, which means that e is in the data set,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otherwise BF reports false, which means that e is not in the data set.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Bloom filter reports false for an element e, then e is definitely not in this set. </a:t>
            </a:r>
          </a:p>
          <a:p>
            <a:r>
              <a:rPr lang="en-US" altLang="zh-CN" baseline="0" dirty="0" smtClean="0"/>
              <a:t>However, when BF reports true, it only means that e is very likely to be in this set. </a:t>
            </a:r>
          </a:p>
          <a:p>
            <a:r>
              <a:rPr lang="en-US" altLang="zh-CN" baseline="0" dirty="0" smtClean="0"/>
              <a:t>Due to conflicts, e may not in this set with a small probability. And this leads to inaccuracy.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Bloom filter trades off accuracy with memory.</a:t>
            </a:r>
          </a:p>
          <a:p>
            <a:r>
              <a:rPr lang="en-US" altLang="zh-CN" baseline="0" dirty="0" smtClean="0"/>
              <a:t>When we use 14 bits per element to represent a data set using a Bloom filter, the false rate is 0.1 percent.</a:t>
            </a:r>
          </a:p>
          <a:p>
            <a:r>
              <a:rPr lang="en-US" altLang="zh-CN" baseline="0" dirty="0" smtClean="0"/>
              <a:t>This is a very small memory usage, and the false rate is tolerable.</a:t>
            </a:r>
          </a:p>
          <a:p>
            <a:r>
              <a:rPr lang="en-US" altLang="zh-CN" sz="1200" baseline="0" dirty="0" smtClean="0"/>
              <a:t>We can build a small white list along with the Bloom filter to guarantee the correctness.</a:t>
            </a:r>
          </a:p>
          <a:p>
            <a:endParaRPr lang="en-US" altLang="zh-CN" sz="1200" baseline="0" dirty="0" smtClean="0"/>
          </a:p>
          <a:p>
            <a:endParaRPr lang="en-US" altLang="zh-CN" sz="1200" baseline="0" dirty="0" smtClean="0"/>
          </a:p>
          <a:p>
            <a:endParaRPr lang="en-US" altLang="zh-CN" sz="1200" baseline="0" dirty="0" smtClean="0"/>
          </a:p>
          <a:p>
            <a:endParaRPr lang="en-US" altLang="zh-CN" sz="1200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Bloom</a:t>
            </a:r>
            <a:r>
              <a:rPr lang="en-US" altLang="zh-CN" baseline="0" dirty="0" smtClean="0"/>
              <a:t> filters can also be used for multi-set membership query.</a:t>
            </a:r>
          </a:p>
          <a:p>
            <a:r>
              <a:rPr lang="en-US" altLang="zh-CN" sz="1200" baseline="0" dirty="0" smtClean="0"/>
              <a:t>If there are s disjoint sets, s Bloom filters should be built.</a:t>
            </a:r>
          </a:p>
          <a:p>
            <a:r>
              <a:rPr lang="en-US" altLang="zh-CN" sz="1200" baseline="0" dirty="0" smtClean="0"/>
              <a:t>To insert an element e into set </a:t>
            </a:r>
            <a:r>
              <a:rPr lang="en-US" altLang="zh-CN" sz="1200" baseline="0" dirty="0" err="1" smtClean="0"/>
              <a:t>i</a:t>
            </a:r>
            <a:r>
              <a:rPr lang="en-US" altLang="zh-CN" sz="1200" baseline="0" dirty="0" smtClean="0"/>
              <a:t>, find the </a:t>
            </a:r>
            <a:r>
              <a:rPr lang="en-US" altLang="zh-CN" sz="1200" baseline="0" dirty="0" err="1" smtClean="0"/>
              <a:t>i^th</a:t>
            </a:r>
            <a:r>
              <a:rPr lang="en-US" altLang="zh-CN" sz="1200" baseline="0" dirty="0" smtClean="0"/>
              <a:t> bloom filter and insert e into it. </a:t>
            </a:r>
          </a:p>
          <a:p>
            <a:r>
              <a:rPr lang="en-US" altLang="zh-CN" sz="1200" baseline="0" dirty="0" smtClean="0"/>
              <a:t>To query an element e, we check all the s bloom filters.</a:t>
            </a:r>
          </a:p>
          <a:p>
            <a:r>
              <a:rPr lang="en-US" altLang="zh-CN" sz="1200" baseline="0" dirty="0" smtClean="0"/>
              <a:t>If the </a:t>
            </a:r>
            <a:r>
              <a:rPr lang="en-US" altLang="zh-CN" sz="1200" baseline="0" dirty="0" err="1" smtClean="0"/>
              <a:t>i^th</a:t>
            </a:r>
            <a:r>
              <a:rPr lang="en-US" altLang="zh-CN" sz="1200" baseline="0" dirty="0" smtClean="0"/>
              <a:t> Bloom filter reports true, it is thought that e is in set </a:t>
            </a:r>
            <a:r>
              <a:rPr lang="en-US" altLang="zh-CN" sz="1200" baseline="0" dirty="0" err="1" smtClean="0"/>
              <a:t>i</a:t>
            </a:r>
            <a:r>
              <a:rPr lang="en-US" altLang="zh-CN" sz="1200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 Bloom filter reports true, it is</a:t>
            </a:r>
            <a:r>
              <a:rPr lang="en-US" altLang="zh-CN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certain that 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these</a:t>
            </a:r>
            <a:r>
              <a:rPr lang="en-US" altLang="zh-CN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cannot belong to more than one set, since these sets are disjoint.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if there are more than one Bloom filters report true, we randomly report a set among these</a:t>
            </a:r>
            <a:r>
              <a:rPr lang="en-US" altLang="zh-CN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true sets.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aseline="0" dirty="0" smtClean="0"/>
              <a:t>Now we summarize the idea of the Bloom filter.</a:t>
            </a:r>
          </a:p>
          <a:p>
            <a:r>
              <a:rPr lang="en-US" altLang="zh-CN" sz="1200" baseline="0" dirty="0" smtClean="0"/>
              <a:t>The Bloom filter can achieve fast speed, because it uses very little memory, and thus it can fit into the SRAM.</a:t>
            </a:r>
          </a:p>
          <a:p>
            <a:r>
              <a:rPr lang="en-US" altLang="zh-CN" sz="1200" baseline="0" dirty="0" smtClean="0"/>
              <a:t>The Bloom filter can use little memory because it loses information and is not accurate.</a:t>
            </a:r>
          </a:p>
          <a:p>
            <a:r>
              <a:rPr lang="en-US" altLang="zh-CN" sz="1200" baseline="0" dirty="0" smtClean="0"/>
              <a:t>Although in many applications error is acceptable, high accuracy is always demanded.</a:t>
            </a:r>
          </a:p>
          <a:p>
            <a:endParaRPr lang="en-US" altLang="zh-CN" sz="1200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0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paper,</a:t>
            </a:r>
            <a:r>
              <a:rPr lang="en-US" altLang="zh-CN" baseline="0" dirty="0" smtClean="0"/>
              <a:t> we propose the Difference Bloom filter to significantly improve the accuracy of the Bloom filter.</a:t>
            </a:r>
          </a:p>
          <a:p>
            <a:r>
              <a:rPr lang="en-US" altLang="zh-CN" baseline="0" dirty="0" smtClean="0"/>
              <a:t>The DBF is composed of a filter and a table. </a:t>
            </a:r>
          </a:p>
          <a:p>
            <a:r>
              <a:rPr lang="en-US" altLang="zh-CN" baseline="0" dirty="0" smtClean="0"/>
              <a:t>The filter is a bitmap to answer multiset membership queries, it is small enough to fit into the SRAM. </a:t>
            </a:r>
          </a:p>
          <a:p>
            <a:r>
              <a:rPr lang="en-US" altLang="zh-CN" baseline="0" dirty="0" smtClean="0"/>
              <a:t>The table is placed on the DRAM.</a:t>
            </a:r>
          </a:p>
          <a:p>
            <a:r>
              <a:rPr lang="en-US" altLang="zh-CN" baseline="0" dirty="0" smtClean="0"/>
              <a:t>It consists of counters and linked lists, to record which elements are hashed to the corresponding bits of the filter. </a:t>
            </a:r>
          </a:p>
          <a:p>
            <a:r>
              <a:rPr lang="en-US" altLang="zh-CN" baseline="0" dirty="0" smtClean="0"/>
              <a:t>The table is only used to assist insertions and deletions and is not used when for queries.</a:t>
            </a:r>
          </a:p>
          <a:p>
            <a:r>
              <a:rPr lang="en-US" altLang="zh-CN" baseline="0" dirty="0" smtClean="0"/>
              <a:t>So the DBF only access the fast SRAM memory when dealing with queries, which makes it as fast as the Bloom filter.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key idea of the DBF is to record all sets into one filter, and use the number of 1s to discriminate elements of different sets.</a:t>
            </a:r>
          </a:p>
          <a:p>
            <a:r>
              <a:rPr lang="en-US" altLang="zh-CN" baseline="0" dirty="0" smtClean="0"/>
              <a:t>The Bloom filters are not accurate because there may be many Bloom filters report true when querying an element, </a:t>
            </a:r>
          </a:p>
          <a:p>
            <a:r>
              <a:rPr lang="en-US" altLang="zh-CN" baseline="0" dirty="0" smtClean="0"/>
              <a:t>so that we do not know which set the element is in.</a:t>
            </a:r>
          </a:p>
          <a:p>
            <a:r>
              <a:rPr lang="en-US" altLang="zh-CN" baseline="0" dirty="0" smtClean="0"/>
              <a:t>On the contrary, by settling conflicts during the insertions, our Difference Bloom filter does not report more than one set,</a:t>
            </a:r>
          </a:p>
          <a:p>
            <a:r>
              <a:rPr lang="en-US" altLang="zh-CN" baseline="0" dirty="0" smtClean="0"/>
              <a:t>so the accuracy is improved significantly.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6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en-US" altLang="zh-CN" baseline="0" dirty="0" smtClean="0"/>
              <a:t> we introduce the insertion operation of Difference Bloom filter. </a:t>
            </a:r>
          </a:p>
          <a:p>
            <a:r>
              <a:rPr lang="en-US" altLang="zh-CN" baseline="0" dirty="0" smtClean="0"/>
              <a:t>First, we present the objective of the insertion.</a:t>
            </a:r>
          </a:p>
          <a:p>
            <a:r>
              <a:rPr lang="en-US" altLang="zh-CN" baseline="0" dirty="0" smtClean="0"/>
              <a:t>When inserting an element e, we compute $k$ hash functions for e, and locate $k$ bits.  </a:t>
            </a:r>
          </a:p>
          <a:p>
            <a:r>
              <a:rPr lang="en-US" altLang="zh-CN" baseline="0" dirty="0" smtClean="0"/>
              <a:t>Instead of setting the k bits of all elements to 1 like the Bloom filter does, we treat elements in different sets differently.</a:t>
            </a:r>
          </a:p>
          <a:p>
            <a:r>
              <a:rPr lang="en-US" altLang="zh-CN" baseline="0" dirty="0" smtClean="0"/>
              <a:t>To insert e into set 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, we set k-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 bits to 1, and 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 bits to 0.</a:t>
            </a:r>
          </a:p>
          <a:p>
            <a:r>
              <a:rPr lang="en-US" altLang="zh-CN" baseline="0" dirty="0" smtClean="0"/>
              <a:t>Now let’s see an example.</a:t>
            </a: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Suppose there are s = 2 disjoint sets.</a:t>
            </a: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Sets’</a:t>
            </a:r>
            <a:r>
              <a:rPr lang="en-US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id is</a:t>
            </a: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0 and 1, respectively</a:t>
            </a:r>
            <a:r>
              <a:rPr lang="en-US" altLang="zh-CN" sz="1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And</a:t>
            </a: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there are k = 3 hash functions.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Then, to insert an element e in set 0, the objective is to set all the 3 hashed bits to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insert e in set 1, the objective is to set arbitrary 1 hashed bit to 0 and 2 hashed bits to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Next, we will present the process of insertion,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discuss how to use DRAM table to detect and settle conflicts between old elements and new elements.</a:t>
            </a:r>
            <a:endParaRPr lang="en-US" altLang="zh-CN" sz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5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</a:t>
            </a:r>
            <a:r>
              <a:rPr lang="en-US" altLang="zh-CN" baseline="0" dirty="0" smtClean="0"/>
              <a:t> we present the process of the insertion.</a:t>
            </a:r>
          </a:p>
          <a:p>
            <a:r>
              <a:rPr lang="en-US" altLang="zh-CN" baseline="0" dirty="0" smtClean="0"/>
              <a:t>First, we compute $k$ hash functions for e, and locate $k$ bits on the table and the filter.  </a:t>
            </a:r>
          </a:p>
          <a:p>
            <a:r>
              <a:rPr lang="en-US" altLang="zh-CN" baseline="0" dirty="0" smtClean="0"/>
              <a:t>Then we insert e into the table. That is to say, we increase the counter of the corresponding buckets, and hang e on the linked list.</a:t>
            </a:r>
          </a:p>
          <a:p>
            <a:r>
              <a:rPr lang="en-US" altLang="zh-CN" baseline="0" dirty="0" smtClean="0"/>
              <a:t>Next, we check the corresponding linked lists to see if there are already elements in these positions.</a:t>
            </a:r>
          </a:p>
          <a:p>
            <a:r>
              <a:rPr lang="en-US" altLang="zh-CN" baseline="0" dirty="0" smtClean="0"/>
              <a:t>If yes, we will see whether there are conflicts or not. </a:t>
            </a:r>
          </a:p>
          <a:p>
            <a:r>
              <a:rPr lang="en-US" altLang="zh-CN" baseline="0" dirty="0" smtClean="0"/>
              <a:t>Conflicts mean that we have to write a 1 on a 0 written by existing elements, or we have to write a 0 on a 1 written by existing elements.</a:t>
            </a:r>
          </a:p>
          <a:p>
            <a:r>
              <a:rPr lang="en-US" altLang="zh-CN" baseline="0" dirty="0" smtClean="0"/>
              <a:t>After settle the conflicts, we will set the filter to the right state.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Now let’s see two examples. </a:t>
            </a:r>
          </a:p>
          <a:p>
            <a:r>
              <a:rPr lang="en-US" altLang="zh-CN" baseline="0" dirty="0" smtClean="0"/>
              <a:t>First we insert an element e$_0$, which is in set 0, into an empty Difference Bloom filter.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compute k = 3 hash functions, and insert e$_0$ into the table.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Since the table is empty, so there are no conflicts.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 we just set the corresponding bits of the filter to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Next we insert an element e$_1$, which is in set 1, into this Difference Bloom filter.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also compute 3 hash functions, and insert e$_1$ into the table.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Notice that e$_1$ is sharing the first bucket with e$_0$.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Recall that the objective of inserting $e_1$ is to set arbitrary 1 bit to 0 and 2 bits to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long as we do not try to set the first bit to zero, which is written to 1 by e$_0$, there will be no conflicts.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Therefore, we do not change the first bit and the second bit of the filter, and we just set the fifth bit of the filter to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Now the insertions of both e$_0$ and e$_1$ have been done successfully.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However,</a:t>
            </a:r>
            <a:r>
              <a:rPr lang="en-US" altLang="zh-CN" baseline="0" dirty="0" smtClean="0"/>
              <a:t> sometimes conflicts are inevitable, so we need to settle conflicts.</a:t>
            </a:r>
            <a:endParaRPr lang="en-US" altLang="zh-CN" dirty="0" smtClean="0"/>
          </a:p>
          <a:p>
            <a:r>
              <a:rPr lang="en-US" altLang="zh-CN" dirty="0" smtClean="0"/>
              <a:t>There</a:t>
            </a:r>
            <a:r>
              <a:rPr lang="en-US" altLang="zh-CN" baseline="0" dirty="0" smtClean="0"/>
              <a:t> are two kinds of conflicts, one is writing a 0 on a 1, and the other is writing a 1 on a 0.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4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9CA-0A46-4DD6-B5B7-96AE12F5CAC8}" type="datetime3">
              <a:rPr lang="en-US" altLang="zh-CN" smtClean="0"/>
              <a:t>22 May 2017</a:t>
            </a:fld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4602E75-F628-455A-B16B-5D96B98CC6F0}" type="datetime3">
              <a:rPr lang="en-US" altLang="zh-CN" smtClean="0"/>
              <a:t>22 May 2017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2A36659-662F-4CAF-9E94-E2C1A5529F06}" type="datetime3">
              <a:rPr lang="en-US" altLang="zh-CN" smtClean="0"/>
              <a:t>22 May 2017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8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6C00951-099A-45BC-86EB-F01C39E6BC43}" type="datetime3">
              <a:rPr lang="en-US" altLang="zh-CN" smtClean="0"/>
              <a:t>22 May 2017</a:t>
            </a:fld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94FC-F3E2-40E5-B64D-BAE5B6E3EE9D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7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F1378C36-0DC4-41F9-AA72-FB37F4623248}" type="datetime3">
              <a:rPr lang="en-US" altLang="zh-CN" smtClean="0"/>
              <a:t>22 May 2017</a:t>
            </a:fld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929544-37C2-4B93-A2D8-FCAB619B35D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58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CE45B0D9-CEA2-4775-B2A6-3C9CD71516DF}" type="datetime3">
              <a:rPr lang="en-US" altLang="zh-CN" smtClean="0"/>
              <a:t>22 May 2017</a:t>
            </a:fld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5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86E0327-45FD-4EDF-8DDC-FB06E2854BF9}" type="datetime3">
              <a:rPr lang="en-US" altLang="zh-CN" smtClean="0"/>
              <a:t>22 May 2017</a:t>
            </a:fld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1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565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06DAA16-F1B9-4C82-AB4F-9C7070B4E6C4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565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IWQoS 2015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565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215772" y="230190"/>
            <a:ext cx="2896947" cy="430887"/>
          </a:xfrm>
          <a:prstGeom prst="rect">
            <a:avLst/>
          </a:prstGeom>
          <a:gradFill>
            <a:gsLst>
              <a:gs pos="63000">
                <a:srgbClr val="E5E5E5"/>
              </a:gs>
              <a:gs pos="9000">
                <a:schemeClr val="bg1"/>
              </a:gs>
              <a:gs pos="36000">
                <a:schemeClr val="bg1">
                  <a:lumMod val="95000"/>
                </a:schemeClr>
              </a:gs>
              <a:gs pos="92000">
                <a:schemeClr val="bg1">
                  <a:lumMod val="85000"/>
                </a:schemeClr>
              </a:gs>
            </a:gsLst>
            <a:path path="circle">
              <a:fillToRect l="50000" t="130000" r="50000" b="-30000"/>
            </a:path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200" b="0" i="1" kern="1200" cap="none" spc="0" dirty="0" smtClean="0">
                <a:ln w="0"/>
                <a:solidFill>
                  <a:srgbClr val="7030A0"/>
                </a:solidFill>
                <a:effectLst>
                  <a:glow rad="444500">
                    <a:schemeClr val="accent6">
                      <a:lumMod val="40000"/>
                      <a:lumOff val="60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Peking University, China</a:t>
            </a:r>
            <a:endParaRPr lang="zh-CN" altLang="en-US" sz="2200" b="0" cap="none" spc="0" dirty="0">
              <a:ln w="0"/>
              <a:solidFill>
                <a:srgbClr val="7030A0"/>
              </a:solidFill>
              <a:effectLst>
                <a:glow rad="444500">
                  <a:schemeClr val="accent6">
                    <a:lumMod val="40000"/>
                    <a:lumOff val="60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yangds@pku.edu.c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55600" y="1761065"/>
            <a:ext cx="8568267" cy="1413935"/>
          </a:xfrm>
        </p:spPr>
        <p:txBody>
          <a:bodyPr>
            <a:noAutofit/>
          </a:bodyPr>
          <a:lstStyle/>
          <a:p>
            <a:pPr algn="ctr">
              <a:lnSpc>
                <a:spcPct val="125000"/>
              </a:lnSpc>
              <a:spcBef>
                <a:spcPts val="3000"/>
              </a:spcBef>
              <a:defRPr/>
            </a:pPr>
            <a:r>
              <a:rPr lang="en-US" altLang="zh-CN" sz="5400" b="1" cap="none" dirty="0" smtClean="0">
                <a:solidFill>
                  <a:srgbClr val="0070C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Bloom Filter</a:t>
            </a:r>
            <a:endParaRPr lang="zh-CN" altLang="en-US" sz="5400" b="1" cap="none" dirty="0" smtClean="0">
              <a:solidFill>
                <a:srgbClr val="0070C0"/>
              </a:solidFill>
              <a:effectLst>
                <a:reflection stA="45000" endPos="55000" dist="508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067" y="3835903"/>
            <a:ext cx="8686800" cy="215849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Dongsheng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Yang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Deyu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Tian,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Junzhi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Gong,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Siang Gao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Tong Yang*,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Xiaoming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283" y="3656337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pic.58pic.com/58pic/12/40/53/95I58PICw9Z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r="1507"/>
          <a:stretch/>
        </p:blipFill>
        <p:spPr bwMode="auto">
          <a:xfrm>
            <a:off x="6019801" y="4560"/>
            <a:ext cx="3115734" cy="10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53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object 30"/>
          <p:cNvSpPr txBox="1"/>
          <p:nvPr/>
        </p:nvSpPr>
        <p:spPr>
          <a:xfrm>
            <a:off x="6608077" y="1796104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170" name="object 30"/>
          <p:cNvSpPr txBox="1"/>
          <p:nvPr/>
        </p:nvSpPr>
        <p:spPr>
          <a:xfrm>
            <a:off x="2853603" y="3846208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233557" y="1505648"/>
            <a:ext cx="8182453" cy="628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7030A0"/>
                </a:solidFill>
              </a:rPr>
              <a:t>Settling Conflicts: change </a:t>
            </a:r>
            <a:r>
              <a:rPr lang="en-US" altLang="zh-CN" sz="2800" b="1" dirty="0">
                <a:solidFill>
                  <a:srgbClr val="7030A0"/>
                </a:solidFill>
              </a:rPr>
              <a:t>1</a:t>
            </a:r>
            <a:r>
              <a:rPr lang="en-US" altLang="zh-CN" sz="2800" dirty="0" smtClean="0">
                <a:solidFill>
                  <a:srgbClr val="7030A0"/>
                </a:solidFill>
              </a:rPr>
              <a:t> to </a:t>
            </a:r>
            <a:r>
              <a:rPr lang="en-US" altLang="zh-CN" sz="2800" b="1" dirty="0">
                <a:solidFill>
                  <a:srgbClr val="7030A0"/>
                </a:solidFill>
              </a:rPr>
              <a:t>0</a:t>
            </a:r>
            <a:endParaRPr lang="en-US" altLang="zh-CN" sz="2800" b="1" dirty="0" smtClean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8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94" name="object 78"/>
          <p:cNvSpPr/>
          <p:nvPr/>
        </p:nvSpPr>
        <p:spPr>
          <a:xfrm>
            <a:off x="5208429" y="4315439"/>
            <a:ext cx="969010" cy="335915"/>
          </a:xfrm>
          <a:custGeom>
            <a:avLst/>
            <a:gdLst/>
            <a:ahLst/>
            <a:cxnLst/>
            <a:rect l="l" t="t" r="r" b="b"/>
            <a:pathLst>
              <a:path w="969010" h="335914">
                <a:moveTo>
                  <a:pt x="0" y="83836"/>
                </a:moveTo>
                <a:lnTo>
                  <a:pt x="800734" y="83836"/>
                </a:lnTo>
                <a:lnTo>
                  <a:pt x="800734" y="0"/>
                </a:lnTo>
                <a:lnTo>
                  <a:pt x="968407" y="167674"/>
                </a:lnTo>
                <a:lnTo>
                  <a:pt x="800734" y="335347"/>
                </a:lnTo>
                <a:lnTo>
                  <a:pt x="800734" y="251510"/>
                </a:lnTo>
                <a:lnTo>
                  <a:pt x="0" y="251510"/>
                </a:lnTo>
                <a:lnTo>
                  <a:pt x="0" y="83836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79"/>
          <p:cNvSpPr txBox="1"/>
          <p:nvPr/>
        </p:nvSpPr>
        <p:spPr>
          <a:xfrm>
            <a:off x="5259207" y="3999283"/>
            <a:ext cx="141160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5" dirty="0" smtClean="0">
                <a:latin typeface="Times New Roman"/>
                <a:cs typeface="Times New Roman"/>
              </a:rPr>
              <a:t>Settle </a:t>
            </a:r>
            <a:r>
              <a:rPr lang="en-US" altLang="zh-CN" i="1" dirty="0" smtClean="0">
                <a:latin typeface="Times New Roman"/>
                <a:cs typeface="Times New Roman"/>
              </a:rPr>
              <a:t>e</a:t>
            </a:r>
            <a:r>
              <a:rPr lang="en-US" altLang="zh-CN" i="1" baseline="-20833" dirty="0">
                <a:latin typeface="Times New Roman"/>
                <a:cs typeface="Times New Roman"/>
              </a:rPr>
              <a:t>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3" name="object 30"/>
          <p:cNvSpPr txBox="1"/>
          <p:nvPr/>
        </p:nvSpPr>
        <p:spPr>
          <a:xfrm>
            <a:off x="2807690" y="1805378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135" name="object 3"/>
          <p:cNvSpPr/>
          <p:nvPr/>
        </p:nvSpPr>
        <p:spPr>
          <a:xfrm>
            <a:off x="2708462" y="4553326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3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55" y="2523418"/>
            <a:ext cx="2146278" cy="406048"/>
          </a:xfrm>
          <a:prstGeom prst="rect">
            <a:avLst/>
          </a:prstGeom>
        </p:spPr>
      </p:pic>
      <p:sp>
        <p:nvSpPr>
          <p:cNvPr id="137" name="object 4"/>
          <p:cNvSpPr/>
          <p:nvPr/>
        </p:nvSpPr>
        <p:spPr>
          <a:xfrm>
            <a:off x="3137716" y="4553326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8" name="object 5"/>
          <p:cNvSpPr/>
          <p:nvPr/>
        </p:nvSpPr>
        <p:spPr>
          <a:xfrm>
            <a:off x="3566973" y="4553326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9" name="object 6"/>
          <p:cNvSpPr/>
          <p:nvPr/>
        </p:nvSpPr>
        <p:spPr>
          <a:xfrm>
            <a:off x="3996230" y="4553326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60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0" name="object 7"/>
          <p:cNvSpPr/>
          <p:nvPr/>
        </p:nvSpPr>
        <p:spPr>
          <a:xfrm>
            <a:off x="4425484" y="4553326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60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1" name="object 8"/>
          <p:cNvSpPr/>
          <p:nvPr/>
        </p:nvSpPr>
        <p:spPr>
          <a:xfrm>
            <a:off x="3705179" y="3576413"/>
            <a:ext cx="354403" cy="348248"/>
          </a:xfrm>
          <a:custGeom>
            <a:avLst/>
            <a:gdLst/>
            <a:ahLst/>
            <a:cxnLst/>
            <a:rect l="l" t="t" r="r" b="b"/>
            <a:pathLst>
              <a:path w="415289" h="369569">
                <a:moveTo>
                  <a:pt x="0" y="184697"/>
                </a:moveTo>
                <a:lnTo>
                  <a:pt x="6025" y="140312"/>
                </a:lnTo>
                <a:lnTo>
                  <a:pt x="23142" y="99818"/>
                </a:lnTo>
                <a:lnTo>
                  <a:pt x="49910" y="64498"/>
                </a:lnTo>
                <a:lnTo>
                  <a:pt x="84887" y="35635"/>
                </a:lnTo>
                <a:lnTo>
                  <a:pt x="126633" y="14514"/>
                </a:lnTo>
                <a:lnTo>
                  <a:pt x="173707" y="2417"/>
                </a:lnTo>
                <a:lnTo>
                  <a:pt x="207339" y="0"/>
                </a:lnTo>
                <a:lnTo>
                  <a:pt x="224344" y="612"/>
                </a:lnTo>
                <a:lnTo>
                  <a:pt x="272874" y="9415"/>
                </a:lnTo>
                <a:lnTo>
                  <a:pt x="316556" y="27671"/>
                </a:lnTo>
                <a:lnTo>
                  <a:pt x="353950" y="54096"/>
                </a:lnTo>
                <a:lnTo>
                  <a:pt x="383614" y="87406"/>
                </a:lnTo>
                <a:lnTo>
                  <a:pt x="404108" y="126318"/>
                </a:lnTo>
                <a:lnTo>
                  <a:pt x="413990" y="169549"/>
                </a:lnTo>
                <a:lnTo>
                  <a:pt x="414678" y="184697"/>
                </a:lnTo>
                <a:lnTo>
                  <a:pt x="413990" y="199845"/>
                </a:lnTo>
                <a:lnTo>
                  <a:pt x="404108" y="243075"/>
                </a:lnTo>
                <a:lnTo>
                  <a:pt x="383614" y="281987"/>
                </a:lnTo>
                <a:lnTo>
                  <a:pt x="353950" y="315297"/>
                </a:lnTo>
                <a:lnTo>
                  <a:pt x="316556" y="341722"/>
                </a:lnTo>
                <a:lnTo>
                  <a:pt x="272874" y="359978"/>
                </a:lnTo>
                <a:lnTo>
                  <a:pt x="224344" y="368782"/>
                </a:lnTo>
                <a:lnTo>
                  <a:pt x="207339" y="369394"/>
                </a:lnTo>
                <a:lnTo>
                  <a:pt x="190334" y="368782"/>
                </a:lnTo>
                <a:lnTo>
                  <a:pt x="141803" y="359978"/>
                </a:lnTo>
                <a:lnTo>
                  <a:pt x="98121" y="341722"/>
                </a:lnTo>
                <a:lnTo>
                  <a:pt x="60728" y="315297"/>
                </a:lnTo>
                <a:lnTo>
                  <a:pt x="31064" y="281987"/>
                </a:lnTo>
                <a:lnTo>
                  <a:pt x="10570" y="243075"/>
                </a:lnTo>
                <a:lnTo>
                  <a:pt x="687" y="199845"/>
                </a:lnTo>
                <a:lnTo>
                  <a:pt x="0" y="184697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2" name="object 17"/>
          <p:cNvSpPr/>
          <p:nvPr/>
        </p:nvSpPr>
        <p:spPr>
          <a:xfrm>
            <a:off x="2708463" y="5188608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3" name="object 18"/>
          <p:cNvSpPr/>
          <p:nvPr/>
        </p:nvSpPr>
        <p:spPr>
          <a:xfrm>
            <a:off x="3995836" y="5188608"/>
            <a:ext cx="429654" cy="395511"/>
          </a:xfrm>
          <a:custGeom>
            <a:avLst/>
            <a:gdLst/>
            <a:ahLst/>
            <a:cxnLst/>
            <a:rect l="l" t="t" r="r" b="b"/>
            <a:pathLst>
              <a:path w="429260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4" name="object 19"/>
          <p:cNvSpPr/>
          <p:nvPr/>
        </p:nvSpPr>
        <p:spPr>
          <a:xfrm>
            <a:off x="4189193" y="495935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5" name="object 20"/>
          <p:cNvSpPr/>
          <p:nvPr/>
        </p:nvSpPr>
        <p:spPr>
          <a:xfrm>
            <a:off x="4125681" y="5102496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5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6" name="object 21"/>
          <p:cNvSpPr/>
          <p:nvPr/>
        </p:nvSpPr>
        <p:spPr>
          <a:xfrm>
            <a:off x="2930036" y="497234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7" name="object 22"/>
          <p:cNvSpPr/>
          <p:nvPr/>
        </p:nvSpPr>
        <p:spPr>
          <a:xfrm>
            <a:off x="2866524" y="5115482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9" name="object 31"/>
          <p:cNvSpPr txBox="1"/>
          <p:nvPr/>
        </p:nvSpPr>
        <p:spPr>
          <a:xfrm>
            <a:off x="3773794" y="3580502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0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25" b="1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25" b="1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bject 32"/>
          <p:cNvSpPr txBox="1"/>
          <p:nvPr/>
        </p:nvSpPr>
        <p:spPr>
          <a:xfrm>
            <a:off x="2808413" y="5233975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0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51" name="object 32"/>
          <p:cNvSpPr txBox="1"/>
          <p:nvPr/>
        </p:nvSpPr>
        <p:spPr>
          <a:xfrm>
            <a:off x="4089889" y="5213083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altLang="zh-CN" sz="2000" i="1" dirty="0" smtClean="0">
                <a:latin typeface="Times New Roman"/>
                <a:cs typeface="Times New Roman"/>
              </a:rPr>
              <a:t>e</a:t>
            </a:r>
            <a:r>
              <a:rPr lang="en-US" altLang="zh-CN" sz="2000" i="1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2" name="object 49"/>
          <p:cNvSpPr/>
          <p:nvPr/>
        </p:nvSpPr>
        <p:spPr>
          <a:xfrm>
            <a:off x="3566968" y="5190299"/>
            <a:ext cx="429254" cy="393820"/>
          </a:xfrm>
          <a:custGeom>
            <a:avLst/>
            <a:gdLst/>
            <a:ahLst/>
            <a:cxnLst/>
            <a:rect l="l" t="t" r="r" b="b"/>
            <a:pathLst>
              <a:path w="429260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3" name="object 57"/>
          <p:cNvSpPr/>
          <p:nvPr/>
        </p:nvSpPr>
        <p:spPr>
          <a:xfrm>
            <a:off x="3788540" y="497403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4" name="object 58"/>
          <p:cNvSpPr/>
          <p:nvPr/>
        </p:nvSpPr>
        <p:spPr>
          <a:xfrm>
            <a:off x="3725029" y="5117172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5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5" name="object 70"/>
          <p:cNvSpPr txBox="1"/>
          <p:nvPr/>
        </p:nvSpPr>
        <p:spPr>
          <a:xfrm>
            <a:off x="3653656" y="5208304"/>
            <a:ext cx="36769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altLang="zh-CN" sz="2000" i="1" dirty="0" smtClean="0">
                <a:latin typeface="Times New Roman"/>
                <a:cs typeface="Times New Roman"/>
              </a:rPr>
              <a:t>e</a:t>
            </a:r>
            <a:r>
              <a:rPr lang="en-US" altLang="zh-CN" sz="2000" i="1" baseline="-25000" dirty="0">
                <a:latin typeface="Times New Roman"/>
                <a:cs typeface="Times New Roman"/>
              </a:rPr>
              <a:t>0</a:t>
            </a:r>
            <a:endParaRPr lang="en-US" altLang="zh-CN" sz="2000" i="1" dirty="0">
              <a:latin typeface="Times New Roman"/>
              <a:cs typeface="Times New Roman"/>
            </a:endParaRPr>
          </a:p>
        </p:txBody>
      </p:sp>
      <p:sp>
        <p:nvSpPr>
          <p:cNvPr id="158" name="object 17"/>
          <p:cNvSpPr/>
          <p:nvPr/>
        </p:nvSpPr>
        <p:spPr>
          <a:xfrm>
            <a:off x="2708463" y="5804637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9" name="object 21"/>
          <p:cNvSpPr/>
          <p:nvPr/>
        </p:nvSpPr>
        <p:spPr>
          <a:xfrm>
            <a:off x="2930036" y="5588371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0" name="object 22"/>
          <p:cNvSpPr/>
          <p:nvPr/>
        </p:nvSpPr>
        <p:spPr>
          <a:xfrm>
            <a:off x="2866524" y="5731511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1" name="object 32"/>
          <p:cNvSpPr txBox="1"/>
          <p:nvPr/>
        </p:nvSpPr>
        <p:spPr>
          <a:xfrm>
            <a:off x="2808413" y="5850004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62" name="object 17"/>
          <p:cNvSpPr/>
          <p:nvPr/>
        </p:nvSpPr>
        <p:spPr>
          <a:xfrm>
            <a:off x="3135404" y="5188576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3" name="object 21"/>
          <p:cNvSpPr/>
          <p:nvPr/>
        </p:nvSpPr>
        <p:spPr>
          <a:xfrm>
            <a:off x="3356977" y="497231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4" name="object 22"/>
          <p:cNvSpPr/>
          <p:nvPr/>
        </p:nvSpPr>
        <p:spPr>
          <a:xfrm>
            <a:off x="3293465" y="5115450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5" name="object 32"/>
          <p:cNvSpPr txBox="1"/>
          <p:nvPr/>
        </p:nvSpPr>
        <p:spPr>
          <a:xfrm>
            <a:off x="3235354" y="5233943"/>
            <a:ext cx="3047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66" name="object 17"/>
          <p:cNvSpPr/>
          <p:nvPr/>
        </p:nvSpPr>
        <p:spPr>
          <a:xfrm>
            <a:off x="4425108" y="5188342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7" name="object 21"/>
          <p:cNvSpPr/>
          <p:nvPr/>
        </p:nvSpPr>
        <p:spPr>
          <a:xfrm>
            <a:off x="4645890" y="4972076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8" name="object 22"/>
          <p:cNvSpPr/>
          <p:nvPr/>
        </p:nvSpPr>
        <p:spPr>
          <a:xfrm>
            <a:off x="4582378" y="5115216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9" name="object 32"/>
          <p:cNvSpPr txBox="1"/>
          <p:nvPr/>
        </p:nvSpPr>
        <p:spPr>
          <a:xfrm>
            <a:off x="4524267" y="5233709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350029" y="2929466"/>
            <a:ext cx="899496" cy="1626395"/>
            <a:chOff x="1952649" y="2694867"/>
            <a:chExt cx="899496" cy="1626395"/>
          </a:xfrm>
        </p:grpSpPr>
        <p:sp>
          <p:nvSpPr>
            <p:cNvPr id="181" name="object 9"/>
            <p:cNvSpPr/>
            <p:nvPr/>
          </p:nvSpPr>
          <p:spPr>
            <a:xfrm>
              <a:off x="2385779" y="2712246"/>
              <a:ext cx="99060" cy="621030"/>
            </a:xfrm>
            <a:custGeom>
              <a:avLst/>
              <a:gdLst/>
              <a:ahLst/>
              <a:cxnLst/>
              <a:rect l="l" t="t" r="r" b="b"/>
              <a:pathLst>
                <a:path w="99059" h="621030">
                  <a:moveTo>
                    <a:pt x="98564" y="62049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" name="object 10"/>
            <p:cNvSpPr/>
            <p:nvPr/>
          </p:nvSpPr>
          <p:spPr>
            <a:xfrm>
              <a:off x="2335013" y="2712249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85221"/>
                  </a:moveTo>
                  <a:lnTo>
                    <a:pt x="50766" y="0"/>
                  </a:lnTo>
                  <a:lnTo>
                    <a:pt x="125436" y="653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" name="object 13"/>
            <p:cNvSpPr/>
            <p:nvPr/>
          </p:nvSpPr>
          <p:spPr>
            <a:xfrm>
              <a:off x="2385808" y="3702132"/>
              <a:ext cx="99060" cy="607060"/>
            </a:xfrm>
            <a:custGeom>
              <a:avLst/>
              <a:gdLst/>
              <a:ahLst/>
              <a:cxnLst/>
              <a:rect l="l" t="t" r="r" b="b"/>
              <a:pathLst>
                <a:path w="99059" h="607060">
                  <a:moveTo>
                    <a:pt x="98536" y="0"/>
                  </a:moveTo>
                  <a:lnTo>
                    <a:pt x="0" y="60682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6" name="object 14"/>
            <p:cNvSpPr/>
            <p:nvPr/>
          </p:nvSpPr>
          <p:spPr>
            <a:xfrm>
              <a:off x="2335338" y="4223544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0"/>
                  </a:moveTo>
                  <a:lnTo>
                    <a:pt x="50472" y="85395"/>
                  </a:lnTo>
                  <a:lnTo>
                    <a:pt x="125366" y="203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9" name="object 23"/>
            <p:cNvSpPr/>
            <p:nvPr/>
          </p:nvSpPr>
          <p:spPr>
            <a:xfrm>
              <a:off x="2598847" y="2711857"/>
              <a:ext cx="212090" cy="647700"/>
            </a:xfrm>
            <a:custGeom>
              <a:avLst/>
              <a:gdLst/>
              <a:ahLst/>
              <a:cxnLst/>
              <a:rect l="l" t="t" r="r" b="b"/>
              <a:pathLst>
                <a:path w="212089" h="647700">
                  <a:moveTo>
                    <a:pt x="0" y="647452"/>
                  </a:moveTo>
                  <a:lnTo>
                    <a:pt x="211556" y="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0" name="object 24"/>
            <p:cNvSpPr/>
            <p:nvPr/>
          </p:nvSpPr>
          <p:spPr>
            <a:xfrm>
              <a:off x="2726368" y="2711878"/>
              <a:ext cx="121285" cy="92710"/>
            </a:xfrm>
            <a:custGeom>
              <a:avLst/>
              <a:gdLst/>
              <a:ahLst/>
              <a:cxnLst/>
              <a:rect l="l" t="t" r="r" b="b"/>
              <a:pathLst>
                <a:path w="121285" h="92709">
                  <a:moveTo>
                    <a:pt x="120728" y="92158"/>
                  </a:moveTo>
                  <a:lnTo>
                    <a:pt x="84029" y="0"/>
                  </a:lnTo>
                  <a:lnTo>
                    <a:pt x="0" y="527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" name="object 25"/>
            <p:cNvSpPr/>
            <p:nvPr/>
          </p:nvSpPr>
          <p:spPr>
            <a:xfrm>
              <a:off x="2630954" y="3648036"/>
              <a:ext cx="180340" cy="661670"/>
            </a:xfrm>
            <a:custGeom>
              <a:avLst/>
              <a:gdLst/>
              <a:ahLst/>
              <a:cxnLst/>
              <a:rect l="l" t="t" r="r" b="b"/>
              <a:pathLst>
                <a:path w="180339" h="661669">
                  <a:moveTo>
                    <a:pt x="0" y="0"/>
                  </a:moveTo>
                  <a:lnTo>
                    <a:pt x="179923" y="66114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2" name="object 26"/>
            <p:cNvSpPr/>
            <p:nvPr/>
          </p:nvSpPr>
          <p:spPr>
            <a:xfrm>
              <a:off x="2729590" y="4218959"/>
              <a:ext cx="122555" cy="90805"/>
            </a:xfrm>
            <a:custGeom>
              <a:avLst/>
              <a:gdLst/>
              <a:ahLst/>
              <a:cxnLst/>
              <a:rect l="l" t="t" r="r" b="b"/>
              <a:pathLst>
                <a:path w="122555" h="90805">
                  <a:moveTo>
                    <a:pt x="122553" y="0"/>
                  </a:moveTo>
                  <a:lnTo>
                    <a:pt x="81283" y="90204"/>
                  </a:lnTo>
                  <a:lnTo>
                    <a:pt x="0" y="3334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 flipV="1">
              <a:off x="1959597" y="2694867"/>
              <a:ext cx="375416" cy="73668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 flipH="1">
              <a:off x="1952649" y="3587277"/>
              <a:ext cx="358119" cy="7339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7" name="object 17"/>
          <p:cNvSpPr/>
          <p:nvPr/>
        </p:nvSpPr>
        <p:spPr>
          <a:xfrm>
            <a:off x="3139848" y="5805702"/>
            <a:ext cx="424805" cy="389853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8" name="object 21"/>
          <p:cNvSpPr/>
          <p:nvPr/>
        </p:nvSpPr>
        <p:spPr>
          <a:xfrm>
            <a:off x="3356977" y="559323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9" name="object 22"/>
          <p:cNvSpPr/>
          <p:nvPr/>
        </p:nvSpPr>
        <p:spPr>
          <a:xfrm>
            <a:off x="3293465" y="5736372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0" name="object 32"/>
          <p:cNvSpPr txBox="1"/>
          <p:nvPr/>
        </p:nvSpPr>
        <p:spPr>
          <a:xfrm>
            <a:off x="3235354" y="5854865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41" name="object 17"/>
          <p:cNvSpPr/>
          <p:nvPr/>
        </p:nvSpPr>
        <p:spPr>
          <a:xfrm>
            <a:off x="3569099" y="5805734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2" name="object 21"/>
          <p:cNvSpPr/>
          <p:nvPr/>
        </p:nvSpPr>
        <p:spPr>
          <a:xfrm>
            <a:off x="3782242" y="558185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3" name="object 22"/>
          <p:cNvSpPr/>
          <p:nvPr/>
        </p:nvSpPr>
        <p:spPr>
          <a:xfrm>
            <a:off x="3718730" y="5724998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4" name="object 32"/>
          <p:cNvSpPr txBox="1"/>
          <p:nvPr/>
        </p:nvSpPr>
        <p:spPr>
          <a:xfrm>
            <a:off x="3660619" y="5843491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45" name="object 17"/>
          <p:cNvSpPr/>
          <p:nvPr/>
        </p:nvSpPr>
        <p:spPr>
          <a:xfrm>
            <a:off x="4000485" y="5804637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6" name="object 21"/>
          <p:cNvSpPr/>
          <p:nvPr/>
        </p:nvSpPr>
        <p:spPr>
          <a:xfrm>
            <a:off x="4214455" y="558116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7" name="object 22"/>
          <p:cNvSpPr/>
          <p:nvPr/>
        </p:nvSpPr>
        <p:spPr>
          <a:xfrm>
            <a:off x="4150943" y="5724308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8" name="object 32"/>
          <p:cNvSpPr txBox="1"/>
          <p:nvPr/>
        </p:nvSpPr>
        <p:spPr>
          <a:xfrm>
            <a:off x="4092832" y="5842801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49" name="object 30"/>
          <p:cNvSpPr txBox="1"/>
          <p:nvPr/>
        </p:nvSpPr>
        <p:spPr>
          <a:xfrm>
            <a:off x="2853603" y="3846208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50348" y="2469576"/>
            <a:ext cx="1442470" cy="5091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object 3"/>
          <p:cNvSpPr/>
          <p:nvPr/>
        </p:nvSpPr>
        <p:spPr>
          <a:xfrm>
            <a:off x="6478277" y="4545914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252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70" y="2516006"/>
            <a:ext cx="2146278" cy="406048"/>
          </a:xfrm>
          <a:prstGeom prst="rect">
            <a:avLst/>
          </a:prstGeom>
        </p:spPr>
      </p:pic>
      <p:sp>
        <p:nvSpPr>
          <p:cNvPr id="253" name="object 4"/>
          <p:cNvSpPr/>
          <p:nvPr/>
        </p:nvSpPr>
        <p:spPr>
          <a:xfrm>
            <a:off x="6907531" y="4545914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4" name="object 5"/>
          <p:cNvSpPr/>
          <p:nvPr/>
        </p:nvSpPr>
        <p:spPr>
          <a:xfrm>
            <a:off x="7336788" y="4545914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5" name="object 6"/>
          <p:cNvSpPr/>
          <p:nvPr/>
        </p:nvSpPr>
        <p:spPr>
          <a:xfrm>
            <a:off x="7766045" y="4545914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60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6" name="object 7"/>
          <p:cNvSpPr/>
          <p:nvPr/>
        </p:nvSpPr>
        <p:spPr>
          <a:xfrm>
            <a:off x="8195299" y="4545914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60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7" name="object 8"/>
          <p:cNvSpPr/>
          <p:nvPr/>
        </p:nvSpPr>
        <p:spPr>
          <a:xfrm>
            <a:off x="7474994" y="3569001"/>
            <a:ext cx="354403" cy="348248"/>
          </a:xfrm>
          <a:custGeom>
            <a:avLst/>
            <a:gdLst/>
            <a:ahLst/>
            <a:cxnLst/>
            <a:rect l="l" t="t" r="r" b="b"/>
            <a:pathLst>
              <a:path w="415289" h="369569">
                <a:moveTo>
                  <a:pt x="0" y="184697"/>
                </a:moveTo>
                <a:lnTo>
                  <a:pt x="6025" y="140312"/>
                </a:lnTo>
                <a:lnTo>
                  <a:pt x="23142" y="99818"/>
                </a:lnTo>
                <a:lnTo>
                  <a:pt x="49910" y="64498"/>
                </a:lnTo>
                <a:lnTo>
                  <a:pt x="84887" y="35635"/>
                </a:lnTo>
                <a:lnTo>
                  <a:pt x="126633" y="14514"/>
                </a:lnTo>
                <a:lnTo>
                  <a:pt x="173707" y="2417"/>
                </a:lnTo>
                <a:lnTo>
                  <a:pt x="207339" y="0"/>
                </a:lnTo>
                <a:lnTo>
                  <a:pt x="224344" y="612"/>
                </a:lnTo>
                <a:lnTo>
                  <a:pt x="272874" y="9415"/>
                </a:lnTo>
                <a:lnTo>
                  <a:pt x="316556" y="27671"/>
                </a:lnTo>
                <a:lnTo>
                  <a:pt x="353950" y="54096"/>
                </a:lnTo>
                <a:lnTo>
                  <a:pt x="383614" y="87406"/>
                </a:lnTo>
                <a:lnTo>
                  <a:pt x="404108" y="126318"/>
                </a:lnTo>
                <a:lnTo>
                  <a:pt x="413990" y="169549"/>
                </a:lnTo>
                <a:lnTo>
                  <a:pt x="414678" y="184697"/>
                </a:lnTo>
                <a:lnTo>
                  <a:pt x="413990" y="199845"/>
                </a:lnTo>
                <a:lnTo>
                  <a:pt x="404108" y="243075"/>
                </a:lnTo>
                <a:lnTo>
                  <a:pt x="383614" y="281987"/>
                </a:lnTo>
                <a:lnTo>
                  <a:pt x="353950" y="315297"/>
                </a:lnTo>
                <a:lnTo>
                  <a:pt x="316556" y="341722"/>
                </a:lnTo>
                <a:lnTo>
                  <a:pt x="272874" y="359978"/>
                </a:lnTo>
                <a:lnTo>
                  <a:pt x="224344" y="368782"/>
                </a:lnTo>
                <a:lnTo>
                  <a:pt x="207339" y="369394"/>
                </a:lnTo>
                <a:lnTo>
                  <a:pt x="190334" y="368782"/>
                </a:lnTo>
                <a:lnTo>
                  <a:pt x="141803" y="359978"/>
                </a:lnTo>
                <a:lnTo>
                  <a:pt x="98121" y="341722"/>
                </a:lnTo>
                <a:lnTo>
                  <a:pt x="60728" y="315297"/>
                </a:lnTo>
                <a:lnTo>
                  <a:pt x="31064" y="281987"/>
                </a:lnTo>
                <a:lnTo>
                  <a:pt x="10570" y="243075"/>
                </a:lnTo>
                <a:lnTo>
                  <a:pt x="687" y="199845"/>
                </a:lnTo>
                <a:lnTo>
                  <a:pt x="0" y="184697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8" name="object 17"/>
          <p:cNvSpPr/>
          <p:nvPr/>
        </p:nvSpPr>
        <p:spPr>
          <a:xfrm>
            <a:off x="6478278" y="5181196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9" name="object 18"/>
          <p:cNvSpPr/>
          <p:nvPr/>
        </p:nvSpPr>
        <p:spPr>
          <a:xfrm>
            <a:off x="7765651" y="5181196"/>
            <a:ext cx="429654" cy="395511"/>
          </a:xfrm>
          <a:custGeom>
            <a:avLst/>
            <a:gdLst/>
            <a:ahLst/>
            <a:cxnLst/>
            <a:rect l="l" t="t" r="r" b="b"/>
            <a:pathLst>
              <a:path w="429260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0" name="object 19"/>
          <p:cNvSpPr/>
          <p:nvPr/>
        </p:nvSpPr>
        <p:spPr>
          <a:xfrm>
            <a:off x="7959008" y="4951945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1" name="object 20"/>
          <p:cNvSpPr/>
          <p:nvPr/>
        </p:nvSpPr>
        <p:spPr>
          <a:xfrm>
            <a:off x="7895496" y="5095084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5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2" name="object 21"/>
          <p:cNvSpPr/>
          <p:nvPr/>
        </p:nvSpPr>
        <p:spPr>
          <a:xfrm>
            <a:off x="6699851" y="49649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3" name="object 22"/>
          <p:cNvSpPr/>
          <p:nvPr/>
        </p:nvSpPr>
        <p:spPr>
          <a:xfrm>
            <a:off x="6636339" y="5108070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4" name="object 31"/>
          <p:cNvSpPr txBox="1"/>
          <p:nvPr/>
        </p:nvSpPr>
        <p:spPr>
          <a:xfrm>
            <a:off x="7543609" y="3573090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0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25" b="1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25" b="1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object 32"/>
          <p:cNvSpPr txBox="1"/>
          <p:nvPr/>
        </p:nvSpPr>
        <p:spPr>
          <a:xfrm>
            <a:off x="6578228" y="5226563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0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66" name="object 32"/>
          <p:cNvSpPr txBox="1"/>
          <p:nvPr/>
        </p:nvSpPr>
        <p:spPr>
          <a:xfrm>
            <a:off x="7859704" y="5205671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altLang="zh-CN" sz="2000" i="1" dirty="0" smtClean="0">
                <a:latin typeface="Times New Roman"/>
                <a:cs typeface="Times New Roman"/>
              </a:rPr>
              <a:t>e</a:t>
            </a:r>
            <a:r>
              <a:rPr lang="en-US" altLang="zh-CN" sz="2000" i="1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7" name="object 49"/>
          <p:cNvSpPr/>
          <p:nvPr/>
        </p:nvSpPr>
        <p:spPr>
          <a:xfrm>
            <a:off x="7336783" y="5182887"/>
            <a:ext cx="429254" cy="393820"/>
          </a:xfrm>
          <a:custGeom>
            <a:avLst/>
            <a:gdLst/>
            <a:ahLst/>
            <a:cxnLst/>
            <a:rect l="l" t="t" r="r" b="b"/>
            <a:pathLst>
              <a:path w="429260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8" name="object 57"/>
          <p:cNvSpPr/>
          <p:nvPr/>
        </p:nvSpPr>
        <p:spPr>
          <a:xfrm>
            <a:off x="7558355" y="496662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9" name="object 58"/>
          <p:cNvSpPr/>
          <p:nvPr/>
        </p:nvSpPr>
        <p:spPr>
          <a:xfrm>
            <a:off x="7494844" y="5109760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5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0" name="object 70"/>
          <p:cNvSpPr txBox="1"/>
          <p:nvPr/>
        </p:nvSpPr>
        <p:spPr>
          <a:xfrm>
            <a:off x="7423471" y="5200892"/>
            <a:ext cx="36769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altLang="zh-CN" sz="2000" i="1" dirty="0" smtClean="0">
                <a:latin typeface="Times New Roman"/>
                <a:cs typeface="Times New Roman"/>
              </a:rPr>
              <a:t>e</a:t>
            </a:r>
            <a:r>
              <a:rPr lang="en-US" altLang="zh-CN" sz="2000" i="1" baseline="-25000" dirty="0">
                <a:latin typeface="Times New Roman"/>
                <a:cs typeface="Times New Roman"/>
              </a:rPr>
              <a:t>0</a:t>
            </a:r>
            <a:endParaRPr lang="en-US" altLang="zh-CN" sz="2000" i="1" dirty="0">
              <a:latin typeface="Times New Roman"/>
              <a:cs typeface="Times New Roman"/>
            </a:endParaRPr>
          </a:p>
        </p:txBody>
      </p:sp>
      <p:sp>
        <p:nvSpPr>
          <p:cNvPr id="271" name="object 17"/>
          <p:cNvSpPr/>
          <p:nvPr/>
        </p:nvSpPr>
        <p:spPr>
          <a:xfrm>
            <a:off x="6478278" y="5797225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2" name="object 21"/>
          <p:cNvSpPr/>
          <p:nvPr/>
        </p:nvSpPr>
        <p:spPr>
          <a:xfrm>
            <a:off x="6699851" y="5580959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3" name="object 22"/>
          <p:cNvSpPr/>
          <p:nvPr/>
        </p:nvSpPr>
        <p:spPr>
          <a:xfrm>
            <a:off x="6636339" y="5724099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4" name="object 32"/>
          <p:cNvSpPr txBox="1"/>
          <p:nvPr/>
        </p:nvSpPr>
        <p:spPr>
          <a:xfrm>
            <a:off x="6578228" y="5842592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75" name="object 17"/>
          <p:cNvSpPr/>
          <p:nvPr/>
        </p:nvSpPr>
        <p:spPr>
          <a:xfrm>
            <a:off x="6905219" y="5181164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6" name="object 21"/>
          <p:cNvSpPr/>
          <p:nvPr/>
        </p:nvSpPr>
        <p:spPr>
          <a:xfrm>
            <a:off x="7126792" y="496489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7" name="object 22"/>
          <p:cNvSpPr/>
          <p:nvPr/>
        </p:nvSpPr>
        <p:spPr>
          <a:xfrm>
            <a:off x="7063280" y="5108038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8" name="object 32"/>
          <p:cNvSpPr txBox="1"/>
          <p:nvPr/>
        </p:nvSpPr>
        <p:spPr>
          <a:xfrm>
            <a:off x="7005169" y="5226531"/>
            <a:ext cx="3047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79" name="object 17"/>
          <p:cNvSpPr/>
          <p:nvPr/>
        </p:nvSpPr>
        <p:spPr>
          <a:xfrm>
            <a:off x="8194923" y="5180930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0" name="object 21"/>
          <p:cNvSpPr/>
          <p:nvPr/>
        </p:nvSpPr>
        <p:spPr>
          <a:xfrm>
            <a:off x="8415705" y="496466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1" name="object 22"/>
          <p:cNvSpPr/>
          <p:nvPr/>
        </p:nvSpPr>
        <p:spPr>
          <a:xfrm>
            <a:off x="8352193" y="5107804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2" name="object 32"/>
          <p:cNvSpPr txBox="1"/>
          <p:nvPr/>
        </p:nvSpPr>
        <p:spPr>
          <a:xfrm>
            <a:off x="8294082" y="5226297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grpSp>
        <p:nvGrpSpPr>
          <p:cNvPr id="283" name="组合 282"/>
          <p:cNvGrpSpPr/>
          <p:nvPr/>
        </p:nvGrpSpPr>
        <p:grpSpPr>
          <a:xfrm>
            <a:off x="7119844" y="2922054"/>
            <a:ext cx="899496" cy="1626395"/>
            <a:chOff x="1952649" y="2694867"/>
            <a:chExt cx="899496" cy="1626395"/>
          </a:xfrm>
        </p:grpSpPr>
        <p:sp>
          <p:nvSpPr>
            <p:cNvPr id="284" name="object 9"/>
            <p:cNvSpPr/>
            <p:nvPr/>
          </p:nvSpPr>
          <p:spPr>
            <a:xfrm>
              <a:off x="2385779" y="2712246"/>
              <a:ext cx="99060" cy="621030"/>
            </a:xfrm>
            <a:custGeom>
              <a:avLst/>
              <a:gdLst/>
              <a:ahLst/>
              <a:cxnLst/>
              <a:rect l="l" t="t" r="r" b="b"/>
              <a:pathLst>
                <a:path w="99059" h="621030">
                  <a:moveTo>
                    <a:pt x="98564" y="62049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5" name="object 10"/>
            <p:cNvSpPr/>
            <p:nvPr/>
          </p:nvSpPr>
          <p:spPr>
            <a:xfrm>
              <a:off x="2335013" y="2712249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85221"/>
                  </a:moveTo>
                  <a:lnTo>
                    <a:pt x="50766" y="0"/>
                  </a:lnTo>
                  <a:lnTo>
                    <a:pt x="125436" y="653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6" name="object 13"/>
            <p:cNvSpPr/>
            <p:nvPr/>
          </p:nvSpPr>
          <p:spPr>
            <a:xfrm>
              <a:off x="2385808" y="3702132"/>
              <a:ext cx="99060" cy="607060"/>
            </a:xfrm>
            <a:custGeom>
              <a:avLst/>
              <a:gdLst/>
              <a:ahLst/>
              <a:cxnLst/>
              <a:rect l="l" t="t" r="r" b="b"/>
              <a:pathLst>
                <a:path w="99059" h="607060">
                  <a:moveTo>
                    <a:pt x="98536" y="0"/>
                  </a:moveTo>
                  <a:lnTo>
                    <a:pt x="0" y="60682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7" name="object 14"/>
            <p:cNvSpPr/>
            <p:nvPr/>
          </p:nvSpPr>
          <p:spPr>
            <a:xfrm>
              <a:off x="2335338" y="4223544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0"/>
                  </a:moveTo>
                  <a:lnTo>
                    <a:pt x="50472" y="85395"/>
                  </a:lnTo>
                  <a:lnTo>
                    <a:pt x="125366" y="203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8" name="object 23"/>
            <p:cNvSpPr/>
            <p:nvPr/>
          </p:nvSpPr>
          <p:spPr>
            <a:xfrm>
              <a:off x="2598847" y="2711857"/>
              <a:ext cx="212090" cy="647700"/>
            </a:xfrm>
            <a:custGeom>
              <a:avLst/>
              <a:gdLst/>
              <a:ahLst/>
              <a:cxnLst/>
              <a:rect l="l" t="t" r="r" b="b"/>
              <a:pathLst>
                <a:path w="212089" h="647700">
                  <a:moveTo>
                    <a:pt x="0" y="647452"/>
                  </a:moveTo>
                  <a:lnTo>
                    <a:pt x="211556" y="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9" name="object 24"/>
            <p:cNvSpPr/>
            <p:nvPr/>
          </p:nvSpPr>
          <p:spPr>
            <a:xfrm>
              <a:off x="2726368" y="2711878"/>
              <a:ext cx="121285" cy="92710"/>
            </a:xfrm>
            <a:custGeom>
              <a:avLst/>
              <a:gdLst/>
              <a:ahLst/>
              <a:cxnLst/>
              <a:rect l="l" t="t" r="r" b="b"/>
              <a:pathLst>
                <a:path w="121285" h="92709">
                  <a:moveTo>
                    <a:pt x="120728" y="92158"/>
                  </a:moveTo>
                  <a:lnTo>
                    <a:pt x="84029" y="0"/>
                  </a:lnTo>
                  <a:lnTo>
                    <a:pt x="0" y="527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0" name="object 25"/>
            <p:cNvSpPr/>
            <p:nvPr/>
          </p:nvSpPr>
          <p:spPr>
            <a:xfrm>
              <a:off x="2630954" y="3648036"/>
              <a:ext cx="180340" cy="661670"/>
            </a:xfrm>
            <a:custGeom>
              <a:avLst/>
              <a:gdLst/>
              <a:ahLst/>
              <a:cxnLst/>
              <a:rect l="l" t="t" r="r" b="b"/>
              <a:pathLst>
                <a:path w="180339" h="661669">
                  <a:moveTo>
                    <a:pt x="0" y="0"/>
                  </a:moveTo>
                  <a:lnTo>
                    <a:pt x="179923" y="66114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1" name="object 26"/>
            <p:cNvSpPr/>
            <p:nvPr/>
          </p:nvSpPr>
          <p:spPr>
            <a:xfrm>
              <a:off x="2729590" y="4218959"/>
              <a:ext cx="122555" cy="90805"/>
            </a:xfrm>
            <a:custGeom>
              <a:avLst/>
              <a:gdLst/>
              <a:ahLst/>
              <a:cxnLst/>
              <a:rect l="l" t="t" r="r" b="b"/>
              <a:pathLst>
                <a:path w="122555" h="90805">
                  <a:moveTo>
                    <a:pt x="122553" y="0"/>
                  </a:moveTo>
                  <a:lnTo>
                    <a:pt x="81283" y="90204"/>
                  </a:lnTo>
                  <a:lnTo>
                    <a:pt x="0" y="3334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cxnSp>
          <p:nvCxnSpPr>
            <p:cNvPr id="292" name="直接箭头连接符 291"/>
            <p:cNvCxnSpPr/>
            <p:nvPr/>
          </p:nvCxnSpPr>
          <p:spPr>
            <a:xfrm flipH="1" flipV="1">
              <a:off x="1959597" y="2694867"/>
              <a:ext cx="375416" cy="73668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/>
            <p:nvPr/>
          </p:nvCxnSpPr>
          <p:spPr>
            <a:xfrm flipH="1">
              <a:off x="1952649" y="3587277"/>
              <a:ext cx="358119" cy="7339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4" name="object 17"/>
          <p:cNvSpPr/>
          <p:nvPr/>
        </p:nvSpPr>
        <p:spPr>
          <a:xfrm>
            <a:off x="6907528" y="5797194"/>
            <a:ext cx="426941" cy="395542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5" name="object 21"/>
          <p:cNvSpPr/>
          <p:nvPr/>
        </p:nvSpPr>
        <p:spPr>
          <a:xfrm>
            <a:off x="7126792" y="558582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6" name="object 22"/>
          <p:cNvSpPr/>
          <p:nvPr/>
        </p:nvSpPr>
        <p:spPr>
          <a:xfrm>
            <a:off x="7063280" y="5728960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7" name="object 32"/>
          <p:cNvSpPr txBox="1"/>
          <p:nvPr/>
        </p:nvSpPr>
        <p:spPr>
          <a:xfrm>
            <a:off x="7005824" y="5849277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98" name="object 17"/>
          <p:cNvSpPr/>
          <p:nvPr/>
        </p:nvSpPr>
        <p:spPr>
          <a:xfrm>
            <a:off x="7334468" y="5796572"/>
            <a:ext cx="425264" cy="394272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9" name="object 21"/>
          <p:cNvSpPr/>
          <p:nvPr/>
        </p:nvSpPr>
        <p:spPr>
          <a:xfrm>
            <a:off x="7552057" y="5574446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0" name="object 22"/>
          <p:cNvSpPr/>
          <p:nvPr/>
        </p:nvSpPr>
        <p:spPr>
          <a:xfrm>
            <a:off x="7488545" y="5717586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1" name="object 32"/>
          <p:cNvSpPr txBox="1"/>
          <p:nvPr/>
        </p:nvSpPr>
        <p:spPr>
          <a:xfrm>
            <a:off x="7430434" y="5836079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302" name="object 17"/>
          <p:cNvSpPr/>
          <p:nvPr/>
        </p:nvSpPr>
        <p:spPr>
          <a:xfrm>
            <a:off x="7762696" y="5797225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3" name="object 21"/>
          <p:cNvSpPr/>
          <p:nvPr/>
        </p:nvSpPr>
        <p:spPr>
          <a:xfrm>
            <a:off x="7984270" y="5573756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4" name="object 22"/>
          <p:cNvSpPr/>
          <p:nvPr/>
        </p:nvSpPr>
        <p:spPr>
          <a:xfrm>
            <a:off x="7920758" y="5716896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5" name="object 32"/>
          <p:cNvSpPr txBox="1"/>
          <p:nvPr/>
        </p:nvSpPr>
        <p:spPr>
          <a:xfrm>
            <a:off x="7862647" y="5835389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306" name="object 30"/>
          <p:cNvSpPr txBox="1"/>
          <p:nvPr/>
        </p:nvSpPr>
        <p:spPr>
          <a:xfrm>
            <a:off x="6614795" y="3839574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6820163" y="2462164"/>
            <a:ext cx="1442470" cy="5091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6419703" y="2462122"/>
            <a:ext cx="988627" cy="5091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8116237" y="2466992"/>
            <a:ext cx="527938" cy="504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8" name="object 30"/>
          <p:cNvSpPr txBox="1"/>
          <p:nvPr/>
        </p:nvSpPr>
        <p:spPr>
          <a:xfrm>
            <a:off x="2808413" y="1815703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17194" y="5018077"/>
            <a:ext cx="1860557" cy="1143000"/>
            <a:chOff x="4597871" y="5508669"/>
            <a:chExt cx="1860557" cy="1143000"/>
          </a:xfrm>
        </p:grpSpPr>
        <p:grpSp>
          <p:nvGrpSpPr>
            <p:cNvPr id="157" name="组合 156"/>
            <p:cNvGrpSpPr/>
            <p:nvPr/>
          </p:nvGrpSpPr>
          <p:grpSpPr>
            <a:xfrm>
              <a:off x="4597871" y="5508669"/>
              <a:ext cx="1860557" cy="1143000"/>
              <a:chOff x="5599272" y="2444811"/>
              <a:chExt cx="1860557" cy="1143000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5599272" y="2444811"/>
                <a:ext cx="1860557" cy="1143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6527930" y="2834082"/>
                <a:ext cx="140742" cy="13864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5986179" y="2896713"/>
                <a:ext cx="140742" cy="13864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object 32"/>
            <p:cNvSpPr txBox="1"/>
            <p:nvPr/>
          </p:nvSpPr>
          <p:spPr>
            <a:xfrm>
              <a:off x="5048784" y="6049448"/>
              <a:ext cx="24193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</a:pPr>
              <a:r>
                <a:rPr i="1" dirty="0" smtClean="0">
                  <a:latin typeface="Times New Roman"/>
                  <a:ea typeface="+mj-ea"/>
                  <a:cs typeface="Times New Roman"/>
                </a:rPr>
                <a:t>e</a:t>
              </a:r>
              <a:r>
                <a:rPr lang="en-US" i="1" baseline="-25000" dirty="0">
                  <a:latin typeface="Times New Roman"/>
                  <a:ea typeface="+mj-ea"/>
                  <a:cs typeface="Times New Roman"/>
                </a:rPr>
                <a:t>1</a:t>
              </a:r>
              <a:endParaRPr i="1" baseline="-25000" dirty="0">
                <a:latin typeface="Times New Roman"/>
                <a:ea typeface="+mj-ea"/>
                <a:cs typeface="Times New Roman"/>
              </a:endParaRPr>
            </a:p>
          </p:txBody>
        </p:sp>
        <p:sp>
          <p:nvSpPr>
            <p:cNvPr id="187" name="object 32"/>
            <p:cNvSpPr txBox="1"/>
            <p:nvPr/>
          </p:nvSpPr>
          <p:spPr>
            <a:xfrm>
              <a:off x="5657183" y="5961962"/>
              <a:ext cx="473589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</a:pPr>
              <a:r>
                <a:rPr i="1" dirty="0" smtClean="0">
                  <a:latin typeface="Times New Roman"/>
                  <a:ea typeface="+mj-ea"/>
                  <a:cs typeface="Times New Roman"/>
                </a:rPr>
                <a:t>e</a:t>
              </a:r>
              <a:r>
                <a:rPr lang="en-US" i="1" baseline="-25000" dirty="0">
                  <a:latin typeface="Times New Roman"/>
                  <a:ea typeface="+mj-ea"/>
                  <a:cs typeface="Times New Roman"/>
                </a:rPr>
                <a:t>2</a:t>
              </a:r>
              <a:endParaRPr i="1" baseline="-25000" dirty="0">
                <a:latin typeface="Times New Roman"/>
                <a:ea typeface="+mj-ea"/>
                <a:cs typeface="Times New Roman"/>
              </a:endParaRPr>
            </a:p>
          </p:txBody>
        </p:sp>
      </p:grpSp>
      <p:sp>
        <p:nvSpPr>
          <p:cNvPr id="188" name="文本框 187"/>
          <p:cNvSpPr txBox="1"/>
          <p:nvPr/>
        </p:nvSpPr>
        <p:spPr>
          <a:xfrm>
            <a:off x="252477" y="2324946"/>
            <a:ext cx="185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set 0: 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bits to 1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194" name="组合 193"/>
          <p:cNvGrpSpPr/>
          <p:nvPr/>
        </p:nvGrpSpPr>
        <p:grpSpPr>
          <a:xfrm>
            <a:off x="201711" y="2801647"/>
            <a:ext cx="1860557" cy="1143000"/>
            <a:chOff x="5599272" y="2444811"/>
            <a:chExt cx="1860557" cy="1143000"/>
          </a:xfrm>
        </p:grpSpPr>
        <p:sp>
          <p:nvSpPr>
            <p:cNvPr id="195" name="椭圆 194"/>
            <p:cNvSpPr/>
            <p:nvPr/>
          </p:nvSpPr>
          <p:spPr>
            <a:xfrm>
              <a:off x="5599272" y="2444811"/>
              <a:ext cx="1860557" cy="1143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6527930" y="283408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9" name="object 32"/>
          <p:cNvSpPr txBox="1"/>
          <p:nvPr/>
        </p:nvSpPr>
        <p:spPr>
          <a:xfrm>
            <a:off x="1261023" y="3254940"/>
            <a:ext cx="4735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0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252716" y="4322939"/>
            <a:ext cx="180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set 1: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 bits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to 1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3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170" grpId="0"/>
      <p:bldP spid="94" grpId="0" animBg="1"/>
      <p:bldP spid="95" grpId="0"/>
      <p:bldP spid="133" grpId="0"/>
      <p:bldP spid="237" grpId="0" animBg="1"/>
      <p:bldP spid="238" grpId="0" animBg="1"/>
      <p:bldP spid="239" grpId="0" animBg="1"/>
      <p:bldP spid="240" grpId="0"/>
      <p:bldP spid="241" grpId="0" animBg="1"/>
      <p:bldP spid="242" grpId="0" animBg="1"/>
      <p:bldP spid="243" grpId="0" animBg="1"/>
      <p:bldP spid="244" grpId="0"/>
      <p:bldP spid="245" grpId="0" animBg="1"/>
      <p:bldP spid="246" grpId="0" animBg="1"/>
      <p:bldP spid="247" grpId="0" animBg="1"/>
      <p:bldP spid="248" grpId="0"/>
      <p:bldP spid="249" grpId="0"/>
      <p:bldP spid="13" grpId="0" animBg="1"/>
      <p:bldP spid="251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/>
      <p:bldP spid="265" grpId="0"/>
      <p:bldP spid="266" grpId="0"/>
      <p:bldP spid="267" grpId="0" animBg="1"/>
      <p:bldP spid="268" grpId="0" animBg="1"/>
      <p:bldP spid="269" grpId="0" animBg="1"/>
      <p:bldP spid="270" grpId="0"/>
      <p:bldP spid="271" grpId="0" animBg="1"/>
      <p:bldP spid="272" grpId="0" animBg="1"/>
      <p:bldP spid="273" grpId="0" animBg="1"/>
      <p:bldP spid="274" grpId="0"/>
      <p:bldP spid="275" grpId="0" animBg="1"/>
      <p:bldP spid="276" grpId="0" animBg="1"/>
      <p:bldP spid="277" grpId="0" animBg="1"/>
      <p:bldP spid="278" grpId="0"/>
      <p:bldP spid="279" grpId="0" animBg="1"/>
      <p:bldP spid="280" grpId="0" animBg="1"/>
      <p:bldP spid="281" grpId="0" animBg="1"/>
      <p:bldP spid="282" grpId="0"/>
      <p:bldP spid="294" grpId="0" animBg="1"/>
      <p:bldP spid="295" grpId="0" animBg="1"/>
      <p:bldP spid="296" grpId="0" animBg="1"/>
      <p:bldP spid="297" grpId="0"/>
      <p:bldP spid="298" grpId="0" animBg="1"/>
      <p:bldP spid="299" grpId="0" animBg="1"/>
      <p:bldP spid="300" grpId="0" animBg="1"/>
      <p:bldP spid="301" grpId="0"/>
      <p:bldP spid="302" grpId="0" animBg="1"/>
      <p:bldP spid="303" grpId="0" animBg="1"/>
      <p:bldP spid="304" grpId="0" animBg="1"/>
      <p:bldP spid="305" grpId="0"/>
      <p:bldP spid="306" grpId="0"/>
      <p:bldP spid="307" grpId="0" animBg="1"/>
      <p:bldP spid="307" grpId="1" animBg="1"/>
      <p:bldP spid="309" grpId="0" animBg="1"/>
      <p:bldP spid="310" grpId="0" animBg="1"/>
      <p:bldP spid="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116" y="2255680"/>
            <a:ext cx="2146278" cy="406048"/>
          </a:xfrm>
          <a:prstGeom prst="rect">
            <a:avLst/>
          </a:prstGeom>
        </p:spPr>
      </p:pic>
      <p:sp>
        <p:nvSpPr>
          <p:cNvPr id="308" name="object 30"/>
          <p:cNvSpPr txBox="1"/>
          <p:nvPr/>
        </p:nvSpPr>
        <p:spPr>
          <a:xfrm>
            <a:off x="6736538" y="1514515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170" name="object 30"/>
          <p:cNvSpPr txBox="1"/>
          <p:nvPr/>
        </p:nvSpPr>
        <p:spPr>
          <a:xfrm>
            <a:off x="2907064" y="3578470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345348" y="1496980"/>
            <a:ext cx="8182453" cy="628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7030A0"/>
                </a:solidFill>
              </a:rPr>
              <a:t>Settling Conflicts: change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0</a:t>
            </a:r>
            <a:r>
              <a:rPr lang="en-US" altLang="zh-CN" sz="2800" dirty="0" smtClean="0">
                <a:solidFill>
                  <a:srgbClr val="7030A0"/>
                </a:solidFill>
              </a:rPr>
              <a:t> to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94" name="object 78"/>
          <p:cNvSpPr/>
          <p:nvPr/>
        </p:nvSpPr>
        <p:spPr>
          <a:xfrm>
            <a:off x="5339436" y="4030643"/>
            <a:ext cx="969010" cy="335915"/>
          </a:xfrm>
          <a:custGeom>
            <a:avLst/>
            <a:gdLst/>
            <a:ahLst/>
            <a:cxnLst/>
            <a:rect l="l" t="t" r="r" b="b"/>
            <a:pathLst>
              <a:path w="969010" h="335914">
                <a:moveTo>
                  <a:pt x="0" y="83836"/>
                </a:moveTo>
                <a:lnTo>
                  <a:pt x="800734" y="83836"/>
                </a:lnTo>
                <a:lnTo>
                  <a:pt x="800734" y="0"/>
                </a:lnTo>
                <a:lnTo>
                  <a:pt x="968407" y="167674"/>
                </a:lnTo>
                <a:lnTo>
                  <a:pt x="800734" y="335347"/>
                </a:lnTo>
                <a:lnTo>
                  <a:pt x="800734" y="251510"/>
                </a:lnTo>
                <a:lnTo>
                  <a:pt x="0" y="251510"/>
                </a:lnTo>
                <a:lnTo>
                  <a:pt x="0" y="83836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79"/>
          <p:cNvSpPr txBox="1"/>
          <p:nvPr/>
        </p:nvSpPr>
        <p:spPr>
          <a:xfrm>
            <a:off x="5391335" y="3746624"/>
            <a:ext cx="141160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5" dirty="0" smtClean="0">
                <a:latin typeface="Times New Roman"/>
                <a:cs typeface="Times New Roman"/>
              </a:rPr>
              <a:t>Settle </a:t>
            </a:r>
            <a:r>
              <a:rPr lang="en-US" altLang="zh-CN" i="1" dirty="0" smtClean="0">
                <a:latin typeface="Times New Roman"/>
                <a:cs typeface="Times New Roman"/>
              </a:rPr>
              <a:t>e</a:t>
            </a:r>
            <a:r>
              <a:rPr lang="en-US" altLang="zh-CN" i="1" baseline="-20833" dirty="0">
                <a:latin typeface="Times New Roman"/>
                <a:cs typeface="Times New Roman"/>
              </a:rPr>
              <a:t>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3" name="object 30"/>
          <p:cNvSpPr txBox="1"/>
          <p:nvPr/>
        </p:nvSpPr>
        <p:spPr>
          <a:xfrm>
            <a:off x="2884769" y="1505961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135" name="object 3"/>
          <p:cNvSpPr/>
          <p:nvPr/>
        </p:nvSpPr>
        <p:spPr>
          <a:xfrm>
            <a:off x="2761923" y="4285588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7" name="object 4"/>
          <p:cNvSpPr/>
          <p:nvPr/>
        </p:nvSpPr>
        <p:spPr>
          <a:xfrm>
            <a:off x="3191177" y="4285588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8" name="object 5"/>
          <p:cNvSpPr/>
          <p:nvPr/>
        </p:nvSpPr>
        <p:spPr>
          <a:xfrm>
            <a:off x="3620434" y="4285588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9" name="object 6"/>
          <p:cNvSpPr/>
          <p:nvPr/>
        </p:nvSpPr>
        <p:spPr>
          <a:xfrm>
            <a:off x="4049691" y="4285588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60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0" name="object 7"/>
          <p:cNvSpPr/>
          <p:nvPr/>
        </p:nvSpPr>
        <p:spPr>
          <a:xfrm>
            <a:off x="4478945" y="4285588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60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1" name="object 8"/>
          <p:cNvSpPr/>
          <p:nvPr/>
        </p:nvSpPr>
        <p:spPr>
          <a:xfrm>
            <a:off x="3758640" y="3308675"/>
            <a:ext cx="354403" cy="348248"/>
          </a:xfrm>
          <a:custGeom>
            <a:avLst/>
            <a:gdLst/>
            <a:ahLst/>
            <a:cxnLst/>
            <a:rect l="l" t="t" r="r" b="b"/>
            <a:pathLst>
              <a:path w="415289" h="369569">
                <a:moveTo>
                  <a:pt x="0" y="184697"/>
                </a:moveTo>
                <a:lnTo>
                  <a:pt x="6025" y="140312"/>
                </a:lnTo>
                <a:lnTo>
                  <a:pt x="23142" y="99818"/>
                </a:lnTo>
                <a:lnTo>
                  <a:pt x="49910" y="64498"/>
                </a:lnTo>
                <a:lnTo>
                  <a:pt x="84887" y="35635"/>
                </a:lnTo>
                <a:lnTo>
                  <a:pt x="126633" y="14514"/>
                </a:lnTo>
                <a:lnTo>
                  <a:pt x="173707" y="2417"/>
                </a:lnTo>
                <a:lnTo>
                  <a:pt x="207339" y="0"/>
                </a:lnTo>
                <a:lnTo>
                  <a:pt x="224344" y="612"/>
                </a:lnTo>
                <a:lnTo>
                  <a:pt x="272874" y="9415"/>
                </a:lnTo>
                <a:lnTo>
                  <a:pt x="316556" y="27671"/>
                </a:lnTo>
                <a:lnTo>
                  <a:pt x="353950" y="54096"/>
                </a:lnTo>
                <a:lnTo>
                  <a:pt x="383614" y="87406"/>
                </a:lnTo>
                <a:lnTo>
                  <a:pt x="404108" y="126318"/>
                </a:lnTo>
                <a:lnTo>
                  <a:pt x="413990" y="169549"/>
                </a:lnTo>
                <a:lnTo>
                  <a:pt x="414678" y="184697"/>
                </a:lnTo>
                <a:lnTo>
                  <a:pt x="413990" y="199845"/>
                </a:lnTo>
                <a:lnTo>
                  <a:pt x="404108" y="243075"/>
                </a:lnTo>
                <a:lnTo>
                  <a:pt x="383614" y="281987"/>
                </a:lnTo>
                <a:lnTo>
                  <a:pt x="353950" y="315297"/>
                </a:lnTo>
                <a:lnTo>
                  <a:pt x="316556" y="341722"/>
                </a:lnTo>
                <a:lnTo>
                  <a:pt x="272874" y="359978"/>
                </a:lnTo>
                <a:lnTo>
                  <a:pt x="224344" y="368782"/>
                </a:lnTo>
                <a:lnTo>
                  <a:pt x="207339" y="369394"/>
                </a:lnTo>
                <a:lnTo>
                  <a:pt x="190334" y="368782"/>
                </a:lnTo>
                <a:lnTo>
                  <a:pt x="141803" y="359978"/>
                </a:lnTo>
                <a:lnTo>
                  <a:pt x="98121" y="341722"/>
                </a:lnTo>
                <a:lnTo>
                  <a:pt x="60728" y="315297"/>
                </a:lnTo>
                <a:lnTo>
                  <a:pt x="31064" y="281987"/>
                </a:lnTo>
                <a:lnTo>
                  <a:pt x="10570" y="243075"/>
                </a:lnTo>
                <a:lnTo>
                  <a:pt x="687" y="199845"/>
                </a:lnTo>
                <a:lnTo>
                  <a:pt x="0" y="184697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2" name="object 17"/>
          <p:cNvSpPr/>
          <p:nvPr/>
        </p:nvSpPr>
        <p:spPr>
          <a:xfrm>
            <a:off x="2761924" y="4920870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3" name="object 18"/>
          <p:cNvSpPr/>
          <p:nvPr/>
        </p:nvSpPr>
        <p:spPr>
          <a:xfrm>
            <a:off x="4049297" y="4920870"/>
            <a:ext cx="429654" cy="395511"/>
          </a:xfrm>
          <a:custGeom>
            <a:avLst/>
            <a:gdLst/>
            <a:ahLst/>
            <a:cxnLst/>
            <a:rect l="l" t="t" r="r" b="b"/>
            <a:pathLst>
              <a:path w="429260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4" name="object 19"/>
          <p:cNvSpPr/>
          <p:nvPr/>
        </p:nvSpPr>
        <p:spPr>
          <a:xfrm>
            <a:off x="4242654" y="4691619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5" name="object 20"/>
          <p:cNvSpPr/>
          <p:nvPr/>
        </p:nvSpPr>
        <p:spPr>
          <a:xfrm>
            <a:off x="4179142" y="4834758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5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6" name="object 21"/>
          <p:cNvSpPr/>
          <p:nvPr/>
        </p:nvSpPr>
        <p:spPr>
          <a:xfrm>
            <a:off x="2983497" y="470460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7" name="object 22"/>
          <p:cNvSpPr/>
          <p:nvPr/>
        </p:nvSpPr>
        <p:spPr>
          <a:xfrm>
            <a:off x="2919985" y="4847744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9" name="object 31"/>
          <p:cNvSpPr txBox="1"/>
          <p:nvPr/>
        </p:nvSpPr>
        <p:spPr>
          <a:xfrm>
            <a:off x="3827255" y="3312764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0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25" b="1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25" b="1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bject 32"/>
          <p:cNvSpPr txBox="1"/>
          <p:nvPr/>
        </p:nvSpPr>
        <p:spPr>
          <a:xfrm>
            <a:off x="2861874" y="4966237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0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51" name="object 32"/>
          <p:cNvSpPr txBox="1"/>
          <p:nvPr/>
        </p:nvSpPr>
        <p:spPr>
          <a:xfrm>
            <a:off x="4143350" y="4945345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altLang="zh-CN" sz="2000" i="1" dirty="0" smtClean="0">
                <a:latin typeface="Times New Roman"/>
                <a:cs typeface="Times New Roman"/>
              </a:rPr>
              <a:t>e</a:t>
            </a:r>
            <a:r>
              <a:rPr lang="en-US" altLang="zh-CN" sz="2000" i="1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2" name="object 49"/>
          <p:cNvSpPr/>
          <p:nvPr/>
        </p:nvSpPr>
        <p:spPr>
          <a:xfrm>
            <a:off x="3620429" y="4922561"/>
            <a:ext cx="429254" cy="393820"/>
          </a:xfrm>
          <a:custGeom>
            <a:avLst/>
            <a:gdLst/>
            <a:ahLst/>
            <a:cxnLst/>
            <a:rect l="l" t="t" r="r" b="b"/>
            <a:pathLst>
              <a:path w="429260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3" name="object 57"/>
          <p:cNvSpPr/>
          <p:nvPr/>
        </p:nvSpPr>
        <p:spPr>
          <a:xfrm>
            <a:off x="3842001" y="470629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4" name="object 58"/>
          <p:cNvSpPr/>
          <p:nvPr/>
        </p:nvSpPr>
        <p:spPr>
          <a:xfrm>
            <a:off x="3778490" y="4849434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5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5" name="object 70"/>
          <p:cNvSpPr txBox="1"/>
          <p:nvPr/>
        </p:nvSpPr>
        <p:spPr>
          <a:xfrm>
            <a:off x="3707117" y="4940566"/>
            <a:ext cx="36769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altLang="zh-CN" sz="2000" i="1" dirty="0" smtClean="0">
                <a:latin typeface="Times New Roman"/>
                <a:cs typeface="Times New Roman"/>
              </a:rPr>
              <a:t>e</a:t>
            </a:r>
            <a:r>
              <a:rPr lang="en-US" altLang="zh-CN" sz="2000" i="1" baseline="-25000" dirty="0">
                <a:latin typeface="Times New Roman"/>
                <a:cs typeface="Times New Roman"/>
              </a:rPr>
              <a:t>0</a:t>
            </a:r>
            <a:endParaRPr lang="en-US" altLang="zh-CN" sz="2000" i="1" dirty="0">
              <a:latin typeface="Times New Roman"/>
              <a:cs typeface="Times New Roman"/>
            </a:endParaRPr>
          </a:p>
        </p:txBody>
      </p:sp>
      <p:sp>
        <p:nvSpPr>
          <p:cNvPr id="158" name="object 17"/>
          <p:cNvSpPr/>
          <p:nvPr/>
        </p:nvSpPr>
        <p:spPr>
          <a:xfrm>
            <a:off x="2761924" y="5536899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9" name="object 21"/>
          <p:cNvSpPr/>
          <p:nvPr/>
        </p:nvSpPr>
        <p:spPr>
          <a:xfrm>
            <a:off x="2983497" y="5320633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0" name="object 22"/>
          <p:cNvSpPr/>
          <p:nvPr/>
        </p:nvSpPr>
        <p:spPr>
          <a:xfrm>
            <a:off x="2919985" y="5463773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1" name="object 32"/>
          <p:cNvSpPr txBox="1"/>
          <p:nvPr/>
        </p:nvSpPr>
        <p:spPr>
          <a:xfrm>
            <a:off x="2861874" y="5582266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62" name="object 17"/>
          <p:cNvSpPr/>
          <p:nvPr/>
        </p:nvSpPr>
        <p:spPr>
          <a:xfrm>
            <a:off x="3188865" y="4920838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3" name="object 21"/>
          <p:cNvSpPr/>
          <p:nvPr/>
        </p:nvSpPr>
        <p:spPr>
          <a:xfrm>
            <a:off x="3410438" y="470457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4" name="object 22"/>
          <p:cNvSpPr/>
          <p:nvPr/>
        </p:nvSpPr>
        <p:spPr>
          <a:xfrm>
            <a:off x="3346926" y="4847712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5" name="object 32"/>
          <p:cNvSpPr txBox="1"/>
          <p:nvPr/>
        </p:nvSpPr>
        <p:spPr>
          <a:xfrm>
            <a:off x="3288815" y="4966205"/>
            <a:ext cx="3047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66" name="object 17"/>
          <p:cNvSpPr/>
          <p:nvPr/>
        </p:nvSpPr>
        <p:spPr>
          <a:xfrm>
            <a:off x="4478569" y="4920604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7" name="object 21"/>
          <p:cNvSpPr/>
          <p:nvPr/>
        </p:nvSpPr>
        <p:spPr>
          <a:xfrm>
            <a:off x="4699351" y="470433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8" name="object 22"/>
          <p:cNvSpPr/>
          <p:nvPr/>
        </p:nvSpPr>
        <p:spPr>
          <a:xfrm>
            <a:off x="4635839" y="4847478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9" name="object 32"/>
          <p:cNvSpPr txBox="1"/>
          <p:nvPr/>
        </p:nvSpPr>
        <p:spPr>
          <a:xfrm>
            <a:off x="4577728" y="4965971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41" name="object 17"/>
          <p:cNvSpPr/>
          <p:nvPr/>
        </p:nvSpPr>
        <p:spPr>
          <a:xfrm>
            <a:off x="3622560" y="5537996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2" name="object 21"/>
          <p:cNvSpPr/>
          <p:nvPr/>
        </p:nvSpPr>
        <p:spPr>
          <a:xfrm>
            <a:off x="3835703" y="531412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3" name="object 22"/>
          <p:cNvSpPr/>
          <p:nvPr/>
        </p:nvSpPr>
        <p:spPr>
          <a:xfrm>
            <a:off x="3772191" y="5457260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4" name="object 32"/>
          <p:cNvSpPr txBox="1"/>
          <p:nvPr/>
        </p:nvSpPr>
        <p:spPr>
          <a:xfrm>
            <a:off x="3714080" y="5575753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45" name="object 17"/>
          <p:cNvSpPr/>
          <p:nvPr/>
        </p:nvSpPr>
        <p:spPr>
          <a:xfrm>
            <a:off x="4474765" y="5536899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6" name="object 21"/>
          <p:cNvSpPr/>
          <p:nvPr/>
        </p:nvSpPr>
        <p:spPr>
          <a:xfrm>
            <a:off x="4688735" y="53134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7" name="object 22"/>
          <p:cNvSpPr/>
          <p:nvPr/>
        </p:nvSpPr>
        <p:spPr>
          <a:xfrm>
            <a:off x="4625223" y="5456570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8" name="object 32"/>
          <p:cNvSpPr txBox="1"/>
          <p:nvPr/>
        </p:nvSpPr>
        <p:spPr>
          <a:xfrm>
            <a:off x="4567112" y="5575063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49" name="object 30"/>
          <p:cNvSpPr txBox="1"/>
          <p:nvPr/>
        </p:nvSpPr>
        <p:spPr>
          <a:xfrm>
            <a:off x="2908492" y="3577643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251" name="object 3"/>
          <p:cNvSpPr/>
          <p:nvPr/>
        </p:nvSpPr>
        <p:spPr>
          <a:xfrm>
            <a:off x="6596530" y="4247079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252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723" y="2217171"/>
            <a:ext cx="2146278" cy="406048"/>
          </a:xfrm>
          <a:prstGeom prst="rect">
            <a:avLst/>
          </a:prstGeom>
        </p:spPr>
      </p:pic>
      <p:sp>
        <p:nvSpPr>
          <p:cNvPr id="253" name="object 4"/>
          <p:cNvSpPr/>
          <p:nvPr/>
        </p:nvSpPr>
        <p:spPr>
          <a:xfrm>
            <a:off x="7025784" y="4247079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4" name="object 5"/>
          <p:cNvSpPr/>
          <p:nvPr/>
        </p:nvSpPr>
        <p:spPr>
          <a:xfrm>
            <a:off x="7455041" y="4247079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5" name="object 6"/>
          <p:cNvSpPr/>
          <p:nvPr/>
        </p:nvSpPr>
        <p:spPr>
          <a:xfrm>
            <a:off x="7884298" y="4247079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60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6" name="object 7"/>
          <p:cNvSpPr/>
          <p:nvPr/>
        </p:nvSpPr>
        <p:spPr>
          <a:xfrm>
            <a:off x="8313552" y="4247079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60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7" name="object 8"/>
          <p:cNvSpPr/>
          <p:nvPr/>
        </p:nvSpPr>
        <p:spPr>
          <a:xfrm>
            <a:off x="7593247" y="3270166"/>
            <a:ext cx="354403" cy="348248"/>
          </a:xfrm>
          <a:custGeom>
            <a:avLst/>
            <a:gdLst/>
            <a:ahLst/>
            <a:cxnLst/>
            <a:rect l="l" t="t" r="r" b="b"/>
            <a:pathLst>
              <a:path w="415289" h="369569">
                <a:moveTo>
                  <a:pt x="0" y="184697"/>
                </a:moveTo>
                <a:lnTo>
                  <a:pt x="6025" y="140312"/>
                </a:lnTo>
                <a:lnTo>
                  <a:pt x="23142" y="99818"/>
                </a:lnTo>
                <a:lnTo>
                  <a:pt x="49910" y="64498"/>
                </a:lnTo>
                <a:lnTo>
                  <a:pt x="84887" y="35635"/>
                </a:lnTo>
                <a:lnTo>
                  <a:pt x="126633" y="14514"/>
                </a:lnTo>
                <a:lnTo>
                  <a:pt x="173707" y="2417"/>
                </a:lnTo>
                <a:lnTo>
                  <a:pt x="207339" y="0"/>
                </a:lnTo>
                <a:lnTo>
                  <a:pt x="224344" y="612"/>
                </a:lnTo>
                <a:lnTo>
                  <a:pt x="272874" y="9415"/>
                </a:lnTo>
                <a:lnTo>
                  <a:pt x="316556" y="27671"/>
                </a:lnTo>
                <a:lnTo>
                  <a:pt x="353950" y="54096"/>
                </a:lnTo>
                <a:lnTo>
                  <a:pt x="383614" y="87406"/>
                </a:lnTo>
                <a:lnTo>
                  <a:pt x="404108" y="126318"/>
                </a:lnTo>
                <a:lnTo>
                  <a:pt x="413990" y="169549"/>
                </a:lnTo>
                <a:lnTo>
                  <a:pt x="414678" y="184697"/>
                </a:lnTo>
                <a:lnTo>
                  <a:pt x="413990" y="199845"/>
                </a:lnTo>
                <a:lnTo>
                  <a:pt x="404108" y="243075"/>
                </a:lnTo>
                <a:lnTo>
                  <a:pt x="383614" y="281987"/>
                </a:lnTo>
                <a:lnTo>
                  <a:pt x="353950" y="315297"/>
                </a:lnTo>
                <a:lnTo>
                  <a:pt x="316556" y="341722"/>
                </a:lnTo>
                <a:lnTo>
                  <a:pt x="272874" y="359978"/>
                </a:lnTo>
                <a:lnTo>
                  <a:pt x="224344" y="368782"/>
                </a:lnTo>
                <a:lnTo>
                  <a:pt x="207339" y="369394"/>
                </a:lnTo>
                <a:lnTo>
                  <a:pt x="190334" y="368782"/>
                </a:lnTo>
                <a:lnTo>
                  <a:pt x="141803" y="359978"/>
                </a:lnTo>
                <a:lnTo>
                  <a:pt x="98121" y="341722"/>
                </a:lnTo>
                <a:lnTo>
                  <a:pt x="60728" y="315297"/>
                </a:lnTo>
                <a:lnTo>
                  <a:pt x="31064" y="281987"/>
                </a:lnTo>
                <a:lnTo>
                  <a:pt x="10570" y="243075"/>
                </a:lnTo>
                <a:lnTo>
                  <a:pt x="687" y="199845"/>
                </a:lnTo>
                <a:lnTo>
                  <a:pt x="0" y="184697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8" name="object 17"/>
          <p:cNvSpPr/>
          <p:nvPr/>
        </p:nvSpPr>
        <p:spPr>
          <a:xfrm>
            <a:off x="6596531" y="4882361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9" name="object 18"/>
          <p:cNvSpPr/>
          <p:nvPr/>
        </p:nvSpPr>
        <p:spPr>
          <a:xfrm>
            <a:off x="7883904" y="4882361"/>
            <a:ext cx="429654" cy="395511"/>
          </a:xfrm>
          <a:custGeom>
            <a:avLst/>
            <a:gdLst/>
            <a:ahLst/>
            <a:cxnLst/>
            <a:rect l="l" t="t" r="r" b="b"/>
            <a:pathLst>
              <a:path w="429260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0" name="object 19"/>
          <p:cNvSpPr/>
          <p:nvPr/>
        </p:nvSpPr>
        <p:spPr>
          <a:xfrm>
            <a:off x="8077261" y="465311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1" name="object 20"/>
          <p:cNvSpPr/>
          <p:nvPr/>
        </p:nvSpPr>
        <p:spPr>
          <a:xfrm>
            <a:off x="8013749" y="4796249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5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2" name="object 21"/>
          <p:cNvSpPr/>
          <p:nvPr/>
        </p:nvSpPr>
        <p:spPr>
          <a:xfrm>
            <a:off x="6818104" y="4666095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3" name="object 22"/>
          <p:cNvSpPr/>
          <p:nvPr/>
        </p:nvSpPr>
        <p:spPr>
          <a:xfrm>
            <a:off x="6754592" y="4809235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4" name="object 31"/>
          <p:cNvSpPr txBox="1"/>
          <p:nvPr/>
        </p:nvSpPr>
        <p:spPr>
          <a:xfrm>
            <a:off x="7661862" y="3274255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20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25" b="1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25" b="1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object 32"/>
          <p:cNvSpPr txBox="1"/>
          <p:nvPr/>
        </p:nvSpPr>
        <p:spPr>
          <a:xfrm>
            <a:off x="6696481" y="4927728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0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66" name="object 32"/>
          <p:cNvSpPr txBox="1"/>
          <p:nvPr/>
        </p:nvSpPr>
        <p:spPr>
          <a:xfrm>
            <a:off x="7977957" y="4906836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altLang="zh-CN" sz="2000" i="1" dirty="0" smtClean="0">
                <a:latin typeface="Times New Roman"/>
                <a:cs typeface="Times New Roman"/>
              </a:rPr>
              <a:t>e</a:t>
            </a:r>
            <a:r>
              <a:rPr lang="en-US" altLang="zh-CN" sz="2000" i="1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7" name="object 49"/>
          <p:cNvSpPr/>
          <p:nvPr/>
        </p:nvSpPr>
        <p:spPr>
          <a:xfrm>
            <a:off x="7455036" y="4884052"/>
            <a:ext cx="429254" cy="393820"/>
          </a:xfrm>
          <a:custGeom>
            <a:avLst/>
            <a:gdLst/>
            <a:ahLst/>
            <a:cxnLst/>
            <a:rect l="l" t="t" r="r" b="b"/>
            <a:pathLst>
              <a:path w="429260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8" name="object 57"/>
          <p:cNvSpPr/>
          <p:nvPr/>
        </p:nvSpPr>
        <p:spPr>
          <a:xfrm>
            <a:off x="7676608" y="4667785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9" name="object 58"/>
          <p:cNvSpPr/>
          <p:nvPr/>
        </p:nvSpPr>
        <p:spPr>
          <a:xfrm>
            <a:off x="7613097" y="4810925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5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0" name="object 70"/>
          <p:cNvSpPr txBox="1"/>
          <p:nvPr/>
        </p:nvSpPr>
        <p:spPr>
          <a:xfrm>
            <a:off x="7541724" y="4902057"/>
            <a:ext cx="36769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altLang="zh-CN" sz="2000" i="1" dirty="0" smtClean="0">
                <a:latin typeface="Times New Roman"/>
                <a:cs typeface="Times New Roman"/>
              </a:rPr>
              <a:t>e</a:t>
            </a:r>
            <a:r>
              <a:rPr lang="en-US" altLang="zh-CN" sz="2000" i="1" baseline="-25000" dirty="0">
                <a:latin typeface="Times New Roman"/>
                <a:cs typeface="Times New Roman"/>
              </a:rPr>
              <a:t>0</a:t>
            </a:r>
            <a:endParaRPr lang="en-US" altLang="zh-CN" sz="2000" i="1" dirty="0">
              <a:latin typeface="Times New Roman"/>
              <a:cs typeface="Times New Roman"/>
            </a:endParaRPr>
          </a:p>
        </p:txBody>
      </p:sp>
      <p:sp>
        <p:nvSpPr>
          <p:cNvPr id="271" name="object 17"/>
          <p:cNvSpPr/>
          <p:nvPr/>
        </p:nvSpPr>
        <p:spPr>
          <a:xfrm>
            <a:off x="6596531" y="5498390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2" name="object 21"/>
          <p:cNvSpPr/>
          <p:nvPr/>
        </p:nvSpPr>
        <p:spPr>
          <a:xfrm>
            <a:off x="6818104" y="528212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3" name="object 22"/>
          <p:cNvSpPr/>
          <p:nvPr/>
        </p:nvSpPr>
        <p:spPr>
          <a:xfrm>
            <a:off x="6754592" y="5425264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4" name="object 32"/>
          <p:cNvSpPr txBox="1"/>
          <p:nvPr/>
        </p:nvSpPr>
        <p:spPr>
          <a:xfrm>
            <a:off x="6696481" y="5543757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75" name="object 17"/>
          <p:cNvSpPr/>
          <p:nvPr/>
        </p:nvSpPr>
        <p:spPr>
          <a:xfrm>
            <a:off x="7023472" y="4882329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6" name="object 21"/>
          <p:cNvSpPr/>
          <p:nvPr/>
        </p:nvSpPr>
        <p:spPr>
          <a:xfrm>
            <a:off x="7245045" y="4666063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7" name="object 22"/>
          <p:cNvSpPr/>
          <p:nvPr/>
        </p:nvSpPr>
        <p:spPr>
          <a:xfrm>
            <a:off x="7181533" y="4809203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8" name="object 32"/>
          <p:cNvSpPr txBox="1"/>
          <p:nvPr/>
        </p:nvSpPr>
        <p:spPr>
          <a:xfrm>
            <a:off x="7123422" y="4927696"/>
            <a:ext cx="3047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79" name="object 17"/>
          <p:cNvSpPr/>
          <p:nvPr/>
        </p:nvSpPr>
        <p:spPr>
          <a:xfrm>
            <a:off x="8313176" y="4882095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0" name="object 21"/>
          <p:cNvSpPr/>
          <p:nvPr/>
        </p:nvSpPr>
        <p:spPr>
          <a:xfrm>
            <a:off x="8533958" y="4665829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1" name="object 22"/>
          <p:cNvSpPr/>
          <p:nvPr/>
        </p:nvSpPr>
        <p:spPr>
          <a:xfrm>
            <a:off x="8470446" y="4808969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2" name="object 32"/>
          <p:cNvSpPr txBox="1"/>
          <p:nvPr/>
        </p:nvSpPr>
        <p:spPr>
          <a:xfrm>
            <a:off x="8412335" y="4927462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grpSp>
        <p:nvGrpSpPr>
          <p:cNvPr id="283" name="组合 282"/>
          <p:cNvGrpSpPr/>
          <p:nvPr/>
        </p:nvGrpSpPr>
        <p:grpSpPr>
          <a:xfrm>
            <a:off x="7238097" y="2623219"/>
            <a:ext cx="899496" cy="1626395"/>
            <a:chOff x="1952649" y="2694867"/>
            <a:chExt cx="899496" cy="1626395"/>
          </a:xfrm>
        </p:grpSpPr>
        <p:sp>
          <p:nvSpPr>
            <p:cNvPr id="284" name="object 9"/>
            <p:cNvSpPr/>
            <p:nvPr/>
          </p:nvSpPr>
          <p:spPr>
            <a:xfrm>
              <a:off x="2385779" y="2712246"/>
              <a:ext cx="99060" cy="621030"/>
            </a:xfrm>
            <a:custGeom>
              <a:avLst/>
              <a:gdLst/>
              <a:ahLst/>
              <a:cxnLst/>
              <a:rect l="l" t="t" r="r" b="b"/>
              <a:pathLst>
                <a:path w="99059" h="621030">
                  <a:moveTo>
                    <a:pt x="98564" y="62049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5" name="object 10"/>
            <p:cNvSpPr/>
            <p:nvPr/>
          </p:nvSpPr>
          <p:spPr>
            <a:xfrm>
              <a:off x="2335013" y="2712249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85221"/>
                  </a:moveTo>
                  <a:lnTo>
                    <a:pt x="50766" y="0"/>
                  </a:lnTo>
                  <a:lnTo>
                    <a:pt x="125436" y="653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6" name="object 13"/>
            <p:cNvSpPr/>
            <p:nvPr/>
          </p:nvSpPr>
          <p:spPr>
            <a:xfrm>
              <a:off x="2385808" y="3702132"/>
              <a:ext cx="99060" cy="607060"/>
            </a:xfrm>
            <a:custGeom>
              <a:avLst/>
              <a:gdLst/>
              <a:ahLst/>
              <a:cxnLst/>
              <a:rect l="l" t="t" r="r" b="b"/>
              <a:pathLst>
                <a:path w="99059" h="607060">
                  <a:moveTo>
                    <a:pt x="98536" y="0"/>
                  </a:moveTo>
                  <a:lnTo>
                    <a:pt x="0" y="60682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7" name="object 14"/>
            <p:cNvSpPr/>
            <p:nvPr/>
          </p:nvSpPr>
          <p:spPr>
            <a:xfrm>
              <a:off x="2335338" y="4223544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0"/>
                  </a:moveTo>
                  <a:lnTo>
                    <a:pt x="50472" y="85395"/>
                  </a:lnTo>
                  <a:lnTo>
                    <a:pt x="125366" y="203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8" name="object 23"/>
            <p:cNvSpPr/>
            <p:nvPr/>
          </p:nvSpPr>
          <p:spPr>
            <a:xfrm>
              <a:off x="2598847" y="2711857"/>
              <a:ext cx="212090" cy="647700"/>
            </a:xfrm>
            <a:custGeom>
              <a:avLst/>
              <a:gdLst/>
              <a:ahLst/>
              <a:cxnLst/>
              <a:rect l="l" t="t" r="r" b="b"/>
              <a:pathLst>
                <a:path w="212089" h="647700">
                  <a:moveTo>
                    <a:pt x="0" y="647452"/>
                  </a:moveTo>
                  <a:lnTo>
                    <a:pt x="211556" y="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9" name="object 24"/>
            <p:cNvSpPr/>
            <p:nvPr/>
          </p:nvSpPr>
          <p:spPr>
            <a:xfrm>
              <a:off x="2726368" y="2711878"/>
              <a:ext cx="121285" cy="92710"/>
            </a:xfrm>
            <a:custGeom>
              <a:avLst/>
              <a:gdLst/>
              <a:ahLst/>
              <a:cxnLst/>
              <a:rect l="l" t="t" r="r" b="b"/>
              <a:pathLst>
                <a:path w="121285" h="92709">
                  <a:moveTo>
                    <a:pt x="120728" y="92158"/>
                  </a:moveTo>
                  <a:lnTo>
                    <a:pt x="84029" y="0"/>
                  </a:lnTo>
                  <a:lnTo>
                    <a:pt x="0" y="527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0" name="object 25"/>
            <p:cNvSpPr/>
            <p:nvPr/>
          </p:nvSpPr>
          <p:spPr>
            <a:xfrm>
              <a:off x="2630954" y="3648036"/>
              <a:ext cx="180340" cy="661670"/>
            </a:xfrm>
            <a:custGeom>
              <a:avLst/>
              <a:gdLst/>
              <a:ahLst/>
              <a:cxnLst/>
              <a:rect l="l" t="t" r="r" b="b"/>
              <a:pathLst>
                <a:path w="180339" h="661669">
                  <a:moveTo>
                    <a:pt x="0" y="0"/>
                  </a:moveTo>
                  <a:lnTo>
                    <a:pt x="179923" y="66114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1" name="object 26"/>
            <p:cNvSpPr/>
            <p:nvPr/>
          </p:nvSpPr>
          <p:spPr>
            <a:xfrm>
              <a:off x="2729590" y="4218959"/>
              <a:ext cx="122555" cy="90805"/>
            </a:xfrm>
            <a:custGeom>
              <a:avLst/>
              <a:gdLst/>
              <a:ahLst/>
              <a:cxnLst/>
              <a:rect l="l" t="t" r="r" b="b"/>
              <a:pathLst>
                <a:path w="122555" h="90805">
                  <a:moveTo>
                    <a:pt x="122553" y="0"/>
                  </a:moveTo>
                  <a:lnTo>
                    <a:pt x="81283" y="90204"/>
                  </a:lnTo>
                  <a:lnTo>
                    <a:pt x="0" y="3334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cxnSp>
          <p:nvCxnSpPr>
            <p:cNvPr id="292" name="直接箭头连接符 291"/>
            <p:cNvCxnSpPr/>
            <p:nvPr/>
          </p:nvCxnSpPr>
          <p:spPr>
            <a:xfrm flipH="1" flipV="1">
              <a:off x="1959597" y="2694867"/>
              <a:ext cx="375416" cy="73668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/>
            <p:nvPr/>
          </p:nvCxnSpPr>
          <p:spPr>
            <a:xfrm flipH="1">
              <a:off x="1952649" y="3587277"/>
              <a:ext cx="358119" cy="7339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4" name="object 17"/>
          <p:cNvSpPr/>
          <p:nvPr/>
        </p:nvSpPr>
        <p:spPr>
          <a:xfrm>
            <a:off x="6604633" y="6100496"/>
            <a:ext cx="426941" cy="395542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5" name="object 21"/>
          <p:cNvSpPr/>
          <p:nvPr/>
        </p:nvSpPr>
        <p:spPr>
          <a:xfrm>
            <a:off x="6823897" y="588912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6" name="object 22"/>
          <p:cNvSpPr/>
          <p:nvPr/>
        </p:nvSpPr>
        <p:spPr>
          <a:xfrm>
            <a:off x="6760385" y="6032262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7" name="object 32"/>
          <p:cNvSpPr txBox="1"/>
          <p:nvPr/>
        </p:nvSpPr>
        <p:spPr>
          <a:xfrm>
            <a:off x="6702929" y="6152579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98" name="object 17"/>
          <p:cNvSpPr/>
          <p:nvPr/>
        </p:nvSpPr>
        <p:spPr>
          <a:xfrm>
            <a:off x="7452721" y="5497737"/>
            <a:ext cx="425264" cy="394272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9" name="object 21"/>
          <p:cNvSpPr/>
          <p:nvPr/>
        </p:nvSpPr>
        <p:spPr>
          <a:xfrm>
            <a:off x="7670310" y="5275611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0" name="object 22"/>
          <p:cNvSpPr/>
          <p:nvPr/>
        </p:nvSpPr>
        <p:spPr>
          <a:xfrm>
            <a:off x="7606798" y="5418751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1" name="object 32"/>
          <p:cNvSpPr txBox="1"/>
          <p:nvPr/>
        </p:nvSpPr>
        <p:spPr>
          <a:xfrm>
            <a:off x="7548687" y="5537244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302" name="object 17"/>
          <p:cNvSpPr/>
          <p:nvPr/>
        </p:nvSpPr>
        <p:spPr>
          <a:xfrm>
            <a:off x="8326152" y="5496498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3" name="object 21"/>
          <p:cNvSpPr/>
          <p:nvPr/>
        </p:nvSpPr>
        <p:spPr>
          <a:xfrm>
            <a:off x="8547726" y="5273029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4" name="object 22"/>
          <p:cNvSpPr/>
          <p:nvPr/>
        </p:nvSpPr>
        <p:spPr>
          <a:xfrm>
            <a:off x="8484214" y="5416169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5" name="object 32"/>
          <p:cNvSpPr txBox="1"/>
          <p:nvPr/>
        </p:nvSpPr>
        <p:spPr>
          <a:xfrm>
            <a:off x="8426103" y="5534662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306" name="object 30"/>
          <p:cNvSpPr txBox="1"/>
          <p:nvPr/>
        </p:nvSpPr>
        <p:spPr>
          <a:xfrm>
            <a:off x="6733048" y="3540739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157" name="object 17"/>
          <p:cNvSpPr/>
          <p:nvPr/>
        </p:nvSpPr>
        <p:spPr>
          <a:xfrm>
            <a:off x="2761841" y="6146509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1" name="object 21"/>
          <p:cNvSpPr/>
          <p:nvPr/>
        </p:nvSpPr>
        <p:spPr>
          <a:xfrm>
            <a:off x="2975811" y="592304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2" name="object 22"/>
          <p:cNvSpPr/>
          <p:nvPr/>
        </p:nvSpPr>
        <p:spPr>
          <a:xfrm>
            <a:off x="2912299" y="6066180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3" name="object 32"/>
          <p:cNvSpPr txBox="1"/>
          <p:nvPr/>
        </p:nvSpPr>
        <p:spPr>
          <a:xfrm>
            <a:off x="2854188" y="6184673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64161" y="2637285"/>
            <a:ext cx="1748732" cy="1641381"/>
            <a:chOff x="1515667" y="2671270"/>
            <a:chExt cx="1748732" cy="1641381"/>
          </a:xfrm>
        </p:grpSpPr>
        <p:sp>
          <p:nvSpPr>
            <p:cNvPr id="186" name="object 14"/>
            <p:cNvSpPr/>
            <p:nvPr/>
          </p:nvSpPr>
          <p:spPr>
            <a:xfrm>
              <a:off x="2335338" y="4223544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0"/>
                  </a:moveTo>
                  <a:lnTo>
                    <a:pt x="50472" y="85395"/>
                  </a:lnTo>
                  <a:lnTo>
                    <a:pt x="125366" y="203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cxnSp>
          <p:nvCxnSpPr>
            <p:cNvPr id="193" name="直接箭头连接符 192"/>
            <p:cNvCxnSpPr/>
            <p:nvPr/>
          </p:nvCxnSpPr>
          <p:spPr>
            <a:xfrm flipH="1">
              <a:off x="1561463" y="3587277"/>
              <a:ext cx="749306" cy="725108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/>
            <p:nvPr/>
          </p:nvCxnSpPr>
          <p:spPr>
            <a:xfrm>
              <a:off x="2630009" y="3596677"/>
              <a:ext cx="634390" cy="715974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2617398" y="2683500"/>
              <a:ext cx="647001" cy="724318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object 9"/>
            <p:cNvSpPr/>
            <p:nvPr/>
          </p:nvSpPr>
          <p:spPr>
            <a:xfrm>
              <a:off x="2386582" y="2712246"/>
              <a:ext cx="99060" cy="621030"/>
            </a:xfrm>
            <a:custGeom>
              <a:avLst/>
              <a:gdLst/>
              <a:ahLst/>
              <a:cxnLst/>
              <a:rect l="l" t="t" r="r" b="b"/>
              <a:pathLst>
                <a:path w="99059" h="621030">
                  <a:moveTo>
                    <a:pt x="98564" y="62049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" name="object 10"/>
            <p:cNvSpPr/>
            <p:nvPr/>
          </p:nvSpPr>
          <p:spPr>
            <a:xfrm>
              <a:off x="2327009" y="2681567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85221"/>
                  </a:moveTo>
                  <a:lnTo>
                    <a:pt x="50766" y="0"/>
                  </a:lnTo>
                  <a:lnTo>
                    <a:pt x="125436" y="653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" name="object 13"/>
            <p:cNvSpPr/>
            <p:nvPr/>
          </p:nvSpPr>
          <p:spPr>
            <a:xfrm>
              <a:off x="2386611" y="3702132"/>
              <a:ext cx="99060" cy="607060"/>
            </a:xfrm>
            <a:custGeom>
              <a:avLst/>
              <a:gdLst/>
              <a:ahLst/>
              <a:cxnLst/>
              <a:rect l="l" t="t" r="r" b="b"/>
              <a:pathLst>
                <a:path w="99059" h="607060">
                  <a:moveTo>
                    <a:pt x="98536" y="0"/>
                  </a:moveTo>
                  <a:lnTo>
                    <a:pt x="0" y="60682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cxnSp>
          <p:nvCxnSpPr>
            <p:cNvPr id="177" name="直接箭头连接符 176"/>
            <p:cNvCxnSpPr/>
            <p:nvPr/>
          </p:nvCxnSpPr>
          <p:spPr>
            <a:xfrm flipH="1" flipV="1">
              <a:off x="1515667" y="2671270"/>
              <a:ext cx="820149" cy="760283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712714" y="2201094"/>
            <a:ext cx="2214612" cy="507287"/>
            <a:chOff x="2712714" y="2201094"/>
            <a:chExt cx="2214612" cy="507287"/>
          </a:xfrm>
        </p:grpSpPr>
        <p:sp>
          <p:nvSpPr>
            <p:cNvPr id="13" name="矩形 12"/>
            <p:cNvSpPr/>
            <p:nvPr/>
          </p:nvSpPr>
          <p:spPr>
            <a:xfrm>
              <a:off x="2712714" y="2201838"/>
              <a:ext cx="980359" cy="506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4393494" y="2201094"/>
              <a:ext cx="533832" cy="49964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grpSp>
        <p:nvGrpSpPr>
          <p:cNvPr id="181" name="组合 180"/>
          <p:cNvGrpSpPr/>
          <p:nvPr/>
        </p:nvGrpSpPr>
        <p:grpSpPr>
          <a:xfrm>
            <a:off x="196824" y="2689302"/>
            <a:ext cx="1860557" cy="1143000"/>
            <a:chOff x="5599272" y="2444811"/>
            <a:chExt cx="1860557" cy="1143000"/>
          </a:xfrm>
        </p:grpSpPr>
        <p:sp>
          <p:nvSpPr>
            <p:cNvPr id="182" name="椭圆 181"/>
            <p:cNvSpPr/>
            <p:nvPr/>
          </p:nvSpPr>
          <p:spPr>
            <a:xfrm>
              <a:off x="5599272" y="2444811"/>
              <a:ext cx="1860557" cy="1143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6527930" y="283408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5986179" y="289671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5" name="object 32"/>
          <p:cNvSpPr txBox="1"/>
          <p:nvPr/>
        </p:nvSpPr>
        <p:spPr>
          <a:xfrm>
            <a:off x="647737" y="3230081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0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87" name="object 32"/>
          <p:cNvSpPr txBox="1"/>
          <p:nvPr/>
        </p:nvSpPr>
        <p:spPr>
          <a:xfrm>
            <a:off x="1256136" y="3142595"/>
            <a:ext cx="4735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2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314342" y="2291828"/>
            <a:ext cx="185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set 0: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bits to 1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189" name="组合 188"/>
          <p:cNvGrpSpPr/>
          <p:nvPr/>
        </p:nvGrpSpPr>
        <p:grpSpPr>
          <a:xfrm>
            <a:off x="221483" y="4815789"/>
            <a:ext cx="1860557" cy="1143000"/>
            <a:chOff x="5599272" y="2444811"/>
            <a:chExt cx="1860557" cy="1143000"/>
          </a:xfrm>
        </p:grpSpPr>
        <p:sp>
          <p:nvSpPr>
            <p:cNvPr id="190" name="椭圆 189"/>
            <p:cNvSpPr/>
            <p:nvPr/>
          </p:nvSpPr>
          <p:spPr>
            <a:xfrm>
              <a:off x="5599272" y="2444811"/>
              <a:ext cx="1860557" cy="1143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6527930" y="283408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2" name="object 32"/>
          <p:cNvSpPr txBox="1"/>
          <p:nvPr/>
        </p:nvSpPr>
        <p:spPr>
          <a:xfrm>
            <a:off x="1280795" y="5269082"/>
            <a:ext cx="4735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95422" y="4161485"/>
            <a:ext cx="180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set 1: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 bits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to 1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2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170" grpId="0"/>
      <p:bldP spid="94" grpId="0" animBg="1"/>
      <p:bldP spid="95" grpId="0"/>
      <p:bldP spid="241" grpId="0" animBg="1"/>
      <p:bldP spid="242" grpId="0" animBg="1"/>
      <p:bldP spid="243" grpId="0" animBg="1"/>
      <p:bldP spid="244" grpId="0"/>
      <p:bldP spid="245" grpId="0" animBg="1"/>
      <p:bldP spid="246" grpId="0" animBg="1"/>
      <p:bldP spid="247" grpId="0" animBg="1"/>
      <p:bldP spid="248" grpId="0"/>
      <p:bldP spid="249" grpId="0"/>
      <p:bldP spid="251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/>
      <p:bldP spid="265" grpId="0"/>
      <p:bldP spid="266" grpId="0"/>
      <p:bldP spid="267" grpId="0" animBg="1"/>
      <p:bldP spid="268" grpId="0" animBg="1"/>
      <p:bldP spid="269" grpId="0" animBg="1"/>
      <p:bldP spid="270" grpId="0"/>
      <p:bldP spid="271" grpId="0" animBg="1"/>
      <p:bldP spid="272" grpId="0" animBg="1"/>
      <p:bldP spid="273" grpId="0" animBg="1"/>
      <p:bldP spid="274" grpId="0"/>
      <p:bldP spid="275" grpId="0" animBg="1"/>
      <p:bldP spid="276" grpId="0" animBg="1"/>
      <p:bldP spid="277" grpId="0" animBg="1"/>
      <p:bldP spid="278" grpId="0"/>
      <p:bldP spid="279" grpId="0" animBg="1"/>
      <p:bldP spid="280" grpId="0" animBg="1"/>
      <p:bldP spid="281" grpId="0" animBg="1"/>
      <p:bldP spid="282" grpId="0"/>
      <p:bldP spid="294" grpId="0" animBg="1"/>
      <p:bldP spid="295" grpId="0" animBg="1"/>
      <p:bldP spid="296" grpId="0" animBg="1"/>
      <p:bldP spid="297" grpId="0"/>
      <p:bldP spid="298" grpId="0" animBg="1"/>
      <p:bldP spid="299" grpId="0" animBg="1"/>
      <p:bldP spid="300" grpId="0" animBg="1"/>
      <p:bldP spid="301" grpId="0"/>
      <p:bldP spid="302" grpId="0" animBg="1"/>
      <p:bldP spid="303" grpId="0" animBg="1"/>
      <p:bldP spid="304" grpId="0" animBg="1"/>
      <p:bldP spid="305" grpId="0"/>
      <p:bldP spid="306" grpId="0"/>
      <p:bldP spid="157" grpId="0" animBg="1"/>
      <p:bldP spid="171" grpId="0" animBg="1"/>
      <p:bldP spid="172" grpId="0" animBg="1"/>
      <p:bldP spid="1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95" name="内容占位符 1"/>
          <p:cNvSpPr txBox="1">
            <a:spLocks/>
          </p:cNvSpPr>
          <p:nvPr/>
        </p:nvSpPr>
        <p:spPr>
          <a:xfrm>
            <a:off x="271511" y="1224878"/>
            <a:ext cx="8243839" cy="540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7030A0"/>
                </a:solidFill>
              </a:rPr>
              <a:t>Difference Bloom filter: query and deletion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CN" u="sng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Query: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Get the </a:t>
            </a:r>
            <a:r>
              <a:rPr lang="en-US" altLang="zh-CN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hashed bits of </a:t>
            </a:r>
            <a:r>
              <a:rPr lang="en-US" altLang="zh-CN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from the filter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If </a:t>
            </a:r>
            <a:r>
              <a:rPr lang="en-US" altLang="zh-CN" i="1" dirty="0" err="1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0 ≤ </a:t>
            </a:r>
            <a:r>
              <a:rPr lang="en-US" altLang="zh-CN" i="1" dirty="0" err="1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≤ s-1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) of them are </a:t>
            </a:r>
            <a:r>
              <a:rPr lang="en-US" altLang="zh-CN" b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, then we think </a:t>
            </a:r>
            <a:r>
              <a:rPr lang="en-US" altLang="zh-CN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is in set </a:t>
            </a:r>
            <a:r>
              <a:rPr lang="en-US" altLang="zh-CN" i="1" dirty="0" err="1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	  If </a:t>
            </a:r>
            <a:r>
              <a:rPr lang="en-US" altLang="zh-CN" i="1" dirty="0" err="1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≥ s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of them are </a:t>
            </a:r>
            <a:r>
              <a:rPr lang="en-US" altLang="zh-CN" b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, then </a:t>
            </a:r>
            <a:r>
              <a:rPr lang="en-US" altLang="zh-CN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is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not in these </a:t>
            </a:r>
            <a:r>
              <a:rPr lang="en-US" altLang="zh-CN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sets.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there are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disjoint sets, id in {0,1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marL="0" indent="0">
              <a:lnSpc>
                <a:spcPts val="18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u="sng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Deletion: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Delete e from the table.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	  Reset the </a:t>
            </a:r>
            <a:r>
              <a:rPr lang="en-US" altLang="zh-CN" i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hashed bits of </a:t>
            </a:r>
            <a:r>
              <a:rPr lang="en-US" altLang="zh-CN" i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US" altLang="zh-CN" b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if they are not shared by others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53435" y="3079513"/>
            <a:ext cx="240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 hash functions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44195" y="4766553"/>
            <a:ext cx="207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 set id =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74749" y="4761812"/>
            <a:ext cx="3626715" cy="376838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4" idx="3"/>
          </p:cNvCxnSpPr>
          <p:nvPr/>
        </p:nvCxnSpPr>
        <p:spPr>
          <a:xfrm flipH="1">
            <a:off x="2772884" y="3846086"/>
            <a:ext cx="991465" cy="915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3698247" y="3478621"/>
            <a:ext cx="451371" cy="430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i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stCxn id="44" idx="4"/>
            <a:endCxn id="61" idx="0"/>
          </p:cNvCxnSpPr>
          <p:nvPr/>
        </p:nvCxnSpPr>
        <p:spPr>
          <a:xfrm>
            <a:off x="3923933" y="3909133"/>
            <a:ext cx="817374" cy="84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5"/>
            <a:endCxn id="62" idx="0"/>
          </p:cNvCxnSpPr>
          <p:nvPr/>
        </p:nvCxnSpPr>
        <p:spPr>
          <a:xfrm>
            <a:off x="4083516" y="3846086"/>
            <a:ext cx="1776748" cy="915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927828" y="4761645"/>
            <a:ext cx="280479" cy="37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01134" y="4761645"/>
            <a:ext cx="287771" cy="37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81733" y="4761645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72641" y="4761526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63190" y="4761806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8345" y="4758302"/>
            <a:ext cx="299905" cy="37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24107" y="4758302"/>
            <a:ext cx="275563" cy="37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82550" y="4759132"/>
            <a:ext cx="280189" cy="3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57944" y="4759132"/>
            <a:ext cx="282958" cy="37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39016" y="4759132"/>
            <a:ext cx="281786" cy="37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638381" y="4076435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661965" y="4064757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22"/>
          <p:cNvSpPr txBox="1"/>
          <p:nvPr/>
        </p:nvSpPr>
        <p:spPr>
          <a:xfrm>
            <a:off x="5040308" y="4030347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56206" y="4761807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98986" y="4758302"/>
            <a:ext cx="284642" cy="3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721182" y="4761806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307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7" grpId="0"/>
      <p:bldP spid="58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95" name="内容占位符 1"/>
          <p:cNvSpPr txBox="1">
            <a:spLocks/>
          </p:cNvSpPr>
          <p:nvPr/>
        </p:nvSpPr>
        <p:spPr>
          <a:xfrm>
            <a:off x="271511" y="1222114"/>
            <a:ext cx="8066373" cy="666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7030A0"/>
                </a:solidFill>
              </a:rPr>
              <a:t>Difference Bloom filter: analysis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85011" y="2215663"/>
                <a:ext cx="7507705" cy="856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Probability that a bucket does </a:t>
                </a:r>
                <a:r>
                  <a:rPr lang="en-US" altLang="zh-CN" b="1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not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 hold element in set 0 is: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 Light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1" y="2215663"/>
                <a:ext cx="7507705" cy="856517"/>
              </a:xfrm>
              <a:prstGeom prst="rect">
                <a:avLst/>
              </a:prstGeom>
              <a:blipFill>
                <a:blip r:embed="rId3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5011" y="1744579"/>
                <a:ext cx="8534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dirty="0" smtClean="0"/>
                  <a:t>number of bits/buckets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: number of hash functions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 smtClean="0"/>
                  <a:t> : size of the set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1" y="1744579"/>
                <a:ext cx="853447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85011" y="2779230"/>
                <a:ext cx="7952873" cy="77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, the performance is the best. 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(proved by early works)</a:t>
                </a:r>
                <a:endParaRPr lang="en-US" altLang="zh-CN" i="1" dirty="0">
                  <a:latin typeface="Times New Roman" panose="02020603050405020304" pitchFamily="18" charset="0"/>
                  <a:ea typeface="等线 Light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1" y="2779230"/>
                <a:ext cx="7952873" cy="774315"/>
              </a:xfrm>
              <a:prstGeom prst="rect">
                <a:avLst/>
              </a:prstGeom>
              <a:blipFill>
                <a:blip r:embed="rId5"/>
                <a:stretch>
                  <a:fillRect l="-613"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5010" y="3172851"/>
                <a:ext cx="7952874" cy="800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Probability that a bucket holds an element in set 0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0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 Light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172851"/>
                <a:ext cx="7952874" cy="800604"/>
              </a:xfrm>
              <a:prstGeom prst="rect">
                <a:avLst/>
              </a:prstGeom>
              <a:blipFill>
                <a:blip r:embed="rId6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385009" y="3615857"/>
                <a:ext cx="7507707" cy="800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Probability that a bucket holds an element in set 1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0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 Light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9" y="3615857"/>
                <a:ext cx="7507707" cy="800604"/>
              </a:xfrm>
              <a:prstGeom prst="rect">
                <a:avLst/>
              </a:prstGeom>
              <a:blipFill>
                <a:blip r:embed="rId7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40"/>
              <p:cNvSpPr txBox="1"/>
              <p:nvPr/>
            </p:nvSpPr>
            <p:spPr>
              <a:xfrm>
                <a:off x="385007" y="4628984"/>
                <a:ext cx="6935405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Probability that an element of set 1 fails the insertion is: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ea typeface="等线 Light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4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7" y="4628984"/>
                <a:ext cx="6935405" cy="651460"/>
              </a:xfrm>
              <a:prstGeom prst="rect">
                <a:avLst/>
              </a:prstGeom>
              <a:blipFill>
                <a:blip r:embed="rId8"/>
                <a:stretch>
                  <a:fillRect l="-703" t="-3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40"/>
          <p:cNvSpPr txBox="1"/>
          <p:nvPr/>
        </p:nvSpPr>
        <p:spPr>
          <a:xfrm>
            <a:off x="385008" y="4226683"/>
            <a:ext cx="6935405" cy="6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Probability that an element of set 0 fails the insertion is:   0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23" name="文本框 40"/>
          <p:cNvSpPr txBox="1"/>
          <p:nvPr/>
        </p:nvSpPr>
        <p:spPr>
          <a:xfrm>
            <a:off x="385007" y="5055491"/>
            <a:ext cx="6935405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If the insertion is successful, the query result must be correct.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40"/>
              <p:cNvSpPr txBox="1"/>
              <p:nvPr/>
            </p:nvSpPr>
            <p:spPr>
              <a:xfrm>
                <a:off x="385007" y="5555130"/>
                <a:ext cx="82911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For 2-sets membership query, when using 14 bits per element: 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	The false rate of 2 Bloom filters is 10</a:t>
                </a:r>
                <a:r>
                  <a:rPr lang="en-US" altLang="zh-CN" baseline="30000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-3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	The false rate of a Difference Bloom filter is  6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baseline="30000" dirty="0" smtClean="0"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-6</a:t>
                </a:r>
                <a:endParaRPr lang="en-US" altLang="zh-CN" dirty="0">
                  <a:latin typeface="Times New Roman" panose="02020603050405020304" pitchFamily="18" charset="0"/>
                  <a:ea typeface="等线 Light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2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7" y="5555130"/>
                <a:ext cx="8291161" cy="1200329"/>
              </a:xfrm>
              <a:prstGeom prst="rect">
                <a:avLst/>
              </a:prstGeom>
              <a:blipFill>
                <a:blip r:embed="rId9"/>
                <a:stretch>
                  <a:fillRect l="-588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1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1" grpId="0"/>
      <p:bldP spid="63" grpId="0"/>
      <p:bldP spid="64" grpId="0"/>
      <p:bldP spid="65" grpId="0"/>
      <p:bldP spid="23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28" name="文本框 40"/>
          <p:cNvSpPr txBox="1"/>
          <p:nvPr/>
        </p:nvSpPr>
        <p:spPr>
          <a:xfrm>
            <a:off x="303501" y="1790213"/>
            <a:ext cx="8872489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b="1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Comparison algorithms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DBF: 			Difference Bloom filter (our algorithm)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Double-BF or 10-BF: 	2 or 10 Bloom filters (a famous algorithm)</a:t>
            </a: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ShBF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: 			Shifting Bloom filter (state-of-the-art, VLDB 16)</a:t>
            </a:r>
          </a:p>
          <a:p>
            <a:pPr>
              <a:lnSpc>
                <a:spcPct val="140000"/>
              </a:lnSpc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b="1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Default settings</a:t>
            </a:r>
            <a:endParaRPr lang="en-US" altLang="zh-CN" b="1" i="1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Memory size: 		289M bits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Total number of elements: 	20M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Number of sets: 		2 or 10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Number of hash functions:	10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Distribution:		the sizes of all sets are equal</a:t>
            </a:r>
          </a:p>
          <a:p>
            <a:pPr>
              <a:lnSpc>
                <a:spcPct val="140000"/>
              </a:lnSpc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内容占位符 1"/>
          <p:cNvSpPr txBox="1">
            <a:spLocks/>
          </p:cNvSpPr>
          <p:nvPr/>
        </p:nvSpPr>
        <p:spPr>
          <a:xfrm>
            <a:off x="271511" y="1222114"/>
            <a:ext cx="8066373" cy="666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7030A0"/>
                </a:solidFill>
              </a:rPr>
              <a:t>Experimental setups</a:t>
            </a:r>
          </a:p>
        </p:txBody>
      </p:sp>
    </p:spTree>
    <p:extLst>
      <p:ext uri="{BB962C8B-B14F-4D97-AF65-F5344CB8AC3E}">
        <p14:creationId xmlns:p14="http://schemas.microsoft.com/office/powerpoint/2010/main" val="34408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65" y="2541538"/>
            <a:ext cx="5114185" cy="38822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8127" y="6117542"/>
            <a:ext cx="276726" cy="284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09092" y="6055009"/>
            <a:ext cx="519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28" name="文本框 40"/>
          <p:cNvSpPr txBox="1"/>
          <p:nvPr/>
        </p:nvSpPr>
        <p:spPr>
          <a:xfrm>
            <a:off x="134350" y="1261489"/>
            <a:ext cx="887248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For 2-sets membership query, when increasing the percentage of set 0: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false rate of DBF is increasing, but is less than 10% of the Double Bloom filters solution.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theory of DBF is perfectly matched with the experimental results.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7239" y="3730365"/>
            <a:ext cx="1479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rate for querying an element 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83" y="2542047"/>
            <a:ext cx="5405297" cy="40593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90980" y="3853045"/>
            <a:ext cx="1479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rate for querying an element 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40"/>
          <p:cNvSpPr txBox="1"/>
          <p:nvPr/>
        </p:nvSpPr>
        <p:spPr>
          <a:xfrm>
            <a:off x="134350" y="1261489"/>
            <a:ext cx="887248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For 10-sets membership query, when increasing the number of elements: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false rates of all three algorithms are increasing.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DBF is tens of times more accurate than the other two algorithms.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44588" y="6251620"/>
            <a:ext cx="2297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elements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17" y="2482420"/>
            <a:ext cx="5434259" cy="40829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90980" y="3853045"/>
            <a:ext cx="1479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rate for querying an element 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134350" y="1261489"/>
            <a:ext cx="887248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For 10-sets membership query, when increasing the memory: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false rates of all three algorithms are decreasing.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DBF is tens of times more accurate than the other two algorithms.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61680" y="6219536"/>
            <a:ext cx="2297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memory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26" y="2533815"/>
            <a:ext cx="5347696" cy="40089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90980" y="3853045"/>
            <a:ext cx="1479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rate for querying an element 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53468" y="6240721"/>
            <a:ext cx="298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hash functions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40"/>
          <p:cNvSpPr txBox="1"/>
          <p:nvPr/>
        </p:nvSpPr>
        <p:spPr>
          <a:xfrm>
            <a:off x="134350" y="1261489"/>
            <a:ext cx="8872489" cy="121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For 10-sets membership query, when increasing the number of hash functions: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false rates of all three 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algorithms first decrease then increase.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When k is around 10, the performance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is 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best.</a:t>
            </a:r>
          </a:p>
        </p:txBody>
      </p:sp>
    </p:spTree>
    <p:extLst>
      <p:ext uri="{BB962C8B-B14F-4D97-AF65-F5344CB8AC3E}">
        <p14:creationId xmlns:p14="http://schemas.microsoft.com/office/powerpoint/2010/main" val="10203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28" name="文本框 40"/>
          <p:cNvSpPr txBox="1"/>
          <p:nvPr/>
        </p:nvSpPr>
        <p:spPr>
          <a:xfrm>
            <a:off x="134350" y="1261489"/>
            <a:ext cx="887248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For 2-sets membership query, when using different data sets: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query speed of </a:t>
            </a:r>
            <a:r>
              <a:rPr lang="en-US" altLang="zh-CN" dirty="0" err="1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ShBF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is the fastest, followed by DBF, and 2-BF is the slowest.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query speed of DBF is nearly one million elements per second.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18" y="2559186"/>
            <a:ext cx="5341564" cy="40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2162691"/>
            <a:ext cx="7886700" cy="45852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set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       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S2</a:t>
            </a:r>
          </a:p>
          <a:p>
            <a:pPr marL="0" indent="0"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Query.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S2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86050" y="2382614"/>
            <a:ext cx="838219" cy="788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524269" y="2714074"/>
            <a:ext cx="1860557" cy="1143000"/>
            <a:chOff x="3205154" y="2227400"/>
            <a:chExt cx="1860557" cy="1143000"/>
          </a:xfrm>
        </p:grpSpPr>
        <p:sp>
          <p:nvSpPr>
            <p:cNvPr id="18" name="椭圆 17"/>
            <p:cNvSpPr/>
            <p:nvPr/>
          </p:nvSpPr>
          <p:spPr>
            <a:xfrm>
              <a:off x="3205154" y="2227400"/>
              <a:ext cx="1860557" cy="1143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829204" y="2619271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6499" y="244457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87844" y="2398896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165363" y="245055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463796" y="262117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567896" y="2731907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4241296" y="27051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004015" y="283408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676475" y="298253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884286" y="3144220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288538" y="295968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580451" y="3098419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1876195" y="3203076"/>
            <a:ext cx="140742" cy="13864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5747568" y="2716402"/>
            <a:ext cx="1860557" cy="1143000"/>
            <a:chOff x="5729069" y="2227400"/>
            <a:chExt cx="1860557" cy="1143000"/>
          </a:xfrm>
        </p:grpSpPr>
        <p:sp>
          <p:nvSpPr>
            <p:cNvPr id="36" name="椭圆 35"/>
            <p:cNvSpPr/>
            <p:nvPr/>
          </p:nvSpPr>
          <p:spPr>
            <a:xfrm>
              <a:off x="5729069" y="2227400"/>
              <a:ext cx="1860557" cy="1143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187917" y="248253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411759" y="2398896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689278" y="245055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972154" y="2503625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091811" y="2731907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871404" y="2714074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527930" y="283408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403271" y="305713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863748" y="2926902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112896" y="3057133"/>
              <a:ext cx="140742" cy="1386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28650" y="5244840"/>
            <a:ext cx="8090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data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centers,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switches need to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know which port a packet should be forwarded to. This is actually a multi-set membership query.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71511" y="138913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Multi-set Membership Query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52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271511" y="1224878"/>
            <a:ext cx="8243839" cy="540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7030A0"/>
                </a:solidFill>
              </a:rPr>
              <a:t>Conclusion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In this paper, we proposed a new data structure: Difference Bloom filter, which is used to handle multi-set membership query.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key idea of DBF is to use different number of 1s to record elements of different sets. In this way, all sets can be recorded into one filter.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hen querying an element, DBF will not report more than one set, so the accuracy of multi-set membership query is increased significantly.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DBF can be applied to all multi-set membership query problems where a few errors are tolerable.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Future work can be done on designing a system of DBF. Also, the accuracy of DBF may be improved further.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E75-F628-455A-B16B-5D96B98CC6F0}" type="datetime3">
              <a:rPr lang="en-US" altLang="zh-CN" smtClean="0"/>
              <a:t>22 May 2017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1604" y="2571744"/>
            <a:ext cx="592933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800" b="1" kern="10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/>
                <a:ea typeface="华文新魏" pitchFamily="2" charset="-122"/>
                <a:cs typeface="Arial"/>
              </a:rPr>
              <a:t> </a:t>
            </a:r>
            <a:r>
              <a:rPr lang="en-US" altLang="zh-CN" sz="4800" b="1" kern="10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/>
                <a:ea typeface="华文新魏" pitchFamily="2" charset="-122"/>
                <a:cs typeface="Arial"/>
              </a:rPr>
              <a:t>Thanks!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CC0000"/>
                  </a:gs>
                  <a:gs pos="100000">
                    <a:srgbClr val="CC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华文新魏" pitchFamily="2" charset="-122"/>
              <a:cs typeface="Arial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-13648" y="113029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pic.58pic.com/58pic/12/40/53/95I58PICw9Z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r="1507"/>
          <a:stretch/>
        </p:blipFill>
        <p:spPr bwMode="auto">
          <a:xfrm>
            <a:off x="13737" y="0"/>
            <a:ext cx="3115734" cy="10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2386002" y="4245543"/>
            <a:ext cx="4300542" cy="157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00"/>
              </a:lnSpc>
              <a:buNone/>
            </a:pPr>
            <a:r>
              <a:rPr lang="en-US" altLang="zh-CN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Dongsheng</a:t>
            </a: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</a:p>
          <a:p>
            <a:pPr marL="0" indent="0" algn="ctr">
              <a:lnSpc>
                <a:spcPts val="1500"/>
              </a:lnSpc>
              <a:buNone/>
            </a:pP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yangds@pku.edu.cn</a:t>
            </a:r>
            <a:endParaRPr lang="en-US" altLang="zh-CN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1500"/>
              </a:lnSpc>
              <a:buNone/>
            </a:pP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github.com/</a:t>
            </a:r>
            <a:r>
              <a:rPr lang="en-US" altLang="zh-CN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yangdsh</a:t>
            </a:r>
            <a:r>
              <a:rPr lang="en-US" altLang="zh-C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/DBF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1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1511" y="138913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Speed </a:t>
            </a:r>
            <a:r>
              <a:rPr lang="en-US" altLang="zh-CN" sz="3200" i="1" dirty="0" smtClean="0">
                <a:solidFill>
                  <a:srgbClr val="7030A0"/>
                </a:solidFill>
              </a:rPr>
              <a:t>vs.</a:t>
            </a:r>
            <a:r>
              <a:rPr lang="en-US" altLang="zh-CN" sz="3200" dirty="0" smtClean="0">
                <a:solidFill>
                  <a:srgbClr val="7030A0"/>
                </a:solidFill>
              </a:rPr>
              <a:t> Memory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64667" y="3893454"/>
            <a:ext cx="3030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Fast Speed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785191" y="4928700"/>
            <a:ext cx="268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SRAM</a:t>
            </a:r>
            <a:endParaRPr lang="zh-CN" altLang="en-US" sz="3200" b="1" dirty="0"/>
          </a:p>
        </p:txBody>
      </p:sp>
      <p:sp>
        <p:nvSpPr>
          <p:cNvPr id="12" name="下箭头 11"/>
          <p:cNvSpPr/>
          <p:nvPr/>
        </p:nvSpPr>
        <p:spPr>
          <a:xfrm>
            <a:off x="4128055" y="4483623"/>
            <a:ext cx="480719" cy="480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4128056" y="5486847"/>
            <a:ext cx="480719" cy="480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019609" y="5940546"/>
            <a:ext cx="305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Small Memory</a:t>
            </a:r>
            <a:endParaRPr lang="zh-CN" altLang="en-US" sz="3200" b="1" dirty="0"/>
          </a:p>
        </p:txBody>
      </p:sp>
      <p:sp>
        <p:nvSpPr>
          <p:cNvPr id="22" name="矩形 21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107" y="1931163"/>
            <a:ext cx="78867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of a switch is composed of SRAM and DRAM.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SRAM is fast but small. The DRAM is big but slow.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of SRAM is very tight for huge data centers.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 small data structure is demanded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fast multi-set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351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2" grpId="0" animBg="1"/>
      <p:bldP spid="20" grpId="0" animBg="1"/>
      <p:bldP spid="2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591733"/>
            <a:ext cx="7886700" cy="45852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8" name="矩形 7"/>
          <p:cNvSpPr/>
          <p:nvPr/>
        </p:nvSpPr>
        <p:spPr>
          <a:xfrm>
            <a:off x="630758" y="3253407"/>
            <a:ext cx="3626715" cy="376838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20" idx="3"/>
          </p:cNvCxnSpPr>
          <p:nvPr/>
        </p:nvCxnSpPr>
        <p:spPr>
          <a:xfrm flipH="1">
            <a:off x="1028893" y="2337681"/>
            <a:ext cx="991465" cy="915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954256" y="1970216"/>
            <a:ext cx="451371" cy="430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i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20" idx="4"/>
            <a:endCxn id="65" idx="0"/>
          </p:cNvCxnSpPr>
          <p:nvPr/>
        </p:nvCxnSpPr>
        <p:spPr>
          <a:xfrm>
            <a:off x="2179942" y="2400728"/>
            <a:ext cx="820613" cy="852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5"/>
            <a:endCxn id="68" idx="0"/>
          </p:cNvCxnSpPr>
          <p:nvPr/>
        </p:nvCxnSpPr>
        <p:spPr>
          <a:xfrm>
            <a:off x="2339525" y="2337681"/>
            <a:ext cx="1776748" cy="915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内容占位符 1"/>
          <p:cNvSpPr txBox="1">
            <a:spLocks/>
          </p:cNvSpPr>
          <p:nvPr/>
        </p:nvSpPr>
        <p:spPr>
          <a:xfrm>
            <a:off x="5169261" y="1962359"/>
            <a:ext cx="3906987" cy="20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 functions for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hashed bits to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symbol the existence of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71511" y="1396967"/>
            <a:ext cx="864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Standard Bloom filters: Membership Query</a:t>
            </a:r>
            <a:endParaRPr lang="zh-CN" altLang="en-US" sz="3200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3837" y="3253240"/>
            <a:ext cx="280479" cy="37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57143" y="3253240"/>
            <a:ext cx="287771" cy="37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37742" y="3253240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8650" y="3253121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56246" y="2185472"/>
            <a:ext cx="207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 hash functions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19199" y="3253401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95752" y="3249897"/>
            <a:ext cx="288507" cy="38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80116" y="3249897"/>
            <a:ext cx="275563" cy="37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8559" y="3250727"/>
            <a:ext cx="280189" cy="3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413953" y="3250727"/>
            <a:ext cx="282958" cy="37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95025" y="3250727"/>
            <a:ext cx="281786" cy="37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4390" y="2568030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917974" y="2556352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22"/>
          <p:cNvSpPr txBox="1"/>
          <p:nvPr/>
        </p:nvSpPr>
        <p:spPr>
          <a:xfrm>
            <a:off x="3296317" y="2521942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12215" y="3253402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861473" y="3253401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977191" y="3253401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7463" y="3252405"/>
            <a:ext cx="295023" cy="383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75711" y="3253401"/>
            <a:ext cx="277537" cy="37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5191" y="3250646"/>
            <a:ext cx="284336" cy="37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4166" y="5571110"/>
            <a:ext cx="3626715" cy="376838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73" idx="3"/>
          </p:cNvCxnSpPr>
          <p:nvPr/>
        </p:nvCxnSpPr>
        <p:spPr>
          <a:xfrm flipH="1">
            <a:off x="1012301" y="4655384"/>
            <a:ext cx="991465" cy="915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937664" y="4287919"/>
            <a:ext cx="451371" cy="430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i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/>
          <p:cNvCxnSpPr>
            <a:stCxn id="73" idx="4"/>
            <a:endCxn id="91" idx="0"/>
          </p:cNvCxnSpPr>
          <p:nvPr/>
        </p:nvCxnSpPr>
        <p:spPr>
          <a:xfrm>
            <a:off x="2163350" y="4718431"/>
            <a:ext cx="820613" cy="852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3" idx="5"/>
            <a:endCxn id="92" idx="0"/>
          </p:cNvCxnSpPr>
          <p:nvPr/>
        </p:nvCxnSpPr>
        <p:spPr>
          <a:xfrm>
            <a:off x="2322933" y="4655384"/>
            <a:ext cx="1776748" cy="915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167245" y="5570943"/>
            <a:ext cx="280479" cy="37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440551" y="5570943"/>
            <a:ext cx="287771" cy="37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721150" y="5570943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12058" y="5570824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02607" y="5571104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86150" y="5572362"/>
            <a:ext cx="281517" cy="37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42361" y="5568155"/>
            <a:ext cx="296726" cy="37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131778" y="5572360"/>
            <a:ext cx="270378" cy="375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98221" y="5572354"/>
            <a:ext cx="282098" cy="3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679742" y="5572354"/>
            <a:ext cx="280477" cy="3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77798" y="4885733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901382" y="4874055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22"/>
          <p:cNvSpPr txBox="1"/>
          <p:nvPr/>
        </p:nvSpPr>
        <p:spPr>
          <a:xfrm>
            <a:off x="3279725" y="4839645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95623" y="5571105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44881" y="5571104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60599" y="5571104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90808" y="5573589"/>
            <a:ext cx="280663" cy="37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959119" y="5571104"/>
            <a:ext cx="277537" cy="37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840397" y="5572361"/>
            <a:ext cx="282537" cy="37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1" name="内容占位符 1"/>
          <p:cNvSpPr txBox="1">
            <a:spLocks/>
          </p:cNvSpPr>
          <p:nvPr/>
        </p:nvSpPr>
        <p:spPr>
          <a:xfrm>
            <a:off x="5170383" y="3998027"/>
            <a:ext cx="3979128" cy="2494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 functions for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all the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hashed bits are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yes, reports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set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cxnSp>
        <p:nvCxnSpPr>
          <p:cNvPr id="122" name="直接箭头连接符 121"/>
          <p:cNvCxnSpPr>
            <a:endCxn id="84" idx="0"/>
          </p:cNvCxnSpPr>
          <p:nvPr/>
        </p:nvCxnSpPr>
        <p:spPr>
          <a:xfrm>
            <a:off x="2169765" y="4722606"/>
            <a:ext cx="1097202" cy="849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020870" y="3678612"/>
            <a:ext cx="207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2" grpId="0"/>
      <p:bldP spid="63" grpId="0"/>
      <p:bldP spid="39" grpId="0" animBg="1"/>
      <p:bldP spid="49" grpId="0" animBg="1"/>
      <p:bldP spid="43" grpId="0" animBg="1"/>
      <p:bldP spid="87" grpId="0"/>
      <p:bldP spid="88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591733"/>
            <a:ext cx="7886700" cy="45852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1511" y="1396967"/>
            <a:ext cx="864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Standard Bloom filters: Metrics</a:t>
            </a:r>
            <a:endParaRPr lang="zh-CN" altLang="en-US" sz="3200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80" name="内容占位符 1"/>
          <p:cNvSpPr txBox="1">
            <a:spLocks/>
          </p:cNvSpPr>
          <p:nvPr/>
        </p:nvSpPr>
        <p:spPr>
          <a:xfrm>
            <a:off x="4804049" y="2093374"/>
            <a:ext cx="4371941" cy="420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An element not in the set is reported to be in the set.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An element in the set is reported to be not in the set.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Bloom filter suffers only from the false positive error.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space is larger than 14 bits per element, the Bloom filter has a 0.1% false positive rate.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103" name="矩形 102"/>
          <p:cNvSpPr/>
          <p:nvPr/>
        </p:nvSpPr>
        <p:spPr>
          <a:xfrm>
            <a:off x="630758" y="3253407"/>
            <a:ext cx="3626715" cy="376838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>
            <a:stCxn id="105" idx="3"/>
          </p:cNvCxnSpPr>
          <p:nvPr/>
        </p:nvCxnSpPr>
        <p:spPr>
          <a:xfrm flipH="1">
            <a:off x="1028893" y="2337681"/>
            <a:ext cx="991465" cy="915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1954256" y="1970216"/>
            <a:ext cx="451371" cy="430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i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05"/>
          <p:cNvCxnSpPr>
            <a:stCxn id="105" idx="4"/>
            <a:endCxn id="125" idx="0"/>
          </p:cNvCxnSpPr>
          <p:nvPr/>
        </p:nvCxnSpPr>
        <p:spPr>
          <a:xfrm>
            <a:off x="2179942" y="2400728"/>
            <a:ext cx="820613" cy="852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5" idx="5"/>
            <a:endCxn id="126" idx="0"/>
          </p:cNvCxnSpPr>
          <p:nvPr/>
        </p:nvCxnSpPr>
        <p:spPr>
          <a:xfrm>
            <a:off x="2339525" y="2337681"/>
            <a:ext cx="1776748" cy="915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183837" y="3253240"/>
            <a:ext cx="280479" cy="37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457143" y="3253240"/>
            <a:ext cx="287771" cy="37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737742" y="3253240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28650" y="3253121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56246" y="2185472"/>
            <a:ext cx="207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 hash functions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019199" y="3253401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295752" y="3249897"/>
            <a:ext cx="288507" cy="38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580116" y="3249897"/>
            <a:ext cx="275563" cy="37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138559" y="3250727"/>
            <a:ext cx="280189" cy="3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13953" y="3250727"/>
            <a:ext cx="282958" cy="37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695025" y="3250727"/>
            <a:ext cx="281786" cy="37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94390" y="2568030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917974" y="2556352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22"/>
          <p:cNvSpPr txBox="1"/>
          <p:nvPr/>
        </p:nvSpPr>
        <p:spPr>
          <a:xfrm>
            <a:off x="3296317" y="2521942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912215" y="3253402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861473" y="3253401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977191" y="3253401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97463" y="3252405"/>
            <a:ext cx="295023" cy="383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975711" y="3253401"/>
            <a:ext cx="277537" cy="37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855191" y="3250646"/>
            <a:ext cx="284336" cy="37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14166" y="5571110"/>
            <a:ext cx="3626715" cy="376838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/>
          <p:cNvCxnSpPr>
            <a:stCxn id="132" idx="3"/>
          </p:cNvCxnSpPr>
          <p:nvPr/>
        </p:nvCxnSpPr>
        <p:spPr>
          <a:xfrm flipH="1">
            <a:off x="1012301" y="4655384"/>
            <a:ext cx="991465" cy="915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937664" y="4287919"/>
            <a:ext cx="451371" cy="430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i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箭头连接符 132"/>
          <p:cNvCxnSpPr>
            <a:stCxn id="132" idx="4"/>
            <a:endCxn id="149" idx="0"/>
          </p:cNvCxnSpPr>
          <p:nvPr/>
        </p:nvCxnSpPr>
        <p:spPr>
          <a:xfrm>
            <a:off x="2163350" y="4718431"/>
            <a:ext cx="820613" cy="852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5"/>
            <a:endCxn id="150" idx="0"/>
          </p:cNvCxnSpPr>
          <p:nvPr/>
        </p:nvCxnSpPr>
        <p:spPr>
          <a:xfrm>
            <a:off x="2322933" y="4655384"/>
            <a:ext cx="1776748" cy="915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1167245" y="5570943"/>
            <a:ext cx="280479" cy="37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440551" y="5570943"/>
            <a:ext cx="287771" cy="37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721150" y="5570943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12058" y="5570824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002607" y="5571104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286150" y="5572362"/>
            <a:ext cx="281517" cy="37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542361" y="5568155"/>
            <a:ext cx="296726" cy="37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131778" y="5572360"/>
            <a:ext cx="270378" cy="375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398221" y="5572354"/>
            <a:ext cx="282098" cy="3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679742" y="5572354"/>
            <a:ext cx="280477" cy="3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877798" y="4885733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901382" y="4874055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22"/>
          <p:cNvSpPr txBox="1"/>
          <p:nvPr/>
        </p:nvSpPr>
        <p:spPr>
          <a:xfrm>
            <a:off x="3279725" y="4839645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895623" y="5571105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844881" y="5571104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960599" y="5571104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90808" y="5573589"/>
            <a:ext cx="280663" cy="37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3959119" y="5571104"/>
            <a:ext cx="277537" cy="37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840397" y="5572361"/>
            <a:ext cx="282537" cy="37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020870" y="3678612"/>
            <a:ext cx="207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5163931" y="1996505"/>
            <a:ext cx="3882925" cy="403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Bloom filters for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sets.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Bloom filter reports true,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thought to be in set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 Bloom filter reports true,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these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more than one Bloom filter reports true, only one of these sets really holds e.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71511" y="1396967"/>
            <a:ext cx="890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Standard Bloom filters: Multi-set Membership Query</a:t>
            </a:r>
            <a:endParaRPr lang="zh-CN" altLang="en-US" sz="3200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8923" y="2736896"/>
            <a:ext cx="461665" cy="3883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 smtClean="0"/>
              <a:t>…</a:t>
            </a:r>
            <a:endParaRPr lang="zh-CN" altLang="en-US" sz="4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2204" y="2130791"/>
            <a:ext cx="76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964482" y="3268242"/>
            <a:ext cx="76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9961" y="2197083"/>
            <a:ext cx="3626715" cy="376838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63040" y="2196916"/>
            <a:ext cx="280479" cy="37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36346" y="2196916"/>
            <a:ext cx="287771" cy="37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16945" y="2196916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853" y="2196797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98402" y="2197077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81945" y="2198335"/>
            <a:ext cx="281517" cy="37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38156" y="2194128"/>
            <a:ext cx="296726" cy="37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27573" y="2198333"/>
            <a:ext cx="270378" cy="375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4016" y="2198327"/>
            <a:ext cx="282098" cy="3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75537" y="2198327"/>
            <a:ext cx="280477" cy="3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1418" y="2197078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40676" y="2197077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56394" y="2197077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6603" y="2199562"/>
            <a:ext cx="280663" cy="37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54914" y="2197077"/>
            <a:ext cx="277537" cy="37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36192" y="2198334"/>
            <a:ext cx="282537" cy="37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9961" y="3236913"/>
            <a:ext cx="3626715" cy="376838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63040" y="3236746"/>
            <a:ext cx="280479" cy="37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36346" y="3236746"/>
            <a:ext cx="287771" cy="37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16945" y="3236746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7853" y="3236627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598402" y="3236907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881945" y="3238165"/>
            <a:ext cx="281517" cy="37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38156" y="3233958"/>
            <a:ext cx="296726" cy="37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27573" y="3238163"/>
            <a:ext cx="270378" cy="375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94016" y="3238157"/>
            <a:ext cx="282098" cy="3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75537" y="3238157"/>
            <a:ext cx="280477" cy="37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1418" y="3236908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40676" y="3236907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56394" y="3236907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86603" y="3239392"/>
            <a:ext cx="280663" cy="370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54914" y="3236907"/>
            <a:ext cx="277537" cy="37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36192" y="3238164"/>
            <a:ext cx="282537" cy="37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66" name="内容占位符 7"/>
          <p:cNvSpPr>
            <a:spLocks noGrp="1"/>
          </p:cNvSpPr>
          <p:nvPr>
            <p:ph idx="1"/>
          </p:nvPr>
        </p:nvSpPr>
        <p:spPr>
          <a:xfrm>
            <a:off x="398968" y="4053858"/>
            <a:ext cx="4852012" cy="2566332"/>
          </a:xfrm>
        </p:spPr>
        <p:txBody>
          <a:bodyPr>
            <a:norm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Bloom filter:</a:t>
            </a:r>
          </a:p>
          <a:p>
            <a:pPr marL="0" indent="0" algn="ctr">
              <a:lnSpc>
                <a:spcPts val="1800"/>
              </a:lnSpc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Trade off memory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 accuracy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very compact, very fast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 when it is applied to multi-sets, 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the false positive rate increases rapidly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when the number of sets increase.</a:t>
            </a:r>
          </a:p>
        </p:txBody>
      </p:sp>
    </p:spTree>
    <p:extLst>
      <p:ext uri="{BB962C8B-B14F-4D97-AF65-F5344CB8AC3E}">
        <p14:creationId xmlns:p14="http://schemas.microsoft.com/office/powerpoint/2010/main" val="179508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内容占位符 1"/>
          <p:cNvSpPr txBox="1">
            <a:spLocks/>
          </p:cNvSpPr>
          <p:nvPr/>
        </p:nvSpPr>
        <p:spPr>
          <a:xfrm>
            <a:off x="395814" y="1450611"/>
            <a:ext cx="8243839" cy="458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7030A0"/>
                </a:solidFill>
              </a:rPr>
              <a:t>Difference Bloom filter: data structure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/>
              <a:t> </a:t>
            </a:r>
          </a:p>
        </p:txBody>
      </p:sp>
      <p:sp>
        <p:nvSpPr>
          <p:cNvPr id="18" name="内容占位符 7"/>
          <p:cNvSpPr>
            <a:spLocks noGrp="1"/>
          </p:cNvSpPr>
          <p:nvPr>
            <p:ph idx="1"/>
          </p:nvPr>
        </p:nvSpPr>
        <p:spPr>
          <a:xfrm>
            <a:off x="616407" y="2047110"/>
            <a:ext cx="7886700" cy="1755129"/>
          </a:xfrm>
        </p:spPr>
        <p:txBody>
          <a:bodyPr/>
          <a:lstStyle/>
          <a:p>
            <a:pPr marL="0" indent="0">
              <a:lnSpc>
                <a:spcPts val="18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able: assisting insertions and deletions.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Filter: answering queries.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idea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recording all sets into one filter.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using the number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tell which set an element is in.</a:t>
            </a:r>
          </a:p>
        </p:txBody>
      </p:sp>
      <p:sp>
        <p:nvSpPr>
          <p:cNvPr id="19" name="矩形 18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0" name="object 3"/>
          <p:cNvSpPr/>
          <p:nvPr/>
        </p:nvSpPr>
        <p:spPr>
          <a:xfrm>
            <a:off x="2170563" y="4691454"/>
            <a:ext cx="457200" cy="445770"/>
          </a:xfrm>
          <a:custGeom>
            <a:avLst/>
            <a:gdLst/>
            <a:ahLst/>
            <a:cxnLst/>
            <a:rect l="l" t="t" r="r" b="b"/>
            <a:pathLst>
              <a:path w="457200" h="445769">
                <a:moveTo>
                  <a:pt x="0" y="0"/>
                </a:moveTo>
                <a:lnTo>
                  <a:pt x="456805" y="0"/>
                </a:lnTo>
                <a:lnTo>
                  <a:pt x="456805" y="445458"/>
                </a:lnTo>
                <a:lnTo>
                  <a:pt x="0" y="44545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12889"/>
              </p:ext>
            </p:extLst>
          </p:nvPr>
        </p:nvGraphicFramePr>
        <p:xfrm>
          <a:off x="2170961" y="3796662"/>
          <a:ext cx="4111133" cy="445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6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7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54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699">
                      <a:solidFill>
                        <a:srgbClr val="41709C"/>
                      </a:solidFill>
                      <a:prstDash val="solid"/>
                    </a:lnL>
                    <a:lnR w="12699">
                      <a:solidFill>
                        <a:srgbClr val="41709C"/>
                      </a:solidFill>
                      <a:prstDash val="solid"/>
                    </a:lnR>
                    <a:lnT w="12699">
                      <a:solidFill>
                        <a:srgbClr val="41709C"/>
                      </a:solidFill>
                      <a:prstDash val="solid"/>
                    </a:lnT>
                    <a:lnB w="12699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699">
                      <a:solidFill>
                        <a:srgbClr val="41709C"/>
                      </a:solidFill>
                      <a:prstDash val="solid"/>
                    </a:lnL>
                    <a:lnR w="12699">
                      <a:solidFill>
                        <a:srgbClr val="41709C"/>
                      </a:solidFill>
                      <a:prstDash val="solid"/>
                    </a:lnR>
                    <a:lnT w="12699">
                      <a:solidFill>
                        <a:srgbClr val="41709C"/>
                      </a:solidFill>
                      <a:prstDash val="solid"/>
                    </a:lnT>
                    <a:lnB w="12699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699">
                      <a:solidFill>
                        <a:srgbClr val="41709C"/>
                      </a:solidFill>
                      <a:prstDash val="solid"/>
                    </a:lnL>
                    <a:lnR w="12699">
                      <a:solidFill>
                        <a:srgbClr val="41709C"/>
                      </a:solidFill>
                      <a:prstDash val="solid"/>
                    </a:lnR>
                    <a:lnT w="12699">
                      <a:solidFill>
                        <a:srgbClr val="41709C"/>
                      </a:solidFill>
                      <a:prstDash val="solid"/>
                    </a:lnT>
                    <a:lnB w="12699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699">
                      <a:solidFill>
                        <a:srgbClr val="41709C"/>
                      </a:solidFill>
                      <a:prstDash val="solid"/>
                    </a:lnL>
                    <a:lnR w="12699">
                      <a:solidFill>
                        <a:srgbClr val="41709C"/>
                      </a:solidFill>
                      <a:prstDash val="solid"/>
                    </a:lnR>
                    <a:lnT w="12699">
                      <a:solidFill>
                        <a:srgbClr val="41709C"/>
                      </a:solidFill>
                      <a:prstDash val="solid"/>
                    </a:lnT>
                    <a:lnB w="12699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699">
                      <a:solidFill>
                        <a:srgbClr val="41709C"/>
                      </a:solidFill>
                      <a:prstDash val="solid"/>
                    </a:lnL>
                    <a:lnR w="12699">
                      <a:solidFill>
                        <a:srgbClr val="41709C"/>
                      </a:solidFill>
                      <a:prstDash val="solid"/>
                    </a:lnR>
                    <a:lnT w="12699">
                      <a:solidFill>
                        <a:srgbClr val="41709C"/>
                      </a:solidFill>
                      <a:prstDash val="solid"/>
                    </a:lnT>
                    <a:lnB w="12699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699">
                      <a:solidFill>
                        <a:srgbClr val="41709C"/>
                      </a:solidFill>
                      <a:prstDash val="solid"/>
                    </a:lnL>
                    <a:lnR w="12699">
                      <a:solidFill>
                        <a:srgbClr val="41709C"/>
                      </a:solidFill>
                      <a:prstDash val="solid"/>
                    </a:lnR>
                    <a:lnT w="12699">
                      <a:solidFill>
                        <a:srgbClr val="41709C"/>
                      </a:solidFill>
                      <a:prstDash val="solid"/>
                    </a:lnT>
                    <a:lnB w="12699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699">
                      <a:solidFill>
                        <a:srgbClr val="41709C"/>
                      </a:solidFill>
                      <a:prstDash val="solid"/>
                    </a:lnL>
                    <a:lnR w="12699">
                      <a:solidFill>
                        <a:srgbClr val="41709C"/>
                      </a:solidFill>
                      <a:prstDash val="solid"/>
                    </a:lnR>
                    <a:lnT w="12699">
                      <a:solidFill>
                        <a:srgbClr val="41709C"/>
                      </a:solidFill>
                      <a:prstDash val="solid"/>
                    </a:lnT>
                    <a:lnB w="12699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699">
                      <a:solidFill>
                        <a:srgbClr val="41709C"/>
                      </a:solidFill>
                      <a:prstDash val="solid"/>
                    </a:lnL>
                    <a:lnR w="12699">
                      <a:solidFill>
                        <a:srgbClr val="41709C"/>
                      </a:solidFill>
                      <a:prstDash val="solid"/>
                    </a:lnR>
                    <a:lnT w="12699">
                      <a:solidFill>
                        <a:srgbClr val="41709C"/>
                      </a:solidFill>
                      <a:prstDash val="solid"/>
                    </a:lnT>
                    <a:lnB w="12699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699">
                      <a:solidFill>
                        <a:srgbClr val="41709C"/>
                      </a:solidFill>
                      <a:prstDash val="solid"/>
                    </a:lnL>
                    <a:lnR w="12699">
                      <a:solidFill>
                        <a:srgbClr val="41709C"/>
                      </a:solidFill>
                      <a:prstDash val="solid"/>
                    </a:lnR>
                    <a:lnT w="12699">
                      <a:solidFill>
                        <a:srgbClr val="41709C"/>
                      </a:solidFill>
                      <a:prstDash val="solid"/>
                    </a:lnT>
                    <a:lnB w="12699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4"/>
          <p:cNvSpPr/>
          <p:nvPr/>
        </p:nvSpPr>
        <p:spPr>
          <a:xfrm>
            <a:off x="2627353" y="4691454"/>
            <a:ext cx="457200" cy="445770"/>
          </a:xfrm>
          <a:custGeom>
            <a:avLst/>
            <a:gdLst/>
            <a:ahLst/>
            <a:cxnLst/>
            <a:rect l="l" t="t" r="r" b="b"/>
            <a:pathLst>
              <a:path w="457200" h="445769">
                <a:moveTo>
                  <a:pt x="0" y="0"/>
                </a:moveTo>
                <a:lnTo>
                  <a:pt x="456805" y="0"/>
                </a:lnTo>
                <a:lnTo>
                  <a:pt x="456805" y="445458"/>
                </a:lnTo>
                <a:lnTo>
                  <a:pt x="0" y="44545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/>
          <p:cNvSpPr/>
          <p:nvPr/>
        </p:nvSpPr>
        <p:spPr>
          <a:xfrm>
            <a:off x="3084145" y="4691454"/>
            <a:ext cx="457200" cy="445770"/>
          </a:xfrm>
          <a:custGeom>
            <a:avLst/>
            <a:gdLst/>
            <a:ahLst/>
            <a:cxnLst/>
            <a:rect l="l" t="t" r="r" b="b"/>
            <a:pathLst>
              <a:path w="457200" h="445769">
                <a:moveTo>
                  <a:pt x="0" y="0"/>
                </a:moveTo>
                <a:lnTo>
                  <a:pt x="456805" y="0"/>
                </a:lnTo>
                <a:lnTo>
                  <a:pt x="456805" y="445458"/>
                </a:lnTo>
                <a:lnTo>
                  <a:pt x="0" y="44545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"/>
          <p:cNvSpPr/>
          <p:nvPr/>
        </p:nvSpPr>
        <p:spPr>
          <a:xfrm>
            <a:off x="3540938" y="4691454"/>
            <a:ext cx="457200" cy="445770"/>
          </a:xfrm>
          <a:custGeom>
            <a:avLst/>
            <a:gdLst/>
            <a:ahLst/>
            <a:cxnLst/>
            <a:rect l="l" t="t" r="r" b="b"/>
            <a:pathLst>
              <a:path w="457200" h="445769">
                <a:moveTo>
                  <a:pt x="0" y="0"/>
                </a:moveTo>
                <a:lnTo>
                  <a:pt x="456805" y="0"/>
                </a:lnTo>
                <a:lnTo>
                  <a:pt x="456805" y="445458"/>
                </a:lnTo>
                <a:lnTo>
                  <a:pt x="0" y="44545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7"/>
          <p:cNvSpPr/>
          <p:nvPr/>
        </p:nvSpPr>
        <p:spPr>
          <a:xfrm>
            <a:off x="3997728" y="4691448"/>
            <a:ext cx="457200" cy="445770"/>
          </a:xfrm>
          <a:custGeom>
            <a:avLst/>
            <a:gdLst/>
            <a:ahLst/>
            <a:cxnLst/>
            <a:rect l="l" t="t" r="r" b="b"/>
            <a:pathLst>
              <a:path w="457200" h="445769">
                <a:moveTo>
                  <a:pt x="0" y="0"/>
                </a:moveTo>
                <a:lnTo>
                  <a:pt x="456805" y="0"/>
                </a:lnTo>
                <a:lnTo>
                  <a:pt x="456805" y="445458"/>
                </a:lnTo>
                <a:lnTo>
                  <a:pt x="0" y="44545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/>
          <p:cNvSpPr/>
          <p:nvPr/>
        </p:nvSpPr>
        <p:spPr>
          <a:xfrm>
            <a:off x="4454520" y="4691448"/>
            <a:ext cx="457200" cy="445770"/>
          </a:xfrm>
          <a:custGeom>
            <a:avLst/>
            <a:gdLst/>
            <a:ahLst/>
            <a:cxnLst/>
            <a:rect l="l" t="t" r="r" b="b"/>
            <a:pathLst>
              <a:path w="457200" h="445769">
                <a:moveTo>
                  <a:pt x="0" y="0"/>
                </a:moveTo>
                <a:lnTo>
                  <a:pt x="456805" y="0"/>
                </a:lnTo>
                <a:lnTo>
                  <a:pt x="456805" y="445458"/>
                </a:lnTo>
                <a:lnTo>
                  <a:pt x="0" y="44545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4911312" y="4691448"/>
            <a:ext cx="457200" cy="445770"/>
          </a:xfrm>
          <a:custGeom>
            <a:avLst/>
            <a:gdLst/>
            <a:ahLst/>
            <a:cxnLst/>
            <a:rect l="l" t="t" r="r" b="b"/>
            <a:pathLst>
              <a:path w="457200" h="445769">
                <a:moveTo>
                  <a:pt x="0" y="0"/>
                </a:moveTo>
                <a:lnTo>
                  <a:pt x="456805" y="0"/>
                </a:lnTo>
                <a:lnTo>
                  <a:pt x="456805" y="445458"/>
                </a:lnTo>
                <a:lnTo>
                  <a:pt x="0" y="44545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5368102" y="4691448"/>
            <a:ext cx="457200" cy="445770"/>
          </a:xfrm>
          <a:custGeom>
            <a:avLst/>
            <a:gdLst/>
            <a:ahLst/>
            <a:cxnLst/>
            <a:rect l="l" t="t" r="r" b="b"/>
            <a:pathLst>
              <a:path w="457200" h="445769">
                <a:moveTo>
                  <a:pt x="0" y="0"/>
                </a:moveTo>
                <a:lnTo>
                  <a:pt x="456805" y="0"/>
                </a:lnTo>
                <a:lnTo>
                  <a:pt x="456805" y="445458"/>
                </a:lnTo>
                <a:lnTo>
                  <a:pt x="0" y="44545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1"/>
          <p:cNvSpPr/>
          <p:nvPr/>
        </p:nvSpPr>
        <p:spPr>
          <a:xfrm>
            <a:off x="5824894" y="4691448"/>
            <a:ext cx="457200" cy="445770"/>
          </a:xfrm>
          <a:custGeom>
            <a:avLst/>
            <a:gdLst/>
            <a:ahLst/>
            <a:cxnLst/>
            <a:rect l="l" t="t" r="r" b="b"/>
            <a:pathLst>
              <a:path w="457200" h="445769">
                <a:moveTo>
                  <a:pt x="0" y="0"/>
                </a:moveTo>
                <a:lnTo>
                  <a:pt x="456805" y="0"/>
                </a:lnTo>
                <a:lnTo>
                  <a:pt x="456805" y="445458"/>
                </a:lnTo>
                <a:lnTo>
                  <a:pt x="0" y="44545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2"/>
          <p:cNvSpPr txBox="1"/>
          <p:nvPr/>
        </p:nvSpPr>
        <p:spPr>
          <a:xfrm>
            <a:off x="2321328" y="4760553"/>
            <a:ext cx="3810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5830" algn="l"/>
                <a:tab pos="1382395" algn="l"/>
                <a:tab pos="1839595" algn="l"/>
                <a:tab pos="2296160" algn="l"/>
                <a:tab pos="2753360" algn="l"/>
                <a:tab pos="3209925" algn="l"/>
                <a:tab pos="3666490" algn="l"/>
              </a:tabLst>
            </a:pP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0	1	1	0	1	0	2	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3"/>
          <p:cNvSpPr/>
          <p:nvPr/>
        </p:nvSpPr>
        <p:spPr>
          <a:xfrm>
            <a:off x="2170563" y="5388413"/>
            <a:ext cx="457200" cy="463550"/>
          </a:xfrm>
          <a:custGeom>
            <a:avLst/>
            <a:gdLst/>
            <a:ahLst/>
            <a:cxnLst/>
            <a:rect l="l" t="t" r="r" b="b"/>
            <a:pathLst>
              <a:path w="457200" h="463550">
                <a:moveTo>
                  <a:pt x="0" y="0"/>
                </a:moveTo>
                <a:lnTo>
                  <a:pt x="456803" y="0"/>
                </a:lnTo>
                <a:lnTo>
                  <a:pt x="456803" y="462930"/>
                </a:lnTo>
                <a:lnTo>
                  <a:pt x="0" y="46293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4"/>
          <p:cNvSpPr txBox="1"/>
          <p:nvPr/>
        </p:nvSpPr>
        <p:spPr>
          <a:xfrm>
            <a:off x="2279435" y="5444386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25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25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15"/>
          <p:cNvSpPr/>
          <p:nvPr/>
        </p:nvSpPr>
        <p:spPr>
          <a:xfrm>
            <a:off x="3084145" y="5388413"/>
            <a:ext cx="457200" cy="463550"/>
          </a:xfrm>
          <a:custGeom>
            <a:avLst/>
            <a:gdLst/>
            <a:ahLst/>
            <a:cxnLst/>
            <a:rect l="l" t="t" r="r" b="b"/>
            <a:pathLst>
              <a:path w="457200" h="463550">
                <a:moveTo>
                  <a:pt x="0" y="0"/>
                </a:moveTo>
                <a:lnTo>
                  <a:pt x="456803" y="0"/>
                </a:lnTo>
                <a:lnTo>
                  <a:pt x="456803" y="462930"/>
                </a:lnTo>
                <a:lnTo>
                  <a:pt x="0" y="46293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6"/>
          <p:cNvSpPr/>
          <p:nvPr/>
        </p:nvSpPr>
        <p:spPr>
          <a:xfrm>
            <a:off x="3540938" y="5388413"/>
            <a:ext cx="457200" cy="463550"/>
          </a:xfrm>
          <a:custGeom>
            <a:avLst/>
            <a:gdLst/>
            <a:ahLst/>
            <a:cxnLst/>
            <a:rect l="l" t="t" r="r" b="b"/>
            <a:pathLst>
              <a:path w="457200" h="463550">
                <a:moveTo>
                  <a:pt x="0" y="0"/>
                </a:moveTo>
                <a:lnTo>
                  <a:pt x="456803" y="0"/>
                </a:lnTo>
                <a:lnTo>
                  <a:pt x="456803" y="462930"/>
                </a:lnTo>
                <a:lnTo>
                  <a:pt x="0" y="46293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7"/>
          <p:cNvSpPr txBox="1"/>
          <p:nvPr/>
        </p:nvSpPr>
        <p:spPr>
          <a:xfrm>
            <a:off x="3206525" y="5444386"/>
            <a:ext cx="6985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25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25" i="1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25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25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18"/>
          <p:cNvSpPr/>
          <p:nvPr/>
        </p:nvSpPr>
        <p:spPr>
          <a:xfrm>
            <a:off x="4454520" y="5388413"/>
            <a:ext cx="457200" cy="463550"/>
          </a:xfrm>
          <a:custGeom>
            <a:avLst/>
            <a:gdLst/>
            <a:ahLst/>
            <a:cxnLst/>
            <a:rect l="l" t="t" r="r" b="b"/>
            <a:pathLst>
              <a:path w="457200" h="463550">
                <a:moveTo>
                  <a:pt x="0" y="0"/>
                </a:moveTo>
                <a:lnTo>
                  <a:pt x="456803" y="0"/>
                </a:lnTo>
                <a:lnTo>
                  <a:pt x="456803" y="462930"/>
                </a:lnTo>
                <a:lnTo>
                  <a:pt x="0" y="46293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9"/>
          <p:cNvSpPr txBox="1"/>
          <p:nvPr/>
        </p:nvSpPr>
        <p:spPr>
          <a:xfrm>
            <a:off x="4556474" y="5428918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25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25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20"/>
          <p:cNvSpPr/>
          <p:nvPr/>
        </p:nvSpPr>
        <p:spPr>
          <a:xfrm>
            <a:off x="5368102" y="5388413"/>
            <a:ext cx="457200" cy="463550"/>
          </a:xfrm>
          <a:custGeom>
            <a:avLst/>
            <a:gdLst/>
            <a:ahLst/>
            <a:cxnLst/>
            <a:rect l="l" t="t" r="r" b="b"/>
            <a:pathLst>
              <a:path w="457200" h="463550">
                <a:moveTo>
                  <a:pt x="0" y="0"/>
                </a:moveTo>
                <a:lnTo>
                  <a:pt x="456803" y="0"/>
                </a:lnTo>
                <a:lnTo>
                  <a:pt x="456803" y="462930"/>
                </a:lnTo>
                <a:lnTo>
                  <a:pt x="0" y="46293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1"/>
          <p:cNvSpPr/>
          <p:nvPr/>
        </p:nvSpPr>
        <p:spPr>
          <a:xfrm>
            <a:off x="5823252" y="5387799"/>
            <a:ext cx="457200" cy="463550"/>
          </a:xfrm>
          <a:custGeom>
            <a:avLst/>
            <a:gdLst/>
            <a:ahLst/>
            <a:cxnLst/>
            <a:rect l="l" t="t" r="r" b="b"/>
            <a:pathLst>
              <a:path w="457200" h="463550">
                <a:moveTo>
                  <a:pt x="0" y="0"/>
                </a:moveTo>
                <a:lnTo>
                  <a:pt x="456803" y="0"/>
                </a:lnTo>
                <a:lnTo>
                  <a:pt x="456803" y="462930"/>
                </a:lnTo>
                <a:lnTo>
                  <a:pt x="0" y="46293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2"/>
          <p:cNvSpPr txBox="1"/>
          <p:nvPr/>
        </p:nvSpPr>
        <p:spPr>
          <a:xfrm>
            <a:off x="5494588" y="5444387"/>
            <a:ext cx="6985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25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25" i="1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25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25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23"/>
          <p:cNvSpPr/>
          <p:nvPr/>
        </p:nvSpPr>
        <p:spPr>
          <a:xfrm>
            <a:off x="5368834" y="6089620"/>
            <a:ext cx="457200" cy="463550"/>
          </a:xfrm>
          <a:custGeom>
            <a:avLst/>
            <a:gdLst/>
            <a:ahLst/>
            <a:cxnLst/>
            <a:rect l="l" t="t" r="r" b="b"/>
            <a:pathLst>
              <a:path w="457200" h="463550">
                <a:moveTo>
                  <a:pt x="0" y="0"/>
                </a:moveTo>
                <a:lnTo>
                  <a:pt x="456803" y="0"/>
                </a:lnTo>
                <a:lnTo>
                  <a:pt x="456803" y="462930"/>
                </a:lnTo>
                <a:lnTo>
                  <a:pt x="0" y="46293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4"/>
          <p:cNvSpPr txBox="1"/>
          <p:nvPr/>
        </p:nvSpPr>
        <p:spPr>
          <a:xfrm>
            <a:off x="5472400" y="6135221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25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25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25"/>
          <p:cNvSpPr/>
          <p:nvPr/>
        </p:nvSpPr>
        <p:spPr>
          <a:xfrm>
            <a:off x="2170563" y="6089623"/>
            <a:ext cx="457200" cy="463550"/>
          </a:xfrm>
          <a:custGeom>
            <a:avLst/>
            <a:gdLst/>
            <a:ahLst/>
            <a:cxnLst/>
            <a:rect l="l" t="t" r="r" b="b"/>
            <a:pathLst>
              <a:path w="457200" h="463550">
                <a:moveTo>
                  <a:pt x="0" y="0"/>
                </a:moveTo>
                <a:lnTo>
                  <a:pt x="456803" y="0"/>
                </a:lnTo>
                <a:lnTo>
                  <a:pt x="456803" y="462930"/>
                </a:lnTo>
                <a:lnTo>
                  <a:pt x="0" y="46293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6"/>
          <p:cNvSpPr txBox="1"/>
          <p:nvPr/>
        </p:nvSpPr>
        <p:spPr>
          <a:xfrm>
            <a:off x="2279435" y="6165632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25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25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27"/>
          <p:cNvSpPr/>
          <p:nvPr/>
        </p:nvSpPr>
        <p:spPr>
          <a:xfrm>
            <a:off x="6053289" y="5136912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60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8"/>
          <p:cNvSpPr/>
          <p:nvPr/>
        </p:nvSpPr>
        <p:spPr>
          <a:xfrm>
            <a:off x="5989790" y="5302296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0" y="5"/>
                </a:moveTo>
                <a:lnTo>
                  <a:pt x="63497" y="76206"/>
                </a:lnTo>
                <a:lnTo>
                  <a:pt x="1269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9"/>
          <p:cNvSpPr/>
          <p:nvPr/>
        </p:nvSpPr>
        <p:spPr>
          <a:xfrm>
            <a:off x="5603889" y="5150136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60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0"/>
          <p:cNvSpPr/>
          <p:nvPr/>
        </p:nvSpPr>
        <p:spPr>
          <a:xfrm>
            <a:off x="5540391" y="5315520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0" y="5"/>
                </a:moveTo>
                <a:lnTo>
                  <a:pt x="63497" y="76206"/>
                </a:lnTo>
                <a:lnTo>
                  <a:pt x="1269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1"/>
          <p:cNvSpPr/>
          <p:nvPr/>
        </p:nvSpPr>
        <p:spPr>
          <a:xfrm>
            <a:off x="4671389" y="5136909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60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2"/>
          <p:cNvSpPr/>
          <p:nvPr/>
        </p:nvSpPr>
        <p:spPr>
          <a:xfrm>
            <a:off x="4607891" y="5302293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0" y="5"/>
                </a:moveTo>
                <a:lnTo>
                  <a:pt x="63497" y="76206"/>
                </a:lnTo>
                <a:lnTo>
                  <a:pt x="1269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3"/>
          <p:cNvSpPr/>
          <p:nvPr/>
        </p:nvSpPr>
        <p:spPr>
          <a:xfrm>
            <a:off x="3746280" y="5136909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60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4"/>
          <p:cNvSpPr/>
          <p:nvPr/>
        </p:nvSpPr>
        <p:spPr>
          <a:xfrm>
            <a:off x="3682782" y="5302293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0" y="5"/>
                </a:moveTo>
                <a:lnTo>
                  <a:pt x="63497" y="76206"/>
                </a:lnTo>
                <a:lnTo>
                  <a:pt x="1269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5"/>
          <p:cNvSpPr/>
          <p:nvPr/>
        </p:nvSpPr>
        <p:spPr>
          <a:xfrm>
            <a:off x="3312537" y="5150136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60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6"/>
          <p:cNvSpPr/>
          <p:nvPr/>
        </p:nvSpPr>
        <p:spPr>
          <a:xfrm>
            <a:off x="3249039" y="5315520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0" y="5"/>
                </a:moveTo>
                <a:lnTo>
                  <a:pt x="63497" y="76206"/>
                </a:lnTo>
                <a:lnTo>
                  <a:pt x="1269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7"/>
          <p:cNvSpPr/>
          <p:nvPr/>
        </p:nvSpPr>
        <p:spPr>
          <a:xfrm>
            <a:off x="2406350" y="5151156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60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8"/>
          <p:cNvSpPr/>
          <p:nvPr/>
        </p:nvSpPr>
        <p:spPr>
          <a:xfrm>
            <a:off x="2342852" y="5316540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0" y="5"/>
                </a:moveTo>
                <a:lnTo>
                  <a:pt x="63497" y="76206"/>
                </a:lnTo>
                <a:lnTo>
                  <a:pt x="1269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9"/>
          <p:cNvSpPr/>
          <p:nvPr/>
        </p:nvSpPr>
        <p:spPr>
          <a:xfrm>
            <a:off x="2393195" y="5851349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60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0"/>
          <p:cNvSpPr/>
          <p:nvPr/>
        </p:nvSpPr>
        <p:spPr>
          <a:xfrm>
            <a:off x="2329697" y="6016730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0" y="5"/>
                </a:moveTo>
                <a:lnTo>
                  <a:pt x="63497" y="76206"/>
                </a:lnTo>
                <a:lnTo>
                  <a:pt x="1269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1"/>
          <p:cNvSpPr/>
          <p:nvPr/>
        </p:nvSpPr>
        <p:spPr>
          <a:xfrm>
            <a:off x="5619548" y="5851349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60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42"/>
          <p:cNvSpPr/>
          <p:nvPr/>
        </p:nvSpPr>
        <p:spPr>
          <a:xfrm>
            <a:off x="5556050" y="6016730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0" y="5"/>
                </a:moveTo>
                <a:lnTo>
                  <a:pt x="63497" y="76206"/>
                </a:lnTo>
                <a:lnTo>
                  <a:pt x="1269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43"/>
          <p:cNvSpPr txBox="1"/>
          <p:nvPr/>
        </p:nvSpPr>
        <p:spPr>
          <a:xfrm>
            <a:off x="6354678" y="4715843"/>
            <a:ext cx="91949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 smtClean="0">
                <a:latin typeface="Times New Roman"/>
                <a:cs typeface="Times New Roman"/>
              </a:rPr>
              <a:t>c</a:t>
            </a:r>
            <a:r>
              <a:rPr sz="2000" spc="5" dirty="0" smtClean="0">
                <a:latin typeface="Times New Roman"/>
                <a:cs typeface="Times New Roman"/>
              </a:rPr>
              <a:t>oun</a:t>
            </a:r>
            <a:r>
              <a:rPr sz="2000" spc="-5" dirty="0" smtClean="0">
                <a:latin typeface="Times New Roman"/>
                <a:cs typeface="Times New Roman"/>
              </a:rPr>
              <a:t>te</a:t>
            </a:r>
            <a:r>
              <a:rPr sz="2000" dirty="0" smtClean="0">
                <a:latin typeface="Times New Roman"/>
                <a:cs typeface="Times New Roman"/>
              </a:rPr>
              <a:t>r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2" name="object 44"/>
          <p:cNvSpPr txBox="1"/>
          <p:nvPr/>
        </p:nvSpPr>
        <p:spPr>
          <a:xfrm>
            <a:off x="6112744" y="5914812"/>
            <a:ext cx="11614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li</a:t>
            </a:r>
            <a:r>
              <a:rPr sz="2000" spc="5" dirty="0">
                <a:latin typeface="Times New Roman"/>
                <a:cs typeface="Times New Roman"/>
              </a:rPr>
              <a:t>nk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li</a:t>
            </a:r>
            <a:r>
              <a:rPr sz="2000" dirty="0" smtClean="0">
                <a:latin typeface="Times New Roman"/>
                <a:cs typeface="Times New Roman"/>
              </a:rPr>
              <a:t>st</a:t>
            </a:r>
            <a:r>
              <a:rPr lang="en-US" sz="2000" dirty="0" smtClean="0">
                <a:latin typeface="Times New Roman"/>
                <a:cs typeface="Times New Roman"/>
              </a:rPr>
              <a:t>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3" name="object 46"/>
          <p:cNvSpPr/>
          <p:nvPr/>
        </p:nvSpPr>
        <p:spPr>
          <a:xfrm>
            <a:off x="4336888" y="4523802"/>
            <a:ext cx="691229" cy="1492928"/>
          </a:xfrm>
          <a:custGeom>
            <a:avLst/>
            <a:gdLst/>
            <a:ahLst/>
            <a:cxnLst/>
            <a:rect l="l" t="t" r="r" b="b"/>
            <a:pathLst>
              <a:path w="677545" h="1581785">
                <a:moveTo>
                  <a:pt x="0" y="790759"/>
                </a:moveTo>
                <a:lnTo>
                  <a:pt x="1122" y="725905"/>
                </a:lnTo>
                <a:lnTo>
                  <a:pt x="4433" y="662494"/>
                </a:lnTo>
                <a:lnTo>
                  <a:pt x="9843" y="600731"/>
                </a:lnTo>
                <a:lnTo>
                  <a:pt x="17267" y="540818"/>
                </a:lnTo>
                <a:lnTo>
                  <a:pt x="26617" y="482960"/>
                </a:lnTo>
                <a:lnTo>
                  <a:pt x="37806" y="427360"/>
                </a:lnTo>
                <a:lnTo>
                  <a:pt x="50746" y="374221"/>
                </a:lnTo>
                <a:lnTo>
                  <a:pt x="65351" y="323747"/>
                </a:lnTo>
                <a:lnTo>
                  <a:pt x="81534" y="276141"/>
                </a:lnTo>
                <a:lnTo>
                  <a:pt x="99206" y="231608"/>
                </a:lnTo>
                <a:lnTo>
                  <a:pt x="118281" y="190350"/>
                </a:lnTo>
                <a:lnTo>
                  <a:pt x="138673" y="152570"/>
                </a:lnTo>
                <a:lnTo>
                  <a:pt x="160293" y="118474"/>
                </a:lnTo>
                <a:lnTo>
                  <a:pt x="206870" y="62141"/>
                </a:lnTo>
                <a:lnTo>
                  <a:pt x="257315" y="22981"/>
                </a:lnTo>
                <a:lnTo>
                  <a:pt x="310932" y="2621"/>
                </a:lnTo>
                <a:lnTo>
                  <a:pt x="338712" y="0"/>
                </a:lnTo>
                <a:lnTo>
                  <a:pt x="366491" y="2621"/>
                </a:lnTo>
                <a:lnTo>
                  <a:pt x="420108" y="22981"/>
                </a:lnTo>
                <a:lnTo>
                  <a:pt x="470554" y="62141"/>
                </a:lnTo>
                <a:lnTo>
                  <a:pt x="517131" y="118474"/>
                </a:lnTo>
                <a:lnTo>
                  <a:pt x="538751" y="152570"/>
                </a:lnTo>
                <a:lnTo>
                  <a:pt x="559142" y="190350"/>
                </a:lnTo>
                <a:lnTo>
                  <a:pt x="578217" y="231608"/>
                </a:lnTo>
                <a:lnTo>
                  <a:pt x="595890" y="276141"/>
                </a:lnTo>
                <a:lnTo>
                  <a:pt x="612072" y="323747"/>
                </a:lnTo>
                <a:lnTo>
                  <a:pt x="626677" y="374221"/>
                </a:lnTo>
                <a:lnTo>
                  <a:pt x="639617" y="427360"/>
                </a:lnTo>
                <a:lnTo>
                  <a:pt x="650806" y="482960"/>
                </a:lnTo>
                <a:lnTo>
                  <a:pt x="660156" y="540818"/>
                </a:lnTo>
                <a:lnTo>
                  <a:pt x="667580" y="600731"/>
                </a:lnTo>
                <a:lnTo>
                  <a:pt x="672991" y="662494"/>
                </a:lnTo>
                <a:lnTo>
                  <a:pt x="676301" y="725905"/>
                </a:lnTo>
                <a:lnTo>
                  <a:pt x="677424" y="790759"/>
                </a:lnTo>
                <a:lnTo>
                  <a:pt x="676301" y="855614"/>
                </a:lnTo>
                <a:lnTo>
                  <a:pt x="672991" y="919025"/>
                </a:lnTo>
                <a:lnTo>
                  <a:pt x="667580" y="980788"/>
                </a:lnTo>
                <a:lnTo>
                  <a:pt x="660156" y="1040701"/>
                </a:lnTo>
                <a:lnTo>
                  <a:pt x="650806" y="1098559"/>
                </a:lnTo>
                <a:lnTo>
                  <a:pt x="639617" y="1154159"/>
                </a:lnTo>
                <a:lnTo>
                  <a:pt x="626677" y="1207298"/>
                </a:lnTo>
                <a:lnTo>
                  <a:pt x="612072" y="1257772"/>
                </a:lnTo>
                <a:lnTo>
                  <a:pt x="595890" y="1305378"/>
                </a:lnTo>
                <a:lnTo>
                  <a:pt x="578217" y="1349911"/>
                </a:lnTo>
                <a:lnTo>
                  <a:pt x="559142" y="1391169"/>
                </a:lnTo>
                <a:lnTo>
                  <a:pt x="538751" y="1428949"/>
                </a:lnTo>
                <a:lnTo>
                  <a:pt x="517131" y="1463045"/>
                </a:lnTo>
                <a:lnTo>
                  <a:pt x="470554" y="1519378"/>
                </a:lnTo>
                <a:lnTo>
                  <a:pt x="420108" y="1558538"/>
                </a:lnTo>
                <a:lnTo>
                  <a:pt x="366491" y="1578898"/>
                </a:lnTo>
                <a:lnTo>
                  <a:pt x="338712" y="1581519"/>
                </a:lnTo>
                <a:lnTo>
                  <a:pt x="310932" y="1578898"/>
                </a:lnTo>
                <a:lnTo>
                  <a:pt x="257315" y="1558538"/>
                </a:lnTo>
                <a:lnTo>
                  <a:pt x="206870" y="1519378"/>
                </a:lnTo>
                <a:lnTo>
                  <a:pt x="160293" y="1463045"/>
                </a:lnTo>
                <a:lnTo>
                  <a:pt x="138673" y="1428949"/>
                </a:lnTo>
                <a:lnTo>
                  <a:pt x="118281" y="1391169"/>
                </a:lnTo>
                <a:lnTo>
                  <a:pt x="99206" y="1349911"/>
                </a:lnTo>
                <a:lnTo>
                  <a:pt x="81534" y="1305378"/>
                </a:lnTo>
                <a:lnTo>
                  <a:pt x="65351" y="1257772"/>
                </a:lnTo>
                <a:lnTo>
                  <a:pt x="50746" y="1207298"/>
                </a:lnTo>
                <a:lnTo>
                  <a:pt x="37806" y="1154159"/>
                </a:lnTo>
                <a:lnTo>
                  <a:pt x="26617" y="1098559"/>
                </a:lnTo>
                <a:lnTo>
                  <a:pt x="17267" y="1040701"/>
                </a:lnTo>
                <a:lnTo>
                  <a:pt x="9843" y="980788"/>
                </a:lnTo>
                <a:lnTo>
                  <a:pt x="4433" y="919025"/>
                </a:lnTo>
                <a:lnTo>
                  <a:pt x="1122" y="855614"/>
                </a:lnTo>
                <a:lnTo>
                  <a:pt x="0" y="79075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47"/>
          <p:cNvSpPr txBox="1"/>
          <p:nvPr/>
        </p:nvSpPr>
        <p:spPr>
          <a:xfrm>
            <a:off x="4774882" y="5847160"/>
            <a:ext cx="5689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 smtClean="0">
                <a:latin typeface="Times New Roman"/>
                <a:cs typeface="Times New Roman"/>
              </a:rPr>
              <a:t>cel</a:t>
            </a:r>
            <a:r>
              <a:rPr sz="2000" dirty="0" smtClean="0">
                <a:latin typeface="Times New Roman"/>
                <a:cs typeface="Times New Roman"/>
              </a:rPr>
              <a:t>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5" name="object 48"/>
          <p:cNvSpPr/>
          <p:nvPr/>
        </p:nvSpPr>
        <p:spPr>
          <a:xfrm>
            <a:off x="4386836" y="3669178"/>
            <a:ext cx="570178" cy="686412"/>
          </a:xfrm>
          <a:custGeom>
            <a:avLst/>
            <a:gdLst/>
            <a:ahLst/>
            <a:cxnLst/>
            <a:rect l="l" t="t" r="r" b="b"/>
            <a:pathLst>
              <a:path w="677545" h="671830">
                <a:moveTo>
                  <a:pt x="0" y="335823"/>
                </a:moveTo>
                <a:lnTo>
                  <a:pt x="4433" y="281351"/>
                </a:lnTo>
                <a:lnTo>
                  <a:pt x="17268" y="229677"/>
                </a:lnTo>
                <a:lnTo>
                  <a:pt x="37807" y="181493"/>
                </a:lnTo>
                <a:lnTo>
                  <a:pt x="65352" y="137490"/>
                </a:lnTo>
                <a:lnTo>
                  <a:pt x="99208" y="98360"/>
                </a:lnTo>
                <a:lnTo>
                  <a:pt x="138675" y="64794"/>
                </a:lnTo>
                <a:lnTo>
                  <a:pt x="183057" y="37484"/>
                </a:lnTo>
                <a:lnTo>
                  <a:pt x="231656" y="17120"/>
                </a:lnTo>
                <a:lnTo>
                  <a:pt x="283775" y="4395"/>
                </a:lnTo>
                <a:lnTo>
                  <a:pt x="338717" y="0"/>
                </a:lnTo>
                <a:lnTo>
                  <a:pt x="366497" y="1113"/>
                </a:lnTo>
                <a:lnTo>
                  <a:pt x="420115" y="9759"/>
                </a:lnTo>
                <a:lnTo>
                  <a:pt x="470561" y="26390"/>
                </a:lnTo>
                <a:lnTo>
                  <a:pt x="517139" y="50314"/>
                </a:lnTo>
                <a:lnTo>
                  <a:pt x="559151" y="80838"/>
                </a:lnTo>
                <a:lnTo>
                  <a:pt x="595899" y="117273"/>
                </a:lnTo>
                <a:lnTo>
                  <a:pt x="626687" y="158926"/>
                </a:lnTo>
                <a:lnTo>
                  <a:pt x="650817" y="205105"/>
                </a:lnTo>
                <a:lnTo>
                  <a:pt x="667591" y="255121"/>
                </a:lnTo>
                <a:lnTo>
                  <a:pt x="676312" y="308280"/>
                </a:lnTo>
                <a:lnTo>
                  <a:pt x="677435" y="335823"/>
                </a:lnTo>
                <a:lnTo>
                  <a:pt x="676312" y="363366"/>
                </a:lnTo>
                <a:lnTo>
                  <a:pt x="667591" y="416526"/>
                </a:lnTo>
                <a:lnTo>
                  <a:pt x="650817" y="466541"/>
                </a:lnTo>
                <a:lnTo>
                  <a:pt x="626687" y="512721"/>
                </a:lnTo>
                <a:lnTo>
                  <a:pt x="595899" y="554374"/>
                </a:lnTo>
                <a:lnTo>
                  <a:pt x="559151" y="590808"/>
                </a:lnTo>
                <a:lnTo>
                  <a:pt x="517139" y="621333"/>
                </a:lnTo>
                <a:lnTo>
                  <a:pt x="470561" y="645256"/>
                </a:lnTo>
                <a:lnTo>
                  <a:pt x="420115" y="661887"/>
                </a:lnTo>
                <a:lnTo>
                  <a:pt x="366497" y="670534"/>
                </a:lnTo>
                <a:lnTo>
                  <a:pt x="338717" y="671647"/>
                </a:lnTo>
                <a:lnTo>
                  <a:pt x="310937" y="670534"/>
                </a:lnTo>
                <a:lnTo>
                  <a:pt x="257319" y="661887"/>
                </a:lnTo>
                <a:lnTo>
                  <a:pt x="206873" y="645256"/>
                </a:lnTo>
                <a:lnTo>
                  <a:pt x="160295" y="621333"/>
                </a:lnTo>
                <a:lnTo>
                  <a:pt x="118283" y="590808"/>
                </a:lnTo>
                <a:lnTo>
                  <a:pt x="81535" y="554374"/>
                </a:lnTo>
                <a:lnTo>
                  <a:pt x="50747" y="512721"/>
                </a:lnTo>
                <a:lnTo>
                  <a:pt x="26618" y="466541"/>
                </a:lnTo>
                <a:lnTo>
                  <a:pt x="9844" y="416526"/>
                </a:lnTo>
                <a:lnTo>
                  <a:pt x="1122" y="363366"/>
                </a:lnTo>
                <a:lnTo>
                  <a:pt x="0" y="33582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0"/>
          <p:cNvSpPr txBox="1">
            <a:spLocks noGrp="1"/>
          </p:cNvSpPr>
          <p:nvPr>
            <p:ph type="title"/>
          </p:nvPr>
        </p:nvSpPr>
        <p:spPr>
          <a:xfrm>
            <a:off x="4926640" y="4124829"/>
            <a:ext cx="12169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52"/>
          <p:cNvSpPr txBox="1"/>
          <p:nvPr/>
        </p:nvSpPr>
        <p:spPr>
          <a:xfrm>
            <a:off x="7432082" y="5290497"/>
            <a:ext cx="5194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ta</a:t>
            </a:r>
            <a:r>
              <a:rPr sz="2000" spc="5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0070C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</a:p>
        </p:txBody>
      </p:sp>
      <p:cxnSp>
        <p:nvCxnSpPr>
          <p:cNvPr id="68" name="直接连接符 67"/>
          <p:cNvCxnSpPr/>
          <p:nvPr/>
        </p:nvCxnSpPr>
        <p:spPr>
          <a:xfrm flipV="1">
            <a:off x="1201019" y="4426725"/>
            <a:ext cx="6718766" cy="23658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1201019" y="4482725"/>
            <a:ext cx="6718766" cy="14618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bject 43"/>
          <p:cNvSpPr txBox="1"/>
          <p:nvPr/>
        </p:nvSpPr>
        <p:spPr>
          <a:xfrm>
            <a:off x="1235311" y="3924837"/>
            <a:ext cx="7899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spc="-5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SRAM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1" name="object 43"/>
          <p:cNvSpPr txBox="1"/>
          <p:nvPr/>
        </p:nvSpPr>
        <p:spPr>
          <a:xfrm>
            <a:off x="6382619" y="3868659"/>
            <a:ext cx="7899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filter</a:t>
            </a: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7274171" y="4704184"/>
            <a:ext cx="99048" cy="153114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object 43"/>
          <p:cNvSpPr txBox="1"/>
          <p:nvPr/>
        </p:nvSpPr>
        <p:spPr>
          <a:xfrm>
            <a:off x="1235311" y="4711325"/>
            <a:ext cx="88010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spc="-5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DRAM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1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95" name="内容占位符 1"/>
          <p:cNvSpPr txBox="1">
            <a:spLocks/>
          </p:cNvSpPr>
          <p:nvPr/>
        </p:nvSpPr>
        <p:spPr>
          <a:xfrm>
            <a:off x="271511" y="1224878"/>
            <a:ext cx="8243839" cy="540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7030A0"/>
                </a:solidFill>
              </a:rPr>
              <a:t>Difference Bloom filter: Insertions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Hash </a:t>
            </a:r>
            <a:r>
              <a:rPr lang="en-US" altLang="zh-CN" sz="1800" i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US" altLang="zh-CN" sz="1800" i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bits of the filter</a:t>
            </a: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800" u="sng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u="sng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Objective:</a:t>
            </a: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sz="1800" i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is in set </a:t>
            </a:r>
            <a:r>
              <a:rPr lang="en-US" altLang="zh-CN" sz="1800" i="1" dirty="0" err="1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, then we set </a:t>
            </a:r>
            <a:r>
              <a:rPr lang="en-US" altLang="zh-CN" sz="1800" i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k – </a:t>
            </a:r>
            <a:r>
              <a:rPr lang="en-US" altLang="zh-CN" sz="1800" i="1" dirty="0" err="1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i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bits to </a:t>
            </a:r>
            <a:r>
              <a:rPr lang="en-US" altLang="zh-CN" sz="1800" b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800" i="1" dirty="0" err="1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bits to </a:t>
            </a:r>
            <a:r>
              <a:rPr lang="en-US" altLang="zh-CN" sz="1800" b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u="sng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Technical challenge: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Avoid conflicts between old elements and new elements.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511" y="2816103"/>
            <a:ext cx="902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Example: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there are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disjoint sets, id in {0,1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 There are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 hash functions.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73098" y="3365859"/>
            <a:ext cx="207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 set id =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66538" y="5050839"/>
            <a:ext cx="3626715" cy="376838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69" idx="3"/>
          </p:cNvCxnSpPr>
          <p:nvPr/>
        </p:nvCxnSpPr>
        <p:spPr>
          <a:xfrm flipH="1">
            <a:off x="5064673" y="4135113"/>
            <a:ext cx="991465" cy="915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5990036" y="3767648"/>
            <a:ext cx="451371" cy="430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i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69" idx="4"/>
            <a:endCxn id="99" idx="0"/>
          </p:cNvCxnSpPr>
          <p:nvPr/>
        </p:nvCxnSpPr>
        <p:spPr>
          <a:xfrm>
            <a:off x="6215722" y="4198160"/>
            <a:ext cx="820613" cy="852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9" idx="5"/>
            <a:endCxn id="100" idx="0"/>
          </p:cNvCxnSpPr>
          <p:nvPr/>
        </p:nvCxnSpPr>
        <p:spPr>
          <a:xfrm>
            <a:off x="6375305" y="4135113"/>
            <a:ext cx="1776748" cy="915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219617" y="5050672"/>
            <a:ext cx="280479" cy="377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492923" y="5050672"/>
            <a:ext cx="287771" cy="37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773522" y="5050672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664430" y="5050553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54979" y="5050833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618032" y="5052847"/>
            <a:ext cx="273427" cy="37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174339" y="5048159"/>
            <a:ext cx="280189" cy="3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49733" y="5048159"/>
            <a:ext cx="282958" cy="37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730805" y="5048159"/>
            <a:ext cx="281786" cy="37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30170" y="4365462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53754" y="4353784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22"/>
          <p:cNvSpPr txBox="1"/>
          <p:nvPr/>
        </p:nvSpPr>
        <p:spPr>
          <a:xfrm>
            <a:off x="7332097" y="4319374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947995" y="5050834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897253" y="5050833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012971" y="5050833"/>
            <a:ext cx="278163" cy="37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926669" y="5049837"/>
            <a:ext cx="301597" cy="37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011491" y="5050833"/>
            <a:ext cx="277537" cy="37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890971" y="5048078"/>
            <a:ext cx="284336" cy="37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  <p:sp>
        <p:nvSpPr>
          <p:cNvPr id="80" name="矩形 79"/>
          <p:cNvSpPr/>
          <p:nvPr/>
        </p:nvSpPr>
        <p:spPr>
          <a:xfrm>
            <a:off x="6335109" y="5051198"/>
            <a:ext cx="284694" cy="37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83458"/>
              </p:ext>
            </p:extLst>
          </p:nvPr>
        </p:nvGraphicFramePr>
        <p:xfrm>
          <a:off x="377612" y="3425643"/>
          <a:ext cx="4061684" cy="203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21">
                  <a:extLst>
                    <a:ext uri="{9D8B030D-6E8A-4147-A177-3AD203B41FA5}">
                      <a16:colId xmlns:a16="http://schemas.microsoft.com/office/drawing/2014/main" val="2131919838"/>
                    </a:ext>
                  </a:extLst>
                </a:gridCol>
                <a:gridCol w="1015421">
                  <a:extLst>
                    <a:ext uri="{9D8B030D-6E8A-4147-A177-3AD203B41FA5}">
                      <a16:colId xmlns:a16="http://schemas.microsoft.com/office/drawing/2014/main" val="3896262849"/>
                    </a:ext>
                  </a:extLst>
                </a:gridCol>
                <a:gridCol w="1015421">
                  <a:extLst>
                    <a:ext uri="{9D8B030D-6E8A-4147-A177-3AD203B41FA5}">
                      <a16:colId xmlns:a16="http://schemas.microsoft.com/office/drawing/2014/main" val="2494361158"/>
                    </a:ext>
                  </a:extLst>
                </a:gridCol>
                <a:gridCol w="1015421">
                  <a:extLst>
                    <a:ext uri="{9D8B030D-6E8A-4147-A177-3AD203B41FA5}">
                      <a16:colId xmlns:a16="http://schemas.microsoft.com/office/drawing/2014/main" val="773193037"/>
                    </a:ext>
                  </a:extLst>
                </a:gridCol>
              </a:tblGrid>
              <a:tr h="4077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[h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(e)]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[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(e)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71169"/>
                  </a:ext>
                </a:extLst>
              </a:tr>
              <a:tr h="4077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41566"/>
                  </a:ext>
                </a:extLst>
              </a:tr>
              <a:tr h="4077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1999"/>
                  </a:ext>
                </a:extLst>
              </a:tr>
              <a:tr h="4077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30188"/>
                  </a:ext>
                </a:extLst>
              </a:tr>
              <a:tr h="4077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68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75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94" grpId="0"/>
      <p:bldP spid="96" grpId="0"/>
      <p:bldP spid="97" grpId="0"/>
      <p:bldP spid="101" grpId="0" animBg="1"/>
      <p:bldP spid="102" grpId="0" animBg="1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30"/>
          <p:cNvSpPr txBox="1"/>
          <p:nvPr/>
        </p:nvSpPr>
        <p:spPr>
          <a:xfrm>
            <a:off x="6227067" y="1233572"/>
            <a:ext cx="1900555" cy="163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143" name="object 30"/>
          <p:cNvSpPr txBox="1"/>
          <p:nvPr/>
        </p:nvSpPr>
        <p:spPr>
          <a:xfrm>
            <a:off x="6227067" y="1236275"/>
            <a:ext cx="1900555" cy="163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120" name="object 30"/>
          <p:cNvSpPr txBox="1"/>
          <p:nvPr/>
        </p:nvSpPr>
        <p:spPr>
          <a:xfrm>
            <a:off x="6232873" y="3271477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141" name="object 30"/>
          <p:cNvSpPr txBox="1"/>
          <p:nvPr/>
        </p:nvSpPr>
        <p:spPr>
          <a:xfrm>
            <a:off x="6233904" y="3270148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22 May 2017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95" name="内容占位符 1"/>
          <p:cNvSpPr txBox="1">
            <a:spLocks/>
          </p:cNvSpPr>
          <p:nvPr/>
        </p:nvSpPr>
        <p:spPr>
          <a:xfrm>
            <a:off x="271511" y="1224878"/>
            <a:ext cx="8243839" cy="540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7030A0"/>
                </a:solidFill>
              </a:rPr>
              <a:t>Difference Bloom filter: Insertions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u="sng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Process:</a:t>
            </a: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Compute </a:t>
            </a:r>
            <a:r>
              <a:rPr lang="en-US" altLang="zh-CN" sz="1800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hash functions for </a:t>
            </a: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lement </a:t>
            </a:r>
            <a:r>
              <a:rPr lang="en-US" altLang="zh-CN" sz="1800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Insert </a:t>
            </a:r>
            <a:r>
              <a:rPr lang="en-US" altLang="zh-CN" sz="1800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into the </a:t>
            </a:r>
            <a:r>
              <a:rPr lang="en-US" altLang="zh-CN" sz="1800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buckets of the table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Detect and settle conflicts using the table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Set the </a:t>
            </a:r>
            <a:r>
              <a:rPr lang="en-US" altLang="zh-CN" sz="1800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bits of the filter</a:t>
            </a:r>
          </a:p>
          <a:p>
            <a:pPr marL="0" indent="0">
              <a:lnSpc>
                <a:spcPts val="1800"/>
              </a:lnSpc>
              <a:buNone/>
            </a:pPr>
            <a:endParaRPr lang="en-US" altLang="zh-CN" sz="1800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 </a:t>
            </a:r>
            <a:endParaRPr lang="en-US" altLang="zh-CN" sz="1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sz="18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65327" y="883560"/>
            <a:ext cx="1180131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2871" y="88356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40308" y="188319"/>
            <a:ext cx="4135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Difference </a:t>
            </a:r>
            <a:r>
              <a:rPr lang="en-US" altLang="zh-CN" sz="2400" b="1" dirty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Bloom 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Filter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73" name="object 3"/>
          <p:cNvSpPr/>
          <p:nvPr/>
        </p:nvSpPr>
        <p:spPr>
          <a:xfrm>
            <a:off x="6097267" y="3977393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4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6301"/>
              </p:ext>
            </p:extLst>
          </p:nvPr>
        </p:nvGraphicFramePr>
        <p:xfrm>
          <a:off x="6089460" y="1947485"/>
          <a:ext cx="2146278" cy="406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1">
                      <a:solidFill>
                        <a:srgbClr val="41709C"/>
                      </a:solidFill>
                      <a:prstDash val="solid"/>
                    </a:lnL>
                    <a:lnR w="12701">
                      <a:solidFill>
                        <a:srgbClr val="41709C"/>
                      </a:solidFill>
                      <a:prstDash val="solid"/>
                    </a:lnR>
                    <a:lnT w="12701">
                      <a:solidFill>
                        <a:srgbClr val="41709C"/>
                      </a:solidFill>
                      <a:prstDash val="solid"/>
                    </a:lnT>
                    <a:lnB w="12701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1">
                      <a:solidFill>
                        <a:srgbClr val="41709C"/>
                      </a:solidFill>
                      <a:prstDash val="solid"/>
                    </a:lnL>
                    <a:lnR w="12701">
                      <a:solidFill>
                        <a:srgbClr val="41709C"/>
                      </a:solidFill>
                      <a:prstDash val="solid"/>
                    </a:lnR>
                    <a:lnT w="12701">
                      <a:solidFill>
                        <a:srgbClr val="41709C"/>
                      </a:solidFill>
                      <a:prstDash val="solid"/>
                    </a:lnT>
                    <a:lnB w="12701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1">
                      <a:solidFill>
                        <a:srgbClr val="41709C"/>
                      </a:solidFill>
                      <a:prstDash val="solid"/>
                    </a:lnL>
                    <a:lnR w="12701">
                      <a:solidFill>
                        <a:srgbClr val="41709C"/>
                      </a:solidFill>
                      <a:prstDash val="solid"/>
                    </a:lnR>
                    <a:lnT w="12701">
                      <a:solidFill>
                        <a:srgbClr val="41709C"/>
                      </a:solidFill>
                      <a:prstDash val="solid"/>
                    </a:lnT>
                    <a:lnB w="12701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1">
                      <a:solidFill>
                        <a:srgbClr val="41709C"/>
                      </a:solidFill>
                      <a:prstDash val="solid"/>
                    </a:lnL>
                    <a:lnR w="12701">
                      <a:solidFill>
                        <a:srgbClr val="41709C"/>
                      </a:solidFill>
                      <a:prstDash val="solid"/>
                    </a:lnR>
                    <a:lnT w="12701">
                      <a:solidFill>
                        <a:srgbClr val="41709C"/>
                      </a:solidFill>
                      <a:prstDash val="solid"/>
                    </a:lnT>
                    <a:lnB w="12701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1">
                      <a:solidFill>
                        <a:srgbClr val="41709C"/>
                      </a:solidFill>
                      <a:prstDash val="solid"/>
                    </a:lnL>
                    <a:lnR w="12701">
                      <a:solidFill>
                        <a:srgbClr val="41709C"/>
                      </a:solidFill>
                      <a:prstDash val="solid"/>
                    </a:lnR>
                    <a:lnT w="12701">
                      <a:solidFill>
                        <a:srgbClr val="41709C"/>
                      </a:solidFill>
                      <a:prstDash val="solid"/>
                    </a:lnT>
                    <a:lnB w="12701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object 4"/>
          <p:cNvSpPr/>
          <p:nvPr/>
        </p:nvSpPr>
        <p:spPr>
          <a:xfrm>
            <a:off x="6526521" y="3977393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5"/>
          <p:cNvSpPr/>
          <p:nvPr/>
        </p:nvSpPr>
        <p:spPr>
          <a:xfrm>
            <a:off x="6955778" y="3977393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59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6"/>
          <p:cNvSpPr/>
          <p:nvPr/>
        </p:nvSpPr>
        <p:spPr>
          <a:xfrm>
            <a:off x="7385035" y="3977393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60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"/>
          <p:cNvSpPr/>
          <p:nvPr/>
        </p:nvSpPr>
        <p:spPr>
          <a:xfrm>
            <a:off x="7814289" y="3977393"/>
            <a:ext cx="429259" cy="406400"/>
          </a:xfrm>
          <a:custGeom>
            <a:avLst/>
            <a:gdLst/>
            <a:ahLst/>
            <a:cxnLst/>
            <a:rect l="l" t="t" r="r" b="b"/>
            <a:pathLst>
              <a:path w="429260" h="406400">
                <a:moveTo>
                  <a:pt x="0" y="0"/>
                </a:moveTo>
                <a:lnTo>
                  <a:pt x="429259" y="0"/>
                </a:lnTo>
                <a:lnTo>
                  <a:pt x="429259" y="406048"/>
                </a:lnTo>
                <a:lnTo>
                  <a:pt x="0" y="40604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"/>
          <p:cNvSpPr/>
          <p:nvPr/>
        </p:nvSpPr>
        <p:spPr>
          <a:xfrm>
            <a:off x="7093984" y="3000480"/>
            <a:ext cx="354403" cy="348248"/>
          </a:xfrm>
          <a:custGeom>
            <a:avLst/>
            <a:gdLst/>
            <a:ahLst/>
            <a:cxnLst/>
            <a:rect l="l" t="t" r="r" b="b"/>
            <a:pathLst>
              <a:path w="415289" h="369569">
                <a:moveTo>
                  <a:pt x="0" y="184697"/>
                </a:moveTo>
                <a:lnTo>
                  <a:pt x="6025" y="140312"/>
                </a:lnTo>
                <a:lnTo>
                  <a:pt x="23142" y="99818"/>
                </a:lnTo>
                <a:lnTo>
                  <a:pt x="49910" y="64498"/>
                </a:lnTo>
                <a:lnTo>
                  <a:pt x="84887" y="35635"/>
                </a:lnTo>
                <a:lnTo>
                  <a:pt x="126633" y="14514"/>
                </a:lnTo>
                <a:lnTo>
                  <a:pt x="173707" y="2417"/>
                </a:lnTo>
                <a:lnTo>
                  <a:pt x="207339" y="0"/>
                </a:lnTo>
                <a:lnTo>
                  <a:pt x="224344" y="612"/>
                </a:lnTo>
                <a:lnTo>
                  <a:pt x="272874" y="9415"/>
                </a:lnTo>
                <a:lnTo>
                  <a:pt x="316556" y="27671"/>
                </a:lnTo>
                <a:lnTo>
                  <a:pt x="353950" y="54096"/>
                </a:lnTo>
                <a:lnTo>
                  <a:pt x="383614" y="87406"/>
                </a:lnTo>
                <a:lnTo>
                  <a:pt x="404108" y="126318"/>
                </a:lnTo>
                <a:lnTo>
                  <a:pt x="413990" y="169549"/>
                </a:lnTo>
                <a:lnTo>
                  <a:pt x="414678" y="184697"/>
                </a:lnTo>
                <a:lnTo>
                  <a:pt x="413990" y="199845"/>
                </a:lnTo>
                <a:lnTo>
                  <a:pt x="404108" y="243075"/>
                </a:lnTo>
                <a:lnTo>
                  <a:pt x="383614" y="281987"/>
                </a:lnTo>
                <a:lnTo>
                  <a:pt x="353950" y="315297"/>
                </a:lnTo>
                <a:lnTo>
                  <a:pt x="316556" y="341722"/>
                </a:lnTo>
                <a:lnTo>
                  <a:pt x="272874" y="359978"/>
                </a:lnTo>
                <a:lnTo>
                  <a:pt x="224344" y="368782"/>
                </a:lnTo>
                <a:lnTo>
                  <a:pt x="207339" y="369394"/>
                </a:lnTo>
                <a:lnTo>
                  <a:pt x="190334" y="368782"/>
                </a:lnTo>
                <a:lnTo>
                  <a:pt x="141803" y="359978"/>
                </a:lnTo>
                <a:lnTo>
                  <a:pt x="98121" y="341722"/>
                </a:lnTo>
                <a:lnTo>
                  <a:pt x="60728" y="315297"/>
                </a:lnTo>
                <a:lnTo>
                  <a:pt x="31064" y="281987"/>
                </a:lnTo>
                <a:lnTo>
                  <a:pt x="10570" y="243075"/>
                </a:lnTo>
                <a:lnTo>
                  <a:pt x="687" y="199845"/>
                </a:lnTo>
                <a:lnTo>
                  <a:pt x="0" y="184697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7"/>
          <p:cNvSpPr/>
          <p:nvPr/>
        </p:nvSpPr>
        <p:spPr>
          <a:xfrm>
            <a:off x="6097268" y="4612675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8"/>
          <p:cNvSpPr/>
          <p:nvPr/>
        </p:nvSpPr>
        <p:spPr>
          <a:xfrm>
            <a:off x="7384641" y="4612675"/>
            <a:ext cx="429654" cy="395511"/>
          </a:xfrm>
          <a:custGeom>
            <a:avLst/>
            <a:gdLst/>
            <a:ahLst/>
            <a:cxnLst/>
            <a:rect l="l" t="t" r="r" b="b"/>
            <a:pathLst>
              <a:path w="429260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9"/>
          <p:cNvSpPr/>
          <p:nvPr/>
        </p:nvSpPr>
        <p:spPr>
          <a:xfrm>
            <a:off x="7577998" y="4383424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20"/>
          <p:cNvSpPr/>
          <p:nvPr/>
        </p:nvSpPr>
        <p:spPr>
          <a:xfrm>
            <a:off x="7514486" y="4526563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5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21"/>
          <p:cNvSpPr/>
          <p:nvPr/>
        </p:nvSpPr>
        <p:spPr>
          <a:xfrm>
            <a:off x="6318841" y="4396409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22"/>
          <p:cNvSpPr/>
          <p:nvPr/>
        </p:nvSpPr>
        <p:spPr>
          <a:xfrm>
            <a:off x="6255329" y="4539549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组合 7"/>
          <p:cNvGrpSpPr/>
          <p:nvPr/>
        </p:nvGrpSpPr>
        <p:grpSpPr>
          <a:xfrm>
            <a:off x="6319522" y="2367180"/>
            <a:ext cx="1318808" cy="1604841"/>
            <a:chOff x="6319522" y="2367180"/>
            <a:chExt cx="1318808" cy="1604841"/>
          </a:xfrm>
        </p:grpSpPr>
        <p:sp>
          <p:nvSpPr>
            <p:cNvPr id="80" name="object 9"/>
            <p:cNvSpPr/>
            <p:nvPr/>
          </p:nvSpPr>
          <p:spPr>
            <a:xfrm>
              <a:off x="7171964" y="2370912"/>
              <a:ext cx="99060" cy="621030"/>
            </a:xfrm>
            <a:custGeom>
              <a:avLst/>
              <a:gdLst/>
              <a:ahLst/>
              <a:cxnLst/>
              <a:rect l="l" t="t" r="r" b="b"/>
              <a:pathLst>
                <a:path w="99059" h="621030">
                  <a:moveTo>
                    <a:pt x="98564" y="62049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0"/>
            <p:cNvSpPr/>
            <p:nvPr/>
          </p:nvSpPr>
          <p:spPr>
            <a:xfrm>
              <a:off x="7121198" y="2370915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85221"/>
                  </a:moveTo>
                  <a:lnTo>
                    <a:pt x="50766" y="0"/>
                  </a:lnTo>
                  <a:lnTo>
                    <a:pt x="125436" y="653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1"/>
            <p:cNvSpPr/>
            <p:nvPr/>
          </p:nvSpPr>
          <p:spPr>
            <a:xfrm>
              <a:off x="6319522" y="2367432"/>
              <a:ext cx="804545" cy="666750"/>
            </a:xfrm>
            <a:custGeom>
              <a:avLst/>
              <a:gdLst/>
              <a:ahLst/>
              <a:cxnLst/>
              <a:rect l="l" t="t" r="r" b="b"/>
              <a:pathLst>
                <a:path w="804544" h="666750">
                  <a:moveTo>
                    <a:pt x="804396" y="666756"/>
                  </a:moveTo>
                  <a:lnTo>
                    <a:pt x="0" y="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2"/>
            <p:cNvSpPr/>
            <p:nvPr/>
          </p:nvSpPr>
          <p:spPr>
            <a:xfrm>
              <a:off x="6319522" y="2367180"/>
              <a:ext cx="99695" cy="97790"/>
            </a:xfrm>
            <a:custGeom>
              <a:avLst/>
              <a:gdLst/>
              <a:ahLst/>
              <a:cxnLst/>
              <a:rect l="l" t="t" r="r" b="b"/>
              <a:pathLst>
                <a:path w="99695" h="97790">
                  <a:moveTo>
                    <a:pt x="18140" y="97782"/>
                  </a:moveTo>
                  <a:lnTo>
                    <a:pt x="0" y="256"/>
                  </a:lnTo>
                  <a:lnTo>
                    <a:pt x="99198" y="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3"/>
            <p:cNvSpPr/>
            <p:nvPr/>
          </p:nvSpPr>
          <p:spPr>
            <a:xfrm>
              <a:off x="7171993" y="3360798"/>
              <a:ext cx="99060" cy="607060"/>
            </a:xfrm>
            <a:custGeom>
              <a:avLst/>
              <a:gdLst/>
              <a:ahLst/>
              <a:cxnLst/>
              <a:rect l="l" t="t" r="r" b="b"/>
              <a:pathLst>
                <a:path w="99059" h="607060">
                  <a:moveTo>
                    <a:pt x="98536" y="0"/>
                  </a:moveTo>
                  <a:lnTo>
                    <a:pt x="0" y="60682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4"/>
            <p:cNvSpPr/>
            <p:nvPr/>
          </p:nvSpPr>
          <p:spPr>
            <a:xfrm>
              <a:off x="7121523" y="3882210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0"/>
                  </a:moveTo>
                  <a:lnTo>
                    <a:pt x="50472" y="85395"/>
                  </a:lnTo>
                  <a:lnTo>
                    <a:pt x="125366" y="203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5"/>
            <p:cNvSpPr/>
            <p:nvPr/>
          </p:nvSpPr>
          <p:spPr>
            <a:xfrm>
              <a:off x="6319533" y="3306702"/>
              <a:ext cx="804545" cy="664845"/>
            </a:xfrm>
            <a:custGeom>
              <a:avLst/>
              <a:gdLst/>
              <a:ahLst/>
              <a:cxnLst/>
              <a:rect l="l" t="t" r="r" b="b"/>
              <a:pathLst>
                <a:path w="804544" h="664844">
                  <a:moveTo>
                    <a:pt x="804385" y="0"/>
                  </a:moveTo>
                  <a:lnTo>
                    <a:pt x="0" y="664385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6"/>
            <p:cNvSpPr/>
            <p:nvPr/>
          </p:nvSpPr>
          <p:spPr>
            <a:xfrm>
              <a:off x="6319533" y="3873596"/>
              <a:ext cx="99695" cy="98425"/>
            </a:xfrm>
            <a:custGeom>
              <a:avLst/>
              <a:gdLst/>
              <a:ahLst/>
              <a:cxnLst/>
              <a:rect l="l" t="t" r="r" b="b"/>
              <a:pathLst>
                <a:path w="99695" h="98425">
                  <a:moveTo>
                    <a:pt x="18310" y="0"/>
                  </a:moveTo>
                  <a:lnTo>
                    <a:pt x="0" y="97494"/>
                  </a:lnTo>
                  <a:lnTo>
                    <a:pt x="99197" y="97923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3"/>
            <p:cNvSpPr/>
            <p:nvPr/>
          </p:nvSpPr>
          <p:spPr>
            <a:xfrm>
              <a:off x="7385032" y="2370523"/>
              <a:ext cx="212090" cy="647700"/>
            </a:xfrm>
            <a:custGeom>
              <a:avLst/>
              <a:gdLst/>
              <a:ahLst/>
              <a:cxnLst/>
              <a:rect l="l" t="t" r="r" b="b"/>
              <a:pathLst>
                <a:path w="212089" h="647700">
                  <a:moveTo>
                    <a:pt x="0" y="647452"/>
                  </a:moveTo>
                  <a:lnTo>
                    <a:pt x="211556" y="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4"/>
            <p:cNvSpPr/>
            <p:nvPr/>
          </p:nvSpPr>
          <p:spPr>
            <a:xfrm>
              <a:off x="7512553" y="2370544"/>
              <a:ext cx="121285" cy="92710"/>
            </a:xfrm>
            <a:custGeom>
              <a:avLst/>
              <a:gdLst/>
              <a:ahLst/>
              <a:cxnLst/>
              <a:rect l="l" t="t" r="r" b="b"/>
              <a:pathLst>
                <a:path w="121285" h="92709">
                  <a:moveTo>
                    <a:pt x="120728" y="92158"/>
                  </a:moveTo>
                  <a:lnTo>
                    <a:pt x="84029" y="0"/>
                  </a:lnTo>
                  <a:lnTo>
                    <a:pt x="0" y="527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5"/>
            <p:cNvSpPr/>
            <p:nvPr/>
          </p:nvSpPr>
          <p:spPr>
            <a:xfrm>
              <a:off x="7417139" y="3306702"/>
              <a:ext cx="180340" cy="661670"/>
            </a:xfrm>
            <a:custGeom>
              <a:avLst/>
              <a:gdLst/>
              <a:ahLst/>
              <a:cxnLst/>
              <a:rect l="l" t="t" r="r" b="b"/>
              <a:pathLst>
                <a:path w="180339" h="661669">
                  <a:moveTo>
                    <a:pt x="0" y="0"/>
                  </a:moveTo>
                  <a:lnTo>
                    <a:pt x="179923" y="66114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6"/>
            <p:cNvSpPr/>
            <p:nvPr/>
          </p:nvSpPr>
          <p:spPr>
            <a:xfrm>
              <a:off x="7515775" y="3877625"/>
              <a:ext cx="122555" cy="90805"/>
            </a:xfrm>
            <a:custGeom>
              <a:avLst/>
              <a:gdLst/>
              <a:ahLst/>
              <a:cxnLst/>
              <a:rect l="l" t="t" r="r" b="b"/>
              <a:pathLst>
                <a:path w="122555" h="90805">
                  <a:moveTo>
                    <a:pt x="122553" y="0"/>
                  </a:moveTo>
                  <a:lnTo>
                    <a:pt x="81283" y="90204"/>
                  </a:lnTo>
                  <a:lnTo>
                    <a:pt x="0" y="3334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31"/>
          <p:cNvSpPr txBox="1"/>
          <p:nvPr/>
        </p:nvSpPr>
        <p:spPr>
          <a:xfrm>
            <a:off x="7162599" y="3004569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25" b="1" i="1" spc="-7" baseline="-2057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025" b="1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bject 32"/>
          <p:cNvSpPr txBox="1"/>
          <p:nvPr/>
        </p:nvSpPr>
        <p:spPr>
          <a:xfrm>
            <a:off x="6197218" y="4658042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>
                <a:latin typeface="Times New Roman"/>
                <a:ea typeface="+mj-ea"/>
                <a:cs typeface="Times New Roman"/>
              </a:rPr>
              <a:t>0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23" name="object 32"/>
          <p:cNvSpPr txBox="1"/>
          <p:nvPr/>
        </p:nvSpPr>
        <p:spPr>
          <a:xfrm>
            <a:off x="7478694" y="4637150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i="1" dirty="0" smtClean="0">
                <a:latin typeface="Times New Roman"/>
                <a:cs typeface="Times New Roman"/>
              </a:rPr>
              <a:t>e</a:t>
            </a:r>
            <a:r>
              <a:rPr lang="en-US" altLang="zh-CN" sz="2000" i="1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3" name="object 49"/>
          <p:cNvSpPr/>
          <p:nvPr/>
        </p:nvSpPr>
        <p:spPr>
          <a:xfrm>
            <a:off x="6955773" y="4614366"/>
            <a:ext cx="429254" cy="393820"/>
          </a:xfrm>
          <a:custGeom>
            <a:avLst/>
            <a:gdLst/>
            <a:ahLst/>
            <a:cxnLst/>
            <a:rect l="l" t="t" r="r" b="b"/>
            <a:pathLst>
              <a:path w="429260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57"/>
          <p:cNvSpPr/>
          <p:nvPr/>
        </p:nvSpPr>
        <p:spPr>
          <a:xfrm>
            <a:off x="7177345" y="4398099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58"/>
          <p:cNvSpPr/>
          <p:nvPr/>
        </p:nvSpPr>
        <p:spPr>
          <a:xfrm>
            <a:off x="7113834" y="4541239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5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70"/>
          <p:cNvSpPr txBox="1"/>
          <p:nvPr/>
        </p:nvSpPr>
        <p:spPr>
          <a:xfrm>
            <a:off x="7042461" y="4632371"/>
            <a:ext cx="36769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i="1" dirty="0" smtClean="0">
                <a:latin typeface="Times New Roman"/>
                <a:cs typeface="Times New Roman"/>
              </a:rPr>
              <a:t>e</a:t>
            </a:r>
            <a:r>
              <a:rPr lang="en-US" altLang="zh-CN" sz="2000" i="1" baseline="-25000" dirty="0">
                <a:latin typeface="Times New Roman"/>
                <a:cs typeface="Times New Roman"/>
              </a:rPr>
              <a:t>0</a:t>
            </a:r>
            <a:endParaRPr lang="en-US" altLang="zh-CN" sz="2000" i="1" dirty="0">
              <a:latin typeface="Times New Roman"/>
              <a:cs typeface="Times New Roman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776" y="3966078"/>
            <a:ext cx="4699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Example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: 1)  Inserting </a:t>
            </a:r>
            <a:r>
              <a:rPr lang="en-US" altLang="zh-CN" i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of set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0: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      set the 1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, 3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and 4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bits to 1.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44" name="文本框 143"/>
          <p:cNvSpPr txBox="1"/>
          <p:nvPr/>
        </p:nvSpPr>
        <p:spPr>
          <a:xfrm>
            <a:off x="1220324" y="4829309"/>
            <a:ext cx="3750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Inserting </a:t>
            </a:r>
            <a:r>
              <a:rPr lang="en-US" altLang="zh-CN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of set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leave the 1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bit to 1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leave the 2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nd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bit to 0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set the 5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 smtClean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bit to 1</a:t>
            </a:r>
            <a:endParaRPr lang="en-US" altLang="zh-CN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46" name="object 31"/>
          <p:cNvSpPr txBox="1"/>
          <p:nvPr/>
        </p:nvSpPr>
        <p:spPr>
          <a:xfrm>
            <a:off x="7162752" y="3006248"/>
            <a:ext cx="2419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25" b="1" i="1" spc="-7" baseline="-205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25" b="1" i="1" baseline="-20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18841" y="2361554"/>
            <a:ext cx="1664825" cy="1615468"/>
            <a:chOff x="8275588" y="2350610"/>
            <a:chExt cx="1664825" cy="1615468"/>
          </a:xfrm>
        </p:grpSpPr>
        <p:sp>
          <p:nvSpPr>
            <p:cNvPr id="148" name="object 9"/>
            <p:cNvSpPr/>
            <p:nvPr/>
          </p:nvSpPr>
          <p:spPr>
            <a:xfrm>
              <a:off x="8776315" y="2367179"/>
              <a:ext cx="450775" cy="611115"/>
            </a:xfrm>
            <a:custGeom>
              <a:avLst/>
              <a:gdLst/>
              <a:ahLst/>
              <a:cxnLst/>
              <a:rect l="l" t="t" r="r" b="b"/>
              <a:pathLst>
                <a:path w="99059" h="621030">
                  <a:moveTo>
                    <a:pt x="98564" y="62049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0"/>
            <p:cNvSpPr/>
            <p:nvPr/>
          </p:nvSpPr>
          <p:spPr>
            <a:xfrm>
              <a:off x="8729504" y="2350610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85221"/>
                  </a:moveTo>
                  <a:lnTo>
                    <a:pt x="50766" y="0"/>
                  </a:lnTo>
                  <a:lnTo>
                    <a:pt x="125436" y="653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1"/>
            <p:cNvSpPr/>
            <p:nvPr/>
          </p:nvSpPr>
          <p:spPr>
            <a:xfrm>
              <a:off x="8275588" y="2353785"/>
              <a:ext cx="804545" cy="666750"/>
            </a:xfrm>
            <a:custGeom>
              <a:avLst/>
              <a:gdLst/>
              <a:ahLst/>
              <a:cxnLst/>
              <a:rect l="l" t="t" r="r" b="b"/>
              <a:pathLst>
                <a:path w="804544" h="666750">
                  <a:moveTo>
                    <a:pt x="804396" y="666756"/>
                  </a:moveTo>
                  <a:lnTo>
                    <a:pt x="0" y="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2"/>
            <p:cNvSpPr/>
            <p:nvPr/>
          </p:nvSpPr>
          <p:spPr>
            <a:xfrm>
              <a:off x="8275588" y="2353533"/>
              <a:ext cx="99695" cy="97790"/>
            </a:xfrm>
            <a:custGeom>
              <a:avLst/>
              <a:gdLst/>
              <a:ahLst/>
              <a:cxnLst/>
              <a:rect l="l" t="t" r="r" b="b"/>
              <a:pathLst>
                <a:path w="99695" h="97790">
                  <a:moveTo>
                    <a:pt x="18140" y="97782"/>
                  </a:moveTo>
                  <a:lnTo>
                    <a:pt x="0" y="256"/>
                  </a:lnTo>
                  <a:lnTo>
                    <a:pt x="99198" y="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3"/>
            <p:cNvSpPr/>
            <p:nvPr/>
          </p:nvSpPr>
          <p:spPr>
            <a:xfrm>
              <a:off x="8783872" y="3347151"/>
              <a:ext cx="443247" cy="607574"/>
            </a:xfrm>
            <a:custGeom>
              <a:avLst/>
              <a:gdLst/>
              <a:ahLst/>
              <a:cxnLst/>
              <a:rect l="l" t="t" r="r" b="b"/>
              <a:pathLst>
                <a:path w="99059" h="607060">
                  <a:moveTo>
                    <a:pt x="98536" y="0"/>
                  </a:moveTo>
                  <a:lnTo>
                    <a:pt x="0" y="60682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4"/>
            <p:cNvSpPr/>
            <p:nvPr/>
          </p:nvSpPr>
          <p:spPr>
            <a:xfrm>
              <a:off x="8729504" y="3880353"/>
              <a:ext cx="125730" cy="85725"/>
            </a:xfrm>
            <a:custGeom>
              <a:avLst/>
              <a:gdLst/>
              <a:ahLst/>
              <a:cxnLst/>
              <a:rect l="l" t="t" r="r" b="b"/>
              <a:pathLst>
                <a:path w="125730" h="85725">
                  <a:moveTo>
                    <a:pt x="0" y="0"/>
                  </a:moveTo>
                  <a:lnTo>
                    <a:pt x="50472" y="85395"/>
                  </a:lnTo>
                  <a:lnTo>
                    <a:pt x="125366" y="203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"/>
            <p:cNvSpPr/>
            <p:nvPr/>
          </p:nvSpPr>
          <p:spPr>
            <a:xfrm>
              <a:off x="8275599" y="3293055"/>
              <a:ext cx="804545" cy="664845"/>
            </a:xfrm>
            <a:custGeom>
              <a:avLst/>
              <a:gdLst/>
              <a:ahLst/>
              <a:cxnLst/>
              <a:rect l="l" t="t" r="r" b="b"/>
              <a:pathLst>
                <a:path w="804544" h="664844">
                  <a:moveTo>
                    <a:pt x="804385" y="0"/>
                  </a:moveTo>
                  <a:lnTo>
                    <a:pt x="0" y="664385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6"/>
            <p:cNvSpPr/>
            <p:nvPr/>
          </p:nvSpPr>
          <p:spPr>
            <a:xfrm>
              <a:off x="8275599" y="3859949"/>
              <a:ext cx="99695" cy="98425"/>
            </a:xfrm>
            <a:custGeom>
              <a:avLst/>
              <a:gdLst/>
              <a:ahLst/>
              <a:cxnLst/>
              <a:rect l="l" t="t" r="r" b="b"/>
              <a:pathLst>
                <a:path w="99695" h="98425">
                  <a:moveTo>
                    <a:pt x="18310" y="0"/>
                  </a:moveTo>
                  <a:lnTo>
                    <a:pt x="0" y="97494"/>
                  </a:lnTo>
                  <a:lnTo>
                    <a:pt x="99197" y="97923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9341098" y="3293055"/>
              <a:ext cx="599315" cy="66167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V="1">
              <a:off x="9341098" y="2353533"/>
              <a:ext cx="566236" cy="63840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object 17"/>
          <p:cNvSpPr/>
          <p:nvPr/>
        </p:nvSpPr>
        <p:spPr>
          <a:xfrm>
            <a:off x="6097268" y="5228704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21"/>
          <p:cNvSpPr/>
          <p:nvPr/>
        </p:nvSpPr>
        <p:spPr>
          <a:xfrm>
            <a:off x="6318841" y="5012438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22"/>
          <p:cNvSpPr/>
          <p:nvPr/>
        </p:nvSpPr>
        <p:spPr>
          <a:xfrm>
            <a:off x="6255329" y="5155578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32"/>
          <p:cNvSpPr txBox="1"/>
          <p:nvPr/>
        </p:nvSpPr>
        <p:spPr>
          <a:xfrm>
            <a:off x="6197218" y="5274071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77" name="object 17"/>
          <p:cNvSpPr/>
          <p:nvPr/>
        </p:nvSpPr>
        <p:spPr>
          <a:xfrm>
            <a:off x="6524209" y="4612643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21"/>
          <p:cNvSpPr/>
          <p:nvPr/>
        </p:nvSpPr>
        <p:spPr>
          <a:xfrm>
            <a:off x="6745782" y="439637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22"/>
          <p:cNvSpPr/>
          <p:nvPr/>
        </p:nvSpPr>
        <p:spPr>
          <a:xfrm>
            <a:off x="6682270" y="4539517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32"/>
          <p:cNvSpPr txBox="1"/>
          <p:nvPr/>
        </p:nvSpPr>
        <p:spPr>
          <a:xfrm>
            <a:off x="6624159" y="4658010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81" name="object 17"/>
          <p:cNvSpPr/>
          <p:nvPr/>
        </p:nvSpPr>
        <p:spPr>
          <a:xfrm>
            <a:off x="7813913" y="4612409"/>
            <a:ext cx="429250" cy="395511"/>
          </a:xfrm>
          <a:custGeom>
            <a:avLst/>
            <a:gdLst/>
            <a:ahLst/>
            <a:cxnLst/>
            <a:rect l="l" t="t" r="r" b="b"/>
            <a:pathLst>
              <a:path w="429259" h="422275">
                <a:moveTo>
                  <a:pt x="0" y="0"/>
                </a:moveTo>
                <a:lnTo>
                  <a:pt x="429257" y="0"/>
                </a:lnTo>
                <a:lnTo>
                  <a:pt x="429257" y="421974"/>
                </a:lnTo>
                <a:lnTo>
                  <a:pt x="0" y="421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41709C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2" name="object 21"/>
          <p:cNvSpPr/>
          <p:nvPr/>
        </p:nvSpPr>
        <p:spPr>
          <a:xfrm>
            <a:off x="8034695" y="4396143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3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3" name="object 22"/>
          <p:cNvSpPr/>
          <p:nvPr/>
        </p:nvSpPr>
        <p:spPr>
          <a:xfrm>
            <a:off x="7971183" y="4539283"/>
            <a:ext cx="127635" cy="76200"/>
          </a:xfrm>
          <a:custGeom>
            <a:avLst/>
            <a:gdLst/>
            <a:ahLst/>
            <a:cxnLst/>
            <a:rect l="l" t="t" r="r" b="b"/>
            <a:pathLst>
              <a:path w="127634" h="76200">
                <a:moveTo>
                  <a:pt x="0" y="5"/>
                </a:moveTo>
                <a:lnTo>
                  <a:pt x="63511" y="76212"/>
                </a:lnTo>
                <a:lnTo>
                  <a:pt x="127015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4" name="object 32"/>
          <p:cNvSpPr txBox="1"/>
          <p:nvPr/>
        </p:nvSpPr>
        <p:spPr>
          <a:xfrm>
            <a:off x="7913072" y="4657776"/>
            <a:ext cx="2419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i="1" dirty="0" smtClean="0">
                <a:latin typeface="Times New Roman"/>
                <a:ea typeface="+mj-ea"/>
                <a:cs typeface="Times New Roman"/>
              </a:rPr>
              <a:t>e</a:t>
            </a:r>
            <a:r>
              <a:rPr lang="en-US" i="1" baseline="-25000" dirty="0" smtClean="0">
                <a:latin typeface="Times New Roman"/>
                <a:ea typeface="+mj-ea"/>
                <a:cs typeface="Times New Roman"/>
              </a:rPr>
              <a:t>1</a:t>
            </a:r>
            <a:endParaRPr i="1" baseline="-250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85" name="object 30"/>
          <p:cNvSpPr txBox="1"/>
          <p:nvPr/>
        </p:nvSpPr>
        <p:spPr>
          <a:xfrm>
            <a:off x="6233784" y="3269266"/>
            <a:ext cx="1900555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186" name="object 30"/>
          <p:cNvSpPr txBox="1"/>
          <p:nvPr/>
        </p:nvSpPr>
        <p:spPr>
          <a:xfrm>
            <a:off x="6227067" y="1234022"/>
            <a:ext cx="1900555" cy="163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</a:pPr>
            <a:endParaRPr lang="en-US" sz="25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41325" algn="l"/>
                <a:tab pos="870585" algn="l"/>
                <a:tab pos="1299845" algn="l"/>
                <a:tab pos="1729105" algn="l"/>
              </a:tabLst>
            </a:pP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42060">
              <a:lnSpc>
                <a:spcPct val="100000"/>
              </a:lnSpc>
              <a:tabLst>
                <a:tab pos="1671320" algn="l"/>
              </a:tabLst>
            </a:pPr>
            <a:r>
              <a:rPr sz="2025" b="1" baseline="-20576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2025" baseline="-20576" dirty="0">
              <a:latin typeface="Calibri"/>
              <a:cs typeface="Calibr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43163" y="1947485"/>
            <a:ext cx="67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8268276" y="3995927"/>
            <a:ext cx="67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1619" y="198987"/>
            <a:ext cx="33334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ICC 2017  </a:t>
            </a:r>
            <a:r>
              <a:rPr lang="en-US" altLang="zh-CN" sz="2800" dirty="0" smtClean="0"/>
              <a:t>CNN-IS01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51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/>
      <p:bldP spid="143" grpId="1"/>
      <p:bldP spid="120" grpId="0"/>
      <p:bldP spid="120" grpId="1"/>
      <p:bldP spid="141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1" grpId="0"/>
      <p:bldP spid="122" grpId="0"/>
      <p:bldP spid="123" grpId="0"/>
      <p:bldP spid="133" grpId="0" animBg="1"/>
      <p:bldP spid="134" grpId="0" animBg="1"/>
      <p:bldP spid="135" grpId="0" animBg="1"/>
      <p:bldP spid="136" grpId="0"/>
      <p:bldP spid="9" grpId="0"/>
      <p:bldP spid="144" grpId="0"/>
      <p:bldP spid="146" grpId="0"/>
      <p:bldP spid="173" grpId="0" animBg="1"/>
      <p:bldP spid="174" grpId="0" animBg="1"/>
      <p:bldP spid="175" grpId="0" animBg="1"/>
      <p:bldP spid="176" grpId="0"/>
      <p:bldP spid="177" grpId="0" animBg="1"/>
      <p:bldP spid="178" grpId="0" animBg="1"/>
      <p:bldP spid="179" grpId="0" animBg="1"/>
      <p:bldP spid="180" grpId="0"/>
      <p:bldP spid="181" grpId="0" animBg="1"/>
      <p:bldP spid="182" grpId="0" animBg="1"/>
      <p:bldP spid="183" grpId="0" animBg="1"/>
      <p:bldP spid="184" grpId="0"/>
      <p:bldP spid="185" grpId="0"/>
      <p:bldP spid="18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8208</TotalTime>
  <Words>4701</Words>
  <Application>Microsoft Office PowerPoint</Application>
  <PresentationFormat>全屏显示(4:3)</PresentationFormat>
  <Paragraphs>911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华文楷体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Difference Bloom Filter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杨东升</cp:lastModifiedBy>
  <cp:revision>708</cp:revision>
  <cp:lastPrinted>2017-05-19T09:03:32Z</cp:lastPrinted>
  <dcterms:created xsi:type="dcterms:W3CDTF">2014-08-08T13:32:37Z</dcterms:created>
  <dcterms:modified xsi:type="dcterms:W3CDTF">2017-05-22T10:26:17Z</dcterms:modified>
</cp:coreProperties>
</file>