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1" r:id="rId5"/>
    <p:sldId id="262" r:id="rId6"/>
    <p:sldId id="312" r:id="rId7"/>
    <p:sldId id="377" r:id="rId8"/>
    <p:sldId id="378" r:id="rId9"/>
    <p:sldId id="379" r:id="rId10"/>
    <p:sldId id="381" r:id="rId11"/>
    <p:sldId id="382" r:id="rId12"/>
    <p:sldId id="331" r:id="rId13"/>
    <p:sldId id="383" r:id="rId14"/>
    <p:sldId id="385" r:id="rId15"/>
    <p:sldId id="384" r:id="rId16"/>
    <p:sldId id="386" r:id="rId17"/>
    <p:sldId id="387" r:id="rId18"/>
    <p:sldId id="390" r:id="rId19"/>
    <p:sldId id="391" r:id="rId20"/>
    <p:sldId id="388" r:id="rId21"/>
    <p:sldId id="361" r:id="rId22"/>
    <p:sldId id="362" r:id="rId23"/>
    <p:sldId id="392" r:id="rId24"/>
    <p:sldId id="393" r:id="rId25"/>
    <p:sldId id="394" r:id="rId26"/>
    <p:sldId id="368" r:id="rId27"/>
    <p:sldId id="369" r:id="rId28"/>
    <p:sldId id="372"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32FF"/>
    <a:srgbClr val="16A287"/>
    <a:srgbClr val="777777"/>
    <a:srgbClr val="C0C0C0"/>
    <a:srgbClr val="0066FF"/>
    <a:srgbClr val="00FA00"/>
    <a:srgbClr val="FF9300"/>
    <a:srgbClr val="FFFFFF"/>
    <a:srgbClr val="2051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4" autoAdjust="0"/>
    <p:restoredTop sz="69125" autoAdjust="0"/>
  </p:normalViewPr>
  <p:slideViewPr>
    <p:cSldViewPr showGuides="1">
      <p:cViewPr varScale="1">
        <p:scale>
          <a:sx n="59" d="100"/>
          <a:sy n="59" d="100"/>
        </p:scale>
        <p:origin x="533" y="67"/>
      </p:cViewPr>
      <p:guideLst>
        <p:guide orient="horz" pos="2115"/>
        <p:guide pos="3250"/>
        <p:guide pos="7061"/>
        <p:guide pos="4883"/>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宋体" panose="02010600030101010101" pitchFamily="2" charset="-122"/>
              </a:defRPr>
            </a:lvl1pPr>
          </a:lstStyle>
          <a:p>
            <a:fld id="{30C0BA0B-DAEA-4680-AAC1-9E8B91E60633}"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宋体" panose="02010600030101010101" pitchFamily="2" charset="-122"/>
              </a:defRPr>
            </a:lvl1pPr>
          </a:lstStyle>
          <a:p>
            <a:fld id="{2C7DBA15-3F6E-4149-9019-6609FD57F75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宋体" panose="02010600030101010101" pitchFamily="2" charset="-122"/>
        <a:cs typeface="+mn-cs"/>
      </a:defRPr>
    </a:lvl1pPr>
    <a:lvl2pPr marL="457200" algn="l" defTabSz="914400" rtl="0" eaLnBrk="1" latinLnBrk="0" hangingPunct="1">
      <a:defRPr sz="1200" kern="1200">
        <a:solidFill>
          <a:schemeClr val="tx1"/>
        </a:solidFill>
        <a:latin typeface="+mn-lt"/>
        <a:ea typeface="宋体" panose="02010600030101010101" pitchFamily="2" charset="-122"/>
        <a:cs typeface="+mn-cs"/>
      </a:defRPr>
    </a:lvl2pPr>
    <a:lvl3pPr marL="914400" algn="l" defTabSz="914400" rtl="0" eaLnBrk="1" latinLnBrk="0" hangingPunct="1">
      <a:defRPr sz="1200" kern="1200">
        <a:solidFill>
          <a:schemeClr val="tx1"/>
        </a:solidFill>
        <a:latin typeface="+mn-lt"/>
        <a:ea typeface="宋体" panose="02010600030101010101" pitchFamily="2" charset="-122"/>
        <a:cs typeface="+mn-cs"/>
      </a:defRPr>
    </a:lvl3pPr>
    <a:lvl4pPr marL="1371600" algn="l" defTabSz="914400" rtl="0" eaLnBrk="1" latinLnBrk="0" hangingPunct="1">
      <a:defRPr sz="1200" kern="1200">
        <a:solidFill>
          <a:schemeClr val="tx1"/>
        </a:solidFill>
        <a:latin typeface="+mn-lt"/>
        <a:ea typeface="宋体" panose="02010600030101010101" pitchFamily="2" charset="-122"/>
        <a:cs typeface="+mn-cs"/>
      </a:defRPr>
    </a:lvl4pPr>
    <a:lvl5pPr marL="1828800" algn="l" defTabSz="914400" rtl="0" eaLnBrk="1" latinLnBrk="0" hangingPunct="1">
      <a:defRPr sz="1200" kern="1200">
        <a:solidFill>
          <a:schemeClr val="tx1"/>
        </a:solidFill>
        <a:latin typeface="+mn-lt"/>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cs typeface="+mn-cs"/>
              </a:rPr>
              <a:t>Good</a:t>
            </a:r>
            <a:r>
              <a:rPr lang="en-US" altLang="zh-CN" sz="1200" kern="1200" baseline="0" dirty="0">
                <a:solidFill>
                  <a:schemeClr val="tx1"/>
                </a:solidFill>
                <a:effectLst/>
                <a:latin typeface="+mn-lt"/>
                <a:cs typeface="+mn-cs"/>
              </a:rPr>
              <a:t> afternoon, everyone. My name is Haowei Zhang. I am an undergraduated student from Peking University. It's my honor to give a presentation in ICDE. </a:t>
            </a:r>
            <a:endParaRPr lang="en-US" altLang="zh-CN" sz="1200" kern="1200" baseline="0" dirty="0">
              <a:solidFill>
                <a:schemeClr val="tx1"/>
              </a:solidFill>
              <a:effectLst/>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baseline="0" dirty="0">
                <a:solidFill>
                  <a:schemeClr val="tx1"/>
                </a:solidFill>
                <a:effectLst/>
                <a:latin typeface="+mn-lt"/>
                <a:ea typeface="+mn-ea"/>
                <a:cs typeface="+mn-cs"/>
              </a:rPr>
              <a:t>Today my topic is ``Finding significant Items in Data Streams’’.</a:t>
            </a:r>
            <a:endParaRPr lang="en-US" dirty="0"/>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cs typeface="+mn-cs"/>
              </a:rPr>
              <a:t>Next, we present out</a:t>
            </a:r>
            <a:r>
              <a:rPr lang="en-US" altLang="zh-CN" sz="1200" b="0" kern="1200" baseline="0" dirty="0">
                <a:solidFill>
                  <a:schemeClr val="tx1"/>
                </a:solidFill>
                <a:effectLst/>
                <a:latin typeface="+mn-lt"/>
                <a:cs typeface="+mn-cs"/>
              </a:rPr>
              <a:t> solution – Long-tail Clock, or LTC in short.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First we present our data structure.</a:t>
            </a:r>
            <a:r>
              <a:rPr lang="zh-CN" altLang="en-US" sz="1200" dirty="0"/>
              <a:t> </a:t>
            </a:r>
            <a:r>
              <a:rPr lang="en-US" altLang="zh-CN" sz="1200" dirty="0"/>
              <a:t>It is a lossy table, consists of w buckets. Every bucket consists of d cells. And every cell consists of three fields: ID, frequency and persistency. The persistency fields consists of two parts: a counter and a flag. The ID filed records an item’s ID, the frequency field records the estimated frequency of that item. the counter part records the estimated persistency of that item, and the flag denotes whether this item has appeared in the current period. Using these fields, we can easily calculate the estimated significance of recorded items. When an item arrives, first it will be mapped to a bucket by a hash function.</a:t>
            </a:r>
            <a:endParaRPr lang="en-US" altLang="zh-CN" sz="1200"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Note the situation we discuss is the memory size is tight. So we can’t record all items’ information. So when an item is mapped to a bucket. There are three cases. First, it could be found in that bucket. Apparently, we just need to increment the estimated frequency by 1. Second, we can’t find it in that bucket but there is an empty cell. Easily, we just need to set the estimated frequency to 1. The difficult point is the third situation: we can’t find it in that bucket and the mapped bucket is full. Discarding this item is not a good choice.  Here is our solution: in the mapped bucket, we first find a recorded item with the smallest estimated significance. and then we decrement the estimated frequency of this item by 1. If the estimated significance of that item is 0, we replace it with the arriving item. In this way, for any time, the arriving item has a chance to be inserted into our data structure.</a:t>
            </a:r>
            <a:endParaRPr lang="zh-CN" altLang="en-US"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strategy of updating persistency in the third case is similar: decrementing the most insignificant item’s estimated persistency by 1. And if the estimated significance of that item is 0, we replace it with the arriving item. However, the difficult point of updating persistency is that during one period, we can only increment the counter of an item at most 1 even if it appeared several times. To deal with this problem, we leverage the spirit of a well-known algorithm: Clock. As shown in the slide, every cell corresponds to a time slot in the Clock. A pointer p moves clockwise and passes several slots for every insertion. The time of passing all slots is equal to the length of that period. To guarantee it, we just need to set the speed of p appropriately. when an item arrives, if we find it in a cell, we just set the flag to true, which denotes this item has appeared in the current period. Furthermore, we use another thread to scan all time slots which are passed by the pointer p, and update the corresponding cells’ counter: if the flag is true, we increment its counter and reset the flag to false, otherwise we do nothing. In this way, it is guaranteed that every counter is incremented at most once in a period, since its corresponding time slot is scanned exactly once in one period.</a:t>
            </a:r>
            <a:endParaRPr lang="zh-CN" altLang="en-US"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we show the operation of query.</a:t>
            </a:r>
            <a:endParaRPr lang="en-US" altLang="zh-CN" dirty="0"/>
          </a:p>
          <a:p>
            <a:r>
              <a:rPr lang="en-US" altLang="zh-CN" dirty="0"/>
              <a:t>When users want to query the significance of an item e. We first check the mapped bucket, if e matches a cell, we report its estimated significance, otherwise we report that e has not appeared. </a:t>
            </a:r>
            <a:endParaRPr lang="en-US" altLang="zh-CN" dirty="0"/>
          </a:p>
          <a:p>
            <a:r>
              <a:rPr lang="en-US" altLang="zh-CN" dirty="0"/>
              <a:t>When users want to find top-k significant items. We just need to scan all cells and report the largest k significant items.</a:t>
            </a:r>
            <a:endParaRPr lang="zh-CN" altLang="en-US"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cs typeface="+mn-cs"/>
              </a:rPr>
              <a:t>Next, we present two optimizations of our data structure.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we show the optimization of long-tail replacement.</a:t>
            </a:r>
            <a:endParaRPr lang="en-US" altLang="zh-CN" dirty="0"/>
          </a:p>
          <a:p>
            <a:r>
              <a:rPr lang="en-US" altLang="zh-CN" dirty="0"/>
              <a:t>This optimization is based on this assumption, which is shown in the slide: real datasets often follow the long-tail distribution, and frequencies of items that fall into the same bucket still follow long-tail distribution.</a:t>
            </a:r>
            <a:endParaRPr lang="en-US" altLang="zh-CN" dirty="0"/>
          </a:p>
          <a:p>
            <a:r>
              <a:rPr lang="en-US" altLang="zh-CN" dirty="0"/>
              <a:t>We also conduct experiments to prove this assumption, which is also shown in the slide.</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we present the strategy of long-tail replacement.</a:t>
            </a:r>
            <a:endParaRPr lang="en-US" altLang="zh-CN" dirty="0"/>
          </a:p>
          <a:p>
            <a:r>
              <a:rPr lang="en-US" altLang="zh-CN" dirty="0"/>
              <a:t>Here is the main problem: how to set the initial value of the newly inserted item. </a:t>
            </a:r>
            <a:endParaRPr lang="en-US" altLang="zh-CN" dirty="0"/>
          </a:p>
          <a:p>
            <a:r>
              <a:rPr lang="en-US" altLang="zh-CN" dirty="0"/>
              <a:t>When a new item in inserted into some cell, it seems that this item arrives for the first time, so the  initial values should be set to 1. However, its real frequency and persistency tend to be much larger than 1, because it may have come many times to offset the original smallest item in that bucket. </a:t>
            </a:r>
            <a:endParaRPr lang="en-US" altLang="zh-CN" dirty="0"/>
          </a:p>
          <a:p>
            <a:r>
              <a:rPr lang="en-US" altLang="zh-CN" dirty="0"/>
              <a:t>To address this problem, we propose an optimization namely Long-tail replacement. Thanks to the long-tail distribution, we can consider that the smallest value is close to the second smallest value. So we set the initial value to the second smallest value minus 1. In the worst case, an infrequent of </a:t>
            </a:r>
            <a:r>
              <a:rPr lang="en-US" altLang="zh-CN" dirty="0" err="1"/>
              <a:t>inpersistent</a:t>
            </a:r>
            <a:r>
              <a:rPr lang="en-US" altLang="zh-CN" dirty="0"/>
              <a:t> item is inserted into that cell, but the initial value is very large. However, with a high probability it will be expelled soon, since it seldom appears later.</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using our strategy might cause a deviation from the real period.</a:t>
            </a:r>
            <a:r>
              <a:rPr lang="zh-CN" altLang="en-US" dirty="0"/>
              <a:t> </a:t>
            </a:r>
            <a:r>
              <a:rPr lang="en-US" altLang="zh-CN" dirty="0"/>
              <a:t>As shown in this slide, for an item, if it arrived at time Ta and Tb, but the corresponding time slot was scanned at time Ta’ and Tb’, the counter would be incremented twice. The reason behind is that this time slot has a deviation from the real period.  Here is our solution, we replace the flag with two flags: the current flag denotes whether the recorded item has appeared in the current period, and the previous flag denotes whether the recorded item has appeared in the previous period. When an item arrives, we update the current flag, when a time slot is scanned, we use the previous flag of the corresponding cell to update the counter. In this way, the deviation is eliminated. </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cs typeface="+mn-cs"/>
              </a:rPr>
              <a:t>Next, we present experimental results</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cs typeface="+mn-cs"/>
              </a:rPr>
              <a:t>Here is the outline, and we first introduce</a:t>
            </a:r>
            <a:r>
              <a:rPr lang="en-US" altLang="zh-CN" sz="1200" b="0" kern="1200" baseline="0" dirty="0">
                <a:solidFill>
                  <a:schemeClr val="tx1"/>
                </a:solidFill>
                <a:effectLst/>
                <a:latin typeface="+mn-lt"/>
                <a:cs typeface="+mn-cs"/>
              </a:rPr>
              <a:t> the background.</a:t>
            </a:r>
            <a:endParaRPr lang="en-US" b="0" dirty="0"/>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cs typeface="+mn-cs"/>
              </a:rPr>
              <a:t>This is the experimental setup.</a:t>
            </a:r>
            <a:endParaRPr lang="en-US" altLang="zh-CN" sz="1200" b="0" i="0" u="none" strike="noStrike" kern="1200" baseline="0" dirty="0">
              <a:solidFill>
                <a:schemeClr val="tx1"/>
              </a:solidFill>
              <a:latin typeface="+mn-lt"/>
              <a:cs typeface="+mn-cs"/>
            </a:endParaRPr>
          </a:p>
          <a:p>
            <a:r>
              <a:rPr lang="en-US" altLang="zh-CN" sz="1200" b="0" i="0" u="none" strike="noStrike" kern="1200" baseline="0" dirty="0">
                <a:solidFill>
                  <a:schemeClr val="tx1"/>
                </a:solidFill>
                <a:latin typeface="+mn-lt"/>
                <a:cs typeface="+mn-cs"/>
              </a:rPr>
              <a:t>We use three datasets: social, network and CAIDA. </a:t>
            </a:r>
            <a:endParaRPr lang="en-US" altLang="zh-CN" sz="1200" b="0" i="0" u="none" strike="noStrike" kern="1200" baseline="0" dirty="0">
              <a:solidFill>
                <a:schemeClr val="tx1"/>
              </a:solidFill>
              <a:latin typeface="+mn-lt"/>
              <a:cs typeface="+mn-cs"/>
            </a:endParaRPr>
          </a:p>
          <a:p>
            <a:r>
              <a:rPr lang="en-US" altLang="zh-CN" sz="1200" b="0" i="0" u="none" strike="noStrike" kern="1200" baseline="0" dirty="0">
                <a:solidFill>
                  <a:schemeClr val="tx1"/>
                </a:solidFill>
                <a:latin typeface="+mn-lt"/>
                <a:cs typeface="+mn-cs"/>
              </a:rPr>
              <a:t>As shown in the table, each dataset has different number of periods and more than 1 million items.</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first conduct experiments to compare our algorithm with related works for finding frequent items. Our algorithm works by setting alpha to 1 and beta to 0. </a:t>
            </a:r>
            <a:endParaRPr lang="en-US" altLang="zh-CN" dirty="0"/>
          </a:p>
          <a:p>
            <a:r>
              <a:rPr lang="en-US" altLang="zh-CN" dirty="0"/>
              <a:t>The red curve in this slide denotes our </a:t>
            </a:r>
            <a:r>
              <a:rPr lang="en-US" altLang="zh-CN" dirty="0" err="1"/>
              <a:t>algoirithm</a:t>
            </a:r>
            <a:r>
              <a:rPr lang="en-US" altLang="zh-CN" dirty="0"/>
              <a:t> .The results show that the performance our algorithm is much better than others.</a:t>
            </a:r>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also conduct experiments to compare related works for finding persistent items. Similarly, our algorithm works by setting alpha to 0 and beta to 1. </a:t>
            </a:r>
            <a:endParaRPr lang="en-US" altLang="zh-CN" dirty="0"/>
          </a:p>
          <a:p>
            <a:r>
              <a:rPr lang="en-US" altLang="zh-CN" dirty="0"/>
              <a:t>The results also show that the performance our algorithm is much better than others.</a:t>
            </a:r>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we conduct experiments to compare related works for finding significant items. The baselines are the CM sketch and the CU sketch. As I said before, for sketches, we use a counting bloom filter to make sure every item contributes at most 1 in one period. As shown in the slide, the first number denotes alpha, and the second number denotes beta. We can also observe that the performance of our algorithm is much better than sketches.</a:t>
            </a:r>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cs typeface="+mn-cs"/>
              </a:rPr>
              <a:t>Next, we present the conclusion.</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first define a new issue: finding significant items</a:t>
            </a:r>
            <a:endParaRPr lang="en-US" altLang="zh-CN" dirty="0"/>
          </a:p>
          <a:p>
            <a:r>
              <a:rPr lang="en-US" altLang="zh-CN" dirty="0"/>
              <a:t>Then we propose a solution to accurately find significant items with small memory size</a:t>
            </a:r>
            <a:endParaRPr lang="en-US" altLang="zh-CN" dirty="0"/>
          </a:p>
          <a:p>
            <a:r>
              <a:rPr lang="en-US" altLang="zh-CN" dirty="0"/>
              <a:t>The key techniques are long-tail Replacement and a Clock with Deviation Eliminator.</a:t>
            </a:r>
            <a:endParaRPr lang="en-US" altLang="zh-CN" dirty="0"/>
          </a:p>
          <a:p>
            <a:r>
              <a:rPr lang="en-US" altLang="zh-CN" dirty="0"/>
              <a:t>The results show that the performance of our algorithm is much better than related algorithms</a:t>
            </a:r>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Thanks.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cs typeface="+mn-cs"/>
              </a:rPr>
              <a:t>First, we introduce the background.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cs typeface="+mn-cs"/>
              </a:rPr>
              <a:t>As we can see, nowadays, the exploding data provides more opportunities for users to better understand the world. But unfortunately, it is hard for users to find the information they care about most in time. The best solution for solving this problem is using approximate data structures because of the following reasons: First,</a:t>
            </a:r>
            <a:r>
              <a:rPr lang="zh-CN" altLang="en-US" sz="1200" b="0" i="0" u="none" strike="noStrike" kern="1200" baseline="0" dirty="0">
                <a:solidFill>
                  <a:schemeClr val="tx1"/>
                </a:solidFill>
                <a:latin typeface="+mn-lt"/>
                <a:cs typeface="+mn-cs"/>
              </a:rPr>
              <a:t> </a:t>
            </a:r>
            <a:r>
              <a:rPr lang="en-US" altLang="zh-CN" sz="1200" b="0" i="0" u="none" strike="noStrike" kern="1200" baseline="0" dirty="0">
                <a:solidFill>
                  <a:schemeClr val="tx1"/>
                </a:solidFill>
                <a:latin typeface="+mn-lt"/>
                <a:cs typeface="+mn-cs"/>
              </a:rPr>
              <a:t>as long as the data structure is accurate enough, or in other words, it causes few errors, it almost doesn’t influence the results. For example, when we want to find feature values in machine learning, we don’t care whether the feature values are all useful, but we hope that the number of useful feature values to be  as many as possible. </a:t>
            </a:r>
            <a:r>
              <a:rPr lang="zh-CN" altLang="en-US" sz="1200" b="0" i="0" u="none" strike="noStrike" kern="1200" baseline="0" dirty="0">
                <a:solidFill>
                  <a:schemeClr val="tx1"/>
                </a:solidFill>
                <a:latin typeface="+mn-lt"/>
                <a:cs typeface="+mn-cs"/>
              </a:rPr>
              <a:t> </a:t>
            </a:r>
            <a:r>
              <a:rPr lang="en-US" altLang="zh-CN" sz="1200" b="0" i="0" u="none" strike="noStrike" kern="1200" baseline="0" dirty="0">
                <a:solidFill>
                  <a:schemeClr val="tx1"/>
                </a:solidFill>
                <a:latin typeface="+mn-lt"/>
                <a:cs typeface="+mn-cs"/>
              </a:rPr>
              <a:t>Second, approximate data structures  are often fast and memory efficient. In recent decades, a series of approximate data structures have been proposed and played important roles, including the Bloom filter, sketches and many others.</a:t>
            </a:r>
            <a:endParaRPr lang="en-US" altLang="zh-CN" sz="1200" b="0" i="0" u="none" strike="noStrike" kern="1200" baseline="0" dirty="0">
              <a:solidFill>
                <a:schemeClr val="tx1"/>
              </a:solidFill>
              <a:latin typeface="+mn-lt"/>
              <a:cs typeface="+mn-cs"/>
            </a:endParaRPr>
          </a:p>
          <a:p>
            <a:endParaRPr lang="en-US" altLang="zh-CN" sz="1200" b="0" i="0" u="none" strike="noStrike" kern="1200" baseline="0" dirty="0">
              <a:solidFill>
                <a:schemeClr val="tx1"/>
              </a:solidFill>
              <a:latin typeface="+mn-lt"/>
              <a:cs typeface="+mn-cs"/>
            </a:endParaRPr>
          </a:p>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cs typeface="+mn-cs"/>
              </a:rPr>
              <a:t>Next, let me explain the topic, the main problem is that what the significant items are.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The definition of significant items are shown in this slide: given a stream of N items in T consecutive measurement periods. For an arbitrary item e, its frequency f is defined as the number of times that it appeared, its persistency p is defined as the number of periods where it appeared, and its significance s is defined as a function: f multiplies alpha plus p multiplies beta, where alpha and beta are parameters predefined by users.  The goal of this paper is to report k items with the largest significance.</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Next I’ll show three user cases to prove that finding significant items is a key component in many applications. </a:t>
            </a:r>
            <a:endParaRPr lang="en-US" altLang="zh-CN" sz="1200" dirty="0"/>
          </a:p>
          <a:p>
            <a:r>
              <a:rPr lang="en-US" altLang="zh-CN" sz="1200" dirty="0"/>
              <a:t>First: DDoS attacks detection. The DDoS victim receives many packets from attackers, which could be detected by finding frequent items. But checking all frequent items are time-consuming. Actually, the attack traffic is often not only frequent but also persistent. Therefore, finding significant items could somehow separate attack traffic from normal traffic more accurately.</a:t>
            </a:r>
            <a:endParaRPr lang="en-US" altLang="zh-CN" sz="1200" dirty="0"/>
          </a:p>
          <a:p>
            <a:r>
              <a:rPr lang="en-US" altLang="zh-CN" sz="1200" dirty="0"/>
              <a:t>Second, website evaluation. For a website, the frequency refers to the number of user’s accesses to it, and the persistency indicates whether this website is popular all the time. So, using significance to evaluate a website is convincing.</a:t>
            </a:r>
            <a:endParaRPr lang="en-US" altLang="zh-CN" sz="1200" dirty="0"/>
          </a:p>
          <a:p>
            <a:r>
              <a:rPr lang="en-US" altLang="zh-CN" sz="1200" dirty="0"/>
              <a:t>Third, network congestion. it happens every second in data centers. One effective solution is to change the forwarding paths of frequent flows, however, some algorithms for organizing the forwarding table do not support fast update. Therefore, it is desirable to change as few flow paths as possible. However, many flows could be a burst, so changing the forwarding entry of frequent flows is not always useful. A better choice is to find significant flows. Because with a high probability they are frequent in a long period later.</a:t>
            </a:r>
            <a:endParaRPr lang="en-US" altLang="zh-CN" sz="1200"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cs typeface="+mn-cs"/>
              </a:rPr>
              <a:t>Next, we present the third</a:t>
            </a:r>
            <a:r>
              <a:rPr lang="en-US" altLang="zh-CN" sz="1200" b="0" kern="1200" baseline="0" dirty="0">
                <a:solidFill>
                  <a:schemeClr val="tx1"/>
                </a:solidFill>
                <a:effectLst/>
                <a:latin typeface="+mn-lt"/>
                <a:cs typeface="+mn-cs"/>
              </a:rPr>
              <a:t> part  --related work</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To the best of our knowledge, no prior work could deal with finding significant items. A straightforward solution is to combine two data structures: one for finding frequent items and the other for finding persistent items. Existing algorithms for finding frequent items could be divided into two categories: sketch-based and counter-based. The sketch-based category includes the CM sketch and the CU sketch. The counter-based category includes CSS, Space Saving, and Lossy Counting. For finding persistent items, the key problem is that the estimated persistency of an item should be incremented at most 1 even if it appeared several times in a period. So, the straightforward solution is to use a counting bloom filter to judge whether this item has appeared before in the current period and use a sketch-based data structure to record its estimated persistency. In VLDB 2017, the algorithm PIE was proposed, it uses T data structures to record information, where T is the number of periods. However, all the existing data structures have the following limitations: they are low memory efficient. As a result, they are inaccurate in the situation of tight memory size.</a:t>
            </a:r>
            <a:endParaRPr lang="en-US" altLang="zh-CN" sz="1200"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1357313"/>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137" name="矩形 136"/>
          <p:cNvSpPr/>
          <p:nvPr userDrawn="1"/>
        </p:nvSpPr>
        <p:spPr>
          <a:xfrm>
            <a:off x="-24680" y="5373216"/>
            <a:ext cx="12216680" cy="148478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endParaRPr lang="zh-CN" altLang="en-US" dirty="0"/>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endParaRPr lang="zh-CN" altLang="en-US" dirty="0"/>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endParaRPr lang="zh-CN" altLang="en-US" dirty="0"/>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endParaRPr lang="zh-CN" altLang="en-US" dirty="0"/>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143672"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56" name="文本占位符 148"/>
          <p:cNvSpPr>
            <a:spLocks noGrp="1"/>
          </p:cNvSpPr>
          <p:nvPr>
            <p:ph type="body" sz="quarter" idx="11" hasCustomPrompt="1"/>
          </p:nvPr>
        </p:nvSpPr>
        <p:spPr>
          <a:xfrm>
            <a:off x="4367808" y="1340768"/>
            <a:ext cx="2232248"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4367808" y="2105370"/>
            <a:ext cx="2232248"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4367808" y="2869972"/>
            <a:ext cx="2232248"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4367808" y="3634574"/>
            <a:ext cx="2232248"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4367808" y="4399176"/>
            <a:ext cx="2232248"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7" name="文本占位符 148"/>
          <p:cNvSpPr>
            <a:spLocks noGrp="1"/>
          </p:cNvSpPr>
          <p:nvPr>
            <p:ph type="body" sz="quarter" idx="17" hasCustomPrompt="1"/>
          </p:nvPr>
        </p:nvSpPr>
        <p:spPr>
          <a:xfrm>
            <a:off x="6600056" y="1340768"/>
            <a:ext cx="2232248"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68" name="文本占位符 148"/>
          <p:cNvSpPr>
            <a:spLocks noGrp="1"/>
          </p:cNvSpPr>
          <p:nvPr>
            <p:ph type="body" sz="quarter" idx="18" hasCustomPrompt="1"/>
          </p:nvPr>
        </p:nvSpPr>
        <p:spPr>
          <a:xfrm>
            <a:off x="6600056" y="2111856"/>
            <a:ext cx="3168352"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endParaRPr lang="zh-CN" altLang="en-US" dirty="0"/>
          </a:p>
        </p:txBody>
      </p:sp>
      <p:sp>
        <p:nvSpPr>
          <p:cNvPr id="69" name="文本占位符 148"/>
          <p:cNvSpPr>
            <a:spLocks noGrp="1"/>
          </p:cNvSpPr>
          <p:nvPr>
            <p:ph type="body" sz="quarter" idx="19" hasCustomPrompt="1"/>
          </p:nvPr>
        </p:nvSpPr>
        <p:spPr>
          <a:xfrm>
            <a:off x="6600056" y="2866711"/>
            <a:ext cx="3168352"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endParaRPr lang="zh-CN" altLang="en-US" dirty="0"/>
          </a:p>
        </p:txBody>
      </p:sp>
      <p:sp>
        <p:nvSpPr>
          <p:cNvPr id="70" name="文本占位符 148"/>
          <p:cNvSpPr>
            <a:spLocks noGrp="1"/>
          </p:cNvSpPr>
          <p:nvPr>
            <p:ph type="body" sz="quarter" idx="20" hasCustomPrompt="1"/>
          </p:nvPr>
        </p:nvSpPr>
        <p:spPr>
          <a:xfrm>
            <a:off x="6600056" y="3634805"/>
            <a:ext cx="3168352"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endParaRPr lang="zh-CN" altLang="en-US" dirty="0"/>
          </a:p>
        </p:txBody>
      </p:sp>
      <p:sp>
        <p:nvSpPr>
          <p:cNvPr id="71" name="文本占位符 148"/>
          <p:cNvSpPr>
            <a:spLocks noGrp="1"/>
          </p:cNvSpPr>
          <p:nvPr>
            <p:ph type="body" sz="quarter" idx="21" hasCustomPrompt="1"/>
          </p:nvPr>
        </p:nvSpPr>
        <p:spPr>
          <a:xfrm>
            <a:off x="6600056" y="4411975"/>
            <a:ext cx="3168352"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endParaRPr lang="zh-CN" altLang="en-US" dirty="0"/>
          </a:p>
        </p:txBody>
      </p:sp>
      <p:sp>
        <p:nvSpPr>
          <p:cNvPr id="19" name="文本占位符 148"/>
          <p:cNvSpPr>
            <a:spLocks noGrp="1"/>
          </p:cNvSpPr>
          <p:nvPr>
            <p:ph type="body" sz="quarter" idx="22" hasCustomPrompt="1"/>
          </p:nvPr>
        </p:nvSpPr>
        <p:spPr>
          <a:xfrm>
            <a:off x="4367808" y="5176575"/>
            <a:ext cx="2232248"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sp>
        <p:nvSpPr>
          <p:cNvPr id="21" name="文本占位符 148"/>
          <p:cNvSpPr>
            <a:spLocks noGrp="1"/>
          </p:cNvSpPr>
          <p:nvPr>
            <p:ph type="body" sz="quarter" idx="23" hasCustomPrompt="1"/>
          </p:nvPr>
        </p:nvSpPr>
        <p:spPr>
          <a:xfrm>
            <a:off x="6600056" y="5189374"/>
            <a:ext cx="3168352" cy="503237"/>
          </a:xfrm>
          <a:prstGeom prst="rect">
            <a:avLst/>
          </a:prstGeom>
        </p:spPr>
        <p:txBody>
          <a:bodyPr/>
          <a:lstStyle>
            <a:lvl1pPr marL="0" indent="0">
              <a:buNone/>
              <a:defRPr sz="3200" b="1"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Conclusion</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宋体" panose="02010600030101010101" pitchFamily="2" charset="-122"/>
                <a:ea typeface="宋体" panose="0201060003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07368" y="1484784"/>
            <a:ext cx="11305256" cy="1330429"/>
          </a:xfrm>
        </p:spPr>
        <p:txBody>
          <a:bodyPr/>
          <a:lstStyle/>
          <a:p>
            <a:pPr algn="ctr"/>
            <a:r>
              <a:rPr lang="en-US" altLang="zh-CN" sz="4000" dirty="0">
                <a:latin typeface="宋体" panose="02010600030101010101" pitchFamily="2" charset="-122"/>
                <a:cs typeface="微软雅黑" panose="020B0503020204020204" pitchFamily="34" charset="-122"/>
              </a:rPr>
              <a:t>Finding Significant Items in Data Streams</a:t>
            </a:r>
            <a:endParaRPr lang="en-US" altLang="zh-CN" sz="4000" dirty="0">
              <a:latin typeface="宋体" panose="02010600030101010101" pitchFamily="2" charset="-122"/>
              <a:cs typeface="微软雅黑" panose="020B0503020204020204" pitchFamily="34" charset="-122"/>
            </a:endParaRPr>
          </a:p>
        </p:txBody>
      </p:sp>
      <p:sp>
        <p:nvSpPr>
          <p:cNvPr id="3" name="文本占位符 2"/>
          <p:cNvSpPr>
            <a:spLocks noGrp="1"/>
          </p:cNvSpPr>
          <p:nvPr>
            <p:ph type="body" sz="quarter" idx="11"/>
          </p:nvPr>
        </p:nvSpPr>
        <p:spPr>
          <a:xfrm>
            <a:off x="1020456" y="2849087"/>
            <a:ext cx="9637767" cy="2372320"/>
          </a:xfrm>
        </p:spPr>
        <p:txBody>
          <a:bodyPr/>
          <a:lstStyle/>
          <a:p>
            <a:pPr marL="0" indent="0" algn="ctr">
              <a:buNone/>
            </a:pPr>
            <a:r>
              <a:rPr lang="en-US" altLang="zh-CN" b="0" dirty="0">
                <a:solidFill>
                  <a:srgbClr val="0432FF"/>
                </a:solidFill>
              </a:rPr>
              <a:t>Tong Yang, </a:t>
            </a:r>
            <a:r>
              <a:rPr lang="en-US" altLang="zh-CN" u="sng" dirty="0">
                <a:solidFill>
                  <a:srgbClr val="0432FF"/>
                </a:solidFill>
              </a:rPr>
              <a:t>Haowei Zhang</a:t>
            </a:r>
            <a:endParaRPr lang="en-US" altLang="zh-CN" b="0" dirty="0">
              <a:solidFill>
                <a:srgbClr val="0432FF"/>
              </a:solidFill>
            </a:endParaRPr>
          </a:p>
          <a:p>
            <a:pPr marL="0" indent="0" algn="ctr">
              <a:buNone/>
            </a:pPr>
            <a:r>
              <a:rPr lang="en-US" altLang="zh-CN" b="0" dirty="0">
                <a:solidFill>
                  <a:srgbClr val="0432FF"/>
                </a:solidFill>
              </a:rPr>
              <a:t>Dongsheng Yang, Yucheng Huang, Xiaoming Li</a:t>
            </a:r>
            <a:endParaRPr lang="en-US" altLang="zh-CN" b="0" dirty="0">
              <a:solidFill>
                <a:srgbClr val="0432FF"/>
              </a:solidFill>
            </a:endParaRPr>
          </a:p>
          <a:p>
            <a:pPr marL="0" indent="0" algn="ctr">
              <a:buNone/>
            </a:pPr>
            <a:r>
              <a:rPr lang="en-US" altLang="zh-CN" b="0" dirty="0">
                <a:solidFill>
                  <a:srgbClr val="0432FF"/>
                </a:solidFill>
              </a:rPr>
              <a:t>Peking University, China</a:t>
            </a:r>
            <a:endParaRPr lang="en-US" altLang="zh-CN" b="0" dirty="0">
              <a:solidFill>
                <a:srgbClr val="0432FF"/>
              </a:solidFill>
            </a:endParaRPr>
          </a:p>
        </p:txBody>
      </p:sp>
      <p:sp>
        <p:nvSpPr>
          <p:cNvPr id="5" name="文本占位符 4"/>
          <p:cNvSpPr>
            <a:spLocks noGrp="1"/>
          </p:cNvSpPr>
          <p:nvPr>
            <p:ph type="body" sz="quarter" idx="13"/>
          </p:nvPr>
        </p:nvSpPr>
        <p:spPr>
          <a:xfrm>
            <a:off x="6528048" y="5517232"/>
            <a:ext cx="4490784" cy="1224136"/>
          </a:xfrm>
        </p:spPr>
        <p:txBody>
          <a:bodyPr/>
          <a:lstStyle/>
          <a:p>
            <a:pPr marL="0" indent="0">
              <a:buNone/>
            </a:pPr>
            <a:r>
              <a:rPr lang="en-US" altLang="zh-CN" sz="2000" dirty="0"/>
              <a:t>Haowei Zhang</a:t>
            </a:r>
            <a:r>
              <a:rPr lang="en-US" altLang="zh-CN" sz="2000" b="0" dirty="0"/>
              <a:t>,  Peking University</a:t>
            </a:r>
            <a:endParaRPr lang="en-US" altLang="zh-CN" sz="2000" b="0" dirty="0"/>
          </a:p>
          <a:p>
            <a:pPr marL="0" indent="0">
              <a:buNone/>
            </a:pPr>
            <a:r>
              <a:rPr lang="en-US" altLang="zh-CN" sz="2000" b="0" dirty="0"/>
              <a:t>haowei.zhang@pku.com</a:t>
            </a:r>
            <a:endParaRPr lang="en-US" altLang="zh-CN" sz="2000" b="0" dirty="0"/>
          </a:p>
          <a:p>
            <a:pPr marL="0" indent="0">
              <a:buNone/>
            </a:pPr>
            <a:endParaRPr lang="zh-CN" altLang="en-US" sz="2000" b="0" dirty="0"/>
          </a:p>
        </p:txBody>
      </p:sp>
      <p:grpSp>
        <p:nvGrpSpPr>
          <p:cNvPr id="7" name="组合 6"/>
          <p:cNvGrpSpPr/>
          <p:nvPr/>
        </p:nvGrpSpPr>
        <p:grpSpPr>
          <a:xfrm>
            <a:off x="828368" y="116632"/>
            <a:ext cx="4271963" cy="1152128"/>
            <a:chOff x="479376" y="479847"/>
            <a:chExt cx="4271963" cy="1208088"/>
          </a:xfrm>
        </p:grpSpPr>
        <p:sp>
          <p:nvSpPr>
            <p:cNvPr id="8" name="Freeform 5"/>
            <p:cNvSpPr/>
            <p:nvPr userDrawn="1"/>
          </p:nvSpPr>
          <p:spPr bwMode="auto">
            <a:xfrm>
              <a:off x="833389" y="1516485"/>
              <a:ext cx="63500" cy="84138"/>
            </a:xfrm>
            <a:custGeom>
              <a:avLst/>
              <a:gdLst>
                <a:gd name="T0" fmla="*/ 11 w 17"/>
                <a:gd name="T1" fmla="*/ 22 h 22"/>
                <a:gd name="T2" fmla="*/ 11 w 17"/>
                <a:gd name="T3" fmla="*/ 22 h 22"/>
                <a:gd name="T4" fmla="*/ 6 w 17"/>
                <a:gd name="T5" fmla="*/ 20 h 22"/>
                <a:gd name="T6" fmla="*/ 0 w 17"/>
                <a:gd name="T7" fmla="*/ 17 h 22"/>
                <a:gd name="T8" fmla="*/ 0 w 17"/>
                <a:gd name="T9" fmla="*/ 17 h 22"/>
                <a:gd name="T10" fmla="*/ 0 w 17"/>
                <a:gd name="T11" fmla="*/ 16 h 22"/>
                <a:gd name="T12" fmla="*/ 0 w 17"/>
                <a:gd name="T13" fmla="*/ 16 h 22"/>
                <a:gd name="T14" fmla="*/ 2 w 17"/>
                <a:gd name="T15" fmla="*/ 17 h 22"/>
                <a:gd name="T16" fmla="*/ 3 w 17"/>
                <a:gd name="T17" fmla="*/ 17 h 22"/>
                <a:gd name="T18" fmla="*/ 4 w 17"/>
                <a:gd name="T19" fmla="*/ 17 h 22"/>
                <a:gd name="T20" fmla="*/ 7 w 17"/>
                <a:gd name="T21" fmla="*/ 12 h 22"/>
                <a:gd name="T22" fmla="*/ 8 w 17"/>
                <a:gd name="T23" fmla="*/ 8 h 22"/>
                <a:gd name="T24" fmla="*/ 10 w 17"/>
                <a:gd name="T25" fmla="*/ 4 h 22"/>
                <a:gd name="T26" fmla="*/ 11 w 17"/>
                <a:gd name="T27" fmla="*/ 3 h 22"/>
                <a:gd name="T28" fmla="*/ 11 w 17"/>
                <a:gd name="T29" fmla="*/ 2 h 22"/>
                <a:gd name="T30" fmla="*/ 10 w 17"/>
                <a:gd name="T31" fmla="*/ 2 h 22"/>
                <a:gd name="T32" fmla="*/ 6 w 17"/>
                <a:gd name="T33" fmla="*/ 2 h 22"/>
                <a:gd name="T34" fmla="*/ 6 w 17"/>
                <a:gd name="T35" fmla="*/ 2 h 22"/>
                <a:gd name="T36" fmla="*/ 6 w 17"/>
                <a:gd name="T37" fmla="*/ 0 h 22"/>
                <a:gd name="T38" fmla="*/ 6 w 17"/>
                <a:gd name="T39" fmla="*/ 0 h 22"/>
                <a:gd name="T40" fmla="*/ 16 w 17"/>
                <a:gd name="T41" fmla="*/ 1 h 22"/>
                <a:gd name="T42" fmla="*/ 17 w 17"/>
                <a:gd name="T43" fmla="*/ 1 h 22"/>
                <a:gd name="T44" fmla="*/ 15 w 17"/>
                <a:gd name="T45" fmla="*/ 4 h 22"/>
                <a:gd name="T46" fmla="*/ 14 w 17"/>
                <a:gd name="T47" fmla="*/ 7 h 22"/>
                <a:gd name="T48" fmla="*/ 11 w 17"/>
                <a:gd name="T49" fmla="*/ 13 h 22"/>
                <a:gd name="T50" fmla="*/ 8 w 17"/>
                <a:gd name="T51" fmla="*/ 19 h 22"/>
                <a:gd name="T52" fmla="*/ 9 w 17"/>
                <a:gd name="T53" fmla="*/ 20 h 22"/>
                <a:gd name="T54" fmla="*/ 11 w 17"/>
                <a:gd name="T55" fmla="*/ 21 h 22"/>
                <a:gd name="T56" fmla="*/ 11 w 17"/>
                <a:gd name="T57" fmla="*/ 21 h 22"/>
                <a:gd name="T58" fmla="*/ 11 w 17"/>
                <a:gd name="T5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22">
                  <a:moveTo>
                    <a:pt x="11" y="22"/>
                  </a:moveTo>
                  <a:cubicBezTo>
                    <a:pt x="11" y="22"/>
                    <a:pt x="11" y="22"/>
                    <a:pt x="11" y="22"/>
                  </a:cubicBezTo>
                  <a:cubicBezTo>
                    <a:pt x="9" y="22"/>
                    <a:pt x="8" y="21"/>
                    <a:pt x="6" y="20"/>
                  </a:cubicBezTo>
                  <a:cubicBezTo>
                    <a:pt x="4" y="19"/>
                    <a:pt x="2" y="18"/>
                    <a:pt x="0" y="17"/>
                  </a:cubicBezTo>
                  <a:cubicBezTo>
                    <a:pt x="0" y="17"/>
                    <a:pt x="0" y="17"/>
                    <a:pt x="0" y="17"/>
                  </a:cubicBezTo>
                  <a:cubicBezTo>
                    <a:pt x="0" y="16"/>
                    <a:pt x="0" y="16"/>
                    <a:pt x="0" y="16"/>
                  </a:cubicBezTo>
                  <a:cubicBezTo>
                    <a:pt x="0" y="16"/>
                    <a:pt x="0" y="16"/>
                    <a:pt x="0" y="16"/>
                  </a:cubicBezTo>
                  <a:cubicBezTo>
                    <a:pt x="1" y="16"/>
                    <a:pt x="1" y="17"/>
                    <a:pt x="2" y="17"/>
                  </a:cubicBezTo>
                  <a:cubicBezTo>
                    <a:pt x="3" y="17"/>
                    <a:pt x="3" y="17"/>
                    <a:pt x="3" y="17"/>
                  </a:cubicBezTo>
                  <a:cubicBezTo>
                    <a:pt x="4" y="17"/>
                    <a:pt x="4" y="17"/>
                    <a:pt x="4" y="17"/>
                  </a:cubicBezTo>
                  <a:cubicBezTo>
                    <a:pt x="5" y="17"/>
                    <a:pt x="5" y="15"/>
                    <a:pt x="7" y="12"/>
                  </a:cubicBezTo>
                  <a:cubicBezTo>
                    <a:pt x="8" y="8"/>
                    <a:pt x="8" y="8"/>
                    <a:pt x="8" y="8"/>
                  </a:cubicBezTo>
                  <a:cubicBezTo>
                    <a:pt x="9" y="7"/>
                    <a:pt x="10" y="6"/>
                    <a:pt x="10" y="4"/>
                  </a:cubicBezTo>
                  <a:cubicBezTo>
                    <a:pt x="11" y="3"/>
                    <a:pt x="11" y="3"/>
                    <a:pt x="11" y="3"/>
                  </a:cubicBezTo>
                  <a:cubicBezTo>
                    <a:pt x="11" y="2"/>
                    <a:pt x="11" y="2"/>
                    <a:pt x="11" y="2"/>
                  </a:cubicBezTo>
                  <a:cubicBezTo>
                    <a:pt x="11" y="2"/>
                    <a:pt x="10" y="2"/>
                    <a:pt x="10" y="2"/>
                  </a:cubicBezTo>
                  <a:cubicBezTo>
                    <a:pt x="8" y="2"/>
                    <a:pt x="7" y="2"/>
                    <a:pt x="6" y="2"/>
                  </a:cubicBezTo>
                  <a:cubicBezTo>
                    <a:pt x="6" y="2"/>
                    <a:pt x="6" y="2"/>
                    <a:pt x="6" y="2"/>
                  </a:cubicBezTo>
                  <a:cubicBezTo>
                    <a:pt x="6" y="1"/>
                    <a:pt x="6" y="1"/>
                    <a:pt x="6" y="0"/>
                  </a:cubicBezTo>
                  <a:cubicBezTo>
                    <a:pt x="6" y="0"/>
                    <a:pt x="6" y="0"/>
                    <a:pt x="6" y="0"/>
                  </a:cubicBezTo>
                  <a:cubicBezTo>
                    <a:pt x="9" y="0"/>
                    <a:pt x="13" y="1"/>
                    <a:pt x="16" y="1"/>
                  </a:cubicBezTo>
                  <a:cubicBezTo>
                    <a:pt x="17" y="1"/>
                    <a:pt x="17" y="1"/>
                    <a:pt x="17" y="1"/>
                  </a:cubicBezTo>
                  <a:cubicBezTo>
                    <a:pt x="16" y="2"/>
                    <a:pt x="16" y="2"/>
                    <a:pt x="15" y="4"/>
                  </a:cubicBezTo>
                  <a:cubicBezTo>
                    <a:pt x="15" y="4"/>
                    <a:pt x="14" y="5"/>
                    <a:pt x="14" y="7"/>
                  </a:cubicBezTo>
                  <a:cubicBezTo>
                    <a:pt x="11" y="13"/>
                    <a:pt x="11" y="13"/>
                    <a:pt x="11" y="13"/>
                  </a:cubicBezTo>
                  <a:cubicBezTo>
                    <a:pt x="9" y="17"/>
                    <a:pt x="8" y="19"/>
                    <a:pt x="8" y="19"/>
                  </a:cubicBezTo>
                  <a:cubicBezTo>
                    <a:pt x="8" y="19"/>
                    <a:pt x="8" y="20"/>
                    <a:pt x="9" y="20"/>
                  </a:cubicBezTo>
                  <a:cubicBezTo>
                    <a:pt x="9" y="20"/>
                    <a:pt x="10" y="20"/>
                    <a:pt x="11" y="21"/>
                  </a:cubicBezTo>
                  <a:cubicBezTo>
                    <a:pt x="11" y="21"/>
                    <a:pt x="11" y="21"/>
                    <a:pt x="11" y="21"/>
                  </a:cubicBezTo>
                  <a:lnTo>
                    <a:pt x="11" y="22"/>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9" name="Freeform 6"/>
            <p:cNvSpPr>
              <a:spLocks noEditPoints="1"/>
            </p:cNvSpPr>
            <p:nvPr userDrawn="1"/>
          </p:nvSpPr>
          <p:spPr bwMode="auto">
            <a:xfrm>
              <a:off x="976264" y="1554585"/>
              <a:ext cx="63500" cy="84138"/>
            </a:xfrm>
            <a:custGeom>
              <a:avLst/>
              <a:gdLst>
                <a:gd name="T0" fmla="*/ 16 w 17"/>
                <a:gd name="T1" fmla="*/ 16 h 22"/>
                <a:gd name="T2" fmla="*/ 15 w 17"/>
                <a:gd name="T3" fmla="*/ 19 h 22"/>
                <a:gd name="T4" fmla="*/ 10 w 17"/>
                <a:gd name="T5" fmla="*/ 22 h 22"/>
                <a:gd name="T6" fmla="*/ 7 w 17"/>
                <a:gd name="T7" fmla="*/ 22 h 22"/>
                <a:gd name="T8" fmla="*/ 1 w 17"/>
                <a:gd name="T9" fmla="*/ 18 h 22"/>
                <a:gd name="T10" fmla="*/ 1 w 17"/>
                <a:gd name="T11" fmla="*/ 15 h 22"/>
                <a:gd name="T12" fmla="*/ 3 w 17"/>
                <a:gd name="T13" fmla="*/ 11 h 22"/>
                <a:gd name="T14" fmla="*/ 5 w 17"/>
                <a:gd name="T15" fmla="*/ 10 h 22"/>
                <a:gd name="T16" fmla="*/ 3 w 17"/>
                <a:gd name="T17" fmla="*/ 5 h 22"/>
                <a:gd name="T18" fmla="*/ 7 w 17"/>
                <a:gd name="T19" fmla="*/ 0 h 22"/>
                <a:gd name="T20" fmla="*/ 11 w 17"/>
                <a:gd name="T21" fmla="*/ 0 h 22"/>
                <a:gd name="T22" fmla="*/ 15 w 17"/>
                <a:gd name="T23" fmla="*/ 2 h 22"/>
                <a:gd name="T24" fmla="*/ 17 w 17"/>
                <a:gd name="T25" fmla="*/ 5 h 22"/>
                <a:gd name="T26" fmla="*/ 13 w 17"/>
                <a:gd name="T27" fmla="*/ 9 h 22"/>
                <a:gd name="T28" fmla="*/ 16 w 17"/>
                <a:gd name="T29" fmla="*/ 12 h 22"/>
                <a:gd name="T30" fmla="*/ 16 w 17"/>
                <a:gd name="T31" fmla="*/ 16 h 22"/>
                <a:gd name="T32" fmla="*/ 12 w 17"/>
                <a:gd name="T33" fmla="*/ 17 h 22"/>
                <a:gd name="T34" fmla="*/ 10 w 17"/>
                <a:gd name="T35" fmla="*/ 13 h 22"/>
                <a:gd name="T36" fmla="*/ 7 w 17"/>
                <a:gd name="T37" fmla="*/ 11 h 22"/>
                <a:gd name="T38" fmla="*/ 7 w 17"/>
                <a:gd name="T39" fmla="*/ 11 h 22"/>
                <a:gd name="T40" fmla="*/ 4 w 17"/>
                <a:gd name="T41" fmla="*/ 15 h 22"/>
                <a:gd name="T42" fmla="*/ 4 w 17"/>
                <a:gd name="T43" fmla="*/ 18 h 22"/>
                <a:gd name="T44" fmla="*/ 8 w 17"/>
                <a:gd name="T45" fmla="*/ 20 h 22"/>
                <a:gd name="T46" fmla="*/ 11 w 17"/>
                <a:gd name="T47" fmla="*/ 20 h 22"/>
                <a:gd name="T48" fmla="*/ 12 w 17"/>
                <a:gd name="T49" fmla="*/ 17 h 22"/>
                <a:gd name="T50" fmla="*/ 14 w 17"/>
                <a:gd name="T51" fmla="*/ 5 h 22"/>
                <a:gd name="T52" fmla="*/ 13 w 17"/>
                <a:gd name="T53" fmla="*/ 3 h 22"/>
                <a:gd name="T54" fmla="*/ 10 w 17"/>
                <a:gd name="T55" fmla="*/ 1 h 22"/>
                <a:gd name="T56" fmla="*/ 8 w 17"/>
                <a:gd name="T57" fmla="*/ 2 h 22"/>
                <a:gd name="T58" fmla="*/ 6 w 17"/>
                <a:gd name="T59" fmla="*/ 4 h 22"/>
                <a:gd name="T60" fmla="*/ 7 w 17"/>
                <a:gd name="T61" fmla="*/ 6 h 22"/>
                <a:gd name="T62" fmla="*/ 9 w 17"/>
                <a:gd name="T63" fmla="*/ 7 h 22"/>
                <a:gd name="T64" fmla="*/ 10 w 17"/>
                <a:gd name="T65" fmla="*/ 8 h 22"/>
                <a:gd name="T66" fmla="*/ 11 w 17"/>
                <a:gd name="T67" fmla="*/ 9 h 22"/>
                <a:gd name="T68" fmla="*/ 14 w 17"/>
                <a:gd name="T6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2">
                  <a:moveTo>
                    <a:pt x="16" y="16"/>
                  </a:moveTo>
                  <a:cubicBezTo>
                    <a:pt x="16" y="17"/>
                    <a:pt x="16" y="18"/>
                    <a:pt x="15" y="19"/>
                  </a:cubicBezTo>
                  <a:cubicBezTo>
                    <a:pt x="14" y="20"/>
                    <a:pt x="12" y="22"/>
                    <a:pt x="10" y="22"/>
                  </a:cubicBezTo>
                  <a:cubicBezTo>
                    <a:pt x="9" y="22"/>
                    <a:pt x="8" y="22"/>
                    <a:pt x="7" y="22"/>
                  </a:cubicBezTo>
                  <a:cubicBezTo>
                    <a:pt x="4" y="22"/>
                    <a:pt x="2" y="20"/>
                    <a:pt x="1" y="18"/>
                  </a:cubicBezTo>
                  <a:cubicBezTo>
                    <a:pt x="1" y="18"/>
                    <a:pt x="0" y="16"/>
                    <a:pt x="1" y="15"/>
                  </a:cubicBezTo>
                  <a:cubicBezTo>
                    <a:pt x="1" y="14"/>
                    <a:pt x="2" y="12"/>
                    <a:pt x="3" y="11"/>
                  </a:cubicBezTo>
                  <a:cubicBezTo>
                    <a:pt x="3" y="11"/>
                    <a:pt x="4" y="11"/>
                    <a:pt x="5" y="10"/>
                  </a:cubicBezTo>
                  <a:cubicBezTo>
                    <a:pt x="3" y="9"/>
                    <a:pt x="2" y="7"/>
                    <a:pt x="3" y="5"/>
                  </a:cubicBezTo>
                  <a:cubicBezTo>
                    <a:pt x="3" y="2"/>
                    <a:pt x="4" y="1"/>
                    <a:pt x="7" y="0"/>
                  </a:cubicBezTo>
                  <a:cubicBezTo>
                    <a:pt x="8" y="0"/>
                    <a:pt x="9" y="0"/>
                    <a:pt x="11" y="0"/>
                  </a:cubicBezTo>
                  <a:cubicBezTo>
                    <a:pt x="13" y="0"/>
                    <a:pt x="14" y="1"/>
                    <a:pt x="15" y="2"/>
                  </a:cubicBezTo>
                  <a:cubicBezTo>
                    <a:pt x="16" y="3"/>
                    <a:pt x="17" y="4"/>
                    <a:pt x="17" y="5"/>
                  </a:cubicBezTo>
                  <a:cubicBezTo>
                    <a:pt x="16" y="7"/>
                    <a:pt x="15" y="9"/>
                    <a:pt x="13" y="9"/>
                  </a:cubicBezTo>
                  <a:cubicBezTo>
                    <a:pt x="14" y="10"/>
                    <a:pt x="15" y="11"/>
                    <a:pt x="16" y="12"/>
                  </a:cubicBezTo>
                  <a:cubicBezTo>
                    <a:pt x="16" y="13"/>
                    <a:pt x="16" y="14"/>
                    <a:pt x="16" y="16"/>
                  </a:cubicBezTo>
                  <a:close/>
                  <a:moveTo>
                    <a:pt x="12" y="17"/>
                  </a:moveTo>
                  <a:cubicBezTo>
                    <a:pt x="12" y="15"/>
                    <a:pt x="12" y="14"/>
                    <a:pt x="10" y="13"/>
                  </a:cubicBezTo>
                  <a:cubicBezTo>
                    <a:pt x="9" y="13"/>
                    <a:pt x="8" y="12"/>
                    <a:pt x="7" y="11"/>
                  </a:cubicBezTo>
                  <a:cubicBezTo>
                    <a:pt x="7" y="11"/>
                    <a:pt x="7" y="11"/>
                    <a:pt x="7" y="11"/>
                  </a:cubicBezTo>
                  <a:cubicBezTo>
                    <a:pt x="5" y="12"/>
                    <a:pt x="4" y="13"/>
                    <a:pt x="4" y="15"/>
                  </a:cubicBezTo>
                  <a:cubicBezTo>
                    <a:pt x="4" y="16"/>
                    <a:pt x="4" y="17"/>
                    <a:pt x="4" y="18"/>
                  </a:cubicBezTo>
                  <a:cubicBezTo>
                    <a:pt x="5" y="19"/>
                    <a:pt x="6" y="20"/>
                    <a:pt x="8" y="20"/>
                  </a:cubicBezTo>
                  <a:cubicBezTo>
                    <a:pt x="9" y="20"/>
                    <a:pt x="10" y="20"/>
                    <a:pt x="11" y="20"/>
                  </a:cubicBezTo>
                  <a:cubicBezTo>
                    <a:pt x="12" y="19"/>
                    <a:pt x="12" y="18"/>
                    <a:pt x="12" y="17"/>
                  </a:cubicBezTo>
                  <a:close/>
                  <a:moveTo>
                    <a:pt x="14" y="5"/>
                  </a:moveTo>
                  <a:cubicBezTo>
                    <a:pt x="14" y="4"/>
                    <a:pt x="13" y="3"/>
                    <a:pt x="13" y="3"/>
                  </a:cubicBezTo>
                  <a:cubicBezTo>
                    <a:pt x="12" y="2"/>
                    <a:pt x="11" y="2"/>
                    <a:pt x="10" y="1"/>
                  </a:cubicBezTo>
                  <a:cubicBezTo>
                    <a:pt x="9" y="1"/>
                    <a:pt x="8" y="1"/>
                    <a:pt x="8" y="2"/>
                  </a:cubicBezTo>
                  <a:cubicBezTo>
                    <a:pt x="7" y="2"/>
                    <a:pt x="7" y="3"/>
                    <a:pt x="6" y="4"/>
                  </a:cubicBezTo>
                  <a:cubicBezTo>
                    <a:pt x="6" y="5"/>
                    <a:pt x="7" y="5"/>
                    <a:pt x="7" y="6"/>
                  </a:cubicBezTo>
                  <a:cubicBezTo>
                    <a:pt x="8" y="7"/>
                    <a:pt x="8" y="7"/>
                    <a:pt x="9" y="7"/>
                  </a:cubicBezTo>
                  <a:cubicBezTo>
                    <a:pt x="9" y="8"/>
                    <a:pt x="10" y="8"/>
                    <a:pt x="10" y="8"/>
                  </a:cubicBezTo>
                  <a:cubicBezTo>
                    <a:pt x="11" y="9"/>
                    <a:pt x="11" y="9"/>
                    <a:pt x="11" y="9"/>
                  </a:cubicBezTo>
                  <a:cubicBezTo>
                    <a:pt x="12" y="8"/>
                    <a:pt x="13" y="7"/>
                    <a:pt x="14" y="5"/>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10" name="Freeform 7"/>
            <p:cNvSpPr>
              <a:spLocks noEditPoints="1"/>
            </p:cNvSpPr>
            <p:nvPr userDrawn="1"/>
          </p:nvSpPr>
          <p:spPr bwMode="auto">
            <a:xfrm>
              <a:off x="1114376" y="1551410"/>
              <a:ext cx="65088" cy="90488"/>
            </a:xfrm>
            <a:custGeom>
              <a:avLst/>
              <a:gdLst>
                <a:gd name="T0" fmla="*/ 16 w 17"/>
                <a:gd name="T1" fmla="*/ 9 h 24"/>
                <a:gd name="T2" fmla="*/ 16 w 17"/>
                <a:gd name="T3" fmla="*/ 16 h 24"/>
                <a:gd name="T4" fmla="*/ 12 w 17"/>
                <a:gd name="T5" fmla="*/ 21 h 24"/>
                <a:gd name="T6" fmla="*/ 5 w 17"/>
                <a:gd name="T7" fmla="*/ 24 h 24"/>
                <a:gd name="T8" fmla="*/ 4 w 17"/>
                <a:gd name="T9" fmla="*/ 23 h 24"/>
                <a:gd name="T10" fmla="*/ 4 w 17"/>
                <a:gd name="T11" fmla="*/ 22 h 24"/>
                <a:gd name="T12" fmla="*/ 6 w 17"/>
                <a:gd name="T13" fmla="*/ 22 h 24"/>
                <a:gd name="T14" fmla="*/ 10 w 17"/>
                <a:gd name="T15" fmla="*/ 20 h 24"/>
                <a:gd name="T16" fmla="*/ 11 w 17"/>
                <a:gd name="T17" fmla="*/ 17 h 24"/>
                <a:gd name="T18" fmla="*/ 12 w 17"/>
                <a:gd name="T19" fmla="*/ 12 h 24"/>
                <a:gd name="T20" fmla="*/ 9 w 17"/>
                <a:gd name="T21" fmla="*/ 14 h 24"/>
                <a:gd name="T22" fmla="*/ 7 w 17"/>
                <a:gd name="T23" fmla="*/ 15 h 24"/>
                <a:gd name="T24" fmla="*/ 3 w 17"/>
                <a:gd name="T25" fmla="*/ 14 h 24"/>
                <a:gd name="T26" fmla="*/ 1 w 17"/>
                <a:gd name="T27" fmla="*/ 10 h 24"/>
                <a:gd name="T28" fmla="*/ 3 w 17"/>
                <a:gd name="T29" fmla="*/ 2 h 24"/>
                <a:gd name="T30" fmla="*/ 7 w 17"/>
                <a:gd name="T31" fmla="*/ 1 h 24"/>
                <a:gd name="T32" fmla="*/ 15 w 17"/>
                <a:gd name="T33" fmla="*/ 4 h 24"/>
                <a:gd name="T34" fmla="*/ 16 w 17"/>
                <a:gd name="T35" fmla="*/ 9 h 24"/>
                <a:gd name="T36" fmla="*/ 12 w 17"/>
                <a:gd name="T37" fmla="*/ 8 h 24"/>
                <a:gd name="T38" fmla="*/ 10 w 17"/>
                <a:gd name="T39" fmla="*/ 3 h 24"/>
                <a:gd name="T40" fmla="*/ 7 w 17"/>
                <a:gd name="T41" fmla="*/ 2 h 24"/>
                <a:gd name="T42" fmla="*/ 5 w 17"/>
                <a:gd name="T43" fmla="*/ 5 h 24"/>
                <a:gd name="T44" fmla="*/ 5 w 17"/>
                <a:gd name="T45" fmla="*/ 7 h 24"/>
                <a:gd name="T46" fmla="*/ 6 w 17"/>
                <a:gd name="T47" fmla="*/ 11 h 24"/>
                <a:gd name="T48" fmla="*/ 9 w 17"/>
                <a:gd name="T49" fmla="*/ 12 h 24"/>
                <a:gd name="T50" fmla="*/ 12 w 17"/>
                <a:gd name="T51" fmla="*/ 10 h 24"/>
                <a:gd name="T52" fmla="*/ 12 w 17"/>
                <a:gd name="T5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4">
                  <a:moveTo>
                    <a:pt x="16" y="9"/>
                  </a:moveTo>
                  <a:cubicBezTo>
                    <a:pt x="17" y="11"/>
                    <a:pt x="16" y="14"/>
                    <a:pt x="16" y="16"/>
                  </a:cubicBezTo>
                  <a:cubicBezTo>
                    <a:pt x="15" y="18"/>
                    <a:pt x="13" y="20"/>
                    <a:pt x="12" y="21"/>
                  </a:cubicBezTo>
                  <a:cubicBezTo>
                    <a:pt x="10" y="22"/>
                    <a:pt x="8" y="23"/>
                    <a:pt x="5" y="24"/>
                  </a:cubicBezTo>
                  <a:cubicBezTo>
                    <a:pt x="4" y="23"/>
                    <a:pt x="4" y="23"/>
                    <a:pt x="4" y="23"/>
                  </a:cubicBezTo>
                  <a:cubicBezTo>
                    <a:pt x="4" y="22"/>
                    <a:pt x="4" y="22"/>
                    <a:pt x="4" y="22"/>
                  </a:cubicBezTo>
                  <a:cubicBezTo>
                    <a:pt x="5" y="22"/>
                    <a:pt x="5" y="22"/>
                    <a:pt x="6" y="22"/>
                  </a:cubicBezTo>
                  <a:cubicBezTo>
                    <a:pt x="7" y="22"/>
                    <a:pt x="9" y="21"/>
                    <a:pt x="10" y="20"/>
                  </a:cubicBezTo>
                  <a:cubicBezTo>
                    <a:pt x="10" y="19"/>
                    <a:pt x="11" y="18"/>
                    <a:pt x="11" y="17"/>
                  </a:cubicBezTo>
                  <a:cubicBezTo>
                    <a:pt x="12" y="16"/>
                    <a:pt x="12" y="14"/>
                    <a:pt x="12" y="12"/>
                  </a:cubicBezTo>
                  <a:cubicBezTo>
                    <a:pt x="10" y="13"/>
                    <a:pt x="10" y="14"/>
                    <a:pt x="9" y="14"/>
                  </a:cubicBezTo>
                  <a:cubicBezTo>
                    <a:pt x="9" y="15"/>
                    <a:pt x="8" y="15"/>
                    <a:pt x="7" y="15"/>
                  </a:cubicBezTo>
                  <a:cubicBezTo>
                    <a:pt x="5" y="15"/>
                    <a:pt x="4" y="15"/>
                    <a:pt x="3" y="14"/>
                  </a:cubicBezTo>
                  <a:cubicBezTo>
                    <a:pt x="2" y="13"/>
                    <a:pt x="1" y="12"/>
                    <a:pt x="1" y="10"/>
                  </a:cubicBezTo>
                  <a:cubicBezTo>
                    <a:pt x="0" y="7"/>
                    <a:pt x="1" y="4"/>
                    <a:pt x="3" y="2"/>
                  </a:cubicBezTo>
                  <a:cubicBezTo>
                    <a:pt x="4" y="1"/>
                    <a:pt x="6" y="1"/>
                    <a:pt x="7" y="1"/>
                  </a:cubicBezTo>
                  <a:cubicBezTo>
                    <a:pt x="11" y="0"/>
                    <a:pt x="13" y="1"/>
                    <a:pt x="15" y="4"/>
                  </a:cubicBezTo>
                  <a:cubicBezTo>
                    <a:pt x="16" y="5"/>
                    <a:pt x="16" y="7"/>
                    <a:pt x="16" y="9"/>
                  </a:cubicBezTo>
                  <a:close/>
                  <a:moveTo>
                    <a:pt x="12" y="8"/>
                  </a:moveTo>
                  <a:cubicBezTo>
                    <a:pt x="11" y="6"/>
                    <a:pt x="11" y="4"/>
                    <a:pt x="10" y="3"/>
                  </a:cubicBezTo>
                  <a:cubicBezTo>
                    <a:pt x="9" y="3"/>
                    <a:pt x="8" y="2"/>
                    <a:pt x="7" y="2"/>
                  </a:cubicBezTo>
                  <a:cubicBezTo>
                    <a:pt x="6" y="3"/>
                    <a:pt x="5" y="3"/>
                    <a:pt x="5" y="5"/>
                  </a:cubicBezTo>
                  <a:cubicBezTo>
                    <a:pt x="5" y="5"/>
                    <a:pt x="5" y="6"/>
                    <a:pt x="5" y="7"/>
                  </a:cubicBezTo>
                  <a:cubicBezTo>
                    <a:pt x="5" y="9"/>
                    <a:pt x="6" y="10"/>
                    <a:pt x="6" y="11"/>
                  </a:cubicBezTo>
                  <a:cubicBezTo>
                    <a:pt x="7" y="12"/>
                    <a:pt x="8" y="12"/>
                    <a:pt x="9" y="12"/>
                  </a:cubicBezTo>
                  <a:cubicBezTo>
                    <a:pt x="10" y="12"/>
                    <a:pt x="11" y="11"/>
                    <a:pt x="12" y="10"/>
                  </a:cubicBezTo>
                  <a:cubicBezTo>
                    <a:pt x="12" y="9"/>
                    <a:pt x="12" y="9"/>
                    <a:pt x="12" y="8"/>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11" name="Freeform 8"/>
            <p:cNvSpPr>
              <a:spLocks noEditPoints="1"/>
            </p:cNvSpPr>
            <p:nvPr userDrawn="1"/>
          </p:nvSpPr>
          <p:spPr bwMode="auto">
            <a:xfrm>
              <a:off x="1246139" y="1513310"/>
              <a:ext cx="71438" cy="87313"/>
            </a:xfrm>
            <a:custGeom>
              <a:avLst/>
              <a:gdLst>
                <a:gd name="T0" fmla="*/ 18 w 19"/>
                <a:gd name="T1" fmla="*/ 12 h 23"/>
                <a:gd name="T2" fmla="*/ 19 w 19"/>
                <a:gd name="T3" fmla="*/ 15 h 23"/>
                <a:gd name="T4" fmla="*/ 16 w 19"/>
                <a:gd name="T5" fmla="*/ 21 h 23"/>
                <a:gd name="T6" fmla="*/ 14 w 19"/>
                <a:gd name="T7" fmla="*/ 22 h 23"/>
                <a:gd name="T8" fmla="*/ 7 w 19"/>
                <a:gd name="T9" fmla="*/ 22 h 23"/>
                <a:gd name="T10" fmla="*/ 5 w 19"/>
                <a:gd name="T11" fmla="*/ 20 h 23"/>
                <a:gd name="T12" fmla="*/ 5 w 19"/>
                <a:gd name="T13" fmla="*/ 15 h 23"/>
                <a:gd name="T14" fmla="*/ 6 w 19"/>
                <a:gd name="T15" fmla="*/ 13 h 23"/>
                <a:gd name="T16" fmla="*/ 1 w 19"/>
                <a:gd name="T17" fmla="*/ 10 h 23"/>
                <a:gd name="T18" fmla="*/ 2 w 19"/>
                <a:gd name="T19" fmla="*/ 3 h 23"/>
                <a:gd name="T20" fmla="*/ 6 w 19"/>
                <a:gd name="T21" fmla="*/ 1 h 23"/>
                <a:gd name="T22" fmla="*/ 10 w 19"/>
                <a:gd name="T23" fmla="*/ 1 h 23"/>
                <a:gd name="T24" fmla="*/ 13 w 19"/>
                <a:gd name="T25" fmla="*/ 3 h 23"/>
                <a:gd name="T26" fmla="*/ 12 w 19"/>
                <a:gd name="T27" fmla="*/ 9 h 23"/>
                <a:gd name="T28" fmla="*/ 16 w 19"/>
                <a:gd name="T29" fmla="*/ 9 h 23"/>
                <a:gd name="T30" fmla="*/ 18 w 19"/>
                <a:gd name="T31" fmla="*/ 12 h 23"/>
                <a:gd name="T32" fmla="*/ 11 w 19"/>
                <a:gd name="T33" fmla="*/ 5 h 23"/>
                <a:gd name="T34" fmla="*/ 9 w 19"/>
                <a:gd name="T35" fmla="*/ 3 h 23"/>
                <a:gd name="T36" fmla="*/ 6 w 19"/>
                <a:gd name="T37" fmla="*/ 3 h 23"/>
                <a:gd name="T38" fmla="*/ 4 w 19"/>
                <a:gd name="T39" fmla="*/ 5 h 23"/>
                <a:gd name="T40" fmla="*/ 4 w 19"/>
                <a:gd name="T41" fmla="*/ 7 h 23"/>
                <a:gd name="T42" fmla="*/ 6 w 19"/>
                <a:gd name="T43" fmla="*/ 9 h 23"/>
                <a:gd name="T44" fmla="*/ 8 w 19"/>
                <a:gd name="T45" fmla="*/ 9 h 23"/>
                <a:gd name="T46" fmla="*/ 9 w 19"/>
                <a:gd name="T47" fmla="*/ 9 h 23"/>
                <a:gd name="T48" fmla="*/ 10 w 19"/>
                <a:gd name="T49" fmla="*/ 9 h 23"/>
                <a:gd name="T50" fmla="*/ 11 w 19"/>
                <a:gd name="T51" fmla="*/ 5 h 23"/>
                <a:gd name="T52" fmla="*/ 16 w 19"/>
                <a:gd name="T53" fmla="*/ 15 h 23"/>
                <a:gd name="T54" fmla="*/ 12 w 19"/>
                <a:gd name="T55" fmla="*/ 13 h 23"/>
                <a:gd name="T56" fmla="*/ 9 w 19"/>
                <a:gd name="T57" fmla="*/ 13 h 23"/>
                <a:gd name="T58" fmla="*/ 8 w 19"/>
                <a:gd name="T59" fmla="*/ 13 h 23"/>
                <a:gd name="T60" fmla="*/ 8 w 19"/>
                <a:gd name="T61" fmla="*/ 18 h 23"/>
                <a:gd name="T62" fmla="*/ 9 w 19"/>
                <a:gd name="T63" fmla="*/ 20 h 23"/>
                <a:gd name="T64" fmla="*/ 13 w 19"/>
                <a:gd name="T65" fmla="*/ 20 h 23"/>
                <a:gd name="T66" fmla="*/ 16 w 19"/>
                <a:gd name="T67" fmla="*/ 18 h 23"/>
                <a:gd name="T68" fmla="*/ 16 w 19"/>
                <a:gd name="T6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 h="23">
                  <a:moveTo>
                    <a:pt x="18" y="12"/>
                  </a:moveTo>
                  <a:cubicBezTo>
                    <a:pt x="19" y="13"/>
                    <a:pt x="19" y="14"/>
                    <a:pt x="19" y="15"/>
                  </a:cubicBezTo>
                  <a:cubicBezTo>
                    <a:pt x="19" y="17"/>
                    <a:pt x="18" y="19"/>
                    <a:pt x="16" y="21"/>
                  </a:cubicBezTo>
                  <a:cubicBezTo>
                    <a:pt x="16" y="21"/>
                    <a:pt x="15" y="22"/>
                    <a:pt x="14" y="22"/>
                  </a:cubicBezTo>
                  <a:cubicBezTo>
                    <a:pt x="11" y="23"/>
                    <a:pt x="9" y="23"/>
                    <a:pt x="7" y="22"/>
                  </a:cubicBezTo>
                  <a:cubicBezTo>
                    <a:pt x="6" y="22"/>
                    <a:pt x="5" y="21"/>
                    <a:pt x="5" y="20"/>
                  </a:cubicBezTo>
                  <a:cubicBezTo>
                    <a:pt x="4" y="18"/>
                    <a:pt x="4" y="17"/>
                    <a:pt x="5" y="15"/>
                  </a:cubicBezTo>
                  <a:cubicBezTo>
                    <a:pt x="5" y="15"/>
                    <a:pt x="6" y="14"/>
                    <a:pt x="6" y="13"/>
                  </a:cubicBezTo>
                  <a:cubicBezTo>
                    <a:pt x="4" y="13"/>
                    <a:pt x="2" y="12"/>
                    <a:pt x="1" y="10"/>
                  </a:cubicBezTo>
                  <a:cubicBezTo>
                    <a:pt x="0" y="8"/>
                    <a:pt x="1" y="6"/>
                    <a:pt x="2" y="3"/>
                  </a:cubicBezTo>
                  <a:cubicBezTo>
                    <a:pt x="3" y="3"/>
                    <a:pt x="4" y="2"/>
                    <a:pt x="6" y="1"/>
                  </a:cubicBezTo>
                  <a:cubicBezTo>
                    <a:pt x="7" y="0"/>
                    <a:pt x="9" y="0"/>
                    <a:pt x="10" y="1"/>
                  </a:cubicBezTo>
                  <a:cubicBezTo>
                    <a:pt x="12" y="1"/>
                    <a:pt x="13" y="2"/>
                    <a:pt x="13" y="3"/>
                  </a:cubicBezTo>
                  <a:cubicBezTo>
                    <a:pt x="14" y="5"/>
                    <a:pt x="14" y="7"/>
                    <a:pt x="12" y="9"/>
                  </a:cubicBezTo>
                  <a:cubicBezTo>
                    <a:pt x="14" y="9"/>
                    <a:pt x="15" y="9"/>
                    <a:pt x="16" y="9"/>
                  </a:cubicBezTo>
                  <a:cubicBezTo>
                    <a:pt x="17" y="10"/>
                    <a:pt x="18" y="11"/>
                    <a:pt x="18" y="12"/>
                  </a:cubicBezTo>
                  <a:close/>
                  <a:moveTo>
                    <a:pt x="11" y="5"/>
                  </a:moveTo>
                  <a:cubicBezTo>
                    <a:pt x="10" y="4"/>
                    <a:pt x="10" y="3"/>
                    <a:pt x="9" y="3"/>
                  </a:cubicBezTo>
                  <a:cubicBezTo>
                    <a:pt x="8" y="3"/>
                    <a:pt x="7" y="3"/>
                    <a:pt x="6" y="3"/>
                  </a:cubicBezTo>
                  <a:cubicBezTo>
                    <a:pt x="5" y="4"/>
                    <a:pt x="4" y="4"/>
                    <a:pt x="4" y="5"/>
                  </a:cubicBezTo>
                  <a:cubicBezTo>
                    <a:pt x="4" y="6"/>
                    <a:pt x="4" y="6"/>
                    <a:pt x="4" y="7"/>
                  </a:cubicBezTo>
                  <a:cubicBezTo>
                    <a:pt x="4" y="8"/>
                    <a:pt x="5" y="8"/>
                    <a:pt x="6" y="9"/>
                  </a:cubicBezTo>
                  <a:cubicBezTo>
                    <a:pt x="6" y="9"/>
                    <a:pt x="7" y="9"/>
                    <a:pt x="8" y="9"/>
                  </a:cubicBezTo>
                  <a:cubicBezTo>
                    <a:pt x="8" y="9"/>
                    <a:pt x="9" y="9"/>
                    <a:pt x="9" y="9"/>
                  </a:cubicBezTo>
                  <a:cubicBezTo>
                    <a:pt x="10" y="9"/>
                    <a:pt x="10" y="9"/>
                    <a:pt x="10" y="9"/>
                  </a:cubicBezTo>
                  <a:cubicBezTo>
                    <a:pt x="11" y="8"/>
                    <a:pt x="11" y="6"/>
                    <a:pt x="11" y="5"/>
                  </a:cubicBezTo>
                  <a:close/>
                  <a:moveTo>
                    <a:pt x="16" y="15"/>
                  </a:moveTo>
                  <a:cubicBezTo>
                    <a:pt x="15" y="14"/>
                    <a:pt x="14" y="13"/>
                    <a:pt x="12" y="13"/>
                  </a:cubicBezTo>
                  <a:cubicBezTo>
                    <a:pt x="11" y="13"/>
                    <a:pt x="10" y="13"/>
                    <a:pt x="9" y="13"/>
                  </a:cubicBezTo>
                  <a:cubicBezTo>
                    <a:pt x="8" y="13"/>
                    <a:pt x="8" y="13"/>
                    <a:pt x="8" y="13"/>
                  </a:cubicBezTo>
                  <a:cubicBezTo>
                    <a:pt x="7" y="15"/>
                    <a:pt x="7" y="16"/>
                    <a:pt x="8" y="18"/>
                  </a:cubicBezTo>
                  <a:cubicBezTo>
                    <a:pt x="8" y="19"/>
                    <a:pt x="8" y="20"/>
                    <a:pt x="9" y="20"/>
                  </a:cubicBezTo>
                  <a:cubicBezTo>
                    <a:pt x="10" y="21"/>
                    <a:pt x="12" y="21"/>
                    <a:pt x="13" y="20"/>
                  </a:cubicBezTo>
                  <a:cubicBezTo>
                    <a:pt x="15" y="20"/>
                    <a:pt x="15" y="19"/>
                    <a:pt x="16" y="18"/>
                  </a:cubicBezTo>
                  <a:cubicBezTo>
                    <a:pt x="16" y="17"/>
                    <a:pt x="16" y="16"/>
                    <a:pt x="16" y="15"/>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12" name="Freeform 9"/>
            <p:cNvSpPr>
              <a:spLocks noEditPoints="1"/>
            </p:cNvSpPr>
            <p:nvPr userDrawn="1"/>
          </p:nvSpPr>
          <p:spPr bwMode="auto">
            <a:xfrm>
              <a:off x="479376" y="479847"/>
              <a:ext cx="1200150" cy="1208088"/>
            </a:xfrm>
            <a:custGeom>
              <a:avLst/>
              <a:gdLst>
                <a:gd name="T0" fmla="*/ 97 w 319"/>
                <a:gd name="T1" fmla="*/ 13 h 319"/>
                <a:gd name="T2" fmla="*/ 46 w 319"/>
                <a:gd name="T3" fmla="*/ 47 h 319"/>
                <a:gd name="T4" fmla="*/ 12 w 319"/>
                <a:gd name="T5" fmla="*/ 98 h 319"/>
                <a:gd name="T6" fmla="*/ 0 w 319"/>
                <a:gd name="T7" fmla="*/ 160 h 319"/>
                <a:gd name="T8" fmla="*/ 12 w 319"/>
                <a:gd name="T9" fmla="*/ 222 h 319"/>
                <a:gd name="T10" fmla="*/ 46 w 319"/>
                <a:gd name="T11" fmla="*/ 273 h 319"/>
                <a:gd name="T12" fmla="*/ 97 w 319"/>
                <a:gd name="T13" fmla="*/ 307 h 319"/>
                <a:gd name="T14" fmla="*/ 159 w 319"/>
                <a:gd name="T15" fmla="*/ 319 h 319"/>
                <a:gd name="T16" fmla="*/ 221 w 319"/>
                <a:gd name="T17" fmla="*/ 307 h 319"/>
                <a:gd name="T18" fmla="*/ 272 w 319"/>
                <a:gd name="T19" fmla="*/ 273 h 319"/>
                <a:gd name="T20" fmla="*/ 306 w 319"/>
                <a:gd name="T21" fmla="*/ 222 h 319"/>
                <a:gd name="T22" fmla="*/ 319 w 319"/>
                <a:gd name="T23" fmla="*/ 160 h 319"/>
                <a:gd name="T24" fmla="*/ 306 w 319"/>
                <a:gd name="T25" fmla="*/ 98 h 319"/>
                <a:gd name="T26" fmla="*/ 272 w 319"/>
                <a:gd name="T27" fmla="*/ 47 h 319"/>
                <a:gd name="T28" fmla="*/ 221 w 319"/>
                <a:gd name="T29" fmla="*/ 13 h 319"/>
                <a:gd name="T30" fmla="*/ 159 w 319"/>
                <a:gd name="T31" fmla="*/ 0 h 319"/>
                <a:gd name="T32" fmla="*/ 97 w 319"/>
                <a:gd name="T33" fmla="*/ 13 h 319"/>
                <a:gd name="T34" fmla="*/ 99 w 319"/>
                <a:gd name="T35" fmla="*/ 302 h 319"/>
                <a:gd name="T36" fmla="*/ 50 w 319"/>
                <a:gd name="T37" fmla="*/ 269 h 319"/>
                <a:gd name="T38" fmla="*/ 17 w 319"/>
                <a:gd name="T39" fmla="*/ 220 h 319"/>
                <a:gd name="T40" fmla="*/ 5 w 319"/>
                <a:gd name="T41" fmla="*/ 160 h 319"/>
                <a:gd name="T42" fmla="*/ 17 w 319"/>
                <a:gd name="T43" fmla="*/ 100 h 319"/>
                <a:gd name="T44" fmla="*/ 50 w 319"/>
                <a:gd name="T45" fmla="*/ 51 h 319"/>
                <a:gd name="T46" fmla="*/ 99 w 319"/>
                <a:gd name="T47" fmla="*/ 18 h 319"/>
                <a:gd name="T48" fmla="*/ 159 w 319"/>
                <a:gd name="T49" fmla="*/ 6 h 319"/>
                <a:gd name="T50" fmla="*/ 219 w 319"/>
                <a:gd name="T51" fmla="*/ 18 h 319"/>
                <a:gd name="T52" fmla="*/ 268 w 319"/>
                <a:gd name="T53" fmla="*/ 51 h 319"/>
                <a:gd name="T54" fmla="*/ 301 w 319"/>
                <a:gd name="T55" fmla="*/ 100 h 319"/>
                <a:gd name="T56" fmla="*/ 314 w 319"/>
                <a:gd name="T57" fmla="*/ 160 h 319"/>
                <a:gd name="T58" fmla="*/ 301 w 319"/>
                <a:gd name="T59" fmla="*/ 220 h 319"/>
                <a:gd name="T60" fmla="*/ 268 w 319"/>
                <a:gd name="T61" fmla="*/ 269 h 319"/>
                <a:gd name="T62" fmla="*/ 219 w 319"/>
                <a:gd name="T63" fmla="*/ 302 h 319"/>
                <a:gd name="T64" fmla="*/ 159 w 319"/>
                <a:gd name="T65" fmla="*/ 314 h 319"/>
                <a:gd name="T66" fmla="*/ 99 w 319"/>
                <a:gd name="T67" fmla="*/ 30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9" h="319">
                  <a:moveTo>
                    <a:pt x="97" y="13"/>
                  </a:moveTo>
                  <a:cubicBezTo>
                    <a:pt x="78" y="21"/>
                    <a:pt x="61" y="32"/>
                    <a:pt x="46" y="47"/>
                  </a:cubicBezTo>
                  <a:cubicBezTo>
                    <a:pt x="32" y="62"/>
                    <a:pt x="20" y="79"/>
                    <a:pt x="12" y="98"/>
                  </a:cubicBezTo>
                  <a:cubicBezTo>
                    <a:pt x="4" y="117"/>
                    <a:pt x="0" y="138"/>
                    <a:pt x="0" y="160"/>
                  </a:cubicBezTo>
                  <a:cubicBezTo>
                    <a:pt x="0" y="181"/>
                    <a:pt x="4" y="202"/>
                    <a:pt x="12" y="222"/>
                  </a:cubicBezTo>
                  <a:cubicBezTo>
                    <a:pt x="20" y="241"/>
                    <a:pt x="32" y="258"/>
                    <a:pt x="46" y="273"/>
                  </a:cubicBezTo>
                  <a:cubicBezTo>
                    <a:pt x="61" y="287"/>
                    <a:pt x="78" y="299"/>
                    <a:pt x="97" y="307"/>
                  </a:cubicBezTo>
                  <a:cubicBezTo>
                    <a:pt x="117" y="315"/>
                    <a:pt x="138" y="319"/>
                    <a:pt x="159" y="319"/>
                  </a:cubicBezTo>
                  <a:cubicBezTo>
                    <a:pt x="181" y="319"/>
                    <a:pt x="202" y="315"/>
                    <a:pt x="221" y="307"/>
                  </a:cubicBezTo>
                  <a:cubicBezTo>
                    <a:pt x="240" y="299"/>
                    <a:pt x="257" y="287"/>
                    <a:pt x="272" y="273"/>
                  </a:cubicBezTo>
                  <a:cubicBezTo>
                    <a:pt x="287" y="258"/>
                    <a:pt x="298" y="241"/>
                    <a:pt x="306" y="222"/>
                  </a:cubicBezTo>
                  <a:cubicBezTo>
                    <a:pt x="315" y="202"/>
                    <a:pt x="319" y="181"/>
                    <a:pt x="319" y="160"/>
                  </a:cubicBezTo>
                  <a:cubicBezTo>
                    <a:pt x="319" y="138"/>
                    <a:pt x="315" y="117"/>
                    <a:pt x="306" y="98"/>
                  </a:cubicBezTo>
                  <a:cubicBezTo>
                    <a:pt x="298" y="79"/>
                    <a:pt x="287" y="62"/>
                    <a:pt x="272" y="47"/>
                  </a:cubicBezTo>
                  <a:cubicBezTo>
                    <a:pt x="257" y="32"/>
                    <a:pt x="240" y="21"/>
                    <a:pt x="221" y="13"/>
                  </a:cubicBezTo>
                  <a:cubicBezTo>
                    <a:pt x="202" y="5"/>
                    <a:pt x="181" y="0"/>
                    <a:pt x="159" y="0"/>
                  </a:cubicBezTo>
                  <a:cubicBezTo>
                    <a:pt x="138" y="0"/>
                    <a:pt x="117" y="5"/>
                    <a:pt x="97" y="13"/>
                  </a:cubicBezTo>
                  <a:close/>
                  <a:moveTo>
                    <a:pt x="99" y="302"/>
                  </a:moveTo>
                  <a:cubicBezTo>
                    <a:pt x="81" y="294"/>
                    <a:pt x="64" y="283"/>
                    <a:pt x="50" y="269"/>
                  </a:cubicBezTo>
                  <a:cubicBezTo>
                    <a:pt x="36" y="255"/>
                    <a:pt x="25" y="238"/>
                    <a:pt x="17" y="220"/>
                  </a:cubicBezTo>
                  <a:cubicBezTo>
                    <a:pt x="9" y="201"/>
                    <a:pt x="5" y="181"/>
                    <a:pt x="5" y="160"/>
                  </a:cubicBezTo>
                  <a:cubicBezTo>
                    <a:pt x="5" y="139"/>
                    <a:pt x="9" y="119"/>
                    <a:pt x="17" y="100"/>
                  </a:cubicBezTo>
                  <a:cubicBezTo>
                    <a:pt x="25" y="81"/>
                    <a:pt x="36" y="65"/>
                    <a:pt x="50" y="51"/>
                  </a:cubicBezTo>
                  <a:cubicBezTo>
                    <a:pt x="64" y="37"/>
                    <a:pt x="81" y="26"/>
                    <a:pt x="99" y="18"/>
                  </a:cubicBezTo>
                  <a:cubicBezTo>
                    <a:pt x="118" y="10"/>
                    <a:pt x="138" y="6"/>
                    <a:pt x="159" y="6"/>
                  </a:cubicBezTo>
                  <a:cubicBezTo>
                    <a:pt x="180" y="6"/>
                    <a:pt x="200" y="10"/>
                    <a:pt x="219" y="18"/>
                  </a:cubicBezTo>
                  <a:cubicBezTo>
                    <a:pt x="238" y="26"/>
                    <a:pt x="254" y="37"/>
                    <a:pt x="268" y="51"/>
                  </a:cubicBezTo>
                  <a:cubicBezTo>
                    <a:pt x="283" y="65"/>
                    <a:pt x="294" y="81"/>
                    <a:pt x="301" y="100"/>
                  </a:cubicBezTo>
                  <a:cubicBezTo>
                    <a:pt x="309" y="119"/>
                    <a:pt x="314" y="139"/>
                    <a:pt x="314" y="160"/>
                  </a:cubicBezTo>
                  <a:cubicBezTo>
                    <a:pt x="314" y="181"/>
                    <a:pt x="309" y="201"/>
                    <a:pt x="301" y="220"/>
                  </a:cubicBezTo>
                  <a:cubicBezTo>
                    <a:pt x="294" y="238"/>
                    <a:pt x="283" y="255"/>
                    <a:pt x="268" y="269"/>
                  </a:cubicBezTo>
                  <a:cubicBezTo>
                    <a:pt x="254" y="283"/>
                    <a:pt x="238" y="294"/>
                    <a:pt x="219" y="302"/>
                  </a:cubicBezTo>
                  <a:cubicBezTo>
                    <a:pt x="200" y="310"/>
                    <a:pt x="180" y="314"/>
                    <a:pt x="159" y="314"/>
                  </a:cubicBezTo>
                  <a:cubicBezTo>
                    <a:pt x="138" y="314"/>
                    <a:pt x="118" y="310"/>
                    <a:pt x="99" y="302"/>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13" name="Freeform 10"/>
            <p:cNvSpPr>
              <a:spLocks noEditPoints="1"/>
            </p:cNvSpPr>
            <p:nvPr userDrawn="1"/>
          </p:nvSpPr>
          <p:spPr bwMode="auto">
            <a:xfrm>
              <a:off x="633364" y="640185"/>
              <a:ext cx="887413" cy="892175"/>
            </a:xfrm>
            <a:custGeom>
              <a:avLst/>
              <a:gdLst>
                <a:gd name="T0" fmla="*/ 72 w 236"/>
                <a:gd name="T1" fmla="*/ 9 h 236"/>
                <a:gd name="T2" fmla="*/ 35 w 236"/>
                <a:gd name="T3" fmla="*/ 34 h 236"/>
                <a:gd name="T4" fmla="*/ 10 w 236"/>
                <a:gd name="T5" fmla="*/ 72 h 236"/>
                <a:gd name="T6" fmla="*/ 0 w 236"/>
                <a:gd name="T7" fmla="*/ 118 h 236"/>
                <a:gd name="T8" fmla="*/ 10 w 236"/>
                <a:gd name="T9" fmla="*/ 164 h 236"/>
                <a:gd name="T10" fmla="*/ 35 w 236"/>
                <a:gd name="T11" fmla="*/ 201 h 236"/>
                <a:gd name="T12" fmla="*/ 72 w 236"/>
                <a:gd name="T13" fmla="*/ 227 h 236"/>
                <a:gd name="T14" fmla="*/ 118 w 236"/>
                <a:gd name="T15" fmla="*/ 236 h 236"/>
                <a:gd name="T16" fmla="*/ 164 w 236"/>
                <a:gd name="T17" fmla="*/ 227 h 236"/>
                <a:gd name="T18" fmla="*/ 202 w 236"/>
                <a:gd name="T19" fmla="*/ 201 h 236"/>
                <a:gd name="T20" fmla="*/ 227 w 236"/>
                <a:gd name="T21" fmla="*/ 164 h 236"/>
                <a:gd name="T22" fmla="*/ 236 w 236"/>
                <a:gd name="T23" fmla="*/ 118 h 236"/>
                <a:gd name="T24" fmla="*/ 227 w 236"/>
                <a:gd name="T25" fmla="*/ 72 h 236"/>
                <a:gd name="T26" fmla="*/ 202 w 236"/>
                <a:gd name="T27" fmla="*/ 34 h 236"/>
                <a:gd name="T28" fmla="*/ 164 w 236"/>
                <a:gd name="T29" fmla="*/ 9 h 236"/>
                <a:gd name="T30" fmla="*/ 118 w 236"/>
                <a:gd name="T31" fmla="*/ 0 h 236"/>
                <a:gd name="T32" fmla="*/ 72 w 236"/>
                <a:gd name="T33" fmla="*/ 9 h 236"/>
                <a:gd name="T34" fmla="*/ 74 w 236"/>
                <a:gd name="T35" fmla="*/ 223 h 236"/>
                <a:gd name="T36" fmla="*/ 37 w 236"/>
                <a:gd name="T37" fmla="*/ 199 h 236"/>
                <a:gd name="T38" fmla="*/ 13 w 236"/>
                <a:gd name="T39" fmla="*/ 162 h 236"/>
                <a:gd name="T40" fmla="*/ 4 w 236"/>
                <a:gd name="T41" fmla="*/ 118 h 236"/>
                <a:gd name="T42" fmla="*/ 13 w 236"/>
                <a:gd name="T43" fmla="*/ 73 h 236"/>
                <a:gd name="T44" fmla="*/ 37 w 236"/>
                <a:gd name="T45" fmla="*/ 37 h 236"/>
                <a:gd name="T46" fmla="*/ 74 w 236"/>
                <a:gd name="T47" fmla="*/ 12 h 236"/>
                <a:gd name="T48" fmla="*/ 118 w 236"/>
                <a:gd name="T49" fmla="*/ 3 h 236"/>
                <a:gd name="T50" fmla="*/ 163 w 236"/>
                <a:gd name="T51" fmla="*/ 12 h 236"/>
                <a:gd name="T52" fmla="*/ 199 w 236"/>
                <a:gd name="T53" fmla="*/ 37 h 236"/>
                <a:gd name="T54" fmla="*/ 224 w 236"/>
                <a:gd name="T55" fmla="*/ 73 h 236"/>
                <a:gd name="T56" fmla="*/ 233 w 236"/>
                <a:gd name="T57" fmla="*/ 118 h 236"/>
                <a:gd name="T58" fmla="*/ 224 w 236"/>
                <a:gd name="T59" fmla="*/ 162 h 236"/>
                <a:gd name="T60" fmla="*/ 199 w 236"/>
                <a:gd name="T61" fmla="*/ 199 h 236"/>
                <a:gd name="T62" fmla="*/ 163 w 236"/>
                <a:gd name="T63" fmla="*/ 223 h 236"/>
                <a:gd name="T64" fmla="*/ 118 w 236"/>
                <a:gd name="T65" fmla="*/ 232 h 236"/>
                <a:gd name="T66" fmla="*/ 74 w 236"/>
                <a:gd name="T67" fmla="*/ 22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36">
                  <a:moveTo>
                    <a:pt x="72" y="9"/>
                  </a:moveTo>
                  <a:cubicBezTo>
                    <a:pt x="58" y="15"/>
                    <a:pt x="46" y="24"/>
                    <a:pt x="35" y="34"/>
                  </a:cubicBezTo>
                  <a:cubicBezTo>
                    <a:pt x="24" y="45"/>
                    <a:pt x="15" y="58"/>
                    <a:pt x="10" y="72"/>
                  </a:cubicBezTo>
                  <a:cubicBezTo>
                    <a:pt x="3" y="87"/>
                    <a:pt x="0" y="102"/>
                    <a:pt x="0" y="118"/>
                  </a:cubicBezTo>
                  <a:cubicBezTo>
                    <a:pt x="0" y="134"/>
                    <a:pt x="3" y="149"/>
                    <a:pt x="10" y="164"/>
                  </a:cubicBezTo>
                  <a:cubicBezTo>
                    <a:pt x="15" y="178"/>
                    <a:pt x="24" y="190"/>
                    <a:pt x="35" y="201"/>
                  </a:cubicBezTo>
                  <a:cubicBezTo>
                    <a:pt x="46" y="212"/>
                    <a:pt x="58" y="221"/>
                    <a:pt x="72" y="227"/>
                  </a:cubicBezTo>
                  <a:cubicBezTo>
                    <a:pt x="87" y="233"/>
                    <a:pt x="102" y="236"/>
                    <a:pt x="118" y="236"/>
                  </a:cubicBezTo>
                  <a:cubicBezTo>
                    <a:pt x="134" y="236"/>
                    <a:pt x="150" y="233"/>
                    <a:pt x="164" y="227"/>
                  </a:cubicBezTo>
                  <a:cubicBezTo>
                    <a:pt x="178" y="221"/>
                    <a:pt x="191" y="212"/>
                    <a:pt x="202" y="201"/>
                  </a:cubicBezTo>
                  <a:cubicBezTo>
                    <a:pt x="213" y="190"/>
                    <a:pt x="221" y="178"/>
                    <a:pt x="227" y="164"/>
                  </a:cubicBezTo>
                  <a:cubicBezTo>
                    <a:pt x="233" y="149"/>
                    <a:pt x="236" y="134"/>
                    <a:pt x="236" y="118"/>
                  </a:cubicBezTo>
                  <a:cubicBezTo>
                    <a:pt x="236" y="102"/>
                    <a:pt x="233" y="87"/>
                    <a:pt x="227" y="72"/>
                  </a:cubicBezTo>
                  <a:cubicBezTo>
                    <a:pt x="221" y="58"/>
                    <a:pt x="213" y="45"/>
                    <a:pt x="202" y="34"/>
                  </a:cubicBezTo>
                  <a:cubicBezTo>
                    <a:pt x="191" y="24"/>
                    <a:pt x="178" y="15"/>
                    <a:pt x="164" y="9"/>
                  </a:cubicBezTo>
                  <a:cubicBezTo>
                    <a:pt x="150" y="3"/>
                    <a:pt x="134" y="0"/>
                    <a:pt x="118" y="0"/>
                  </a:cubicBezTo>
                  <a:cubicBezTo>
                    <a:pt x="102" y="0"/>
                    <a:pt x="87" y="3"/>
                    <a:pt x="72" y="9"/>
                  </a:cubicBezTo>
                  <a:close/>
                  <a:moveTo>
                    <a:pt x="74" y="223"/>
                  </a:moveTo>
                  <a:cubicBezTo>
                    <a:pt x="60" y="218"/>
                    <a:pt x="48" y="209"/>
                    <a:pt x="37" y="199"/>
                  </a:cubicBezTo>
                  <a:cubicBezTo>
                    <a:pt x="27" y="188"/>
                    <a:pt x="19" y="176"/>
                    <a:pt x="13" y="162"/>
                  </a:cubicBezTo>
                  <a:cubicBezTo>
                    <a:pt x="7" y="148"/>
                    <a:pt x="4" y="133"/>
                    <a:pt x="4" y="118"/>
                  </a:cubicBezTo>
                  <a:cubicBezTo>
                    <a:pt x="4" y="102"/>
                    <a:pt x="7" y="87"/>
                    <a:pt x="13" y="73"/>
                  </a:cubicBezTo>
                  <a:cubicBezTo>
                    <a:pt x="19" y="60"/>
                    <a:pt x="27" y="47"/>
                    <a:pt x="37" y="37"/>
                  </a:cubicBezTo>
                  <a:cubicBezTo>
                    <a:pt x="48" y="26"/>
                    <a:pt x="60" y="18"/>
                    <a:pt x="74" y="12"/>
                  </a:cubicBezTo>
                  <a:cubicBezTo>
                    <a:pt x="88" y="6"/>
                    <a:pt x="103" y="3"/>
                    <a:pt x="118" y="3"/>
                  </a:cubicBezTo>
                  <a:cubicBezTo>
                    <a:pt x="134" y="3"/>
                    <a:pt x="149" y="6"/>
                    <a:pt x="163" y="12"/>
                  </a:cubicBezTo>
                  <a:cubicBezTo>
                    <a:pt x="176" y="18"/>
                    <a:pt x="189" y="26"/>
                    <a:pt x="199" y="37"/>
                  </a:cubicBezTo>
                  <a:cubicBezTo>
                    <a:pt x="210" y="47"/>
                    <a:pt x="218" y="60"/>
                    <a:pt x="224" y="73"/>
                  </a:cubicBezTo>
                  <a:cubicBezTo>
                    <a:pt x="230" y="87"/>
                    <a:pt x="233" y="102"/>
                    <a:pt x="233" y="118"/>
                  </a:cubicBezTo>
                  <a:cubicBezTo>
                    <a:pt x="233" y="133"/>
                    <a:pt x="230" y="148"/>
                    <a:pt x="224" y="162"/>
                  </a:cubicBezTo>
                  <a:cubicBezTo>
                    <a:pt x="218" y="176"/>
                    <a:pt x="210" y="188"/>
                    <a:pt x="199" y="199"/>
                  </a:cubicBezTo>
                  <a:cubicBezTo>
                    <a:pt x="189" y="209"/>
                    <a:pt x="176" y="218"/>
                    <a:pt x="163" y="223"/>
                  </a:cubicBezTo>
                  <a:cubicBezTo>
                    <a:pt x="149" y="229"/>
                    <a:pt x="134" y="232"/>
                    <a:pt x="118" y="232"/>
                  </a:cubicBezTo>
                  <a:cubicBezTo>
                    <a:pt x="103" y="232"/>
                    <a:pt x="88" y="229"/>
                    <a:pt x="74" y="223"/>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14" name="Freeform 11"/>
            <p:cNvSpPr>
              <a:spLocks noEditPoints="1"/>
            </p:cNvSpPr>
            <p:nvPr userDrawn="1"/>
          </p:nvSpPr>
          <p:spPr bwMode="auto">
            <a:xfrm>
              <a:off x="558751" y="1237085"/>
              <a:ext cx="93663" cy="79375"/>
            </a:xfrm>
            <a:custGeom>
              <a:avLst/>
              <a:gdLst>
                <a:gd name="T0" fmla="*/ 3 w 25"/>
                <a:gd name="T1" fmla="*/ 1 h 21"/>
                <a:gd name="T2" fmla="*/ 6 w 25"/>
                <a:gd name="T3" fmla="*/ 0 h 21"/>
                <a:gd name="T4" fmla="*/ 9 w 25"/>
                <a:gd name="T5" fmla="*/ 1 h 21"/>
                <a:gd name="T6" fmla="*/ 11 w 25"/>
                <a:gd name="T7" fmla="*/ 4 h 21"/>
                <a:gd name="T8" fmla="*/ 13 w 25"/>
                <a:gd name="T9" fmla="*/ 7 h 21"/>
                <a:gd name="T10" fmla="*/ 13 w 25"/>
                <a:gd name="T11" fmla="*/ 9 h 21"/>
                <a:gd name="T12" fmla="*/ 19 w 25"/>
                <a:gd name="T13" fmla="*/ 7 h 21"/>
                <a:gd name="T14" fmla="*/ 20 w 25"/>
                <a:gd name="T15" fmla="*/ 6 h 21"/>
                <a:gd name="T16" fmla="*/ 20 w 25"/>
                <a:gd name="T17" fmla="*/ 5 h 21"/>
                <a:gd name="T18" fmla="*/ 20 w 25"/>
                <a:gd name="T19" fmla="*/ 4 h 21"/>
                <a:gd name="T20" fmla="*/ 19 w 25"/>
                <a:gd name="T21" fmla="*/ 3 h 21"/>
                <a:gd name="T22" fmla="*/ 21 w 25"/>
                <a:gd name="T23" fmla="*/ 3 h 21"/>
                <a:gd name="T24" fmla="*/ 25 w 25"/>
                <a:gd name="T25" fmla="*/ 14 h 21"/>
                <a:gd name="T26" fmla="*/ 24 w 25"/>
                <a:gd name="T27" fmla="*/ 14 h 21"/>
                <a:gd name="T28" fmla="*/ 23 w 25"/>
                <a:gd name="T29" fmla="*/ 13 h 21"/>
                <a:gd name="T30" fmla="*/ 23 w 25"/>
                <a:gd name="T31" fmla="*/ 12 h 21"/>
                <a:gd name="T32" fmla="*/ 22 w 25"/>
                <a:gd name="T33" fmla="*/ 12 h 21"/>
                <a:gd name="T34" fmla="*/ 21 w 25"/>
                <a:gd name="T35" fmla="*/ 12 h 21"/>
                <a:gd name="T36" fmla="*/ 7 w 25"/>
                <a:gd name="T37" fmla="*/ 17 h 21"/>
                <a:gd name="T38" fmla="*/ 6 w 25"/>
                <a:gd name="T39" fmla="*/ 18 h 21"/>
                <a:gd name="T40" fmla="*/ 6 w 25"/>
                <a:gd name="T41" fmla="*/ 18 h 21"/>
                <a:gd name="T42" fmla="*/ 6 w 25"/>
                <a:gd name="T43" fmla="*/ 20 h 21"/>
                <a:gd name="T44" fmla="*/ 6 w 25"/>
                <a:gd name="T45" fmla="*/ 21 h 21"/>
                <a:gd name="T46" fmla="*/ 5 w 25"/>
                <a:gd name="T47" fmla="*/ 21 h 21"/>
                <a:gd name="T48" fmla="*/ 1 w 25"/>
                <a:gd name="T49" fmla="*/ 10 h 21"/>
                <a:gd name="T50" fmla="*/ 0 w 25"/>
                <a:gd name="T51" fmla="*/ 4 h 21"/>
                <a:gd name="T52" fmla="*/ 3 w 25"/>
                <a:gd name="T53" fmla="*/ 1 h 21"/>
                <a:gd name="T54" fmla="*/ 6 w 25"/>
                <a:gd name="T55" fmla="*/ 6 h 21"/>
                <a:gd name="T56" fmla="*/ 3 w 25"/>
                <a:gd name="T57" fmla="*/ 8 h 21"/>
                <a:gd name="T58" fmla="*/ 3 w 25"/>
                <a:gd name="T59" fmla="*/ 12 h 21"/>
                <a:gd name="T60" fmla="*/ 3 w 25"/>
                <a:gd name="T61" fmla="*/ 13 h 21"/>
                <a:gd name="T62" fmla="*/ 12 w 25"/>
                <a:gd name="T63" fmla="*/ 9 h 21"/>
                <a:gd name="T64" fmla="*/ 12 w 25"/>
                <a:gd name="T65" fmla="*/ 9 h 21"/>
                <a:gd name="T66" fmla="*/ 9 w 25"/>
                <a:gd name="T67" fmla="*/ 6 h 21"/>
                <a:gd name="T68" fmla="*/ 6 w 25"/>
                <a:gd name="T69"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3" y="1"/>
                  </a:moveTo>
                  <a:cubicBezTo>
                    <a:pt x="4" y="0"/>
                    <a:pt x="5" y="0"/>
                    <a:pt x="6" y="0"/>
                  </a:cubicBezTo>
                  <a:cubicBezTo>
                    <a:pt x="7" y="0"/>
                    <a:pt x="8" y="1"/>
                    <a:pt x="9" y="1"/>
                  </a:cubicBezTo>
                  <a:cubicBezTo>
                    <a:pt x="10" y="2"/>
                    <a:pt x="10" y="3"/>
                    <a:pt x="11" y="4"/>
                  </a:cubicBezTo>
                  <a:cubicBezTo>
                    <a:pt x="12" y="5"/>
                    <a:pt x="12" y="6"/>
                    <a:pt x="13" y="7"/>
                  </a:cubicBezTo>
                  <a:cubicBezTo>
                    <a:pt x="13" y="9"/>
                    <a:pt x="13" y="9"/>
                    <a:pt x="13" y="9"/>
                  </a:cubicBezTo>
                  <a:cubicBezTo>
                    <a:pt x="19" y="7"/>
                    <a:pt x="19" y="7"/>
                    <a:pt x="19" y="7"/>
                  </a:cubicBezTo>
                  <a:cubicBezTo>
                    <a:pt x="19" y="7"/>
                    <a:pt x="19" y="7"/>
                    <a:pt x="20" y="6"/>
                  </a:cubicBezTo>
                  <a:cubicBezTo>
                    <a:pt x="20" y="6"/>
                    <a:pt x="20" y="6"/>
                    <a:pt x="20" y="5"/>
                  </a:cubicBezTo>
                  <a:cubicBezTo>
                    <a:pt x="20" y="5"/>
                    <a:pt x="20" y="5"/>
                    <a:pt x="20" y="4"/>
                  </a:cubicBezTo>
                  <a:cubicBezTo>
                    <a:pt x="20" y="4"/>
                    <a:pt x="20" y="4"/>
                    <a:pt x="19" y="3"/>
                  </a:cubicBezTo>
                  <a:cubicBezTo>
                    <a:pt x="21" y="3"/>
                    <a:pt x="21" y="3"/>
                    <a:pt x="21" y="3"/>
                  </a:cubicBezTo>
                  <a:cubicBezTo>
                    <a:pt x="25" y="14"/>
                    <a:pt x="25" y="14"/>
                    <a:pt x="25" y="14"/>
                  </a:cubicBezTo>
                  <a:cubicBezTo>
                    <a:pt x="24" y="14"/>
                    <a:pt x="24" y="14"/>
                    <a:pt x="24" y="14"/>
                  </a:cubicBezTo>
                  <a:cubicBezTo>
                    <a:pt x="23" y="14"/>
                    <a:pt x="23" y="13"/>
                    <a:pt x="23" y="13"/>
                  </a:cubicBezTo>
                  <a:cubicBezTo>
                    <a:pt x="23" y="13"/>
                    <a:pt x="23" y="12"/>
                    <a:pt x="23" y="12"/>
                  </a:cubicBezTo>
                  <a:cubicBezTo>
                    <a:pt x="22" y="12"/>
                    <a:pt x="22" y="12"/>
                    <a:pt x="22" y="12"/>
                  </a:cubicBezTo>
                  <a:cubicBezTo>
                    <a:pt x="21" y="12"/>
                    <a:pt x="21" y="12"/>
                    <a:pt x="21" y="12"/>
                  </a:cubicBezTo>
                  <a:cubicBezTo>
                    <a:pt x="7" y="17"/>
                    <a:pt x="7" y="17"/>
                    <a:pt x="7" y="17"/>
                  </a:cubicBezTo>
                  <a:cubicBezTo>
                    <a:pt x="7" y="17"/>
                    <a:pt x="6" y="17"/>
                    <a:pt x="6" y="18"/>
                  </a:cubicBezTo>
                  <a:cubicBezTo>
                    <a:pt x="6" y="18"/>
                    <a:pt x="6" y="18"/>
                    <a:pt x="6" y="18"/>
                  </a:cubicBezTo>
                  <a:cubicBezTo>
                    <a:pt x="6" y="19"/>
                    <a:pt x="6" y="19"/>
                    <a:pt x="6" y="20"/>
                  </a:cubicBezTo>
                  <a:cubicBezTo>
                    <a:pt x="6" y="20"/>
                    <a:pt x="6" y="20"/>
                    <a:pt x="6" y="21"/>
                  </a:cubicBezTo>
                  <a:cubicBezTo>
                    <a:pt x="5" y="21"/>
                    <a:pt x="5" y="21"/>
                    <a:pt x="5" y="21"/>
                  </a:cubicBezTo>
                  <a:cubicBezTo>
                    <a:pt x="1" y="10"/>
                    <a:pt x="1" y="10"/>
                    <a:pt x="1" y="10"/>
                  </a:cubicBezTo>
                  <a:cubicBezTo>
                    <a:pt x="0" y="8"/>
                    <a:pt x="0" y="6"/>
                    <a:pt x="0" y="4"/>
                  </a:cubicBezTo>
                  <a:cubicBezTo>
                    <a:pt x="0" y="3"/>
                    <a:pt x="1" y="1"/>
                    <a:pt x="3" y="1"/>
                  </a:cubicBezTo>
                  <a:close/>
                  <a:moveTo>
                    <a:pt x="6" y="6"/>
                  </a:moveTo>
                  <a:cubicBezTo>
                    <a:pt x="4" y="6"/>
                    <a:pt x="3" y="7"/>
                    <a:pt x="3" y="8"/>
                  </a:cubicBezTo>
                  <a:cubicBezTo>
                    <a:pt x="2" y="9"/>
                    <a:pt x="2" y="10"/>
                    <a:pt x="3" y="12"/>
                  </a:cubicBezTo>
                  <a:cubicBezTo>
                    <a:pt x="3" y="13"/>
                    <a:pt x="3" y="13"/>
                    <a:pt x="3" y="13"/>
                  </a:cubicBezTo>
                  <a:cubicBezTo>
                    <a:pt x="12" y="9"/>
                    <a:pt x="12" y="9"/>
                    <a:pt x="12" y="9"/>
                  </a:cubicBezTo>
                  <a:cubicBezTo>
                    <a:pt x="12" y="9"/>
                    <a:pt x="12" y="9"/>
                    <a:pt x="12" y="9"/>
                  </a:cubicBezTo>
                  <a:cubicBezTo>
                    <a:pt x="11" y="7"/>
                    <a:pt x="10" y="6"/>
                    <a:pt x="9" y="6"/>
                  </a:cubicBezTo>
                  <a:cubicBezTo>
                    <a:pt x="8" y="5"/>
                    <a:pt x="7" y="5"/>
                    <a:pt x="6" y="6"/>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15" name="Freeform 12"/>
            <p:cNvSpPr/>
            <p:nvPr userDrawn="1"/>
          </p:nvSpPr>
          <p:spPr bwMode="auto">
            <a:xfrm>
              <a:off x="528589" y="1105322"/>
              <a:ext cx="85725" cy="82550"/>
            </a:xfrm>
            <a:custGeom>
              <a:avLst/>
              <a:gdLst>
                <a:gd name="T0" fmla="*/ 5 w 23"/>
                <a:gd name="T1" fmla="*/ 3 h 22"/>
                <a:gd name="T2" fmla="*/ 5 w 23"/>
                <a:gd name="T3" fmla="*/ 4 h 22"/>
                <a:gd name="T4" fmla="*/ 3 w 23"/>
                <a:gd name="T5" fmla="*/ 6 h 22"/>
                <a:gd name="T6" fmla="*/ 2 w 23"/>
                <a:gd name="T7" fmla="*/ 8 h 22"/>
                <a:gd name="T8" fmla="*/ 2 w 23"/>
                <a:gd name="T9" fmla="*/ 9 h 22"/>
                <a:gd name="T10" fmla="*/ 2 w 23"/>
                <a:gd name="T11" fmla="*/ 10 h 22"/>
                <a:gd name="T12" fmla="*/ 3 w 23"/>
                <a:gd name="T13" fmla="*/ 13 h 22"/>
                <a:gd name="T14" fmla="*/ 11 w 23"/>
                <a:gd name="T15" fmla="*/ 12 h 22"/>
                <a:gd name="T16" fmla="*/ 10 w 23"/>
                <a:gd name="T17" fmla="*/ 10 h 22"/>
                <a:gd name="T18" fmla="*/ 10 w 23"/>
                <a:gd name="T19" fmla="*/ 9 h 22"/>
                <a:gd name="T20" fmla="*/ 9 w 23"/>
                <a:gd name="T21" fmla="*/ 8 h 22"/>
                <a:gd name="T22" fmla="*/ 8 w 23"/>
                <a:gd name="T23" fmla="*/ 7 h 22"/>
                <a:gd name="T24" fmla="*/ 6 w 23"/>
                <a:gd name="T25" fmla="*/ 7 h 22"/>
                <a:gd name="T26" fmla="*/ 6 w 23"/>
                <a:gd name="T27" fmla="*/ 6 h 22"/>
                <a:gd name="T28" fmla="*/ 15 w 23"/>
                <a:gd name="T29" fmla="*/ 5 h 22"/>
                <a:gd name="T30" fmla="*/ 15 w 23"/>
                <a:gd name="T31" fmla="*/ 6 h 22"/>
                <a:gd name="T32" fmla="*/ 13 w 23"/>
                <a:gd name="T33" fmla="*/ 7 h 22"/>
                <a:gd name="T34" fmla="*/ 12 w 23"/>
                <a:gd name="T35" fmla="*/ 7 h 22"/>
                <a:gd name="T36" fmla="*/ 12 w 23"/>
                <a:gd name="T37" fmla="*/ 9 h 22"/>
                <a:gd name="T38" fmla="*/ 12 w 23"/>
                <a:gd name="T39" fmla="*/ 10 h 22"/>
                <a:gd name="T40" fmla="*/ 12 w 23"/>
                <a:gd name="T41" fmla="*/ 12 h 22"/>
                <a:gd name="T42" fmla="*/ 18 w 23"/>
                <a:gd name="T43" fmla="*/ 12 h 22"/>
                <a:gd name="T44" fmla="*/ 19 w 23"/>
                <a:gd name="T45" fmla="*/ 11 h 22"/>
                <a:gd name="T46" fmla="*/ 20 w 23"/>
                <a:gd name="T47" fmla="*/ 11 h 22"/>
                <a:gd name="T48" fmla="*/ 20 w 23"/>
                <a:gd name="T49" fmla="*/ 10 h 22"/>
                <a:gd name="T50" fmla="*/ 20 w 23"/>
                <a:gd name="T51" fmla="*/ 8 h 22"/>
                <a:gd name="T52" fmla="*/ 20 w 23"/>
                <a:gd name="T53" fmla="*/ 7 h 22"/>
                <a:gd name="T54" fmla="*/ 20 w 23"/>
                <a:gd name="T55" fmla="*/ 5 h 22"/>
                <a:gd name="T56" fmla="*/ 20 w 23"/>
                <a:gd name="T57" fmla="*/ 4 h 22"/>
                <a:gd name="T58" fmla="*/ 19 w 23"/>
                <a:gd name="T59" fmla="*/ 4 h 22"/>
                <a:gd name="T60" fmla="*/ 17 w 23"/>
                <a:gd name="T61" fmla="*/ 2 h 22"/>
                <a:gd name="T62" fmla="*/ 14 w 23"/>
                <a:gd name="T63" fmla="*/ 1 h 22"/>
                <a:gd name="T64" fmla="*/ 14 w 23"/>
                <a:gd name="T65" fmla="*/ 0 h 22"/>
                <a:gd name="T66" fmla="*/ 21 w 23"/>
                <a:gd name="T67" fmla="*/ 0 h 22"/>
                <a:gd name="T68" fmla="*/ 23 w 23"/>
                <a:gd name="T69" fmla="*/ 19 h 22"/>
                <a:gd name="T70" fmla="*/ 22 w 23"/>
                <a:gd name="T71" fmla="*/ 20 h 22"/>
                <a:gd name="T72" fmla="*/ 22 w 23"/>
                <a:gd name="T73" fmla="*/ 18 h 22"/>
                <a:gd name="T74" fmla="*/ 21 w 23"/>
                <a:gd name="T75" fmla="*/ 17 h 22"/>
                <a:gd name="T76" fmla="*/ 21 w 23"/>
                <a:gd name="T77" fmla="*/ 17 h 22"/>
                <a:gd name="T78" fmla="*/ 20 w 23"/>
                <a:gd name="T79" fmla="*/ 17 h 22"/>
                <a:gd name="T80" fmla="*/ 5 w 23"/>
                <a:gd name="T81" fmla="*/ 18 h 22"/>
                <a:gd name="T82" fmla="*/ 4 w 23"/>
                <a:gd name="T83" fmla="*/ 19 h 22"/>
                <a:gd name="T84" fmla="*/ 4 w 23"/>
                <a:gd name="T85" fmla="*/ 20 h 22"/>
                <a:gd name="T86" fmla="*/ 3 w 23"/>
                <a:gd name="T87" fmla="*/ 21 h 22"/>
                <a:gd name="T88" fmla="*/ 3 w 23"/>
                <a:gd name="T89" fmla="*/ 22 h 22"/>
                <a:gd name="T90" fmla="*/ 2 w 23"/>
                <a:gd name="T91" fmla="*/ 22 h 22"/>
                <a:gd name="T92" fmla="*/ 0 w 23"/>
                <a:gd name="T93" fmla="*/ 3 h 22"/>
                <a:gd name="T94" fmla="*/ 5 w 23"/>
                <a:gd name="T9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 h="22">
                  <a:moveTo>
                    <a:pt x="5" y="3"/>
                  </a:moveTo>
                  <a:cubicBezTo>
                    <a:pt x="5" y="4"/>
                    <a:pt x="5" y="4"/>
                    <a:pt x="5" y="4"/>
                  </a:cubicBezTo>
                  <a:cubicBezTo>
                    <a:pt x="5" y="4"/>
                    <a:pt x="4" y="5"/>
                    <a:pt x="3" y="6"/>
                  </a:cubicBezTo>
                  <a:cubicBezTo>
                    <a:pt x="2" y="6"/>
                    <a:pt x="2" y="7"/>
                    <a:pt x="2" y="8"/>
                  </a:cubicBezTo>
                  <a:cubicBezTo>
                    <a:pt x="2" y="8"/>
                    <a:pt x="2" y="9"/>
                    <a:pt x="2" y="9"/>
                  </a:cubicBezTo>
                  <a:cubicBezTo>
                    <a:pt x="2" y="10"/>
                    <a:pt x="2" y="10"/>
                    <a:pt x="2" y="10"/>
                  </a:cubicBezTo>
                  <a:cubicBezTo>
                    <a:pt x="3" y="13"/>
                    <a:pt x="3" y="13"/>
                    <a:pt x="3" y="13"/>
                  </a:cubicBezTo>
                  <a:cubicBezTo>
                    <a:pt x="11" y="12"/>
                    <a:pt x="11" y="12"/>
                    <a:pt x="11" y="12"/>
                  </a:cubicBezTo>
                  <a:cubicBezTo>
                    <a:pt x="10" y="10"/>
                    <a:pt x="10" y="10"/>
                    <a:pt x="10" y="10"/>
                  </a:cubicBezTo>
                  <a:cubicBezTo>
                    <a:pt x="10" y="10"/>
                    <a:pt x="10" y="9"/>
                    <a:pt x="10" y="9"/>
                  </a:cubicBezTo>
                  <a:cubicBezTo>
                    <a:pt x="10" y="8"/>
                    <a:pt x="9" y="8"/>
                    <a:pt x="9" y="8"/>
                  </a:cubicBezTo>
                  <a:cubicBezTo>
                    <a:pt x="9" y="8"/>
                    <a:pt x="8" y="7"/>
                    <a:pt x="8" y="7"/>
                  </a:cubicBezTo>
                  <a:cubicBezTo>
                    <a:pt x="7" y="7"/>
                    <a:pt x="7" y="7"/>
                    <a:pt x="6" y="7"/>
                  </a:cubicBezTo>
                  <a:cubicBezTo>
                    <a:pt x="6" y="6"/>
                    <a:pt x="6" y="6"/>
                    <a:pt x="6" y="6"/>
                  </a:cubicBezTo>
                  <a:cubicBezTo>
                    <a:pt x="15" y="5"/>
                    <a:pt x="15" y="5"/>
                    <a:pt x="15" y="5"/>
                  </a:cubicBezTo>
                  <a:cubicBezTo>
                    <a:pt x="15" y="6"/>
                    <a:pt x="15" y="6"/>
                    <a:pt x="15" y="6"/>
                  </a:cubicBezTo>
                  <a:cubicBezTo>
                    <a:pt x="15" y="6"/>
                    <a:pt x="14" y="6"/>
                    <a:pt x="13" y="7"/>
                  </a:cubicBezTo>
                  <a:cubicBezTo>
                    <a:pt x="13" y="7"/>
                    <a:pt x="12" y="7"/>
                    <a:pt x="12" y="7"/>
                  </a:cubicBezTo>
                  <a:cubicBezTo>
                    <a:pt x="12" y="8"/>
                    <a:pt x="12" y="8"/>
                    <a:pt x="12" y="9"/>
                  </a:cubicBezTo>
                  <a:cubicBezTo>
                    <a:pt x="12" y="9"/>
                    <a:pt x="12" y="10"/>
                    <a:pt x="12" y="10"/>
                  </a:cubicBezTo>
                  <a:cubicBezTo>
                    <a:pt x="12" y="12"/>
                    <a:pt x="12" y="12"/>
                    <a:pt x="12" y="12"/>
                  </a:cubicBezTo>
                  <a:cubicBezTo>
                    <a:pt x="18" y="12"/>
                    <a:pt x="18" y="12"/>
                    <a:pt x="18" y="12"/>
                  </a:cubicBezTo>
                  <a:cubicBezTo>
                    <a:pt x="19" y="12"/>
                    <a:pt x="19" y="11"/>
                    <a:pt x="19" y="11"/>
                  </a:cubicBezTo>
                  <a:cubicBezTo>
                    <a:pt x="20" y="11"/>
                    <a:pt x="20" y="11"/>
                    <a:pt x="20" y="11"/>
                  </a:cubicBezTo>
                  <a:cubicBezTo>
                    <a:pt x="20" y="10"/>
                    <a:pt x="20" y="10"/>
                    <a:pt x="20" y="10"/>
                  </a:cubicBezTo>
                  <a:cubicBezTo>
                    <a:pt x="20" y="9"/>
                    <a:pt x="20" y="9"/>
                    <a:pt x="20" y="8"/>
                  </a:cubicBezTo>
                  <a:cubicBezTo>
                    <a:pt x="20" y="8"/>
                    <a:pt x="20" y="7"/>
                    <a:pt x="20" y="7"/>
                  </a:cubicBezTo>
                  <a:cubicBezTo>
                    <a:pt x="20" y="6"/>
                    <a:pt x="20" y="6"/>
                    <a:pt x="20" y="5"/>
                  </a:cubicBezTo>
                  <a:cubicBezTo>
                    <a:pt x="20" y="5"/>
                    <a:pt x="20" y="5"/>
                    <a:pt x="20" y="4"/>
                  </a:cubicBezTo>
                  <a:cubicBezTo>
                    <a:pt x="19" y="4"/>
                    <a:pt x="19" y="4"/>
                    <a:pt x="19" y="4"/>
                  </a:cubicBezTo>
                  <a:cubicBezTo>
                    <a:pt x="19" y="3"/>
                    <a:pt x="18" y="3"/>
                    <a:pt x="17" y="2"/>
                  </a:cubicBezTo>
                  <a:cubicBezTo>
                    <a:pt x="16" y="2"/>
                    <a:pt x="15" y="1"/>
                    <a:pt x="14" y="1"/>
                  </a:cubicBezTo>
                  <a:cubicBezTo>
                    <a:pt x="14" y="0"/>
                    <a:pt x="14" y="0"/>
                    <a:pt x="14" y="0"/>
                  </a:cubicBezTo>
                  <a:cubicBezTo>
                    <a:pt x="21" y="0"/>
                    <a:pt x="21" y="0"/>
                    <a:pt x="21" y="0"/>
                  </a:cubicBezTo>
                  <a:cubicBezTo>
                    <a:pt x="23" y="19"/>
                    <a:pt x="23" y="19"/>
                    <a:pt x="23" y="19"/>
                  </a:cubicBezTo>
                  <a:cubicBezTo>
                    <a:pt x="22" y="20"/>
                    <a:pt x="22" y="20"/>
                    <a:pt x="22" y="20"/>
                  </a:cubicBezTo>
                  <a:cubicBezTo>
                    <a:pt x="22" y="19"/>
                    <a:pt x="22" y="19"/>
                    <a:pt x="22" y="18"/>
                  </a:cubicBezTo>
                  <a:cubicBezTo>
                    <a:pt x="22" y="18"/>
                    <a:pt x="21" y="18"/>
                    <a:pt x="21" y="17"/>
                  </a:cubicBezTo>
                  <a:cubicBezTo>
                    <a:pt x="21" y="17"/>
                    <a:pt x="21" y="17"/>
                    <a:pt x="21" y="17"/>
                  </a:cubicBezTo>
                  <a:cubicBezTo>
                    <a:pt x="20" y="17"/>
                    <a:pt x="20" y="17"/>
                    <a:pt x="20" y="17"/>
                  </a:cubicBezTo>
                  <a:cubicBezTo>
                    <a:pt x="5" y="18"/>
                    <a:pt x="5" y="18"/>
                    <a:pt x="5" y="18"/>
                  </a:cubicBezTo>
                  <a:cubicBezTo>
                    <a:pt x="5" y="18"/>
                    <a:pt x="4" y="19"/>
                    <a:pt x="4" y="19"/>
                  </a:cubicBezTo>
                  <a:cubicBezTo>
                    <a:pt x="4" y="19"/>
                    <a:pt x="4" y="19"/>
                    <a:pt x="4" y="20"/>
                  </a:cubicBezTo>
                  <a:cubicBezTo>
                    <a:pt x="3" y="20"/>
                    <a:pt x="3" y="20"/>
                    <a:pt x="3" y="21"/>
                  </a:cubicBezTo>
                  <a:cubicBezTo>
                    <a:pt x="3" y="21"/>
                    <a:pt x="3" y="21"/>
                    <a:pt x="3" y="22"/>
                  </a:cubicBezTo>
                  <a:cubicBezTo>
                    <a:pt x="2" y="22"/>
                    <a:pt x="2" y="22"/>
                    <a:pt x="2" y="22"/>
                  </a:cubicBezTo>
                  <a:cubicBezTo>
                    <a:pt x="0" y="3"/>
                    <a:pt x="0" y="3"/>
                    <a:pt x="0" y="3"/>
                  </a:cubicBezTo>
                  <a:lnTo>
                    <a:pt x="5" y="3"/>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16" name="Freeform 13"/>
            <p:cNvSpPr/>
            <p:nvPr userDrawn="1"/>
          </p:nvSpPr>
          <p:spPr bwMode="auto">
            <a:xfrm>
              <a:off x="528589" y="960860"/>
              <a:ext cx="90488" cy="98425"/>
            </a:xfrm>
            <a:custGeom>
              <a:avLst/>
              <a:gdLst>
                <a:gd name="T0" fmla="*/ 24 w 24"/>
                <a:gd name="T1" fmla="*/ 2 h 26"/>
                <a:gd name="T2" fmla="*/ 23 w 24"/>
                <a:gd name="T3" fmla="*/ 10 h 26"/>
                <a:gd name="T4" fmla="*/ 18 w 24"/>
                <a:gd name="T5" fmla="*/ 13 h 26"/>
                <a:gd name="T6" fmla="*/ 12 w 24"/>
                <a:gd name="T7" fmla="*/ 16 h 26"/>
                <a:gd name="T8" fmla="*/ 12 w 24"/>
                <a:gd name="T9" fmla="*/ 17 h 26"/>
                <a:gd name="T10" fmla="*/ 19 w 24"/>
                <a:gd name="T11" fmla="*/ 18 h 26"/>
                <a:gd name="T12" fmla="*/ 20 w 24"/>
                <a:gd name="T13" fmla="*/ 18 h 26"/>
                <a:gd name="T14" fmla="*/ 20 w 24"/>
                <a:gd name="T15" fmla="*/ 17 h 26"/>
                <a:gd name="T16" fmla="*/ 21 w 24"/>
                <a:gd name="T17" fmla="*/ 16 h 26"/>
                <a:gd name="T18" fmla="*/ 21 w 24"/>
                <a:gd name="T19" fmla="*/ 15 h 26"/>
                <a:gd name="T20" fmla="*/ 22 w 24"/>
                <a:gd name="T21" fmla="*/ 15 h 26"/>
                <a:gd name="T22" fmla="*/ 21 w 24"/>
                <a:gd name="T23" fmla="*/ 26 h 26"/>
                <a:gd name="T24" fmla="*/ 20 w 24"/>
                <a:gd name="T25" fmla="*/ 26 h 26"/>
                <a:gd name="T26" fmla="*/ 20 w 24"/>
                <a:gd name="T27" fmla="*/ 25 h 26"/>
                <a:gd name="T28" fmla="*/ 20 w 24"/>
                <a:gd name="T29" fmla="*/ 24 h 26"/>
                <a:gd name="T30" fmla="*/ 19 w 24"/>
                <a:gd name="T31" fmla="*/ 23 h 26"/>
                <a:gd name="T32" fmla="*/ 18 w 24"/>
                <a:gd name="T33" fmla="*/ 23 h 26"/>
                <a:gd name="T34" fmla="*/ 3 w 24"/>
                <a:gd name="T35" fmla="*/ 21 h 26"/>
                <a:gd name="T36" fmla="*/ 3 w 24"/>
                <a:gd name="T37" fmla="*/ 21 h 26"/>
                <a:gd name="T38" fmla="*/ 2 w 24"/>
                <a:gd name="T39" fmla="*/ 21 h 26"/>
                <a:gd name="T40" fmla="*/ 1 w 24"/>
                <a:gd name="T41" fmla="*/ 22 h 26"/>
                <a:gd name="T42" fmla="*/ 1 w 24"/>
                <a:gd name="T43" fmla="*/ 23 h 26"/>
                <a:gd name="T44" fmla="*/ 0 w 24"/>
                <a:gd name="T45" fmla="*/ 23 h 26"/>
                <a:gd name="T46" fmla="*/ 1 w 24"/>
                <a:gd name="T47" fmla="*/ 12 h 26"/>
                <a:gd name="T48" fmla="*/ 3 w 24"/>
                <a:gd name="T49" fmla="*/ 12 h 26"/>
                <a:gd name="T50" fmla="*/ 3 w 24"/>
                <a:gd name="T51" fmla="*/ 13 h 26"/>
                <a:gd name="T52" fmla="*/ 3 w 24"/>
                <a:gd name="T53" fmla="*/ 14 h 26"/>
                <a:gd name="T54" fmla="*/ 3 w 24"/>
                <a:gd name="T55" fmla="*/ 15 h 26"/>
                <a:gd name="T56" fmla="*/ 4 w 24"/>
                <a:gd name="T57" fmla="*/ 15 h 26"/>
                <a:gd name="T58" fmla="*/ 11 w 24"/>
                <a:gd name="T59" fmla="*/ 16 h 26"/>
                <a:gd name="T60" fmla="*/ 11 w 24"/>
                <a:gd name="T61" fmla="*/ 16 h 26"/>
                <a:gd name="T62" fmla="*/ 9 w 24"/>
                <a:gd name="T63" fmla="*/ 13 h 26"/>
                <a:gd name="T64" fmla="*/ 7 w 24"/>
                <a:gd name="T65" fmla="*/ 10 h 26"/>
                <a:gd name="T66" fmla="*/ 5 w 24"/>
                <a:gd name="T67" fmla="*/ 8 h 26"/>
                <a:gd name="T68" fmla="*/ 4 w 24"/>
                <a:gd name="T69" fmla="*/ 7 h 26"/>
                <a:gd name="T70" fmla="*/ 3 w 24"/>
                <a:gd name="T71" fmla="*/ 8 h 26"/>
                <a:gd name="T72" fmla="*/ 3 w 24"/>
                <a:gd name="T73" fmla="*/ 9 h 26"/>
                <a:gd name="T74" fmla="*/ 2 w 24"/>
                <a:gd name="T75" fmla="*/ 9 h 26"/>
                <a:gd name="T76" fmla="*/ 3 w 24"/>
                <a:gd name="T77" fmla="*/ 0 h 26"/>
                <a:gd name="T78" fmla="*/ 4 w 24"/>
                <a:gd name="T79" fmla="*/ 0 h 26"/>
                <a:gd name="T80" fmla="*/ 5 w 24"/>
                <a:gd name="T81" fmla="*/ 3 h 26"/>
                <a:gd name="T82" fmla="*/ 6 w 24"/>
                <a:gd name="T83" fmla="*/ 6 h 26"/>
                <a:gd name="T84" fmla="*/ 8 w 24"/>
                <a:gd name="T85" fmla="*/ 9 h 26"/>
                <a:gd name="T86" fmla="*/ 10 w 24"/>
                <a:gd name="T87" fmla="*/ 12 h 26"/>
                <a:gd name="T88" fmla="*/ 15 w 24"/>
                <a:gd name="T89" fmla="*/ 9 h 26"/>
                <a:gd name="T90" fmla="*/ 20 w 24"/>
                <a:gd name="T91" fmla="*/ 6 h 26"/>
                <a:gd name="T92" fmla="*/ 21 w 24"/>
                <a:gd name="T93" fmla="*/ 5 h 26"/>
                <a:gd name="T94" fmla="*/ 22 w 24"/>
                <a:gd name="T95" fmla="*/ 3 h 26"/>
                <a:gd name="T96" fmla="*/ 23 w 24"/>
                <a:gd name="T97" fmla="*/ 2 h 26"/>
                <a:gd name="T98" fmla="*/ 23 w 24"/>
                <a:gd name="T99" fmla="*/ 2 h 26"/>
                <a:gd name="T100" fmla="*/ 24 w 24"/>
                <a:gd name="T10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 h="26">
                  <a:moveTo>
                    <a:pt x="24" y="2"/>
                  </a:moveTo>
                  <a:cubicBezTo>
                    <a:pt x="23" y="10"/>
                    <a:pt x="23" y="10"/>
                    <a:pt x="23" y="10"/>
                  </a:cubicBezTo>
                  <a:cubicBezTo>
                    <a:pt x="21" y="11"/>
                    <a:pt x="19" y="12"/>
                    <a:pt x="18" y="13"/>
                  </a:cubicBezTo>
                  <a:cubicBezTo>
                    <a:pt x="16" y="14"/>
                    <a:pt x="15" y="15"/>
                    <a:pt x="12" y="16"/>
                  </a:cubicBezTo>
                  <a:cubicBezTo>
                    <a:pt x="12" y="17"/>
                    <a:pt x="12" y="17"/>
                    <a:pt x="12" y="17"/>
                  </a:cubicBezTo>
                  <a:cubicBezTo>
                    <a:pt x="19" y="18"/>
                    <a:pt x="19" y="18"/>
                    <a:pt x="19" y="18"/>
                  </a:cubicBezTo>
                  <a:cubicBezTo>
                    <a:pt x="19" y="18"/>
                    <a:pt x="19" y="18"/>
                    <a:pt x="20" y="18"/>
                  </a:cubicBezTo>
                  <a:cubicBezTo>
                    <a:pt x="20" y="17"/>
                    <a:pt x="20" y="17"/>
                    <a:pt x="20" y="17"/>
                  </a:cubicBezTo>
                  <a:cubicBezTo>
                    <a:pt x="21" y="17"/>
                    <a:pt x="21" y="16"/>
                    <a:pt x="21" y="16"/>
                  </a:cubicBezTo>
                  <a:cubicBezTo>
                    <a:pt x="21" y="16"/>
                    <a:pt x="21" y="15"/>
                    <a:pt x="21" y="15"/>
                  </a:cubicBezTo>
                  <a:cubicBezTo>
                    <a:pt x="22" y="15"/>
                    <a:pt x="22" y="15"/>
                    <a:pt x="22" y="15"/>
                  </a:cubicBezTo>
                  <a:cubicBezTo>
                    <a:pt x="21" y="26"/>
                    <a:pt x="21" y="26"/>
                    <a:pt x="21" y="26"/>
                  </a:cubicBezTo>
                  <a:cubicBezTo>
                    <a:pt x="20" y="26"/>
                    <a:pt x="20" y="26"/>
                    <a:pt x="20" y="26"/>
                  </a:cubicBezTo>
                  <a:cubicBezTo>
                    <a:pt x="20" y="26"/>
                    <a:pt x="20" y="25"/>
                    <a:pt x="20" y="25"/>
                  </a:cubicBezTo>
                  <a:cubicBezTo>
                    <a:pt x="20" y="25"/>
                    <a:pt x="20" y="24"/>
                    <a:pt x="20" y="24"/>
                  </a:cubicBezTo>
                  <a:cubicBezTo>
                    <a:pt x="20" y="24"/>
                    <a:pt x="19" y="23"/>
                    <a:pt x="19" y="23"/>
                  </a:cubicBezTo>
                  <a:cubicBezTo>
                    <a:pt x="19" y="23"/>
                    <a:pt x="19" y="23"/>
                    <a:pt x="18" y="23"/>
                  </a:cubicBezTo>
                  <a:cubicBezTo>
                    <a:pt x="3" y="21"/>
                    <a:pt x="3" y="21"/>
                    <a:pt x="3" y="21"/>
                  </a:cubicBezTo>
                  <a:cubicBezTo>
                    <a:pt x="3" y="21"/>
                    <a:pt x="3" y="21"/>
                    <a:pt x="3" y="21"/>
                  </a:cubicBezTo>
                  <a:cubicBezTo>
                    <a:pt x="2" y="21"/>
                    <a:pt x="2" y="21"/>
                    <a:pt x="2" y="21"/>
                  </a:cubicBezTo>
                  <a:cubicBezTo>
                    <a:pt x="2" y="22"/>
                    <a:pt x="1" y="22"/>
                    <a:pt x="1" y="22"/>
                  </a:cubicBezTo>
                  <a:cubicBezTo>
                    <a:pt x="1" y="23"/>
                    <a:pt x="1" y="23"/>
                    <a:pt x="1" y="23"/>
                  </a:cubicBezTo>
                  <a:cubicBezTo>
                    <a:pt x="0" y="23"/>
                    <a:pt x="0" y="23"/>
                    <a:pt x="0" y="23"/>
                  </a:cubicBezTo>
                  <a:cubicBezTo>
                    <a:pt x="1" y="12"/>
                    <a:pt x="1" y="12"/>
                    <a:pt x="1" y="12"/>
                  </a:cubicBezTo>
                  <a:cubicBezTo>
                    <a:pt x="3" y="12"/>
                    <a:pt x="3" y="12"/>
                    <a:pt x="3" y="12"/>
                  </a:cubicBezTo>
                  <a:cubicBezTo>
                    <a:pt x="3" y="12"/>
                    <a:pt x="3" y="13"/>
                    <a:pt x="3" y="13"/>
                  </a:cubicBezTo>
                  <a:cubicBezTo>
                    <a:pt x="3" y="14"/>
                    <a:pt x="3" y="14"/>
                    <a:pt x="3" y="14"/>
                  </a:cubicBezTo>
                  <a:cubicBezTo>
                    <a:pt x="3" y="15"/>
                    <a:pt x="3" y="15"/>
                    <a:pt x="3" y="15"/>
                  </a:cubicBezTo>
                  <a:cubicBezTo>
                    <a:pt x="3" y="15"/>
                    <a:pt x="4" y="15"/>
                    <a:pt x="4" y="15"/>
                  </a:cubicBezTo>
                  <a:cubicBezTo>
                    <a:pt x="11" y="16"/>
                    <a:pt x="11" y="16"/>
                    <a:pt x="11" y="16"/>
                  </a:cubicBezTo>
                  <a:cubicBezTo>
                    <a:pt x="11" y="16"/>
                    <a:pt x="11" y="16"/>
                    <a:pt x="11" y="16"/>
                  </a:cubicBezTo>
                  <a:cubicBezTo>
                    <a:pt x="11" y="15"/>
                    <a:pt x="10" y="14"/>
                    <a:pt x="9" y="13"/>
                  </a:cubicBezTo>
                  <a:cubicBezTo>
                    <a:pt x="8" y="12"/>
                    <a:pt x="8" y="11"/>
                    <a:pt x="7" y="10"/>
                  </a:cubicBezTo>
                  <a:cubicBezTo>
                    <a:pt x="6" y="9"/>
                    <a:pt x="6" y="9"/>
                    <a:pt x="5" y="8"/>
                  </a:cubicBezTo>
                  <a:cubicBezTo>
                    <a:pt x="5" y="8"/>
                    <a:pt x="4" y="7"/>
                    <a:pt x="4" y="7"/>
                  </a:cubicBezTo>
                  <a:cubicBezTo>
                    <a:pt x="4" y="7"/>
                    <a:pt x="4" y="8"/>
                    <a:pt x="3" y="8"/>
                  </a:cubicBezTo>
                  <a:cubicBezTo>
                    <a:pt x="3" y="8"/>
                    <a:pt x="3" y="9"/>
                    <a:pt x="3" y="9"/>
                  </a:cubicBezTo>
                  <a:cubicBezTo>
                    <a:pt x="2" y="9"/>
                    <a:pt x="2" y="9"/>
                    <a:pt x="2" y="9"/>
                  </a:cubicBezTo>
                  <a:cubicBezTo>
                    <a:pt x="3" y="0"/>
                    <a:pt x="3" y="0"/>
                    <a:pt x="3" y="0"/>
                  </a:cubicBezTo>
                  <a:cubicBezTo>
                    <a:pt x="4" y="0"/>
                    <a:pt x="4" y="0"/>
                    <a:pt x="4" y="0"/>
                  </a:cubicBezTo>
                  <a:cubicBezTo>
                    <a:pt x="4" y="2"/>
                    <a:pt x="4" y="2"/>
                    <a:pt x="5" y="3"/>
                  </a:cubicBezTo>
                  <a:cubicBezTo>
                    <a:pt x="5" y="4"/>
                    <a:pt x="5" y="5"/>
                    <a:pt x="6" y="6"/>
                  </a:cubicBezTo>
                  <a:cubicBezTo>
                    <a:pt x="6" y="7"/>
                    <a:pt x="7" y="8"/>
                    <a:pt x="8" y="9"/>
                  </a:cubicBezTo>
                  <a:cubicBezTo>
                    <a:pt x="8" y="9"/>
                    <a:pt x="9" y="10"/>
                    <a:pt x="10" y="12"/>
                  </a:cubicBezTo>
                  <a:cubicBezTo>
                    <a:pt x="11" y="11"/>
                    <a:pt x="13" y="10"/>
                    <a:pt x="15" y="9"/>
                  </a:cubicBezTo>
                  <a:cubicBezTo>
                    <a:pt x="16" y="8"/>
                    <a:pt x="18" y="7"/>
                    <a:pt x="20" y="6"/>
                  </a:cubicBezTo>
                  <a:cubicBezTo>
                    <a:pt x="21" y="5"/>
                    <a:pt x="21" y="5"/>
                    <a:pt x="21" y="5"/>
                  </a:cubicBezTo>
                  <a:cubicBezTo>
                    <a:pt x="22" y="4"/>
                    <a:pt x="22" y="4"/>
                    <a:pt x="22" y="3"/>
                  </a:cubicBezTo>
                  <a:cubicBezTo>
                    <a:pt x="23" y="3"/>
                    <a:pt x="23" y="3"/>
                    <a:pt x="23" y="2"/>
                  </a:cubicBezTo>
                  <a:cubicBezTo>
                    <a:pt x="23" y="2"/>
                    <a:pt x="23" y="2"/>
                    <a:pt x="23" y="2"/>
                  </a:cubicBezTo>
                  <a:lnTo>
                    <a:pt x="24" y="2"/>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17" name="Freeform 14"/>
            <p:cNvSpPr/>
            <p:nvPr userDrawn="1"/>
          </p:nvSpPr>
          <p:spPr bwMode="auto">
            <a:xfrm>
              <a:off x="558751" y="859260"/>
              <a:ext cx="90488" cy="71438"/>
            </a:xfrm>
            <a:custGeom>
              <a:avLst/>
              <a:gdLst>
                <a:gd name="T0" fmla="*/ 24 w 24"/>
                <a:gd name="T1" fmla="*/ 8 h 19"/>
                <a:gd name="T2" fmla="*/ 20 w 24"/>
                <a:gd name="T3" fmla="*/ 19 h 19"/>
                <a:gd name="T4" fmla="*/ 19 w 24"/>
                <a:gd name="T5" fmla="*/ 18 h 19"/>
                <a:gd name="T6" fmla="*/ 19 w 24"/>
                <a:gd name="T7" fmla="*/ 17 h 19"/>
                <a:gd name="T8" fmla="*/ 19 w 24"/>
                <a:gd name="T9" fmla="*/ 16 h 19"/>
                <a:gd name="T10" fmla="*/ 19 w 24"/>
                <a:gd name="T11" fmla="*/ 15 h 19"/>
                <a:gd name="T12" fmla="*/ 18 w 24"/>
                <a:gd name="T13" fmla="*/ 15 h 19"/>
                <a:gd name="T14" fmla="*/ 4 w 24"/>
                <a:gd name="T15" fmla="*/ 9 h 19"/>
                <a:gd name="T16" fmla="*/ 4 w 24"/>
                <a:gd name="T17" fmla="*/ 9 h 19"/>
                <a:gd name="T18" fmla="*/ 3 w 24"/>
                <a:gd name="T19" fmla="*/ 10 h 19"/>
                <a:gd name="T20" fmla="*/ 2 w 24"/>
                <a:gd name="T21" fmla="*/ 10 h 19"/>
                <a:gd name="T22" fmla="*/ 1 w 24"/>
                <a:gd name="T23" fmla="*/ 11 h 19"/>
                <a:gd name="T24" fmla="*/ 0 w 24"/>
                <a:gd name="T25" fmla="*/ 11 h 19"/>
                <a:gd name="T26" fmla="*/ 5 w 24"/>
                <a:gd name="T27" fmla="*/ 0 h 19"/>
                <a:gd name="T28" fmla="*/ 6 w 24"/>
                <a:gd name="T29" fmla="*/ 1 h 19"/>
                <a:gd name="T30" fmla="*/ 5 w 24"/>
                <a:gd name="T31" fmla="*/ 2 h 19"/>
                <a:gd name="T32" fmla="*/ 5 w 24"/>
                <a:gd name="T33" fmla="*/ 3 h 19"/>
                <a:gd name="T34" fmla="*/ 5 w 24"/>
                <a:gd name="T35" fmla="*/ 4 h 19"/>
                <a:gd name="T36" fmla="*/ 6 w 24"/>
                <a:gd name="T37" fmla="*/ 4 h 19"/>
                <a:gd name="T38" fmla="*/ 20 w 24"/>
                <a:gd name="T39" fmla="*/ 10 h 19"/>
                <a:gd name="T40" fmla="*/ 21 w 24"/>
                <a:gd name="T41" fmla="*/ 10 h 19"/>
                <a:gd name="T42" fmla="*/ 22 w 24"/>
                <a:gd name="T43" fmla="*/ 9 h 19"/>
                <a:gd name="T44" fmla="*/ 22 w 24"/>
                <a:gd name="T45" fmla="*/ 9 h 19"/>
                <a:gd name="T46" fmla="*/ 23 w 24"/>
                <a:gd name="T47" fmla="*/ 8 h 19"/>
                <a:gd name="T48" fmla="*/ 24 w 24"/>
                <a:gd name="T4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19">
                  <a:moveTo>
                    <a:pt x="24" y="8"/>
                  </a:moveTo>
                  <a:cubicBezTo>
                    <a:pt x="20" y="19"/>
                    <a:pt x="20" y="19"/>
                    <a:pt x="20" y="19"/>
                  </a:cubicBezTo>
                  <a:cubicBezTo>
                    <a:pt x="19" y="18"/>
                    <a:pt x="19" y="18"/>
                    <a:pt x="19" y="18"/>
                  </a:cubicBezTo>
                  <a:cubicBezTo>
                    <a:pt x="19" y="18"/>
                    <a:pt x="19" y="18"/>
                    <a:pt x="19" y="17"/>
                  </a:cubicBezTo>
                  <a:cubicBezTo>
                    <a:pt x="19" y="17"/>
                    <a:pt x="19" y="16"/>
                    <a:pt x="19" y="16"/>
                  </a:cubicBezTo>
                  <a:cubicBezTo>
                    <a:pt x="19" y="16"/>
                    <a:pt x="19" y="15"/>
                    <a:pt x="19" y="15"/>
                  </a:cubicBezTo>
                  <a:cubicBezTo>
                    <a:pt x="19" y="15"/>
                    <a:pt x="19" y="15"/>
                    <a:pt x="18" y="15"/>
                  </a:cubicBezTo>
                  <a:cubicBezTo>
                    <a:pt x="4" y="9"/>
                    <a:pt x="4" y="9"/>
                    <a:pt x="4" y="9"/>
                  </a:cubicBezTo>
                  <a:cubicBezTo>
                    <a:pt x="4" y="9"/>
                    <a:pt x="4" y="9"/>
                    <a:pt x="4" y="9"/>
                  </a:cubicBezTo>
                  <a:cubicBezTo>
                    <a:pt x="3" y="9"/>
                    <a:pt x="3" y="9"/>
                    <a:pt x="3" y="10"/>
                  </a:cubicBezTo>
                  <a:cubicBezTo>
                    <a:pt x="2" y="10"/>
                    <a:pt x="2" y="10"/>
                    <a:pt x="2" y="10"/>
                  </a:cubicBezTo>
                  <a:cubicBezTo>
                    <a:pt x="2" y="11"/>
                    <a:pt x="1" y="11"/>
                    <a:pt x="1" y="11"/>
                  </a:cubicBezTo>
                  <a:cubicBezTo>
                    <a:pt x="0" y="11"/>
                    <a:pt x="0" y="11"/>
                    <a:pt x="0" y="11"/>
                  </a:cubicBezTo>
                  <a:cubicBezTo>
                    <a:pt x="5" y="0"/>
                    <a:pt x="5" y="0"/>
                    <a:pt x="5" y="0"/>
                  </a:cubicBezTo>
                  <a:cubicBezTo>
                    <a:pt x="6" y="1"/>
                    <a:pt x="6" y="1"/>
                    <a:pt x="6" y="1"/>
                  </a:cubicBezTo>
                  <a:cubicBezTo>
                    <a:pt x="6" y="1"/>
                    <a:pt x="5" y="1"/>
                    <a:pt x="5" y="2"/>
                  </a:cubicBezTo>
                  <a:cubicBezTo>
                    <a:pt x="5" y="2"/>
                    <a:pt x="5" y="2"/>
                    <a:pt x="5" y="3"/>
                  </a:cubicBezTo>
                  <a:cubicBezTo>
                    <a:pt x="5" y="3"/>
                    <a:pt x="5" y="3"/>
                    <a:pt x="5" y="4"/>
                  </a:cubicBezTo>
                  <a:cubicBezTo>
                    <a:pt x="6" y="4"/>
                    <a:pt x="6" y="4"/>
                    <a:pt x="6" y="4"/>
                  </a:cubicBezTo>
                  <a:cubicBezTo>
                    <a:pt x="20" y="10"/>
                    <a:pt x="20" y="10"/>
                    <a:pt x="20" y="10"/>
                  </a:cubicBezTo>
                  <a:cubicBezTo>
                    <a:pt x="20" y="10"/>
                    <a:pt x="21" y="10"/>
                    <a:pt x="21" y="10"/>
                  </a:cubicBezTo>
                  <a:cubicBezTo>
                    <a:pt x="21" y="10"/>
                    <a:pt x="22" y="10"/>
                    <a:pt x="22" y="9"/>
                  </a:cubicBezTo>
                  <a:cubicBezTo>
                    <a:pt x="22" y="9"/>
                    <a:pt x="22" y="9"/>
                    <a:pt x="22" y="9"/>
                  </a:cubicBezTo>
                  <a:cubicBezTo>
                    <a:pt x="23" y="8"/>
                    <a:pt x="23" y="8"/>
                    <a:pt x="23" y="8"/>
                  </a:cubicBezTo>
                  <a:lnTo>
                    <a:pt x="24" y="8"/>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18" name="Freeform 15"/>
            <p:cNvSpPr/>
            <p:nvPr userDrawn="1"/>
          </p:nvSpPr>
          <p:spPr bwMode="auto">
            <a:xfrm>
              <a:off x="603201" y="725910"/>
              <a:ext cx="112713" cy="122238"/>
            </a:xfrm>
            <a:custGeom>
              <a:avLst/>
              <a:gdLst>
                <a:gd name="T0" fmla="*/ 16 w 30"/>
                <a:gd name="T1" fmla="*/ 0 h 32"/>
                <a:gd name="T2" fmla="*/ 15 w 30"/>
                <a:gd name="T3" fmla="*/ 1 h 32"/>
                <a:gd name="T4" fmla="*/ 15 w 30"/>
                <a:gd name="T5" fmla="*/ 3 h 32"/>
                <a:gd name="T6" fmla="*/ 15 w 30"/>
                <a:gd name="T7" fmla="*/ 4 h 32"/>
                <a:gd name="T8" fmla="*/ 17 w 30"/>
                <a:gd name="T9" fmla="*/ 6 h 32"/>
                <a:gd name="T10" fmla="*/ 30 w 30"/>
                <a:gd name="T11" fmla="*/ 15 h 32"/>
                <a:gd name="T12" fmla="*/ 28 w 30"/>
                <a:gd name="T13" fmla="*/ 17 h 32"/>
                <a:gd name="T14" fmla="*/ 7 w 30"/>
                <a:gd name="T15" fmla="*/ 18 h 32"/>
                <a:gd name="T16" fmla="*/ 15 w 30"/>
                <a:gd name="T17" fmla="*/ 24 h 32"/>
                <a:gd name="T18" fmla="*/ 18 w 30"/>
                <a:gd name="T19" fmla="*/ 25 h 32"/>
                <a:gd name="T20" fmla="*/ 19 w 30"/>
                <a:gd name="T21" fmla="*/ 25 h 32"/>
                <a:gd name="T22" fmla="*/ 21 w 30"/>
                <a:gd name="T23" fmla="*/ 25 h 32"/>
                <a:gd name="T24" fmla="*/ 22 w 30"/>
                <a:gd name="T25" fmla="*/ 24 h 32"/>
                <a:gd name="T26" fmla="*/ 23 w 30"/>
                <a:gd name="T27" fmla="*/ 25 h 32"/>
                <a:gd name="T28" fmla="*/ 17 w 30"/>
                <a:gd name="T29" fmla="*/ 32 h 32"/>
                <a:gd name="T30" fmla="*/ 16 w 30"/>
                <a:gd name="T31" fmla="*/ 31 h 32"/>
                <a:gd name="T32" fmla="*/ 17 w 30"/>
                <a:gd name="T33" fmla="*/ 30 h 32"/>
                <a:gd name="T34" fmla="*/ 17 w 30"/>
                <a:gd name="T35" fmla="*/ 29 h 32"/>
                <a:gd name="T36" fmla="*/ 17 w 30"/>
                <a:gd name="T37" fmla="*/ 27 h 32"/>
                <a:gd name="T38" fmla="*/ 14 w 30"/>
                <a:gd name="T39" fmla="*/ 25 h 32"/>
                <a:gd name="T40" fmla="*/ 6 w 30"/>
                <a:gd name="T41" fmla="*/ 20 h 32"/>
                <a:gd name="T42" fmla="*/ 5 w 30"/>
                <a:gd name="T43" fmla="*/ 19 h 32"/>
                <a:gd name="T44" fmla="*/ 4 w 30"/>
                <a:gd name="T45" fmla="*/ 19 h 32"/>
                <a:gd name="T46" fmla="*/ 2 w 30"/>
                <a:gd name="T47" fmla="*/ 19 h 32"/>
                <a:gd name="T48" fmla="*/ 1 w 30"/>
                <a:gd name="T49" fmla="*/ 20 h 32"/>
                <a:gd name="T50" fmla="*/ 0 w 30"/>
                <a:gd name="T51" fmla="*/ 20 h 32"/>
                <a:gd name="T52" fmla="*/ 5 w 30"/>
                <a:gd name="T53" fmla="*/ 13 h 32"/>
                <a:gd name="T54" fmla="*/ 23 w 30"/>
                <a:gd name="T55" fmla="*/ 12 h 32"/>
                <a:gd name="T56" fmla="*/ 17 w 30"/>
                <a:gd name="T57" fmla="*/ 8 h 32"/>
                <a:gd name="T58" fmla="*/ 14 w 30"/>
                <a:gd name="T59" fmla="*/ 6 h 32"/>
                <a:gd name="T60" fmla="*/ 13 w 30"/>
                <a:gd name="T61" fmla="*/ 6 h 32"/>
                <a:gd name="T62" fmla="*/ 11 w 30"/>
                <a:gd name="T63" fmla="*/ 7 h 32"/>
                <a:gd name="T64" fmla="*/ 10 w 30"/>
                <a:gd name="T65" fmla="*/ 8 h 32"/>
                <a:gd name="T66" fmla="*/ 9 w 30"/>
                <a:gd name="T67" fmla="*/ 7 h 32"/>
                <a:gd name="T68" fmla="*/ 15 w 30"/>
                <a:gd name="T69" fmla="*/ 0 h 32"/>
                <a:gd name="T70" fmla="*/ 16 w 30"/>
                <a:gd name="T7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2">
                  <a:moveTo>
                    <a:pt x="16" y="0"/>
                  </a:moveTo>
                  <a:cubicBezTo>
                    <a:pt x="15" y="1"/>
                    <a:pt x="15" y="1"/>
                    <a:pt x="15" y="1"/>
                  </a:cubicBezTo>
                  <a:cubicBezTo>
                    <a:pt x="15" y="2"/>
                    <a:pt x="15" y="2"/>
                    <a:pt x="15" y="3"/>
                  </a:cubicBezTo>
                  <a:cubicBezTo>
                    <a:pt x="15" y="3"/>
                    <a:pt x="15" y="4"/>
                    <a:pt x="15" y="4"/>
                  </a:cubicBezTo>
                  <a:cubicBezTo>
                    <a:pt x="16" y="5"/>
                    <a:pt x="16" y="5"/>
                    <a:pt x="17" y="6"/>
                  </a:cubicBezTo>
                  <a:cubicBezTo>
                    <a:pt x="30" y="15"/>
                    <a:pt x="30" y="15"/>
                    <a:pt x="30" y="15"/>
                  </a:cubicBezTo>
                  <a:cubicBezTo>
                    <a:pt x="28" y="17"/>
                    <a:pt x="28" y="17"/>
                    <a:pt x="28" y="17"/>
                  </a:cubicBezTo>
                  <a:cubicBezTo>
                    <a:pt x="7" y="18"/>
                    <a:pt x="7" y="18"/>
                    <a:pt x="7" y="18"/>
                  </a:cubicBezTo>
                  <a:cubicBezTo>
                    <a:pt x="15" y="24"/>
                    <a:pt x="15" y="24"/>
                    <a:pt x="15" y="24"/>
                  </a:cubicBezTo>
                  <a:cubicBezTo>
                    <a:pt x="16" y="25"/>
                    <a:pt x="17" y="25"/>
                    <a:pt x="18" y="25"/>
                  </a:cubicBezTo>
                  <a:cubicBezTo>
                    <a:pt x="18" y="26"/>
                    <a:pt x="19" y="26"/>
                    <a:pt x="19" y="25"/>
                  </a:cubicBezTo>
                  <a:cubicBezTo>
                    <a:pt x="20" y="25"/>
                    <a:pt x="20" y="25"/>
                    <a:pt x="21" y="25"/>
                  </a:cubicBezTo>
                  <a:cubicBezTo>
                    <a:pt x="21" y="24"/>
                    <a:pt x="21" y="24"/>
                    <a:pt x="22" y="24"/>
                  </a:cubicBezTo>
                  <a:cubicBezTo>
                    <a:pt x="23" y="25"/>
                    <a:pt x="23" y="25"/>
                    <a:pt x="23" y="25"/>
                  </a:cubicBezTo>
                  <a:cubicBezTo>
                    <a:pt x="17" y="32"/>
                    <a:pt x="17" y="32"/>
                    <a:pt x="17" y="32"/>
                  </a:cubicBezTo>
                  <a:cubicBezTo>
                    <a:pt x="16" y="31"/>
                    <a:pt x="16" y="31"/>
                    <a:pt x="16" y="31"/>
                  </a:cubicBezTo>
                  <a:cubicBezTo>
                    <a:pt x="17" y="31"/>
                    <a:pt x="17" y="30"/>
                    <a:pt x="17" y="30"/>
                  </a:cubicBezTo>
                  <a:cubicBezTo>
                    <a:pt x="17" y="30"/>
                    <a:pt x="17" y="29"/>
                    <a:pt x="17" y="29"/>
                  </a:cubicBezTo>
                  <a:cubicBezTo>
                    <a:pt x="17" y="28"/>
                    <a:pt x="17" y="28"/>
                    <a:pt x="17" y="27"/>
                  </a:cubicBezTo>
                  <a:cubicBezTo>
                    <a:pt x="16" y="27"/>
                    <a:pt x="16" y="26"/>
                    <a:pt x="14" y="25"/>
                  </a:cubicBezTo>
                  <a:cubicBezTo>
                    <a:pt x="6" y="20"/>
                    <a:pt x="6" y="20"/>
                    <a:pt x="6" y="20"/>
                  </a:cubicBezTo>
                  <a:cubicBezTo>
                    <a:pt x="6" y="19"/>
                    <a:pt x="6" y="19"/>
                    <a:pt x="5" y="19"/>
                  </a:cubicBezTo>
                  <a:cubicBezTo>
                    <a:pt x="5" y="19"/>
                    <a:pt x="4" y="19"/>
                    <a:pt x="4" y="19"/>
                  </a:cubicBezTo>
                  <a:cubicBezTo>
                    <a:pt x="3" y="19"/>
                    <a:pt x="3" y="19"/>
                    <a:pt x="2" y="19"/>
                  </a:cubicBezTo>
                  <a:cubicBezTo>
                    <a:pt x="2" y="20"/>
                    <a:pt x="2" y="20"/>
                    <a:pt x="1" y="20"/>
                  </a:cubicBezTo>
                  <a:cubicBezTo>
                    <a:pt x="0" y="20"/>
                    <a:pt x="0" y="20"/>
                    <a:pt x="0" y="20"/>
                  </a:cubicBezTo>
                  <a:cubicBezTo>
                    <a:pt x="5" y="13"/>
                    <a:pt x="5" y="13"/>
                    <a:pt x="5" y="13"/>
                  </a:cubicBezTo>
                  <a:cubicBezTo>
                    <a:pt x="23" y="12"/>
                    <a:pt x="23" y="12"/>
                    <a:pt x="23" y="12"/>
                  </a:cubicBezTo>
                  <a:cubicBezTo>
                    <a:pt x="17" y="8"/>
                    <a:pt x="17" y="8"/>
                    <a:pt x="17" y="8"/>
                  </a:cubicBezTo>
                  <a:cubicBezTo>
                    <a:pt x="16" y="7"/>
                    <a:pt x="15" y="6"/>
                    <a:pt x="14" y="6"/>
                  </a:cubicBezTo>
                  <a:cubicBezTo>
                    <a:pt x="14" y="6"/>
                    <a:pt x="13" y="6"/>
                    <a:pt x="13" y="6"/>
                  </a:cubicBezTo>
                  <a:cubicBezTo>
                    <a:pt x="12" y="6"/>
                    <a:pt x="12" y="6"/>
                    <a:pt x="11" y="7"/>
                  </a:cubicBezTo>
                  <a:cubicBezTo>
                    <a:pt x="11" y="7"/>
                    <a:pt x="11" y="7"/>
                    <a:pt x="10" y="8"/>
                  </a:cubicBezTo>
                  <a:cubicBezTo>
                    <a:pt x="9" y="7"/>
                    <a:pt x="9" y="7"/>
                    <a:pt x="9" y="7"/>
                  </a:cubicBezTo>
                  <a:cubicBezTo>
                    <a:pt x="15" y="0"/>
                    <a:pt x="15" y="0"/>
                    <a:pt x="15" y="0"/>
                  </a:cubicBezTo>
                  <a:lnTo>
                    <a:pt x="16" y="0"/>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19" name="Freeform 16"/>
            <p:cNvSpPr/>
            <p:nvPr userDrawn="1"/>
          </p:nvSpPr>
          <p:spPr bwMode="auto">
            <a:xfrm>
              <a:off x="715914" y="635422"/>
              <a:ext cx="90488" cy="95250"/>
            </a:xfrm>
            <a:custGeom>
              <a:avLst/>
              <a:gdLst>
                <a:gd name="T0" fmla="*/ 22 w 24"/>
                <a:gd name="T1" fmla="*/ 7 h 25"/>
                <a:gd name="T2" fmla="*/ 21 w 24"/>
                <a:gd name="T3" fmla="*/ 8 h 25"/>
                <a:gd name="T4" fmla="*/ 21 w 24"/>
                <a:gd name="T5" fmla="*/ 8 h 25"/>
                <a:gd name="T6" fmla="*/ 21 w 24"/>
                <a:gd name="T7" fmla="*/ 9 h 25"/>
                <a:gd name="T8" fmla="*/ 21 w 24"/>
                <a:gd name="T9" fmla="*/ 10 h 25"/>
                <a:gd name="T10" fmla="*/ 23 w 24"/>
                <a:gd name="T11" fmla="*/ 12 h 25"/>
                <a:gd name="T12" fmla="*/ 23 w 24"/>
                <a:gd name="T13" fmla="*/ 13 h 25"/>
                <a:gd name="T14" fmla="*/ 24 w 24"/>
                <a:gd name="T15" fmla="*/ 14 h 25"/>
                <a:gd name="T16" fmla="*/ 22 w 24"/>
                <a:gd name="T17" fmla="*/ 18 h 25"/>
                <a:gd name="T18" fmla="*/ 18 w 24"/>
                <a:gd name="T19" fmla="*/ 22 h 25"/>
                <a:gd name="T20" fmla="*/ 14 w 24"/>
                <a:gd name="T21" fmla="*/ 24 h 25"/>
                <a:gd name="T22" fmla="*/ 10 w 24"/>
                <a:gd name="T23" fmla="*/ 25 h 25"/>
                <a:gd name="T24" fmla="*/ 6 w 24"/>
                <a:gd name="T25" fmla="*/ 23 h 25"/>
                <a:gd name="T26" fmla="*/ 3 w 24"/>
                <a:gd name="T27" fmla="*/ 20 h 25"/>
                <a:gd name="T28" fmla="*/ 0 w 24"/>
                <a:gd name="T29" fmla="*/ 16 h 25"/>
                <a:gd name="T30" fmla="*/ 0 w 24"/>
                <a:gd name="T31" fmla="*/ 12 h 25"/>
                <a:gd name="T32" fmla="*/ 1 w 24"/>
                <a:gd name="T33" fmla="*/ 8 h 25"/>
                <a:gd name="T34" fmla="*/ 5 w 24"/>
                <a:gd name="T35" fmla="*/ 4 h 25"/>
                <a:gd name="T36" fmla="*/ 8 w 24"/>
                <a:gd name="T37" fmla="*/ 2 h 25"/>
                <a:gd name="T38" fmla="*/ 10 w 24"/>
                <a:gd name="T39" fmla="*/ 2 h 25"/>
                <a:gd name="T40" fmla="*/ 10 w 24"/>
                <a:gd name="T41" fmla="*/ 0 h 25"/>
                <a:gd name="T42" fmla="*/ 11 w 24"/>
                <a:gd name="T43" fmla="*/ 0 h 25"/>
                <a:gd name="T44" fmla="*/ 16 w 24"/>
                <a:gd name="T45" fmla="*/ 5 h 25"/>
                <a:gd name="T46" fmla="*/ 15 w 24"/>
                <a:gd name="T47" fmla="*/ 6 h 25"/>
                <a:gd name="T48" fmla="*/ 10 w 24"/>
                <a:gd name="T49" fmla="*/ 4 h 25"/>
                <a:gd name="T50" fmla="*/ 6 w 24"/>
                <a:gd name="T51" fmla="*/ 5 h 25"/>
                <a:gd name="T52" fmla="*/ 4 w 24"/>
                <a:gd name="T53" fmla="*/ 10 h 25"/>
                <a:gd name="T54" fmla="*/ 7 w 24"/>
                <a:gd name="T55" fmla="*/ 16 h 25"/>
                <a:gd name="T56" fmla="*/ 13 w 24"/>
                <a:gd name="T57" fmla="*/ 21 h 25"/>
                <a:gd name="T58" fmla="*/ 18 w 24"/>
                <a:gd name="T59" fmla="*/ 20 h 25"/>
                <a:gd name="T60" fmla="*/ 19 w 24"/>
                <a:gd name="T61" fmla="*/ 18 h 25"/>
                <a:gd name="T62" fmla="*/ 20 w 24"/>
                <a:gd name="T63" fmla="*/ 17 h 25"/>
                <a:gd name="T64" fmla="*/ 17 w 24"/>
                <a:gd name="T65" fmla="*/ 13 h 25"/>
                <a:gd name="T66" fmla="*/ 17 w 24"/>
                <a:gd name="T67" fmla="*/ 13 h 25"/>
                <a:gd name="T68" fmla="*/ 16 w 24"/>
                <a:gd name="T69" fmla="*/ 13 h 25"/>
                <a:gd name="T70" fmla="*/ 14 w 24"/>
                <a:gd name="T71" fmla="*/ 13 h 25"/>
                <a:gd name="T72" fmla="*/ 13 w 24"/>
                <a:gd name="T73" fmla="*/ 14 h 25"/>
                <a:gd name="T74" fmla="*/ 13 w 24"/>
                <a:gd name="T75" fmla="*/ 13 h 25"/>
                <a:gd name="T76" fmla="*/ 21 w 24"/>
                <a:gd name="T77" fmla="*/ 6 h 25"/>
                <a:gd name="T78" fmla="*/ 22 w 24"/>
                <a:gd name="T79"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25">
                  <a:moveTo>
                    <a:pt x="22" y="7"/>
                  </a:moveTo>
                  <a:cubicBezTo>
                    <a:pt x="22" y="7"/>
                    <a:pt x="22" y="7"/>
                    <a:pt x="21" y="8"/>
                  </a:cubicBezTo>
                  <a:cubicBezTo>
                    <a:pt x="21" y="8"/>
                    <a:pt x="21" y="8"/>
                    <a:pt x="21" y="8"/>
                  </a:cubicBezTo>
                  <a:cubicBezTo>
                    <a:pt x="21" y="9"/>
                    <a:pt x="21" y="9"/>
                    <a:pt x="21" y="9"/>
                  </a:cubicBezTo>
                  <a:cubicBezTo>
                    <a:pt x="21" y="10"/>
                    <a:pt x="21" y="10"/>
                    <a:pt x="21" y="10"/>
                  </a:cubicBezTo>
                  <a:cubicBezTo>
                    <a:pt x="23" y="12"/>
                    <a:pt x="23" y="12"/>
                    <a:pt x="23" y="12"/>
                  </a:cubicBezTo>
                  <a:cubicBezTo>
                    <a:pt x="23" y="12"/>
                    <a:pt x="23" y="13"/>
                    <a:pt x="23" y="13"/>
                  </a:cubicBezTo>
                  <a:cubicBezTo>
                    <a:pt x="24" y="13"/>
                    <a:pt x="24" y="13"/>
                    <a:pt x="24" y="14"/>
                  </a:cubicBezTo>
                  <a:cubicBezTo>
                    <a:pt x="24" y="15"/>
                    <a:pt x="23" y="16"/>
                    <a:pt x="22" y="18"/>
                  </a:cubicBezTo>
                  <a:cubicBezTo>
                    <a:pt x="21" y="19"/>
                    <a:pt x="19" y="21"/>
                    <a:pt x="18" y="22"/>
                  </a:cubicBezTo>
                  <a:cubicBezTo>
                    <a:pt x="17" y="23"/>
                    <a:pt x="16" y="23"/>
                    <a:pt x="14" y="24"/>
                  </a:cubicBezTo>
                  <a:cubicBezTo>
                    <a:pt x="13" y="24"/>
                    <a:pt x="12" y="25"/>
                    <a:pt x="10" y="25"/>
                  </a:cubicBezTo>
                  <a:cubicBezTo>
                    <a:pt x="9" y="24"/>
                    <a:pt x="8" y="24"/>
                    <a:pt x="6" y="23"/>
                  </a:cubicBezTo>
                  <a:cubicBezTo>
                    <a:pt x="5" y="23"/>
                    <a:pt x="4" y="22"/>
                    <a:pt x="3" y="20"/>
                  </a:cubicBezTo>
                  <a:cubicBezTo>
                    <a:pt x="2" y="19"/>
                    <a:pt x="1" y="18"/>
                    <a:pt x="0" y="16"/>
                  </a:cubicBezTo>
                  <a:cubicBezTo>
                    <a:pt x="0" y="15"/>
                    <a:pt x="0" y="13"/>
                    <a:pt x="0" y="12"/>
                  </a:cubicBezTo>
                  <a:cubicBezTo>
                    <a:pt x="0" y="10"/>
                    <a:pt x="1" y="9"/>
                    <a:pt x="1" y="8"/>
                  </a:cubicBezTo>
                  <a:cubicBezTo>
                    <a:pt x="2" y="6"/>
                    <a:pt x="3" y="5"/>
                    <a:pt x="5" y="4"/>
                  </a:cubicBezTo>
                  <a:cubicBezTo>
                    <a:pt x="6" y="3"/>
                    <a:pt x="7" y="3"/>
                    <a:pt x="8" y="2"/>
                  </a:cubicBezTo>
                  <a:cubicBezTo>
                    <a:pt x="9" y="2"/>
                    <a:pt x="9" y="2"/>
                    <a:pt x="10" y="2"/>
                  </a:cubicBezTo>
                  <a:cubicBezTo>
                    <a:pt x="10" y="0"/>
                    <a:pt x="10" y="0"/>
                    <a:pt x="10" y="0"/>
                  </a:cubicBezTo>
                  <a:cubicBezTo>
                    <a:pt x="11" y="0"/>
                    <a:pt x="11" y="0"/>
                    <a:pt x="11" y="0"/>
                  </a:cubicBezTo>
                  <a:cubicBezTo>
                    <a:pt x="16" y="5"/>
                    <a:pt x="16" y="5"/>
                    <a:pt x="16" y="5"/>
                  </a:cubicBezTo>
                  <a:cubicBezTo>
                    <a:pt x="15" y="6"/>
                    <a:pt x="15" y="6"/>
                    <a:pt x="15" y="6"/>
                  </a:cubicBezTo>
                  <a:cubicBezTo>
                    <a:pt x="13" y="5"/>
                    <a:pt x="11" y="4"/>
                    <a:pt x="10" y="4"/>
                  </a:cubicBezTo>
                  <a:cubicBezTo>
                    <a:pt x="8" y="4"/>
                    <a:pt x="7" y="4"/>
                    <a:pt x="6" y="5"/>
                  </a:cubicBezTo>
                  <a:cubicBezTo>
                    <a:pt x="4" y="6"/>
                    <a:pt x="4" y="8"/>
                    <a:pt x="4" y="10"/>
                  </a:cubicBezTo>
                  <a:cubicBezTo>
                    <a:pt x="4" y="12"/>
                    <a:pt x="5" y="14"/>
                    <a:pt x="7" y="16"/>
                  </a:cubicBezTo>
                  <a:cubicBezTo>
                    <a:pt x="9" y="19"/>
                    <a:pt x="11" y="20"/>
                    <a:pt x="13" y="21"/>
                  </a:cubicBezTo>
                  <a:cubicBezTo>
                    <a:pt x="15" y="22"/>
                    <a:pt x="16" y="21"/>
                    <a:pt x="18" y="20"/>
                  </a:cubicBezTo>
                  <a:cubicBezTo>
                    <a:pt x="18" y="20"/>
                    <a:pt x="19" y="19"/>
                    <a:pt x="19" y="18"/>
                  </a:cubicBezTo>
                  <a:cubicBezTo>
                    <a:pt x="20" y="18"/>
                    <a:pt x="20" y="17"/>
                    <a:pt x="20" y="17"/>
                  </a:cubicBezTo>
                  <a:cubicBezTo>
                    <a:pt x="17" y="13"/>
                    <a:pt x="17" y="13"/>
                    <a:pt x="17" y="13"/>
                  </a:cubicBezTo>
                  <a:cubicBezTo>
                    <a:pt x="17" y="13"/>
                    <a:pt x="17" y="13"/>
                    <a:pt x="17" y="13"/>
                  </a:cubicBezTo>
                  <a:cubicBezTo>
                    <a:pt x="16" y="13"/>
                    <a:pt x="16" y="13"/>
                    <a:pt x="16" y="13"/>
                  </a:cubicBezTo>
                  <a:cubicBezTo>
                    <a:pt x="15" y="13"/>
                    <a:pt x="15" y="13"/>
                    <a:pt x="14" y="13"/>
                  </a:cubicBezTo>
                  <a:cubicBezTo>
                    <a:pt x="14" y="13"/>
                    <a:pt x="14" y="14"/>
                    <a:pt x="13" y="14"/>
                  </a:cubicBezTo>
                  <a:cubicBezTo>
                    <a:pt x="13" y="13"/>
                    <a:pt x="13" y="13"/>
                    <a:pt x="13" y="13"/>
                  </a:cubicBezTo>
                  <a:cubicBezTo>
                    <a:pt x="21" y="6"/>
                    <a:pt x="21" y="6"/>
                    <a:pt x="21" y="6"/>
                  </a:cubicBezTo>
                  <a:lnTo>
                    <a:pt x="22" y="7"/>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20" name="Freeform 17"/>
            <p:cNvSpPr/>
            <p:nvPr userDrawn="1"/>
          </p:nvSpPr>
          <p:spPr bwMode="auto">
            <a:xfrm>
              <a:off x="893714" y="536997"/>
              <a:ext cx="88900" cy="95250"/>
            </a:xfrm>
            <a:custGeom>
              <a:avLst/>
              <a:gdLst>
                <a:gd name="T0" fmla="*/ 24 w 24"/>
                <a:gd name="T1" fmla="*/ 1 h 25"/>
                <a:gd name="T2" fmla="*/ 23 w 24"/>
                <a:gd name="T3" fmla="*/ 2 h 25"/>
                <a:gd name="T4" fmla="*/ 22 w 24"/>
                <a:gd name="T5" fmla="*/ 3 h 25"/>
                <a:gd name="T6" fmla="*/ 21 w 24"/>
                <a:gd name="T7" fmla="*/ 4 h 25"/>
                <a:gd name="T8" fmla="*/ 22 w 24"/>
                <a:gd name="T9" fmla="*/ 7 h 25"/>
                <a:gd name="T10" fmla="*/ 24 w 24"/>
                <a:gd name="T11" fmla="*/ 15 h 25"/>
                <a:gd name="T12" fmla="*/ 23 w 24"/>
                <a:gd name="T13" fmla="*/ 21 h 25"/>
                <a:gd name="T14" fmla="*/ 17 w 24"/>
                <a:gd name="T15" fmla="*/ 24 h 25"/>
                <a:gd name="T16" fmla="*/ 10 w 24"/>
                <a:gd name="T17" fmla="*/ 24 h 25"/>
                <a:gd name="T18" fmla="*/ 6 w 24"/>
                <a:gd name="T19" fmla="*/ 19 h 25"/>
                <a:gd name="T20" fmla="*/ 4 w 24"/>
                <a:gd name="T21" fmla="*/ 9 h 25"/>
                <a:gd name="T22" fmla="*/ 3 w 24"/>
                <a:gd name="T23" fmla="*/ 8 h 25"/>
                <a:gd name="T24" fmla="*/ 2 w 24"/>
                <a:gd name="T25" fmla="*/ 8 h 25"/>
                <a:gd name="T26" fmla="*/ 1 w 24"/>
                <a:gd name="T27" fmla="*/ 8 h 25"/>
                <a:gd name="T28" fmla="*/ 0 w 24"/>
                <a:gd name="T29" fmla="*/ 8 h 25"/>
                <a:gd name="T30" fmla="*/ 0 w 24"/>
                <a:gd name="T31" fmla="*/ 7 h 25"/>
                <a:gd name="T32" fmla="*/ 11 w 24"/>
                <a:gd name="T33" fmla="*/ 4 h 25"/>
                <a:gd name="T34" fmla="*/ 11 w 24"/>
                <a:gd name="T35" fmla="*/ 5 h 25"/>
                <a:gd name="T36" fmla="*/ 10 w 24"/>
                <a:gd name="T37" fmla="*/ 5 h 25"/>
                <a:gd name="T38" fmla="*/ 9 w 24"/>
                <a:gd name="T39" fmla="*/ 6 h 25"/>
                <a:gd name="T40" fmla="*/ 9 w 24"/>
                <a:gd name="T41" fmla="*/ 7 h 25"/>
                <a:gd name="T42" fmla="*/ 9 w 24"/>
                <a:gd name="T43" fmla="*/ 8 h 25"/>
                <a:gd name="T44" fmla="*/ 11 w 24"/>
                <a:gd name="T45" fmla="*/ 18 h 25"/>
                <a:gd name="T46" fmla="*/ 14 w 24"/>
                <a:gd name="T47" fmla="*/ 22 h 25"/>
                <a:gd name="T48" fmla="*/ 18 w 24"/>
                <a:gd name="T49" fmla="*/ 22 h 25"/>
                <a:gd name="T50" fmla="*/ 22 w 24"/>
                <a:gd name="T51" fmla="*/ 20 h 25"/>
                <a:gd name="T52" fmla="*/ 22 w 24"/>
                <a:gd name="T53" fmla="*/ 15 h 25"/>
                <a:gd name="T54" fmla="*/ 20 w 24"/>
                <a:gd name="T55" fmla="*/ 8 h 25"/>
                <a:gd name="T56" fmla="*/ 19 w 24"/>
                <a:gd name="T57" fmla="*/ 5 h 25"/>
                <a:gd name="T58" fmla="*/ 18 w 24"/>
                <a:gd name="T59" fmla="*/ 4 h 25"/>
                <a:gd name="T60" fmla="*/ 17 w 24"/>
                <a:gd name="T61" fmla="*/ 4 h 25"/>
                <a:gd name="T62" fmla="*/ 15 w 24"/>
                <a:gd name="T63" fmla="*/ 4 h 25"/>
                <a:gd name="T64" fmla="*/ 15 w 24"/>
                <a:gd name="T65" fmla="*/ 3 h 25"/>
                <a:gd name="T66" fmla="*/ 24 w 24"/>
                <a:gd name="T67" fmla="*/ 0 h 25"/>
                <a:gd name="T68" fmla="*/ 24 w 24"/>
                <a:gd name="T69"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 h="25">
                  <a:moveTo>
                    <a:pt x="24" y="1"/>
                  </a:moveTo>
                  <a:cubicBezTo>
                    <a:pt x="24" y="2"/>
                    <a:pt x="23" y="2"/>
                    <a:pt x="23" y="2"/>
                  </a:cubicBezTo>
                  <a:cubicBezTo>
                    <a:pt x="22" y="2"/>
                    <a:pt x="22" y="3"/>
                    <a:pt x="22" y="3"/>
                  </a:cubicBezTo>
                  <a:cubicBezTo>
                    <a:pt x="21" y="3"/>
                    <a:pt x="21" y="4"/>
                    <a:pt x="21" y="4"/>
                  </a:cubicBezTo>
                  <a:cubicBezTo>
                    <a:pt x="21" y="5"/>
                    <a:pt x="21" y="6"/>
                    <a:pt x="22" y="7"/>
                  </a:cubicBezTo>
                  <a:cubicBezTo>
                    <a:pt x="24" y="15"/>
                    <a:pt x="24" y="15"/>
                    <a:pt x="24" y="15"/>
                  </a:cubicBezTo>
                  <a:cubicBezTo>
                    <a:pt x="24" y="17"/>
                    <a:pt x="24" y="19"/>
                    <a:pt x="23" y="21"/>
                  </a:cubicBezTo>
                  <a:cubicBezTo>
                    <a:pt x="22" y="22"/>
                    <a:pt x="20" y="24"/>
                    <a:pt x="17" y="24"/>
                  </a:cubicBezTo>
                  <a:cubicBezTo>
                    <a:pt x="15" y="25"/>
                    <a:pt x="12" y="25"/>
                    <a:pt x="10" y="24"/>
                  </a:cubicBezTo>
                  <a:cubicBezTo>
                    <a:pt x="8" y="23"/>
                    <a:pt x="7" y="22"/>
                    <a:pt x="6" y="19"/>
                  </a:cubicBezTo>
                  <a:cubicBezTo>
                    <a:pt x="4" y="9"/>
                    <a:pt x="4" y="9"/>
                    <a:pt x="4" y="9"/>
                  </a:cubicBezTo>
                  <a:cubicBezTo>
                    <a:pt x="3" y="9"/>
                    <a:pt x="3" y="8"/>
                    <a:pt x="3" y="8"/>
                  </a:cubicBezTo>
                  <a:cubicBezTo>
                    <a:pt x="3" y="8"/>
                    <a:pt x="3" y="8"/>
                    <a:pt x="2" y="8"/>
                  </a:cubicBezTo>
                  <a:cubicBezTo>
                    <a:pt x="2" y="8"/>
                    <a:pt x="2" y="8"/>
                    <a:pt x="1" y="8"/>
                  </a:cubicBezTo>
                  <a:cubicBezTo>
                    <a:pt x="1" y="8"/>
                    <a:pt x="1" y="8"/>
                    <a:pt x="0" y="8"/>
                  </a:cubicBezTo>
                  <a:cubicBezTo>
                    <a:pt x="0" y="7"/>
                    <a:pt x="0" y="7"/>
                    <a:pt x="0" y="7"/>
                  </a:cubicBezTo>
                  <a:cubicBezTo>
                    <a:pt x="11" y="4"/>
                    <a:pt x="11" y="4"/>
                    <a:pt x="11" y="4"/>
                  </a:cubicBezTo>
                  <a:cubicBezTo>
                    <a:pt x="11" y="5"/>
                    <a:pt x="11" y="5"/>
                    <a:pt x="11" y="5"/>
                  </a:cubicBezTo>
                  <a:cubicBezTo>
                    <a:pt x="11" y="5"/>
                    <a:pt x="10" y="5"/>
                    <a:pt x="10" y="5"/>
                  </a:cubicBezTo>
                  <a:cubicBezTo>
                    <a:pt x="10" y="5"/>
                    <a:pt x="9" y="6"/>
                    <a:pt x="9" y="6"/>
                  </a:cubicBezTo>
                  <a:cubicBezTo>
                    <a:pt x="9" y="6"/>
                    <a:pt x="9" y="6"/>
                    <a:pt x="9" y="7"/>
                  </a:cubicBezTo>
                  <a:cubicBezTo>
                    <a:pt x="9" y="7"/>
                    <a:pt x="9" y="7"/>
                    <a:pt x="9" y="8"/>
                  </a:cubicBezTo>
                  <a:cubicBezTo>
                    <a:pt x="11" y="18"/>
                    <a:pt x="11" y="18"/>
                    <a:pt x="11" y="18"/>
                  </a:cubicBezTo>
                  <a:cubicBezTo>
                    <a:pt x="12" y="20"/>
                    <a:pt x="13" y="21"/>
                    <a:pt x="14" y="22"/>
                  </a:cubicBezTo>
                  <a:cubicBezTo>
                    <a:pt x="15" y="22"/>
                    <a:pt x="16" y="23"/>
                    <a:pt x="18" y="22"/>
                  </a:cubicBezTo>
                  <a:cubicBezTo>
                    <a:pt x="20" y="22"/>
                    <a:pt x="21" y="21"/>
                    <a:pt x="22" y="20"/>
                  </a:cubicBezTo>
                  <a:cubicBezTo>
                    <a:pt x="22" y="18"/>
                    <a:pt x="22" y="17"/>
                    <a:pt x="22" y="15"/>
                  </a:cubicBezTo>
                  <a:cubicBezTo>
                    <a:pt x="20" y="8"/>
                    <a:pt x="20" y="8"/>
                    <a:pt x="20" y="8"/>
                  </a:cubicBezTo>
                  <a:cubicBezTo>
                    <a:pt x="20" y="7"/>
                    <a:pt x="19" y="6"/>
                    <a:pt x="19" y="5"/>
                  </a:cubicBezTo>
                  <a:cubicBezTo>
                    <a:pt x="19" y="5"/>
                    <a:pt x="18" y="4"/>
                    <a:pt x="18" y="4"/>
                  </a:cubicBezTo>
                  <a:cubicBezTo>
                    <a:pt x="18" y="4"/>
                    <a:pt x="17" y="4"/>
                    <a:pt x="17" y="4"/>
                  </a:cubicBezTo>
                  <a:cubicBezTo>
                    <a:pt x="16" y="4"/>
                    <a:pt x="15" y="4"/>
                    <a:pt x="15" y="4"/>
                  </a:cubicBezTo>
                  <a:cubicBezTo>
                    <a:pt x="15" y="3"/>
                    <a:pt x="15" y="3"/>
                    <a:pt x="15" y="3"/>
                  </a:cubicBezTo>
                  <a:cubicBezTo>
                    <a:pt x="24" y="0"/>
                    <a:pt x="24" y="0"/>
                    <a:pt x="24" y="0"/>
                  </a:cubicBezTo>
                  <a:lnTo>
                    <a:pt x="24" y="1"/>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21" name="Freeform 18"/>
            <p:cNvSpPr/>
            <p:nvPr userDrawn="1"/>
          </p:nvSpPr>
          <p:spPr bwMode="auto">
            <a:xfrm>
              <a:off x="1039764" y="529060"/>
              <a:ext cx="93663" cy="84138"/>
            </a:xfrm>
            <a:custGeom>
              <a:avLst/>
              <a:gdLst>
                <a:gd name="T0" fmla="*/ 25 w 25"/>
                <a:gd name="T1" fmla="*/ 2 h 22"/>
                <a:gd name="T2" fmla="*/ 24 w 25"/>
                <a:gd name="T3" fmla="*/ 2 h 22"/>
                <a:gd name="T4" fmla="*/ 22 w 25"/>
                <a:gd name="T5" fmla="*/ 3 h 22"/>
                <a:gd name="T6" fmla="*/ 21 w 25"/>
                <a:gd name="T7" fmla="*/ 4 h 22"/>
                <a:gd name="T8" fmla="*/ 21 w 25"/>
                <a:gd name="T9" fmla="*/ 7 h 22"/>
                <a:gd name="T10" fmla="*/ 21 w 25"/>
                <a:gd name="T11" fmla="*/ 22 h 22"/>
                <a:gd name="T12" fmla="*/ 18 w 25"/>
                <a:gd name="T13" fmla="*/ 22 h 22"/>
                <a:gd name="T14" fmla="*/ 5 w 25"/>
                <a:gd name="T15" fmla="*/ 5 h 22"/>
                <a:gd name="T16" fmla="*/ 5 w 25"/>
                <a:gd name="T17" fmla="*/ 15 h 22"/>
                <a:gd name="T18" fmla="*/ 5 w 25"/>
                <a:gd name="T19" fmla="*/ 18 h 22"/>
                <a:gd name="T20" fmla="*/ 6 w 25"/>
                <a:gd name="T21" fmla="*/ 20 h 22"/>
                <a:gd name="T22" fmla="*/ 7 w 25"/>
                <a:gd name="T23" fmla="*/ 20 h 22"/>
                <a:gd name="T24" fmla="*/ 9 w 25"/>
                <a:gd name="T25" fmla="*/ 21 h 22"/>
                <a:gd name="T26" fmla="*/ 9 w 25"/>
                <a:gd name="T27" fmla="*/ 22 h 22"/>
                <a:gd name="T28" fmla="*/ 0 w 25"/>
                <a:gd name="T29" fmla="*/ 22 h 22"/>
                <a:gd name="T30" fmla="*/ 0 w 25"/>
                <a:gd name="T31" fmla="*/ 20 h 22"/>
                <a:gd name="T32" fmla="*/ 1 w 25"/>
                <a:gd name="T33" fmla="*/ 20 h 22"/>
                <a:gd name="T34" fmla="*/ 2 w 25"/>
                <a:gd name="T35" fmla="*/ 20 h 22"/>
                <a:gd name="T36" fmla="*/ 3 w 25"/>
                <a:gd name="T37" fmla="*/ 18 h 22"/>
                <a:gd name="T38" fmla="*/ 3 w 25"/>
                <a:gd name="T39" fmla="*/ 15 h 22"/>
                <a:gd name="T40" fmla="*/ 4 w 25"/>
                <a:gd name="T41" fmla="*/ 5 h 22"/>
                <a:gd name="T42" fmla="*/ 3 w 25"/>
                <a:gd name="T43" fmla="*/ 4 h 22"/>
                <a:gd name="T44" fmla="*/ 3 w 25"/>
                <a:gd name="T45" fmla="*/ 3 h 22"/>
                <a:gd name="T46" fmla="*/ 2 w 25"/>
                <a:gd name="T47" fmla="*/ 2 h 22"/>
                <a:gd name="T48" fmla="*/ 0 w 25"/>
                <a:gd name="T49" fmla="*/ 2 h 22"/>
                <a:gd name="T50" fmla="*/ 0 w 25"/>
                <a:gd name="T51" fmla="*/ 0 h 22"/>
                <a:gd name="T52" fmla="*/ 8 w 25"/>
                <a:gd name="T53" fmla="*/ 1 h 22"/>
                <a:gd name="T54" fmla="*/ 19 w 25"/>
                <a:gd name="T55" fmla="*/ 15 h 22"/>
                <a:gd name="T56" fmla="*/ 19 w 25"/>
                <a:gd name="T57" fmla="*/ 7 h 22"/>
                <a:gd name="T58" fmla="*/ 19 w 25"/>
                <a:gd name="T59" fmla="*/ 4 h 22"/>
                <a:gd name="T60" fmla="*/ 18 w 25"/>
                <a:gd name="T61" fmla="*/ 3 h 22"/>
                <a:gd name="T62" fmla="*/ 17 w 25"/>
                <a:gd name="T63" fmla="*/ 2 h 22"/>
                <a:gd name="T64" fmla="*/ 16 w 25"/>
                <a:gd name="T65" fmla="*/ 2 h 22"/>
                <a:gd name="T66" fmla="*/ 16 w 25"/>
                <a:gd name="T67" fmla="*/ 1 h 22"/>
                <a:gd name="T68" fmla="*/ 25 w 25"/>
                <a:gd name="T69" fmla="*/ 1 h 22"/>
                <a:gd name="T70" fmla="*/ 25 w 25"/>
                <a:gd name="T7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22">
                  <a:moveTo>
                    <a:pt x="25" y="2"/>
                  </a:moveTo>
                  <a:cubicBezTo>
                    <a:pt x="24" y="2"/>
                    <a:pt x="24" y="2"/>
                    <a:pt x="24" y="2"/>
                  </a:cubicBezTo>
                  <a:cubicBezTo>
                    <a:pt x="23" y="2"/>
                    <a:pt x="23" y="2"/>
                    <a:pt x="22" y="3"/>
                  </a:cubicBezTo>
                  <a:cubicBezTo>
                    <a:pt x="22" y="3"/>
                    <a:pt x="22" y="3"/>
                    <a:pt x="21" y="4"/>
                  </a:cubicBezTo>
                  <a:cubicBezTo>
                    <a:pt x="21" y="5"/>
                    <a:pt x="21" y="6"/>
                    <a:pt x="21" y="7"/>
                  </a:cubicBezTo>
                  <a:cubicBezTo>
                    <a:pt x="21" y="22"/>
                    <a:pt x="21" y="22"/>
                    <a:pt x="21" y="22"/>
                  </a:cubicBezTo>
                  <a:cubicBezTo>
                    <a:pt x="18" y="22"/>
                    <a:pt x="18" y="22"/>
                    <a:pt x="18" y="22"/>
                  </a:cubicBezTo>
                  <a:cubicBezTo>
                    <a:pt x="5" y="5"/>
                    <a:pt x="5" y="5"/>
                    <a:pt x="5" y="5"/>
                  </a:cubicBezTo>
                  <a:cubicBezTo>
                    <a:pt x="5" y="15"/>
                    <a:pt x="5" y="15"/>
                    <a:pt x="5" y="15"/>
                  </a:cubicBezTo>
                  <a:cubicBezTo>
                    <a:pt x="5" y="17"/>
                    <a:pt x="5" y="18"/>
                    <a:pt x="5" y="18"/>
                  </a:cubicBezTo>
                  <a:cubicBezTo>
                    <a:pt x="6" y="19"/>
                    <a:pt x="6" y="19"/>
                    <a:pt x="6" y="20"/>
                  </a:cubicBezTo>
                  <a:cubicBezTo>
                    <a:pt x="6" y="20"/>
                    <a:pt x="7" y="20"/>
                    <a:pt x="7" y="20"/>
                  </a:cubicBezTo>
                  <a:cubicBezTo>
                    <a:pt x="8" y="20"/>
                    <a:pt x="9" y="20"/>
                    <a:pt x="9" y="21"/>
                  </a:cubicBezTo>
                  <a:cubicBezTo>
                    <a:pt x="9" y="22"/>
                    <a:pt x="9" y="22"/>
                    <a:pt x="9" y="22"/>
                  </a:cubicBezTo>
                  <a:cubicBezTo>
                    <a:pt x="0" y="22"/>
                    <a:pt x="0" y="22"/>
                    <a:pt x="0" y="22"/>
                  </a:cubicBezTo>
                  <a:cubicBezTo>
                    <a:pt x="0" y="20"/>
                    <a:pt x="0" y="20"/>
                    <a:pt x="0" y="20"/>
                  </a:cubicBezTo>
                  <a:cubicBezTo>
                    <a:pt x="0" y="20"/>
                    <a:pt x="1" y="20"/>
                    <a:pt x="1" y="20"/>
                  </a:cubicBezTo>
                  <a:cubicBezTo>
                    <a:pt x="2" y="20"/>
                    <a:pt x="2" y="20"/>
                    <a:pt x="2" y="20"/>
                  </a:cubicBezTo>
                  <a:cubicBezTo>
                    <a:pt x="3" y="19"/>
                    <a:pt x="3" y="19"/>
                    <a:pt x="3" y="18"/>
                  </a:cubicBezTo>
                  <a:cubicBezTo>
                    <a:pt x="3" y="18"/>
                    <a:pt x="3" y="17"/>
                    <a:pt x="3" y="15"/>
                  </a:cubicBezTo>
                  <a:cubicBezTo>
                    <a:pt x="4" y="5"/>
                    <a:pt x="4" y="5"/>
                    <a:pt x="4" y="5"/>
                  </a:cubicBezTo>
                  <a:cubicBezTo>
                    <a:pt x="4" y="5"/>
                    <a:pt x="4" y="5"/>
                    <a:pt x="3" y="4"/>
                  </a:cubicBezTo>
                  <a:cubicBezTo>
                    <a:pt x="3" y="4"/>
                    <a:pt x="3" y="3"/>
                    <a:pt x="3" y="3"/>
                  </a:cubicBezTo>
                  <a:cubicBezTo>
                    <a:pt x="2" y="3"/>
                    <a:pt x="2" y="2"/>
                    <a:pt x="2" y="2"/>
                  </a:cubicBezTo>
                  <a:cubicBezTo>
                    <a:pt x="1" y="2"/>
                    <a:pt x="1" y="2"/>
                    <a:pt x="0" y="2"/>
                  </a:cubicBezTo>
                  <a:cubicBezTo>
                    <a:pt x="0" y="0"/>
                    <a:pt x="0" y="0"/>
                    <a:pt x="0" y="0"/>
                  </a:cubicBezTo>
                  <a:cubicBezTo>
                    <a:pt x="8" y="1"/>
                    <a:pt x="8" y="1"/>
                    <a:pt x="8" y="1"/>
                  </a:cubicBezTo>
                  <a:cubicBezTo>
                    <a:pt x="19" y="15"/>
                    <a:pt x="19" y="15"/>
                    <a:pt x="19" y="15"/>
                  </a:cubicBezTo>
                  <a:cubicBezTo>
                    <a:pt x="19" y="7"/>
                    <a:pt x="19" y="7"/>
                    <a:pt x="19" y="7"/>
                  </a:cubicBezTo>
                  <a:cubicBezTo>
                    <a:pt x="19" y="6"/>
                    <a:pt x="19" y="5"/>
                    <a:pt x="19" y="4"/>
                  </a:cubicBezTo>
                  <a:cubicBezTo>
                    <a:pt x="19" y="4"/>
                    <a:pt x="19" y="3"/>
                    <a:pt x="18" y="3"/>
                  </a:cubicBezTo>
                  <a:cubicBezTo>
                    <a:pt x="18" y="3"/>
                    <a:pt x="18" y="2"/>
                    <a:pt x="17" y="2"/>
                  </a:cubicBezTo>
                  <a:cubicBezTo>
                    <a:pt x="17" y="2"/>
                    <a:pt x="16" y="2"/>
                    <a:pt x="16" y="2"/>
                  </a:cubicBezTo>
                  <a:cubicBezTo>
                    <a:pt x="16" y="1"/>
                    <a:pt x="16" y="1"/>
                    <a:pt x="16" y="1"/>
                  </a:cubicBezTo>
                  <a:cubicBezTo>
                    <a:pt x="25" y="1"/>
                    <a:pt x="25" y="1"/>
                    <a:pt x="25" y="1"/>
                  </a:cubicBezTo>
                  <a:lnTo>
                    <a:pt x="25" y="2"/>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22" name="Freeform 19"/>
            <p:cNvSpPr/>
            <p:nvPr userDrawn="1"/>
          </p:nvSpPr>
          <p:spPr bwMode="auto">
            <a:xfrm>
              <a:off x="1174701" y="544935"/>
              <a:ext cx="63500" cy="87313"/>
            </a:xfrm>
            <a:custGeom>
              <a:avLst/>
              <a:gdLst>
                <a:gd name="T0" fmla="*/ 11 w 17"/>
                <a:gd name="T1" fmla="*/ 23 h 23"/>
                <a:gd name="T2" fmla="*/ 0 w 17"/>
                <a:gd name="T3" fmla="*/ 20 h 23"/>
                <a:gd name="T4" fmla="*/ 0 w 17"/>
                <a:gd name="T5" fmla="*/ 19 h 23"/>
                <a:gd name="T6" fmla="*/ 2 w 17"/>
                <a:gd name="T7" fmla="*/ 19 h 23"/>
                <a:gd name="T8" fmla="*/ 3 w 17"/>
                <a:gd name="T9" fmla="*/ 19 h 23"/>
                <a:gd name="T10" fmla="*/ 3 w 17"/>
                <a:gd name="T11" fmla="*/ 19 h 23"/>
                <a:gd name="T12" fmla="*/ 4 w 17"/>
                <a:gd name="T13" fmla="*/ 18 h 23"/>
                <a:gd name="T14" fmla="*/ 8 w 17"/>
                <a:gd name="T15" fmla="*/ 4 h 23"/>
                <a:gd name="T16" fmla="*/ 8 w 17"/>
                <a:gd name="T17" fmla="*/ 3 h 23"/>
                <a:gd name="T18" fmla="*/ 7 w 17"/>
                <a:gd name="T19" fmla="*/ 2 h 23"/>
                <a:gd name="T20" fmla="*/ 6 w 17"/>
                <a:gd name="T21" fmla="*/ 1 h 23"/>
                <a:gd name="T22" fmla="*/ 5 w 17"/>
                <a:gd name="T23" fmla="*/ 1 h 23"/>
                <a:gd name="T24" fmla="*/ 5 w 17"/>
                <a:gd name="T25" fmla="*/ 0 h 23"/>
                <a:gd name="T26" fmla="*/ 17 w 17"/>
                <a:gd name="T27" fmla="*/ 3 h 23"/>
                <a:gd name="T28" fmla="*/ 16 w 17"/>
                <a:gd name="T29" fmla="*/ 4 h 23"/>
                <a:gd name="T30" fmla="*/ 15 w 17"/>
                <a:gd name="T31" fmla="*/ 4 h 23"/>
                <a:gd name="T32" fmla="*/ 14 w 17"/>
                <a:gd name="T33" fmla="*/ 4 h 23"/>
                <a:gd name="T34" fmla="*/ 13 w 17"/>
                <a:gd name="T35" fmla="*/ 4 h 23"/>
                <a:gd name="T36" fmla="*/ 13 w 17"/>
                <a:gd name="T37" fmla="*/ 5 h 23"/>
                <a:gd name="T38" fmla="*/ 9 w 17"/>
                <a:gd name="T39" fmla="*/ 19 h 23"/>
                <a:gd name="T40" fmla="*/ 9 w 17"/>
                <a:gd name="T41" fmla="*/ 20 h 23"/>
                <a:gd name="T42" fmla="*/ 10 w 17"/>
                <a:gd name="T43" fmla="*/ 21 h 23"/>
                <a:gd name="T44" fmla="*/ 11 w 17"/>
                <a:gd name="T45" fmla="*/ 22 h 23"/>
                <a:gd name="T46" fmla="*/ 12 w 17"/>
                <a:gd name="T47" fmla="*/ 22 h 23"/>
                <a:gd name="T48" fmla="*/ 11 w 17"/>
                <a:gd name="T4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3">
                  <a:moveTo>
                    <a:pt x="11" y="23"/>
                  </a:moveTo>
                  <a:cubicBezTo>
                    <a:pt x="0" y="20"/>
                    <a:pt x="0" y="20"/>
                    <a:pt x="0" y="20"/>
                  </a:cubicBezTo>
                  <a:cubicBezTo>
                    <a:pt x="0" y="19"/>
                    <a:pt x="0" y="19"/>
                    <a:pt x="0" y="19"/>
                  </a:cubicBezTo>
                  <a:cubicBezTo>
                    <a:pt x="1" y="19"/>
                    <a:pt x="1" y="19"/>
                    <a:pt x="2" y="19"/>
                  </a:cubicBezTo>
                  <a:cubicBezTo>
                    <a:pt x="2" y="19"/>
                    <a:pt x="2" y="19"/>
                    <a:pt x="3" y="19"/>
                  </a:cubicBezTo>
                  <a:cubicBezTo>
                    <a:pt x="3" y="19"/>
                    <a:pt x="3" y="19"/>
                    <a:pt x="3" y="19"/>
                  </a:cubicBezTo>
                  <a:cubicBezTo>
                    <a:pt x="4" y="19"/>
                    <a:pt x="4" y="19"/>
                    <a:pt x="4" y="18"/>
                  </a:cubicBezTo>
                  <a:cubicBezTo>
                    <a:pt x="8" y="4"/>
                    <a:pt x="8" y="4"/>
                    <a:pt x="8" y="4"/>
                  </a:cubicBezTo>
                  <a:cubicBezTo>
                    <a:pt x="8" y="3"/>
                    <a:pt x="8" y="3"/>
                    <a:pt x="8" y="3"/>
                  </a:cubicBezTo>
                  <a:cubicBezTo>
                    <a:pt x="8" y="3"/>
                    <a:pt x="7" y="2"/>
                    <a:pt x="7" y="2"/>
                  </a:cubicBezTo>
                  <a:cubicBezTo>
                    <a:pt x="7" y="2"/>
                    <a:pt x="7" y="2"/>
                    <a:pt x="6" y="1"/>
                  </a:cubicBezTo>
                  <a:cubicBezTo>
                    <a:pt x="6" y="1"/>
                    <a:pt x="5" y="1"/>
                    <a:pt x="5" y="1"/>
                  </a:cubicBezTo>
                  <a:cubicBezTo>
                    <a:pt x="5" y="0"/>
                    <a:pt x="5" y="0"/>
                    <a:pt x="5" y="0"/>
                  </a:cubicBezTo>
                  <a:cubicBezTo>
                    <a:pt x="17" y="3"/>
                    <a:pt x="17" y="3"/>
                    <a:pt x="17" y="3"/>
                  </a:cubicBezTo>
                  <a:cubicBezTo>
                    <a:pt x="16" y="4"/>
                    <a:pt x="16" y="4"/>
                    <a:pt x="16" y="4"/>
                  </a:cubicBezTo>
                  <a:cubicBezTo>
                    <a:pt x="16" y="4"/>
                    <a:pt x="16" y="4"/>
                    <a:pt x="15" y="4"/>
                  </a:cubicBezTo>
                  <a:cubicBezTo>
                    <a:pt x="15" y="4"/>
                    <a:pt x="14" y="4"/>
                    <a:pt x="14" y="4"/>
                  </a:cubicBezTo>
                  <a:cubicBezTo>
                    <a:pt x="14" y="4"/>
                    <a:pt x="13" y="4"/>
                    <a:pt x="13" y="4"/>
                  </a:cubicBezTo>
                  <a:cubicBezTo>
                    <a:pt x="13" y="4"/>
                    <a:pt x="13" y="5"/>
                    <a:pt x="13" y="5"/>
                  </a:cubicBezTo>
                  <a:cubicBezTo>
                    <a:pt x="9" y="19"/>
                    <a:pt x="9" y="19"/>
                    <a:pt x="9" y="19"/>
                  </a:cubicBezTo>
                  <a:cubicBezTo>
                    <a:pt x="9" y="20"/>
                    <a:pt x="9" y="20"/>
                    <a:pt x="9" y="20"/>
                  </a:cubicBezTo>
                  <a:cubicBezTo>
                    <a:pt x="9" y="21"/>
                    <a:pt x="9" y="21"/>
                    <a:pt x="10" y="21"/>
                  </a:cubicBezTo>
                  <a:cubicBezTo>
                    <a:pt x="10" y="21"/>
                    <a:pt x="10" y="21"/>
                    <a:pt x="11" y="22"/>
                  </a:cubicBezTo>
                  <a:cubicBezTo>
                    <a:pt x="11" y="22"/>
                    <a:pt x="11" y="22"/>
                    <a:pt x="12" y="22"/>
                  </a:cubicBezTo>
                  <a:lnTo>
                    <a:pt x="11" y="23"/>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23" name="Freeform 20"/>
            <p:cNvSpPr/>
            <p:nvPr userDrawn="1"/>
          </p:nvSpPr>
          <p:spPr bwMode="auto">
            <a:xfrm>
              <a:off x="1292176" y="575097"/>
              <a:ext cx="82550" cy="95250"/>
            </a:xfrm>
            <a:custGeom>
              <a:avLst/>
              <a:gdLst>
                <a:gd name="T0" fmla="*/ 22 w 22"/>
                <a:gd name="T1" fmla="*/ 12 h 25"/>
                <a:gd name="T2" fmla="*/ 21 w 22"/>
                <a:gd name="T3" fmla="*/ 12 h 25"/>
                <a:gd name="T4" fmla="*/ 20 w 22"/>
                <a:gd name="T5" fmla="*/ 12 h 25"/>
                <a:gd name="T6" fmla="*/ 19 w 22"/>
                <a:gd name="T7" fmla="*/ 12 h 25"/>
                <a:gd name="T8" fmla="*/ 17 w 22"/>
                <a:gd name="T9" fmla="*/ 13 h 25"/>
                <a:gd name="T10" fmla="*/ 15 w 22"/>
                <a:gd name="T11" fmla="*/ 15 h 25"/>
                <a:gd name="T12" fmla="*/ 11 w 22"/>
                <a:gd name="T13" fmla="*/ 18 h 25"/>
                <a:gd name="T14" fmla="*/ 7 w 22"/>
                <a:gd name="T15" fmla="*/ 21 h 25"/>
                <a:gd name="T16" fmla="*/ 3 w 22"/>
                <a:gd name="T17" fmla="*/ 25 h 25"/>
                <a:gd name="T18" fmla="*/ 0 w 22"/>
                <a:gd name="T19" fmla="*/ 24 h 25"/>
                <a:gd name="T20" fmla="*/ 1 w 22"/>
                <a:gd name="T21" fmla="*/ 12 h 25"/>
                <a:gd name="T22" fmla="*/ 2 w 22"/>
                <a:gd name="T23" fmla="*/ 5 h 25"/>
                <a:gd name="T24" fmla="*/ 2 w 22"/>
                <a:gd name="T25" fmla="*/ 3 h 25"/>
                <a:gd name="T26" fmla="*/ 1 w 22"/>
                <a:gd name="T27" fmla="*/ 2 h 25"/>
                <a:gd name="T28" fmla="*/ 1 w 22"/>
                <a:gd name="T29" fmla="*/ 1 h 25"/>
                <a:gd name="T30" fmla="*/ 0 w 22"/>
                <a:gd name="T31" fmla="*/ 1 h 25"/>
                <a:gd name="T32" fmla="*/ 1 w 22"/>
                <a:gd name="T33" fmla="*/ 0 h 25"/>
                <a:gd name="T34" fmla="*/ 11 w 22"/>
                <a:gd name="T35" fmla="*/ 5 h 25"/>
                <a:gd name="T36" fmla="*/ 10 w 22"/>
                <a:gd name="T37" fmla="*/ 6 h 25"/>
                <a:gd name="T38" fmla="*/ 8 w 22"/>
                <a:gd name="T39" fmla="*/ 5 h 25"/>
                <a:gd name="T40" fmla="*/ 7 w 22"/>
                <a:gd name="T41" fmla="*/ 6 h 25"/>
                <a:gd name="T42" fmla="*/ 7 w 22"/>
                <a:gd name="T43" fmla="*/ 6 h 25"/>
                <a:gd name="T44" fmla="*/ 7 w 22"/>
                <a:gd name="T45" fmla="*/ 6 h 25"/>
                <a:gd name="T46" fmla="*/ 6 w 22"/>
                <a:gd name="T47" fmla="*/ 11 h 25"/>
                <a:gd name="T48" fmla="*/ 6 w 22"/>
                <a:gd name="T49" fmla="*/ 21 h 25"/>
                <a:gd name="T50" fmla="*/ 11 w 22"/>
                <a:gd name="T51" fmla="*/ 16 h 25"/>
                <a:gd name="T52" fmla="*/ 14 w 22"/>
                <a:gd name="T53" fmla="*/ 13 h 25"/>
                <a:gd name="T54" fmla="*/ 16 w 22"/>
                <a:gd name="T55" fmla="*/ 12 h 25"/>
                <a:gd name="T56" fmla="*/ 17 w 22"/>
                <a:gd name="T57" fmla="*/ 11 h 25"/>
                <a:gd name="T58" fmla="*/ 16 w 22"/>
                <a:gd name="T59" fmla="*/ 10 h 25"/>
                <a:gd name="T60" fmla="*/ 14 w 22"/>
                <a:gd name="T61" fmla="*/ 8 h 25"/>
                <a:gd name="T62" fmla="*/ 15 w 22"/>
                <a:gd name="T63" fmla="*/ 7 h 25"/>
                <a:gd name="T64" fmla="*/ 22 w 22"/>
                <a:gd name="T65" fmla="*/ 11 h 25"/>
                <a:gd name="T66" fmla="*/ 22 w 22"/>
                <a:gd name="T6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5">
                  <a:moveTo>
                    <a:pt x="22" y="12"/>
                  </a:moveTo>
                  <a:cubicBezTo>
                    <a:pt x="22" y="12"/>
                    <a:pt x="21" y="12"/>
                    <a:pt x="21" y="12"/>
                  </a:cubicBezTo>
                  <a:cubicBezTo>
                    <a:pt x="21" y="12"/>
                    <a:pt x="20" y="12"/>
                    <a:pt x="20" y="12"/>
                  </a:cubicBezTo>
                  <a:cubicBezTo>
                    <a:pt x="19" y="12"/>
                    <a:pt x="19" y="12"/>
                    <a:pt x="19" y="12"/>
                  </a:cubicBezTo>
                  <a:cubicBezTo>
                    <a:pt x="18" y="12"/>
                    <a:pt x="18" y="13"/>
                    <a:pt x="17" y="13"/>
                  </a:cubicBezTo>
                  <a:cubicBezTo>
                    <a:pt x="17" y="13"/>
                    <a:pt x="16" y="14"/>
                    <a:pt x="15" y="15"/>
                  </a:cubicBezTo>
                  <a:cubicBezTo>
                    <a:pt x="14" y="16"/>
                    <a:pt x="13" y="17"/>
                    <a:pt x="11" y="18"/>
                  </a:cubicBezTo>
                  <a:cubicBezTo>
                    <a:pt x="10" y="19"/>
                    <a:pt x="9" y="20"/>
                    <a:pt x="7" y="21"/>
                  </a:cubicBezTo>
                  <a:cubicBezTo>
                    <a:pt x="6" y="23"/>
                    <a:pt x="4" y="24"/>
                    <a:pt x="3" y="25"/>
                  </a:cubicBezTo>
                  <a:cubicBezTo>
                    <a:pt x="0" y="24"/>
                    <a:pt x="0" y="24"/>
                    <a:pt x="0" y="24"/>
                  </a:cubicBezTo>
                  <a:cubicBezTo>
                    <a:pt x="1" y="20"/>
                    <a:pt x="1" y="16"/>
                    <a:pt x="1" y="12"/>
                  </a:cubicBezTo>
                  <a:cubicBezTo>
                    <a:pt x="2" y="9"/>
                    <a:pt x="2" y="6"/>
                    <a:pt x="2" y="5"/>
                  </a:cubicBezTo>
                  <a:cubicBezTo>
                    <a:pt x="2" y="4"/>
                    <a:pt x="2" y="4"/>
                    <a:pt x="2" y="3"/>
                  </a:cubicBezTo>
                  <a:cubicBezTo>
                    <a:pt x="2" y="3"/>
                    <a:pt x="2" y="3"/>
                    <a:pt x="1" y="2"/>
                  </a:cubicBezTo>
                  <a:cubicBezTo>
                    <a:pt x="1" y="2"/>
                    <a:pt x="1" y="2"/>
                    <a:pt x="1" y="1"/>
                  </a:cubicBezTo>
                  <a:cubicBezTo>
                    <a:pt x="1" y="1"/>
                    <a:pt x="0" y="1"/>
                    <a:pt x="0" y="1"/>
                  </a:cubicBezTo>
                  <a:cubicBezTo>
                    <a:pt x="1" y="0"/>
                    <a:pt x="1" y="0"/>
                    <a:pt x="1" y="0"/>
                  </a:cubicBezTo>
                  <a:cubicBezTo>
                    <a:pt x="11" y="5"/>
                    <a:pt x="11" y="5"/>
                    <a:pt x="11" y="5"/>
                  </a:cubicBezTo>
                  <a:cubicBezTo>
                    <a:pt x="10" y="6"/>
                    <a:pt x="10" y="6"/>
                    <a:pt x="10" y="6"/>
                  </a:cubicBezTo>
                  <a:cubicBezTo>
                    <a:pt x="9" y="6"/>
                    <a:pt x="8" y="5"/>
                    <a:pt x="8" y="5"/>
                  </a:cubicBezTo>
                  <a:cubicBezTo>
                    <a:pt x="8" y="5"/>
                    <a:pt x="7" y="5"/>
                    <a:pt x="7" y="6"/>
                  </a:cubicBezTo>
                  <a:cubicBezTo>
                    <a:pt x="7" y="6"/>
                    <a:pt x="7" y="6"/>
                    <a:pt x="7" y="6"/>
                  </a:cubicBezTo>
                  <a:cubicBezTo>
                    <a:pt x="7" y="6"/>
                    <a:pt x="7" y="6"/>
                    <a:pt x="7" y="6"/>
                  </a:cubicBezTo>
                  <a:cubicBezTo>
                    <a:pt x="7" y="7"/>
                    <a:pt x="7" y="9"/>
                    <a:pt x="6" y="11"/>
                  </a:cubicBezTo>
                  <a:cubicBezTo>
                    <a:pt x="6" y="13"/>
                    <a:pt x="6" y="16"/>
                    <a:pt x="6" y="21"/>
                  </a:cubicBezTo>
                  <a:cubicBezTo>
                    <a:pt x="8" y="19"/>
                    <a:pt x="9" y="18"/>
                    <a:pt x="11" y="16"/>
                  </a:cubicBezTo>
                  <a:cubicBezTo>
                    <a:pt x="12" y="15"/>
                    <a:pt x="13" y="14"/>
                    <a:pt x="14" y="13"/>
                  </a:cubicBezTo>
                  <a:cubicBezTo>
                    <a:pt x="15" y="13"/>
                    <a:pt x="15" y="12"/>
                    <a:pt x="16" y="12"/>
                  </a:cubicBezTo>
                  <a:cubicBezTo>
                    <a:pt x="16" y="12"/>
                    <a:pt x="16" y="11"/>
                    <a:pt x="17" y="11"/>
                  </a:cubicBezTo>
                  <a:cubicBezTo>
                    <a:pt x="17" y="11"/>
                    <a:pt x="17" y="10"/>
                    <a:pt x="16" y="10"/>
                  </a:cubicBezTo>
                  <a:cubicBezTo>
                    <a:pt x="16" y="10"/>
                    <a:pt x="15" y="9"/>
                    <a:pt x="14" y="8"/>
                  </a:cubicBezTo>
                  <a:cubicBezTo>
                    <a:pt x="15" y="7"/>
                    <a:pt x="15" y="7"/>
                    <a:pt x="15" y="7"/>
                  </a:cubicBezTo>
                  <a:cubicBezTo>
                    <a:pt x="22" y="11"/>
                    <a:pt x="22" y="11"/>
                    <a:pt x="22" y="11"/>
                  </a:cubicBezTo>
                  <a:lnTo>
                    <a:pt x="22" y="12"/>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24" name="Freeform 21"/>
            <p:cNvSpPr/>
            <p:nvPr userDrawn="1"/>
          </p:nvSpPr>
          <p:spPr bwMode="auto">
            <a:xfrm>
              <a:off x="1366789" y="651297"/>
              <a:ext cx="104775" cy="109538"/>
            </a:xfrm>
            <a:custGeom>
              <a:avLst/>
              <a:gdLst>
                <a:gd name="T0" fmla="*/ 25 w 28"/>
                <a:gd name="T1" fmla="*/ 17 h 29"/>
                <a:gd name="T2" fmla="*/ 24 w 28"/>
                <a:gd name="T3" fmla="*/ 16 h 29"/>
                <a:gd name="T4" fmla="*/ 24 w 28"/>
                <a:gd name="T5" fmla="*/ 13 h 29"/>
                <a:gd name="T6" fmla="*/ 24 w 28"/>
                <a:gd name="T7" fmla="*/ 11 h 29"/>
                <a:gd name="T8" fmla="*/ 23 w 28"/>
                <a:gd name="T9" fmla="*/ 10 h 29"/>
                <a:gd name="T10" fmla="*/ 22 w 28"/>
                <a:gd name="T11" fmla="*/ 9 h 29"/>
                <a:gd name="T12" fmla="*/ 20 w 28"/>
                <a:gd name="T13" fmla="*/ 7 h 29"/>
                <a:gd name="T14" fmla="*/ 14 w 28"/>
                <a:gd name="T15" fmla="*/ 13 h 29"/>
                <a:gd name="T16" fmla="*/ 16 w 28"/>
                <a:gd name="T17" fmla="*/ 14 h 29"/>
                <a:gd name="T18" fmla="*/ 17 w 28"/>
                <a:gd name="T19" fmla="*/ 15 h 29"/>
                <a:gd name="T20" fmla="*/ 19 w 28"/>
                <a:gd name="T21" fmla="*/ 15 h 29"/>
                <a:gd name="T22" fmla="*/ 20 w 28"/>
                <a:gd name="T23" fmla="*/ 15 h 29"/>
                <a:gd name="T24" fmla="*/ 21 w 28"/>
                <a:gd name="T25" fmla="*/ 14 h 29"/>
                <a:gd name="T26" fmla="*/ 22 w 28"/>
                <a:gd name="T27" fmla="*/ 15 h 29"/>
                <a:gd name="T28" fmla="*/ 16 w 28"/>
                <a:gd name="T29" fmla="*/ 21 h 29"/>
                <a:gd name="T30" fmla="*/ 15 w 28"/>
                <a:gd name="T31" fmla="*/ 21 h 29"/>
                <a:gd name="T32" fmla="*/ 16 w 28"/>
                <a:gd name="T33" fmla="*/ 19 h 29"/>
                <a:gd name="T34" fmla="*/ 16 w 28"/>
                <a:gd name="T35" fmla="*/ 18 h 29"/>
                <a:gd name="T36" fmla="*/ 16 w 28"/>
                <a:gd name="T37" fmla="*/ 16 h 29"/>
                <a:gd name="T38" fmla="*/ 15 w 28"/>
                <a:gd name="T39" fmla="*/ 15 h 29"/>
                <a:gd name="T40" fmla="*/ 13 w 28"/>
                <a:gd name="T41" fmla="*/ 14 h 29"/>
                <a:gd name="T42" fmla="*/ 9 w 28"/>
                <a:gd name="T43" fmla="*/ 18 h 29"/>
                <a:gd name="T44" fmla="*/ 8 w 28"/>
                <a:gd name="T45" fmla="*/ 20 h 29"/>
                <a:gd name="T46" fmla="*/ 8 w 28"/>
                <a:gd name="T47" fmla="*/ 21 h 29"/>
                <a:gd name="T48" fmla="*/ 9 w 28"/>
                <a:gd name="T49" fmla="*/ 21 h 29"/>
                <a:gd name="T50" fmla="*/ 10 w 28"/>
                <a:gd name="T51" fmla="*/ 23 h 29"/>
                <a:gd name="T52" fmla="*/ 11 w 28"/>
                <a:gd name="T53" fmla="*/ 24 h 29"/>
                <a:gd name="T54" fmla="*/ 12 w 28"/>
                <a:gd name="T55" fmla="*/ 24 h 29"/>
                <a:gd name="T56" fmla="*/ 13 w 28"/>
                <a:gd name="T57" fmla="*/ 25 h 29"/>
                <a:gd name="T58" fmla="*/ 14 w 28"/>
                <a:gd name="T59" fmla="*/ 25 h 29"/>
                <a:gd name="T60" fmla="*/ 16 w 28"/>
                <a:gd name="T61" fmla="*/ 25 h 29"/>
                <a:gd name="T62" fmla="*/ 19 w 28"/>
                <a:gd name="T63" fmla="*/ 24 h 29"/>
                <a:gd name="T64" fmla="*/ 20 w 28"/>
                <a:gd name="T65" fmla="*/ 25 h 29"/>
                <a:gd name="T66" fmla="*/ 15 w 28"/>
                <a:gd name="T67" fmla="*/ 29 h 29"/>
                <a:gd name="T68" fmla="*/ 0 w 28"/>
                <a:gd name="T69" fmla="*/ 16 h 29"/>
                <a:gd name="T70" fmla="*/ 1 w 28"/>
                <a:gd name="T71" fmla="*/ 15 h 29"/>
                <a:gd name="T72" fmla="*/ 2 w 28"/>
                <a:gd name="T73" fmla="*/ 16 h 29"/>
                <a:gd name="T74" fmla="*/ 3 w 28"/>
                <a:gd name="T75" fmla="*/ 16 h 29"/>
                <a:gd name="T76" fmla="*/ 4 w 28"/>
                <a:gd name="T77" fmla="*/ 16 h 29"/>
                <a:gd name="T78" fmla="*/ 5 w 28"/>
                <a:gd name="T79" fmla="*/ 16 h 29"/>
                <a:gd name="T80" fmla="*/ 15 w 28"/>
                <a:gd name="T81" fmla="*/ 5 h 29"/>
                <a:gd name="T82" fmla="*/ 15 w 28"/>
                <a:gd name="T83" fmla="*/ 4 h 29"/>
                <a:gd name="T84" fmla="*/ 15 w 28"/>
                <a:gd name="T85" fmla="*/ 3 h 29"/>
                <a:gd name="T86" fmla="*/ 14 w 28"/>
                <a:gd name="T87" fmla="*/ 2 h 29"/>
                <a:gd name="T88" fmla="*/ 14 w 28"/>
                <a:gd name="T89" fmla="*/ 1 h 29"/>
                <a:gd name="T90" fmla="*/ 15 w 28"/>
                <a:gd name="T91" fmla="*/ 0 h 29"/>
                <a:gd name="T92" fmla="*/ 28 w 28"/>
                <a:gd name="T93" fmla="*/ 13 h 29"/>
                <a:gd name="T94" fmla="*/ 25 w 28"/>
                <a:gd name="T9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 h="29">
                  <a:moveTo>
                    <a:pt x="25" y="17"/>
                  </a:moveTo>
                  <a:cubicBezTo>
                    <a:pt x="24" y="16"/>
                    <a:pt x="24" y="16"/>
                    <a:pt x="24" y="16"/>
                  </a:cubicBezTo>
                  <a:cubicBezTo>
                    <a:pt x="24" y="15"/>
                    <a:pt x="24" y="14"/>
                    <a:pt x="24" y="13"/>
                  </a:cubicBezTo>
                  <a:cubicBezTo>
                    <a:pt x="24" y="12"/>
                    <a:pt x="24" y="11"/>
                    <a:pt x="24" y="11"/>
                  </a:cubicBezTo>
                  <a:cubicBezTo>
                    <a:pt x="24" y="10"/>
                    <a:pt x="23" y="10"/>
                    <a:pt x="23" y="10"/>
                  </a:cubicBezTo>
                  <a:cubicBezTo>
                    <a:pt x="23" y="9"/>
                    <a:pt x="22" y="9"/>
                    <a:pt x="22" y="9"/>
                  </a:cubicBezTo>
                  <a:cubicBezTo>
                    <a:pt x="20" y="7"/>
                    <a:pt x="20" y="7"/>
                    <a:pt x="20" y="7"/>
                  </a:cubicBezTo>
                  <a:cubicBezTo>
                    <a:pt x="14" y="13"/>
                    <a:pt x="14" y="13"/>
                    <a:pt x="14" y="13"/>
                  </a:cubicBezTo>
                  <a:cubicBezTo>
                    <a:pt x="16" y="14"/>
                    <a:pt x="16" y="14"/>
                    <a:pt x="16" y="14"/>
                  </a:cubicBezTo>
                  <a:cubicBezTo>
                    <a:pt x="16" y="15"/>
                    <a:pt x="17" y="15"/>
                    <a:pt x="17" y="15"/>
                  </a:cubicBezTo>
                  <a:cubicBezTo>
                    <a:pt x="18" y="15"/>
                    <a:pt x="18" y="15"/>
                    <a:pt x="19" y="15"/>
                  </a:cubicBezTo>
                  <a:cubicBezTo>
                    <a:pt x="19" y="15"/>
                    <a:pt x="19" y="15"/>
                    <a:pt x="20" y="15"/>
                  </a:cubicBezTo>
                  <a:cubicBezTo>
                    <a:pt x="20" y="15"/>
                    <a:pt x="21" y="14"/>
                    <a:pt x="21" y="14"/>
                  </a:cubicBezTo>
                  <a:cubicBezTo>
                    <a:pt x="22" y="15"/>
                    <a:pt x="22" y="15"/>
                    <a:pt x="22" y="15"/>
                  </a:cubicBezTo>
                  <a:cubicBezTo>
                    <a:pt x="16" y="21"/>
                    <a:pt x="16" y="21"/>
                    <a:pt x="16" y="21"/>
                  </a:cubicBezTo>
                  <a:cubicBezTo>
                    <a:pt x="15" y="21"/>
                    <a:pt x="15" y="21"/>
                    <a:pt x="15" y="21"/>
                  </a:cubicBezTo>
                  <a:cubicBezTo>
                    <a:pt x="16" y="20"/>
                    <a:pt x="16" y="20"/>
                    <a:pt x="16" y="19"/>
                  </a:cubicBezTo>
                  <a:cubicBezTo>
                    <a:pt x="16" y="19"/>
                    <a:pt x="16" y="18"/>
                    <a:pt x="16" y="18"/>
                  </a:cubicBezTo>
                  <a:cubicBezTo>
                    <a:pt x="16" y="17"/>
                    <a:pt x="16" y="17"/>
                    <a:pt x="16" y="16"/>
                  </a:cubicBezTo>
                  <a:cubicBezTo>
                    <a:pt x="16" y="16"/>
                    <a:pt x="15" y="16"/>
                    <a:pt x="15" y="15"/>
                  </a:cubicBezTo>
                  <a:cubicBezTo>
                    <a:pt x="13" y="14"/>
                    <a:pt x="13" y="14"/>
                    <a:pt x="13" y="14"/>
                  </a:cubicBezTo>
                  <a:cubicBezTo>
                    <a:pt x="9" y="18"/>
                    <a:pt x="9" y="18"/>
                    <a:pt x="9" y="18"/>
                  </a:cubicBezTo>
                  <a:cubicBezTo>
                    <a:pt x="9" y="19"/>
                    <a:pt x="9" y="19"/>
                    <a:pt x="8" y="20"/>
                  </a:cubicBezTo>
                  <a:cubicBezTo>
                    <a:pt x="8" y="20"/>
                    <a:pt x="8" y="20"/>
                    <a:pt x="8" y="21"/>
                  </a:cubicBezTo>
                  <a:cubicBezTo>
                    <a:pt x="8" y="21"/>
                    <a:pt x="8" y="21"/>
                    <a:pt x="9" y="21"/>
                  </a:cubicBezTo>
                  <a:cubicBezTo>
                    <a:pt x="9" y="22"/>
                    <a:pt x="9" y="22"/>
                    <a:pt x="10" y="23"/>
                  </a:cubicBezTo>
                  <a:cubicBezTo>
                    <a:pt x="10" y="23"/>
                    <a:pt x="11" y="23"/>
                    <a:pt x="11" y="24"/>
                  </a:cubicBezTo>
                  <a:cubicBezTo>
                    <a:pt x="11" y="24"/>
                    <a:pt x="12" y="24"/>
                    <a:pt x="12" y="24"/>
                  </a:cubicBezTo>
                  <a:cubicBezTo>
                    <a:pt x="12" y="25"/>
                    <a:pt x="13" y="25"/>
                    <a:pt x="13" y="25"/>
                  </a:cubicBezTo>
                  <a:cubicBezTo>
                    <a:pt x="13" y="25"/>
                    <a:pt x="14" y="25"/>
                    <a:pt x="14" y="25"/>
                  </a:cubicBezTo>
                  <a:cubicBezTo>
                    <a:pt x="14" y="25"/>
                    <a:pt x="15" y="25"/>
                    <a:pt x="16" y="25"/>
                  </a:cubicBezTo>
                  <a:cubicBezTo>
                    <a:pt x="18" y="24"/>
                    <a:pt x="18" y="24"/>
                    <a:pt x="19" y="24"/>
                  </a:cubicBezTo>
                  <a:cubicBezTo>
                    <a:pt x="20" y="25"/>
                    <a:pt x="20" y="25"/>
                    <a:pt x="20" y="25"/>
                  </a:cubicBezTo>
                  <a:cubicBezTo>
                    <a:pt x="15" y="29"/>
                    <a:pt x="15" y="29"/>
                    <a:pt x="15" y="29"/>
                  </a:cubicBezTo>
                  <a:cubicBezTo>
                    <a:pt x="0" y="16"/>
                    <a:pt x="0" y="16"/>
                    <a:pt x="0" y="16"/>
                  </a:cubicBezTo>
                  <a:cubicBezTo>
                    <a:pt x="1" y="15"/>
                    <a:pt x="1" y="15"/>
                    <a:pt x="1" y="15"/>
                  </a:cubicBezTo>
                  <a:cubicBezTo>
                    <a:pt x="1" y="15"/>
                    <a:pt x="2" y="15"/>
                    <a:pt x="2" y="16"/>
                  </a:cubicBezTo>
                  <a:cubicBezTo>
                    <a:pt x="2" y="16"/>
                    <a:pt x="3" y="16"/>
                    <a:pt x="3" y="16"/>
                  </a:cubicBezTo>
                  <a:cubicBezTo>
                    <a:pt x="3" y="16"/>
                    <a:pt x="4" y="16"/>
                    <a:pt x="4" y="16"/>
                  </a:cubicBezTo>
                  <a:cubicBezTo>
                    <a:pt x="4" y="16"/>
                    <a:pt x="4" y="16"/>
                    <a:pt x="5" y="16"/>
                  </a:cubicBezTo>
                  <a:cubicBezTo>
                    <a:pt x="15" y="5"/>
                    <a:pt x="15" y="5"/>
                    <a:pt x="15" y="5"/>
                  </a:cubicBezTo>
                  <a:cubicBezTo>
                    <a:pt x="15" y="4"/>
                    <a:pt x="15" y="4"/>
                    <a:pt x="15" y="4"/>
                  </a:cubicBezTo>
                  <a:cubicBezTo>
                    <a:pt x="15" y="4"/>
                    <a:pt x="15" y="3"/>
                    <a:pt x="15" y="3"/>
                  </a:cubicBezTo>
                  <a:cubicBezTo>
                    <a:pt x="15" y="3"/>
                    <a:pt x="15" y="2"/>
                    <a:pt x="14" y="2"/>
                  </a:cubicBezTo>
                  <a:cubicBezTo>
                    <a:pt x="14" y="2"/>
                    <a:pt x="14" y="1"/>
                    <a:pt x="14" y="1"/>
                  </a:cubicBezTo>
                  <a:cubicBezTo>
                    <a:pt x="15" y="0"/>
                    <a:pt x="15" y="0"/>
                    <a:pt x="15" y="0"/>
                  </a:cubicBezTo>
                  <a:cubicBezTo>
                    <a:pt x="28" y="13"/>
                    <a:pt x="28" y="13"/>
                    <a:pt x="28" y="13"/>
                  </a:cubicBezTo>
                  <a:lnTo>
                    <a:pt x="25" y="17"/>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25" name="Freeform 22"/>
            <p:cNvSpPr>
              <a:spLocks noEditPoints="1"/>
            </p:cNvSpPr>
            <p:nvPr userDrawn="1"/>
          </p:nvSpPr>
          <p:spPr bwMode="auto">
            <a:xfrm>
              <a:off x="1452514" y="749722"/>
              <a:ext cx="98425" cy="120650"/>
            </a:xfrm>
            <a:custGeom>
              <a:avLst/>
              <a:gdLst>
                <a:gd name="T0" fmla="*/ 13 w 26"/>
                <a:gd name="T1" fmla="*/ 32 h 32"/>
                <a:gd name="T2" fmla="*/ 8 w 26"/>
                <a:gd name="T3" fmla="*/ 25 h 32"/>
                <a:gd name="T4" fmla="*/ 11 w 26"/>
                <a:gd name="T5" fmla="*/ 20 h 32"/>
                <a:gd name="T6" fmla="*/ 12 w 26"/>
                <a:gd name="T7" fmla="*/ 14 h 32"/>
                <a:gd name="T8" fmla="*/ 12 w 26"/>
                <a:gd name="T9" fmla="*/ 14 h 32"/>
                <a:gd name="T10" fmla="*/ 7 w 26"/>
                <a:gd name="T11" fmla="*/ 17 h 32"/>
                <a:gd name="T12" fmla="*/ 6 w 26"/>
                <a:gd name="T13" fmla="*/ 18 h 32"/>
                <a:gd name="T14" fmla="*/ 6 w 26"/>
                <a:gd name="T15" fmla="*/ 19 h 32"/>
                <a:gd name="T16" fmla="*/ 6 w 26"/>
                <a:gd name="T17" fmla="*/ 20 h 32"/>
                <a:gd name="T18" fmla="*/ 7 w 26"/>
                <a:gd name="T19" fmla="*/ 21 h 32"/>
                <a:gd name="T20" fmla="*/ 6 w 26"/>
                <a:gd name="T21" fmla="*/ 21 h 32"/>
                <a:gd name="T22" fmla="*/ 0 w 26"/>
                <a:gd name="T23" fmla="*/ 12 h 32"/>
                <a:gd name="T24" fmla="*/ 0 w 26"/>
                <a:gd name="T25" fmla="*/ 11 h 32"/>
                <a:gd name="T26" fmla="*/ 1 w 26"/>
                <a:gd name="T27" fmla="*/ 12 h 32"/>
                <a:gd name="T28" fmla="*/ 2 w 26"/>
                <a:gd name="T29" fmla="*/ 13 h 32"/>
                <a:gd name="T30" fmla="*/ 3 w 26"/>
                <a:gd name="T31" fmla="*/ 13 h 32"/>
                <a:gd name="T32" fmla="*/ 4 w 26"/>
                <a:gd name="T33" fmla="*/ 13 h 32"/>
                <a:gd name="T34" fmla="*/ 16 w 26"/>
                <a:gd name="T35" fmla="*/ 5 h 32"/>
                <a:gd name="T36" fmla="*/ 17 w 26"/>
                <a:gd name="T37" fmla="*/ 4 h 32"/>
                <a:gd name="T38" fmla="*/ 17 w 26"/>
                <a:gd name="T39" fmla="*/ 3 h 32"/>
                <a:gd name="T40" fmla="*/ 17 w 26"/>
                <a:gd name="T41" fmla="*/ 2 h 32"/>
                <a:gd name="T42" fmla="*/ 16 w 26"/>
                <a:gd name="T43" fmla="*/ 1 h 32"/>
                <a:gd name="T44" fmla="*/ 17 w 26"/>
                <a:gd name="T45" fmla="*/ 0 h 32"/>
                <a:gd name="T46" fmla="*/ 24 w 26"/>
                <a:gd name="T47" fmla="*/ 10 h 32"/>
                <a:gd name="T48" fmla="*/ 26 w 26"/>
                <a:gd name="T49" fmla="*/ 16 h 32"/>
                <a:gd name="T50" fmla="*/ 24 w 26"/>
                <a:gd name="T51" fmla="*/ 20 h 32"/>
                <a:gd name="T52" fmla="*/ 20 w 26"/>
                <a:gd name="T53" fmla="*/ 21 h 32"/>
                <a:gd name="T54" fmla="*/ 16 w 26"/>
                <a:gd name="T55" fmla="*/ 19 h 32"/>
                <a:gd name="T56" fmla="*/ 15 w 26"/>
                <a:gd name="T57" fmla="*/ 22 h 32"/>
                <a:gd name="T58" fmla="*/ 14 w 26"/>
                <a:gd name="T59" fmla="*/ 26 h 32"/>
                <a:gd name="T60" fmla="*/ 13 w 26"/>
                <a:gd name="T61" fmla="*/ 28 h 32"/>
                <a:gd name="T62" fmla="*/ 13 w 26"/>
                <a:gd name="T63" fmla="*/ 30 h 32"/>
                <a:gd name="T64" fmla="*/ 13 w 26"/>
                <a:gd name="T65" fmla="*/ 31 h 32"/>
                <a:gd name="T66" fmla="*/ 14 w 26"/>
                <a:gd name="T67" fmla="*/ 31 h 32"/>
                <a:gd name="T68" fmla="*/ 13 w 26"/>
                <a:gd name="T69" fmla="*/ 32 h 32"/>
                <a:gd name="T70" fmla="*/ 20 w 26"/>
                <a:gd name="T71" fmla="*/ 15 h 32"/>
                <a:gd name="T72" fmla="*/ 22 w 26"/>
                <a:gd name="T73" fmla="*/ 12 h 32"/>
                <a:gd name="T74" fmla="*/ 21 w 26"/>
                <a:gd name="T75" fmla="*/ 9 h 32"/>
                <a:gd name="T76" fmla="*/ 21 w 26"/>
                <a:gd name="T77" fmla="*/ 8 h 32"/>
                <a:gd name="T78" fmla="*/ 13 w 26"/>
                <a:gd name="T79" fmla="*/ 13 h 32"/>
                <a:gd name="T80" fmla="*/ 14 w 26"/>
                <a:gd name="T81" fmla="*/ 14 h 32"/>
                <a:gd name="T82" fmla="*/ 17 w 26"/>
                <a:gd name="T83" fmla="*/ 16 h 32"/>
                <a:gd name="T84" fmla="*/ 20 w 26"/>
                <a:gd name="T8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32">
                  <a:moveTo>
                    <a:pt x="13" y="32"/>
                  </a:moveTo>
                  <a:cubicBezTo>
                    <a:pt x="8" y="25"/>
                    <a:pt x="8" y="25"/>
                    <a:pt x="8" y="25"/>
                  </a:cubicBezTo>
                  <a:cubicBezTo>
                    <a:pt x="9" y="23"/>
                    <a:pt x="10" y="21"/>
                    <a:pt x="11" y="20"/>
                  </a:cubicBezTo>
                  <a:cubicBezTo>
                    <a:pt x="11" y="18"/>
                    <a:pt x="12" y="16"/>
                    <a:pt x="12" y="14"/>
                  </a:cubicBezTo>
                  <a:cubicBezTo>
                    <a:pt x="12" y="14"/>
                    <a:pt x="12" y="14"/>
                    <a:pt x="12" y="14"/>
                  </a:cubicBezTo>
                  <a:cubicBezTo>
                    <a:pt x="7" y="17"/>
                    <a:pt x="7" y="17"/>
                    <a:pt x="7" y="17"/>
                  </a:cubicBezTo>
                  <a:cubicBezTo>
                    <a:pt x="6" y="17"/>
                    <a:pt x="6" y="18"/>
                    <a:pt x="6" y="18"/>
                  </a:cubicBezTo>
                  <a:cubicBezTo>
                    <a:pt x="6" y="18"/>
                    <a:pt x="6" y="18"/>
                    <a:pt x="6" y="19"/>
                  </a:cubicBezTo>
                  <a:cubicBezTo>
                    <a:pt x="6" y="19"/>
                    <a:pt x="6" y="19"/>
                    <a:pt x="6" y="20"/>
                  </a:cubicBezTo>
                  <a:cubicBezTo>
                    <a:pt x="6" y="20"/>
                    <a:pt x="6" y="20"/>
                    <a:pt x="7" y="21"/>
                  </a:cubicBezTo>
                  <a:cubicBezTo>
                    <a:pt x="6" y="21"/>
                    <a:pt x="6" y="21"/>
                    <a:pt x="6" y="21"/>
                  </a:cubicBezTo>
                  <a:cubicBezTo>
                    <a:pt x="0" y="12"/>
                    <a:pt x="0" y="12"/>
                    <a:pt x="0" y="12"/>
                  </a:cubicBezTo>
                  <a:cubicBezTo>
                    <a:pt x="0" y="11"/>
                    <a:pt x="0" y="11"/>
                    <a:pt x="0" y="11"/>
                  </a:cubicBezTo>
                  <a:cubicBezTo>
                    <a:pt x="1" y="11"/>
                    <a:pt x="1" y="12"/>
                    <a:pt x="1" y="12"/>
                  </a:cubicBezTo>
                  <a:cubicBezTo>
                    <a:pt x="2" y="12"/>
                    <a:pt x="2" y="13"/>
                    <a:pt x="2" y="13"/>
                  </a:cubicBezTo>
                  <a:cubicBezTo>
                    <a:pt x="2" y="13"/>
                    <a:pt x="3" y="13"/>
                    <a:pt x="3" y="13"/>
                  </a:cubicBezTo>
                  <a:cubicBezTo>
                    <a:pt x="3" y="13"/>
                    <a:pt x="3" y="13"/>
                    <a:pt x="4" y="13"/>
                  </a:cubicBezTo>
                  <a:cubicBezTo>
                    <a:pt x="16" y="5"/>
                    <a:pt x="16" y="5"/>
                    <a:pt x="16" y="5"/>
                  </a:cubicBezTo>
                  <a:cubicBezTo>
                    <a:pt x="16" y="5"/>
                    <a:pt x="17" y="4"/>
                    <a:pt x="17" y="4"/>
                  </a:cubicBezTo>
                  <a:cubicBezTo>
                    <a:pt x="17" y="4"/>
                    <a:pt x="17" y="4"/>
                    <a:pt x="17" y="3"/>
                  </a:cubicBezTo>
                  <a:cubicBezTo>
                    <a:pt x="17" y="3"/>
                    <a:pt x="17" y="2"/>
                    <a:pt x="17" y="2"/>
                  </a:cubicBezTo>
                  <a:cubicBezTo>
                    <a:pt x="16" y="2"/>
                    <a:pt x="16" y="1"/>
                    <a:pt x="16" y="1"/>
                  </a:cubicBezTo>
                  <a:cubicBezTo>
                    <a:pt x="17" y="0"/>
                    <a:pt x="17" y="0"/>
                    <a:pt x="17" y="0"/>
                  </a:cubicBezTo>
                  <a:cubicBezTo>
                    <a:pt x="24" y="10"/>
                    <a:pt x="24" y="10"/>
                    <a:pt x="24" y="10"/>
                  </a:cubicBezTo>
                  <a:cubicBezTo>
                    <a:pt x="25" y="13"/>
                    <a:pt x="26" y="14"/>
                    <a:pt x="26" y="16"/>
                  </a:cubicBezTo>
                  <a:cubicBezTo>
                    <a:pt x="26" y="18"/>
                    <a:pt x="25" y="19"/>
                    <a:pt x="24" y="20"/>
                  </a:cubicBezTo>
                  <a:cubicBezTo>
                    <a:pt x="23" y="21"/>
                    <a:pt x="21" y="21"/>
                    <a:pt x="20" y="21"/>
                  </a:cubicBezTo>
                  <a:cubicBezTo>
                    <a:pt x="19" y="20"/>
                    <a:pt x="18" y="20"/>
                    <a:pt x="16" y="19"/>
                  </a:cubicBezTo>
                  <a:cubicBezTo>
                    <a:pt x="16" y="20"/>
                    <a:pt x="15" y="21"/>
                    <a:pt x="15" y="22"/>
                  </a:cubicBezTo>
                  <a:cubicBezTo>
                    <a:pt x="14" y="24"/>
                    <a:pt x="14" y="25"/>
                    <a:pt x="14" y="26"/>
                  </a:cubicBezTo>
                  <a:cubicBezTo>
                    <a:pt x="13" y="27"/>
                    <a:pt x="13" y="27"/>
                    <a:pt x="13" y="28"/>
                  </a:cubicBezTo>
                  <a:cubicBezTo>
                    <a:pt x="13" y="29"/>
                    <a:pt x="13" y="30"/>
                    <a:pt x="13" y="30"/>
                  </a:cubicBezTo>
                  <a:cubicBezTo>
                    <a:pt x="13" y="30"/>
                    <a:pt x="13" y="30"/>
                    <a:pt x="13" y="31"/>
                  </a:cubicBezTo>
                  <a:cubicBezTo>
                    <a:pt x="13" y="31"/>
                    <a:pt x="14" y="31"/>
                    <a:pt x="14" y="31"/>
                  </a:cubicBezTo>
                  <a:lnTo>
                    <a:pt x="13" y="32"/>
                  </a:lnTo>
                  <a:close/>
                  <a:moveTo>
                    <a:pt x="20" y="15"/>
                  </a:moveTo>
                  <a:cubicBezTo>
                    <a:pt x="21" y="14"/>
                    <a:pt x="22" y="13"/>
                    <a:pt x="22" y="12"/>
                  </a:cubicBezTo>
                  <a:cubicBezTo>
                    <a:pt x="22" y="11"/>
                    <a:pt x="22" y="10"/>
                    <a:pt x="21" y="9"/>
                  </a:cubicBezTo>
                  <a:cubicBezTo>
                    <a:pt x="21" y="8"/>
                    <a:pt x="21" y="8"/>
                    <a:pt x="21" y="8"/>
                  </a:cubicBezTo>
                  <a:cubicBezTo>
                    <a:pt x="13" y="13"/>
                    <a:pt x="13" y="13"/>
                    <a:pt x="13" y="13"/>
                  </a:cubicBezTo>
                  <a:cubicBezTo>
                    <a:pt x="14" y="14"/>
                    <a:pt x="14" y="14"/>
                    <a:pt x="14" y="14"/>
                  </a:cubicBezTo>
                  <a:cubicBezTo>
                    <a:pt x="15" y="15"/>
                    <a:pt x="16" y="16"/>
                    <a:pt x="17" y="16"/>
                  </a:cubicBezTo>
                  <a:cubicBezTo>
                    <a:pt x="18" y="16"/>
                    <a:pt x="19" y="16"/>
                    <a:pt x="20" y="15"/>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26" name="Freeform 23"/>
            <p:cNvSpPr/>
            <p:nvPr userDrawn="1"/>
          </p:nvSpPr>
          <p:spPr bwMode="auto">
            <a:xfrm>
              <a:off x="1512839" y="884660"/>
              <a:ext cx="95250" cy="76200"/>
            </a:xfrm>
            <a:custGeom>
              <a:avLst/>
              <a:gdLst>
                <a:gd name="T0" fmla="*/ 2 w 25"/>
                <a:gd name="T1" fmla="*/ 13 h 20"/>
                <a:gd name="T2" fmla="*/ 2 w 25"/>
                <a:gd name="T3" fmla="*/ 10 h 20"/>
                <a:gd name="T4" fmla="*/ 2 w 25"/>
                <a:gd name="T5" fmla="*/ 7 h 20"/>
                <a:gd name="T6" fmla="*/ 1 w 25"/>
                <a:gd name="T7" fmla="*/ 6 h 20"/>
                <a:gd name="T8" fmla="*/ 0 w 25"/>
                <a:gd name="T9" fmla="*/ 5 h 20"/>
                <a:gd name="T10" fmla="*/ 7 w 25"/>
                <a:gd name="T11" fmla="*/ 2 h 20"/>
                <a:gd name="T12" fmla="*/ 8 w 25"/>
                <a:gd name="T13" fmla="*/ 4 h 20"/>
                <a:gd name="T14" fmla="*/ 6 w 25"/>
                <a:gd name="T15" fmla="*/ 5 h 20"/>
                <a:gd name="T16" fmla="*/ 4 w 25"/>
                <a:gd name="T17" fmla="*/ 7 h 20"/>
                <a:gd name="T18" fmla="*/ 4 w 25"/>
                <a:gd name="T19" fmla="*/ 10 h 20"/>
                <a:gd name="T20" fmla="*/ 4 w 25"/>
                <a:gd name="T21" fmla="*/ 13 h 20"/>
                <a:gd name="T22" fmla="*/ 6 w 25"/>
                <a:gd name="T23" fmla="*/ 15 h 20"/>
                <a:gd name="T24" fmla="*/ 8 w 25"/>
                <a:gd name="T25" fmla="*/ 15 h 20"/>
                <a:gd name="T26" fmla="*/ 10 w 25"/>
                <a:gd name="T27" fmla="*/ 14 h 20"/>
                <a:gd name="T28" fmla="*/ 11 w 25"/>
                <a:gd name="T29" fmla="*/ 11 h 20"/>
                <a:gd name="T30" fmla="*/ 11 w 25"/>
                <a:gd name="T31" fmla="*/ 8 h 20"/>
                <a:gd name="T32" fmla="*/ 11 w 25"/>
                <a:gd name="T33" fmla="*/ 6 h 20"/>
                <a:gd name="T34" fmla="*/ 12 w 25"/>
                <a:gd name="T35" fmla="*/ 3 h 20"/>
                <a:gd name="T36" fmla="*/ 15 w 25"/>
                <a:gd name="T37" fmla="*/ 0 h 20"/>
                <a:gd name="T38" fmla="*/ 17 w 25"/>
                <a:gd name="T39" fmla="*/ 0 h 20"/>
                <a:gd name="T40" fmla="*/ 20 w 25"/>
                <a:gd name="T41" fmla="*/ 1 h 20"/>
                <a:gd name="T42" fmla="*/ 22 w 25"/>
                <a:gd name="T43" fmla="*/ 3 h 20"/>
                <a:gd name="T44" fmla="*/ 23 w 25"/>
                <a:gd name="T45" fmla="*/ 6 h 20"/>
                <a:gd name="T46" fmla="*/ 24 w 25"/>
                <a:gd name="T47" fmla="*/ 9 h 20"/>
                <a:gd name="T48" fmla="*/ 24 w 25"/>
                <a:gd name="T49" fmla="*/ 12 h 20"/>
                <a:gd name="T50" fmla="*/ 25 w 25"/>
                <a:gd name="T51" fmla="*/ 12 h 20"/>
                <a:gd name="T52" fmla="*/ 25 w 25"/>
                <a:gd name="T53" fmla="*/ 14 h 20"/>
                <a:gd name="T54" fmla="*/ 19 w 25"/>
                <a:gd name="T55" fmla="*/ 16 h 20"/>
                <a:gd name="T56" fmla="*/ 18 w 25"/>
                <a:gd name="T57" fmla="*/ 15 h 20"/>
                <a:gd name="T58" fmla="*/ 20 w 25"/>
                <a:gd name="T59" fmla="*/ 13 h 20"/>
                <a:gd name="T60" fmla="*/ 22 w 25"/>
                <a:gd name="T61" fmla="*/ 11 h 20"/>
                <a:gd name="T62" fmla="*/ 22 w 25"/>
                <a:gd name="T63" fmla="*/ 9 h 20"/>
                <a:gd name="T64" fmla="*/ 22 w 25"/>
                <a:gd name="T65" fmla="*/ 7 h 20"/>
                <a:gd name="T66" fmla="*/ 20 w 25"/>
                <a:gd name="T67" fmla="*/ 5 h 20"/>
                <a:gd name="T68" fmla="*/ 18 w 25"/>
                <a:gd name="T69" fmla="*/ 4 h 20"/>
                <a:gd name="T70" fmla="*/ 16 w 25"/>
                <a:gd name="T71" fmla="*/ 6 h 20"/>
                <a:gd name="T72" fmla="*/ 16 w 25"/>
                <a:gd name="T73" fmla="*/ 9 h 20"/>
                <a:gd name="T74" fmla="*/ 16 w 25"/>
                <a:gd name="T75" fmla="*/ 11 h 20"/>
                <a:gd name="T76" fmla="*/ 16 w 25"/>
                <a:gd name="T77" fmla="*/ 13 h 20"/>
                <a:gd name="T78" fmla="*/ 15 w 25"/>
                <a:gd name="T79" fmla="*/ 17 h 20"/>
                <a:gd name="T80" fmla="*/ 12 w 25"/>
                <a:gd name="T81" fmla="*/ 20 h 20"/>
                <a:gd name="T82" fmla="*/ 9 w 25"/>
                <a:gd name="T83" fmla="*/ 20 h 20"/>
                <a:gd name="T84" fmla="*/ 6 w 25"/>
                <a:gd name="T85" fmla="*/ 19 h 20"/>
                <a:gd name="T86" fmla="*/ 4 w 25"/>
                <a:gd name="T87" fmla="*/ 17 h 20"/>
                <a:gd name="T88" fmla="*/ 2 w 25"/>
                <a:gd name="T8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0">
                  <a:moveTo>
                    <a:pt x="2" y="13"/>
                  </a:moveTo>
                  <a:cubicBezTo>
                    <a:pt x="2" y="12"/>
                    <a:pt x="2" y="11"/>
                    <a:pt x="2" y="10"/>
                  </a:cubicBezTo>
                  <a:cubicBezTo>
                    <a:pt x="2" y="9"/>
                    <a:pt x="2" y="8"/>
                    <a:pt x="2" y="7"/>
                  </a:cubicBezTo>
                  <a:cubicBezTo>
                    <a:pt x="1" y="6"/>
                    <a:pt x="1" y="6"/>
                    <a:pt x="1" y="6"/>
                  </a:cubicBezTo>
                  <a:cubicBezTo>
                    <a:pt x="0" y="5"/>
                    <a:pt x="0" y="5"/>
                    <a:pt x="0" y="5"/>
                  </a:cubicBezTo>
                  <a:cubicBezTo>
                    <a:pt x="7" y="2"/>
                    <a:pt x="7" y="2"/>
                    <a:pt x="7" y="2"/>
                  </a:cubicBezTo>
                  <a:cubicBezTo>
                    <a:pt x="8" y="4"/>
                    <a:pt x="8" y="4"/>
                    <a:pt x="8" y="4"/>
                  </a:cubicBezTo>
                  <a:cubicBezTo>
                    <a:pt x="7" y="4"/>
                    <a:pt x="7" y="5"/>
                    <a:pt x="6" y="5"/>
                  </a:cubicBezTo>
                  <a:cubicBezTo>
                    <a:pt x="5" y="6"/>
                    <a:pt x="5" y="7"/>
                    <a:pt x="4" y="7"/>
                  </a:cubicBezTo>
                  <a:cubicBezTo>
                    <a:pt x="4" y="8"/>
                    <a:pt x="4" y="9"/>
                    <a:pt x="4" y="10"/>
                  </a:cubicBezTo>
                  <a:cubicBezTo>
                    <a:pt x="3" y="11"/>
                    <a:pt x="4" y="12"/>
                    <a:pt x="4" y="13"/>
                  </a:cubicBezTo>
                  <a:cubicBezTo>
                    <a:pt x="4" y="14"/>
                    <a:pt x="5" y="15"/>
                    <a:pt x="6" y="15"/>
                  </a:cubicBezTo>
                  <a:cubicBezTo>
                    <a:pt x="7" y="16"/>
                    <a:pt x="7" y="16"/>
                    <a:pt x="8" y="15"/>
                  </a:cubicBezTo>
                  <a:cubicBezTo>
                    <a:pt x="9" y="15"/>
                    <a:pt x="10" y="15"/>
                    <a:pt x="10" y="14"/>
                  </a:cubicBezTo>
                  <a:cubicBezTo>
                    <a:pt x="10" y="13"/>
                    <a:pt x="11" y="12"/>
                    <a:pt x="11" y="11"/>
                  </a:cubicBezTo>
                  <a:cubicBezTo>
                    <a:pt x="11" y="10"/>
                    <a:pt x="11" y="9"/>
                    <a:pt x="11" y="8"/>
                  </a:cubicBezTo>
                  <a:cubicBezTo>
                    <a:pt x="11" y="8"/>
                    <a:pt x="11" y="7"/>
                    <a:pt x="11" y="6"/>
                  </a:cubicBezTo>
                  <a:cubicBezTo>
                    <a:pt x="11" y="5"/>
                    <a:pt x="11" y="3"/>
                    <a:pt x="12" y="3"/>
                  </a:cubicBezTo>
                  <a:cubicBezTo>
                    <a:pt x="13" y="2"/>
                    <a:pt x="14" y="1"/>
                    <a:pt x="15" y="0"/>
                  </a:cubicBezTo>
                  <a:cubicBezTo>
                    <a:pt x="16" y="0"/>
                    <a:pt x="16" y="0"/>
                    <a:pt x="17" y="0"/>
                  </a:cubicBezTo>
                  <a:cubicBezTo>
                    <a:pt x="18" y="0"/>
                    <a:pt x="19" y="1"/>
                    <a:pt x="20" y="1"/>
                  </a:cubicBezTo>
                  <a:cubicBezTo>
                    <a:pt x="20" y="1"/>
                    <a:pt x="21" y="2"/>
                    <a:pt x="22" y="3"/>
                  </a:cubicBezTo>
                  <a:cubicBezTo>
                    <a:pt x="22" y="4"/>
                    <a:pt x="23" y="5"/>
                    <a:pt x="23" y="6"/>
                  </a:cubicBezTo>
                  <a:cubicBezTo>
                    <a:pt x="24" y="7"/>
                    <a:pt x="24" y="8"/>
                    <a:pt x="24" y="9"/>
                  </a:cubicBezTo>
                  <a:cubicBezTo>
                    <a:pt x="24" y="10"/>
                    <a:pt x="24" y="11"/>
                    <a:pt x="24" y="12"/>
                  </a:cubicBezTo>
                  <a:cubicBezTo>
                    <a:pt x="25" y="12"/>
                    <a:pt x="25" y="12"/>
                    <a:pt x="25" y="12"/>
                  </a:cubicBezTo>
                  <a:cubicBezTo>
                    <a:pt x="25" y="14"/>
                    <a:pt x="25" y="14"/>
                    <a:pt x="25" y="14"/>
                  </a:cubicBezTo>
                  <a:cubicBezTo>
                    <a:pt x="19" y="16"/>
                    <a:pt x="19" y="16"/>
                    <a:pt x="19" y="16"/>
                  </a:cubicBezTo>
                  <a:cubicBezTo>
                    <a:pt x="18" y="15"/>
                    <a:pt x="18" y="15"/>
                    <a:pt x="18" y="15"/>
                  </a:cubicBezTo>
                  <a:cubicBezTo>
                    <a:pt x="19" y="14"/>
                    <a:pt x="19" y="14"/>
                    <a:pt x="20" y="13"/>
                  </a:cubicBezTo>
                  <a:cubicBezTo>
                    <a:pt x="21" y="12"/>
                    <a:pt x="21" y="12"/>
                    <a:pt x="22" y="11"/>
                  </a:cubicBezTo>
                  <a:cubicBezTo>
                    <a:pt x="22" y="11"/>
                    <a:pt x="22" y="10"/>
                    <a:pt x="22" y="9"/>
                  </a:cubicBezTo>
                  <a:cubicBezTo>
                    <a:pt x="22" y="8"/>
                    <a:pt x="22" y="8"/>
                    <a:pt x="22" y="7"/>
                  </a:cubicBezTo>
                  <a:cubicBezTo>
                    <a:pt x="22" y="6"/>
                    <a:pt x="21" y="5"/>
                    <a:pt x="20" y="5"/>
                  </a:cubicBezTo>
                  <a:cubicBezTo>
                    <a:pt x="20" y="4"/>
                    <a:pt x="19" y="4"/>
                    <a:pt x="18" y="4"/>
                  </a:cubicBezTo>
                  <a:cubicBezTo>
                    <a:pt x="17" y="5"/>
                    <a:pt x="17" y="5"/>
                    <a:pt x="16" y="6"/>
                  </a:cubicBezTo>
                  <a:cubicBezTo>
                    <a:pt x="16" y="7"/>
                    <a:pt x="16" y="8"/>
                    <a:pt x="16" y="9"/>
                  </a:cubicBezTo>
                  <a:cubicBezTo>
                    <a:pt x="16" y="10"/>
                    <a:pt x="16" y="11"/>
                    <a:pt x="16" y="11"/>
                  </a:cubicBezTo>
                  <a:cubicBezTo>
                    <a:pt x="16" y="12"/>
                    <a:pt x="16" y="13"/>
                    <a:pt x="16" y="13"/>
                  </a:cubicBezTo>
                  <a:cubicBezTo>
                    <a:pt x="16" y="15"/>
                    <a:pt x="15" y="16"/>
                    <a:pt x="15" y="17"/>
                  </a:cubicBezTo>
                  <a:cubicBezTo>
                    <a:pt x="14" y="18"/>
                    <a:pt x="13" y="19"/>
                    <a:pt x="12" y="20"/>
                  </a:cubicBezTo>
                  <a:cubicBezTo>
                    <a:pt x="11" y="20"/>
                    <a:pt x="10" y="20"/>
                    <a:pt x="9" y="20"/>
                  </a:cubicBezTo>
                  <a:cubicBezTo>
                    <a:pt x="8" y="20"/>
                    <a:pt x="7" y="19"/>
                    <a:pt x="6" y="19"/>
                  </a:cubicBezTo>
                  <a:cubicBezTo>
                    <a:pt x="6" y="18"/>
                    <a:pt x="5" y="18"/>
                    <a:pt x="4" y="17"/>
                  </a:cubicBezTo>
                  <a:cubicBezTo>
                    <a:pt x="3" y="16"/>
                    <a:pt x="3" y="15"/>
                    <a:pt x="2" y="13"/>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27" name="Freeform 24"/>
            <p:cNvSpPr/>
            <p:nvPr userDrawn="1"/>
          </p:nvSpPr>
          <p:spPr bwMode="auto">
            <a:xfrm>
              <a:off x="1543001" y="1006897"/>
              <a:ext cx="82550" cy="52388"/>
            </a:xfrm>
            <a:custGeom>
              <a:avLst/>
              <a:gdLst>
                <a:gd name="T0" fmla="*/ 1 w 22"/>
                <a:gd name="T1" fmla="*/ 14 h 14"/>
                <a:gd name="T2" fmla="*/ 0 w 22"/>
                <a:gd name="T3" fmla="*/ 2 h 14"/>
                <a:gd name="T4" fmla="*/ 1 w 22"/>
                <a:gd name="T5" fmla="*/ 2 h 14"/>
                <a:gd name="T6" fmla="*/ 2 w 22"/>
                <a:gd name="T7" fmla="*/ 3 h 14"/>
                <a:gd name="T8" fmla="*/ 2 w 22"/>
                <a:gd name="T9" fmla="*/ 4 h 14"/>
                <a:gd name="T10" fmla="*/ 3 w 22"/>
                <a:gd name="T11" fmla="*/ 5 h 14"/>
                <a:gd name="T12" fmla="*/ 3 w 22"/>
                <a:gd name="T13" fmla="*/ 5 h 14"/>
                <a:gd name="T14" fmla="*/ 18 w 22"/>
                <a:gd name="T15" fmla="*/ 3 h 14"/>
                <a:gd name="T16" fmla="*/ 19 w 22"/>
                <a:gd name="T17" fmla="*/ 3 h 14"/>
                <a:gd name="T18" fmla="*/ 20 w 22"/>
                <a:gd name="T19" fmla="*/ 2 h 14"/>
                <a:gd name="T20" fmla="*/ 20 w 22"/>
                <a:gd name="T21" fmla="*/ 1 h 14"/>
                <a:gd name="T22" fmla="*/ 20 w 22"/>
                <a:gd name="T23" fmla="*/ 0 h 14"/>
                <a:gd name="T24" fmla="*/ 21 w 22"/>
                <a:gd name="T25" fmla="*/ 0 h 14"/>
                <a:gd name="T26" fmla="*/ 22 w 22"/>
                <a:gd name="T27" fmla="*/ 12 h 14"/>
                <a:gd name="T28" fmla="*/ 21 w 22"/>
                <a:gd name="T29" fmla="*/ 12 h 14"/>
                <a:gd name="T30" fmla="*/ 21 w 22"/>
                <a:gd name="T31" fmla="*/ 11 h 14"/>
                <a:gd name="T32" fmla="*/ 21 w 22"/>
                <a:gd name="T33" fmla="*/ 9 h 14"/>
                <a:gd name="T34" fmla="*/ 20 w 22"/>
                <a:gd name="T35" fmla="*/ 9 h 14"/>
                <a:gd name="T36" fmla="*/ 19 w 22"/>
                <a:gd name="T37" fmla="*/ 9 h 14"/>
                <a:gd name="T38" fmla="*/ 4 w 22"/>
                <a:gd name="T39" fmla="*/ 10 h 14"/>
                <a:gd name="T40" fmla="*/ 3 w 22"/>
                <a:gd name="T41" fmla="*/ 11 h 14"/>
                <a:gd name="T42" fmla="*/ 3 w 22"/>
                <a:gd name="T43" fmla="*/ 11 h 14"/>
                <a:gd name="T44" fmla="*/ 3 w 22"/>
                <a:gd name="T45" fmla="*/ 12 h 14"/>
                <a:gd name="T46" fmla="*/ 3 w 22"/>
                <a:gd name="T47" fmla="*/ 14 h 14"/>
                <a:gd name="T48" fmla="*/ 1 w 22"/>
                <a:gd name="T4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14">
                  <a:moveTo>
                    <a:pt x="1" y="14"/>
                  </a:moveTo>
                  <a:cubicBezTo>
                    <a:pt x="0" y="2"/>
                    <a:pt x="0" y="2"/>
                    <a:pt x="0" y="2"/>
                  </a:cubicBezTo>
                  <a:cubicBezTo>
                    <a:pt x="1" y="2"/>
                    <a:pt x="1" y="2"/>
                    <a:pt x="1" y="2"/>
                  </a:cubicBezTo>
                  <a:cubicBezTo>
                    <a:pt x="1" y="2"/>
                    <a:pt x="1" y="3"/>
                    <a:pt x="2" y="3"/>
                  </a:cubicBezTo>
                  <a:cubicBezTo>
                    <a:pt x="2" y="4"/>
                    <a:pt x="2" y="4"/>
                    <a:pt x="2" y="4"/>
                  </a:cubicBezTo>
                  <a:cubicBezTo>
                    <a:pt x="2" y="5"/>
                    <a:pt x="2" y="5"/>
                    <a:pt x="3" y="5"/>
                  </a:cubicBezTo>
                  <a:cubicBezTo>
                    <a:pt x="3" y="5"/>
                    <a:pt x="3" y="5"/>
                    <a:pt x="3" y="5"/>
                  </a:cubicBezTo>
                  <a:cubicBezTo>
                    <a:pt x="18" y="3"/>
                    <a:pt x="18" y="3"/>
                    <a:pt x="18" y="3"/>
                  </a:cubicBezTo>
                  <a:cubicBezTo>
                    <a:pt x="19" y="3"/>
                    <a:pt x="19" y="3"/>
                    <a:pt x="19" y="3"/>
                  </a:cubicBezTo>
                  <a:cubicBezTo>
                    <a:pt x="19" y="3"/>
                    <a:pt x="20" y="3"/>
                    <a:pt x="20" y="2"/>
                  </a:cubicBezTo>
                  <a:cubicBezTo>
                    <a:pt x="20" y="2"/>
                    <a:pt x="20" y="2"/>
                    <a:pt x="20" y="1"/>
                  </a:cubicBezTo>
                  <a:cubicBezTo>
                    <a:pt x="20" y="1"/>
                    <a:pt x="20" y="0"/>
                    <a:pt x="20" y="0"/>
                  </a:cubicBezTo>
                  <a:cubicBezTo>
                    <a:pt x="21" y="0"/>
                    <a:pt x="21" y="0"/>
                    <a:pt x="21" y="0"/>
                  </a:cubicBezTo>
                  <a:cubicBezTo>
                    <a:pt x="22" y="12"/>
                    <a:pt x="22" y="12"/>
                    <a:pt x="22" y="12"/>
                  </a:cubicBezTo>
                  <a:cubicBezTo>
                    <a:pt x="21" y="12"/>
                    <a:pt x="21" y="12"/>
                    <a:pt x="21" y="12"/>
                  </a:cubicBezTo>
                  <a:cubicBezTo>
                    <a:pt x="21" y="11"/>
                    <a:pt x="21" y="11"/>
                    <a:pt x="21" y="11"/>
                  </a:cubicBezTo>
                  <a:cubicBezTo>
                    <a:pt x="21" y="10"/>
                    <a:pt x="21" y="10"/>
                    <a:pt x="21" y="9"/>
                  </a:cubicBezTo>
                  <a:cubicBezTo>
                    <a:pt x="20" y="9"/>
                    <a:pt x="20" y="9"/>
                    <a:pt x="20" y="9"/>
                  </a:cubicBezTo>
                  <a:cubicBezTo>
                    <a:pt x="20" y="9"/>
                    <a:pt x="19" y="9"/>
                    <a:pt x="19" y="9"/>
                  </a:cubicBezTo>
                  <a:cubicBezTo>
                    <a:pt x="4" y="10"/>
                    <a:pt x="4" y="10"/>
                    <a:pt x="4" y="10"/>
                  </a:cubicBezTo>
                  <a:cubicBezTo>
                    <a:pt x="4" y="10"/>
                    <a:pt x="3" y="10"/>
                    <a:pt x="3" y="11"/>
                  </a:cubicBezTo>
                  <a:cubicBezTo>
                    <a:pt x="3" y="11"/>
                    <a:pt x="3" y="11"/>
                    <a:pt x="3" y="11"/>
                  </a:cubicBezTo>
                  <a:cubicBezTo>
                    <a:pt x="3" y="12"/>
                    <a:pt x="3" y="12"/>
                    <a:pt x="3" y="12"/>
                  </a:cubicBezTo>
                  <a:cubicBezTo>
                    <a:pt x="3" y="13"/>
                    <a:pt x="3" y="13"/>
                    <a:pt x="3" y="14"/>
                  </a:cubicBezTo>
                  <a:lnTo>
                    <a:pt x="1" y="14"/>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28" name="Freeform 25"/>
            <p:cNvSpPr/>
            <p:nvPr userDrawn="1"/>
          </p:nvSpPr>
          <p:spPr bwMode="auto">
            <a:xfrm>
              <a:off x="1543001" y="1108497"/>
              <a:ext cx="87313" cy="79375"/>
            </a:xfrm>
            <a:custGeom>
              <a:avLst/>
              <a:gdLst>
                <a:gd name="T0" fmla="*/ 14 w 23"/>
                <a:gd name="T1" fmla="*/ 21 h 21"/>
                <a:gd name="T2" fmla="*/ 14 w 23"/>
                <a:gd name="T3" fmla="*/ 20 h 21"/>
                <a:gd name="T4" fmla="*/ 17 w 23"/>
                <a:gd name="T5" fmla="*/ 18 h 21"/>
                <a:gd name="T6" fmla="*/ 19 w 23"/>
                <a:gd name="T7" fmla="*/ 17 h 21"/>
                <a:gd name="T8" fmla="*/ 20 w 23"/>
                <a:gd name="T9" fmla="*/ 16 h 21"/>
                <a:gd name="T10" fmla="*/ 20 w 23"/>
                <a:gd name="T11" fmla="*/ 14 h 21"/>
                <a:gd name="T12" fmla="*/ 20 w 23"/>
                <a:gd name="T13" fmla="*/ 14 h 21"/>
                <a:gd name="T14" fmla="*/ 3 w 23"/>
                <a:gd name="T15" fmla="*/ 12 h 21"/>
                <a:gd name="T16" fmla="*/ 3 w 23"/>
                <a:gd name="T17" fmla="*/ 12 h 21"/>
                <a:gd name="T18" fmla="*/ 2 w 23"/>
                <a:gd name="T19" fmla="*/ 13 h 21"/>
                <a:gd name="T20" fmla="*/ 1 w 23"/>
                <a:gd name="T21" fmla="*/ 14 h 21"/>
                <a:gd name="T22" fmla="*/ 1 w 23"/>
                <a:gd name="T23" fmla="*/ 15 h 21"/>
                <a:gd name="T24" fmla="*/ 0 w 23"/>
                <a:gd name="T25" fmla="*/ 15 h 21"/>
                <a:gd name="T26" fmla="*/ 1 w 23"/>
                <a:gd name="T27" fmla="*/ 3 h 21"/>
                <a:gd name="T28" fmla="*/ 2 w 23"/>
                <a:gd name="T29" fmla="*/ 3 h 21"/>
                <a:gd name="T30" fmla="*/ 2 w 23"/>
                <a:gd name="T31" fmla="*/ 4 h 21"/>
                <a:gd name="T32" fmla="*/ 2 w 23"/>
                <a:gd name="T33" fmla="*/ 5 h 21"/>
                <a:gd name="T34" fmla="*/ 3 w 23"/>
                <a:gd name="T35" fmla="*/ 6 h 21"/>
                <a:gd name="T36" fmla="*/ 4 w 23"/>
                <a:gd name="T37" fmla="*/ 7 h 21"/>
                <a:gd name="T38" fmla="*/ 20 w 23"/>
                <a:gd name="T39" fmla="*/ 9 h 21"/>
                <a:gd name="T40" fmla="*/ 21 w 23"/>
                <a:gd name="T41" fmla="*/ 8 h 21"/>
                <a:gd name="T42" fmla="*/ 21 w 23"/>
                <a:gd name="T43" fmla="*/ 7 h 21"/>
                <a:gd name="T44" fmla="*/ 21 w 23"/>
                <a:gd name="T45" fmla="*/ 5 h 21"/>
                <a:gd name="T46" fmla="*/ 19 w 23"/>
                <a:gd name="T47" fmla="*/ 3 h 21"/>
                <a:gd name="T48" fmla="*/ 17 w 23"/>
                <a:gd name="T49" fmla="*/ 2 h 21"/>
                <a:gd name="T50" fmla="*/ 17 w 23"/>
                <a:gd name="T51" fmla="*/ 0 h 21"/>
                <a:gd name="T52" fmla="*/ 23 w 23"/>
                <a:gd name="T53" fmla="*/ 1 h 21"/>
                <a:gd name="T54" fmla="*/ 20 w 23"/>
                <a:gd name="T55" fmla="*/ 21 h 21"/>
                <a:gd name="T56" fmla="*/ 14 w 23"/>
                <a:gd name="T5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21">
                  <a:moveTo>
                    <a:pt x="14" y="21"/>
                  </a:moveTo>
                  <a:cubicBezTo>
                    <a:pt x="14" y="20"/>
                    <a:pt x="14" y="20"/>
                    <a:pt x="14" y="20"/>
                  </a:cubicBezTo>
                  <a:cubicBezTo>
                    <a:pt x="15" y="19"/>
                    <a:pt x="16" y="19"/>
                    <a:pt x="17" y="18"/>
                  </a:cubicBezTo>
                  <a:cubicBezTo>
                    <a:pt x="19" y="18"/>
                    <a:pt x="19" y="17"/>
                    <a:pt x="19" y="17"/>
                  </a:cubicBezTo>
                  <a:cubicBezTo>
                    <a:pt x="19" y="16"/>
                    <a:pt x="19" y="16"/>
                    <a:pt x="20" y="16"/>
                  </a:cubicBezTo>
                  <a:cubicBezTo>
                    <a:pt x="20" y="15"/>
                    <a:pt x="20" y="15"/>
                    <a:pt x="20" y="14"/>
                  </a:cubicBezTo>
                  <a:cubicBezTo>
                    <a:pt x="20" y="14"/>
                    <a:pt x="20" y="14"/>
                    <a:pt x="20" y="14"/>
                  </a:cubicBezTo>
                  <a:cubicBezTo>
                    <a:pt x="3" y="12"/>
                    <a:pt x="3" y="12"/>
                    <a:pt x="3" y="12"/>
                  </a:cubicBezTo>
                  <a:cubicBezTo>
                    <a:pt x="3" y="12"/>
                    <a:pt x="3" y="12"/>
                    <a:pt x="3" y="12"/>
                  </a:cubicBezTo>
                  <a:cubicBezTo>
                    <a:pt x="2" y="12"/>
                    <a:pt x="2" y="12"/>
                    <a:pt x="2" y="13"/>
                  </a:cubicBezTo>
                  <a:cubicBezTo>
                    <a:pt x="2" y="13"/>
                    <a:pt x="2" y="13"/>
                    <a:pt x="1" y="14"/>
                  </a:cubicBezTo>
                  <a:cubicBezTo>
                    <a:pt x="1" y="14"/>
                    <a:pt x="1" y="14"/>
                    <a:pt x="1" y="15"/>
                  </a:cubicBezTo>
                  <a:cubicBezTo>
                    <a:pt x="0" y="15"/>
                    <a:pt x="0" y="15"/>
                    <a:pt x="0" y="15"/>
                  </a:cubicBezTo>
                  <a:cubicBezTo>
                    <a:pt x="1" y="3"/>
                    <a:pt x="1" y="3"/>
                    <a:pt x="1" y="3"/>
                  </a:cubicBezTo>
                  <a:cubicBezTo>
                    <a:pt x="2" y="3"/>
                    <a:pt x="2" y="3"/>
                    <a:pt x="2" y="3"/>
                  </a:cubicBezTo>
                  <a:cubicBezTo>
                    <a:pt x="2" y="3"/>
                    <a:pt x="2" y="4"/>
                    <a:pt x="2" y="4"/>
                  </a:cubicBezTo>
                  <a:cubicBezTo>
                    <a:pt x="2" y="5"/>
                    <a:pt x="2" y="5"/>
                    <a:pt x="2" y="5"/>
                  </a:cubicBezTo>
                  <a:cubicBezTo>
                    <a:pt x="3" y="6"/>
                    <a:pt x="3" y="6"/>
                    <a:pt x="3" y="6"/>
                  </a:cubicBezTo>
                  <a:cubicBezTo>
                    <a:pt x="3" y="6"/>
                    <a:pt x="4" y="6"/>
                    <a:pt x="4" y="7"/>
                  </a:cubicBezTo>
                  <a:cubicBezTo>
                    <a:pt x="20" y="9"/>
                    <a:pt x="20" y="9"/>
                    <a:pt x="20" y="9"/>
                  </a:cubicBezTo>
                  <a:cubicBezTo>
                    <a:pt x="21" y="8"/>
                    <a:pt x="21" y="8"/>
                    <a:pt x="21" y="8"/>
                  </a:cubicBezTo>
                  <a:cubicBezTo>
                    <a:pt x="21" y="7"/>
                    <a:pt x="21" y="7"/>
                    <a:pt x="21" y="7"/>
                  </a:cubicBezTo>
                  <a:cubicBezTo>
                    <a:pt x="21" y="6"/>
                    <a:pt x="21" y="6"/>
                    <a:pt x="21" y="5"/>
                  </a:cubicBezTo>
                  <a:cubicBezTo>
                    <a:pt x="21" y="5"/>
                    <a:pt x="20" y="4"/>
                    <a:pt x="19" y="3"/>
                  </a:cubicBezTo>
                  <a:cubicBezTo>
                    <a:pt x="18" y="3"/>
                    <a:pt x="17" y="2"/>
                    <a:pt x="17" y="2"/>
                  </a:cubicBezTo>
                  <a:cubicBezTo>
                    <a:pt x="17" y="0"/>
                    <a:pt x="17" y="0"/>
                    <a:pt x="17" y="0"/>
                  </a:cubicBezTo>
                  <a:cubicBezTo>
                    <a:pt x="23" y="1"/>
                    <a:pt x="23" y="1"/>
                    <a:pt x="23" y="1"/>
                  </a:cubicBezTo>
                  <a:cubicBezTo>
                    <a:pt x="20" y="21"/>
                    <a:pt x="20" y="21"/>
                    <a:pt x="20" y="21"/>
                  </a:cubicBezTo>
                  <a:lnTo>
                    <a:pt x="14" y="21"/>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29" name="Freeform 26"/>
            <p:cNvSpPr/>
            <p:nvPr userDrawn="1"/>
          </p:nvSpPr>
          <p:spPr bwMode="auto">
            <a:xfrm>
              <a:off x="1509664" y="1233910"/>
              <a:ext cx="98425" cy="93663"/>
            </a:xfrm>
            <a:custGeom>
              <a:avLst/>
              <a:gdLst>
                <a:gd name="T0" fmla="*/ 16 w 26"/>
                <a:gd name="T1" fmla="*/ 24 h 25"/>
                <a:gd name="T2" fmla="*/ 17 w 26"/>
                <a:gd name="T3" fmla="*/ 23 h 25"/>
                <a:gd name="T4" fmla="*/ 17 w 26"/>
                <a:gd name="T5" fmla="*/ 22 h 25"/>
                <a:gd name="T6" fmla="*/ 16 w 26"/>
                <a:gd name="T7" fmla="*/ 21 h 25"/>
                <a:gd name="T8" fmla="*/ 15 w 26"/>
                <a:gd name="T9" fmla="*/ 19 h 25"/>
                <a:gd name="T10" fmla="*/ 13 w 26"/>
                <a:gd name="T11" fmla="*/ 17 h 25"/>
                <a:gd name="T12" fmla="*/ 11 w 26"/>
                <a:gd name="T13" fmla="*/ 13 h 25"/>
                <a:gd name="T14" fmla="*/ 9 w 26"/>
                <a:gd name="T15" fmla="*/ 11 h 25"/>
                <a:gd name="T16" fmla="*/ 7 w 26"/>
                <a:gd name="T17" fmla="*/ 10 h 25"/>
                <a:gd name="T18" fmla="*/ 4 w 26"/>
                <a:gd name="T19" fmla="*/ 9 h 25"/>
                <a:gd name="T20" fmla="*/ 3 w 26"/>
                <a:gd name="T21" fmla="*/ 9 h 25"/>
                <a:gd name="T22" fmla="*/ 2 w 26"/>
                <a:gd name="T23" fmla="*/ 10 h 25"/>
                <a:gd name="T24" fmla="*/ 2 w 26"/>
                <a:gd name="T25" fmla="*/ 11 h 25"/>
                <a:gd name="T26" fmla="*/ 1 w 26"/>
                <a:gd name="T27" fmla="*/ 12 h 25"/>
                <a:gd name="T28" fmla="*/ 0 w 26"/>
                <a:gd name="T29" fmla="*/ 11 h 25"/>
                <a:gd name="T30" fmla="*/ 4 w 26"/>
                <a:gd name="T31" fmla="*/ 0 h 25"/>
                <a:gd name="T32" fmla="*/ 5 w 26"/>
                <a:gd name="T33" fmla="*/ 1 h 25"/>
                <a:gd name="T34" fmla="*/ 5 w 26"/>
                <a:gd name="T35" fmla="*/ 2 h 25"/>
                <a:gd name="T36" fmla="*/ 5 w 26"/>
                <a:gd name="T37" fmla="*/ 3 h 25"/>
                <a:gd name="T38" fmla="*/ 5 w 26"/>
                <a:gd name="T39" fmla="*/ 4 h 25"/>
                <a:gd name="T40" fmla="*/ 6 w 26"/>
                <a:gd name="T41" fmla="*/ 4 h 25"/>
                <a:gd name="T42" fmla="*/ 9 w 26"/>
                <a:gd name="T43" fmla="*/ 6 h 25"/>
                <a:gd name="T44" fmla="*/ 10 w 26"/>
                <a:gd name="T45" fmla="*/ 6 h 25"/>
                <a:gd name="T46" fmla="*/ 11 w 26"/>
                <a:gd name="T47" fmla="*/ 6 h 25"/>
                <a:gd name="T48" fmla="*/ 12 w 26"/>
                <a:gd name="T49" fmla="*/ 6 h 25"/>
                <a:gd name="T50" fmla="*/ 13 w 26"/>
                <a:gd name="T51" fmla="*/ 6 h 25"/>
                <a:gd name="T52" fmla="*/ 17 w 26"/>
                <a:gd name="T53" fmla="*/ 5 h 25"/>
                <a:gd name="T54" fmla="*/ 21 w 26"/>
                <a:gd name="T55" fmla="*/ 4 h 25"/>
                <a:gd name="T56" fmla="*/ 23 w 26"/>
                <a:gd name="T57" fmla="*/ 4 h 25"/>
                <a:gd name="T58" fmla="*/ 24 w 26"/>
                <a:gd name="T59" fmla="*/ 3 h 25"/>
                <a:gd name="T60" fmla="*/ 25 w 26"/>
                <a:gd name="T61" fmla="*/ 3 h 25"/>
                <a:gd name="T62" fmla="*/ 25 w 26"/>
                <a:gd name="T63" fmla="*/ 2 h 25"/>
                <a:gd name="T64" fmla="*/ 26 w 26"/>
                <a:gd name="T65" fmla="*/ 2 h 25"/>
                <a:gd name="T66" fmla="*/ 22 w 26"/>
                <a:gd name="T67" fmla="*/ 13 h 25"/>
                <a:gd name="T68" fmla="*/ 21 w 26"/>
                <a:gd name="T69" fmla="*/ 13 h 25"/>
                <a:gd name="T70" fmla="*/ 21 w 26"/>
                <a:gd name="T71" fmla="*/ 11 h 25"/>
                <a:gd name="T72" fmla="*/ 21 w 26"/>
                <a:gd name="T73" fmla="*/ 10 h 25"/>
                <a:gd name="T74" fmla="*/ 20 w 26"/>
                <a:gd name="T75" fmla="*/ 10 h 25"/>
                <a:gd name="T76" fmla="*/ 19 w 26"/>
                <a:gd name="T77" fmla="*/ 10 h 25"/>
                <a:gd name="T78" fmla="*/ 16 w 26"/>
                <a:gd name="T79" fmla="*/ 11 h 25"/>
                <a:gd name="T80" fmla="*/ 11 w 26"/>
                <a:gd name="T81" fmla="*/ 11 h 25"/>
                <a:gd name="T82" fmla="*/ 16 w 26"/>
                <a:gd name="T83" fmla="*/ 17 h 25"/>
                <a:gd name="T84" fmla="*/ 17 w 26"/>
                <a:gd name="T85" fmla="*/ 19 h 25"/>
                <a:gd name="T86" fmla="*/ 18 w 26"/>
                <a:gd name="T87" fmla="*/ 19 h 25"/>
                <a:gd name="T88" fmla="*/ 19 w 26"/>
                <a:gd name="T89" fmla="*/ 17 h 25"/>
                <a:gd name="T90" fmla="*/ 20 w 26"/>
                <a:gd name="T91" fmla="*/ 17 h 25"/>
                <a:gd name="T92" fmla="*/ 18 w 26"/>
                <a:gd name="T93" fmla="*/ 25 h 25"/>
                <a:gd name="T94" fmla="*/ 16 w 26"/>
                <a:gd name="T9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25">
                  <a:moveTo>
                    <a:pt x="16" y="24"/>
                  </a:moveTo>
                  <a:cubicBezTo>
                    <a:pt x="17" y="24"/>
                    <a:pt x="17" y="23"/>
                    <a:pt x="17" y="23"/>
                  </a:cubicBezTo>
                  <a:cubicBezTo>
                    <a:pt x="17" y="23"/>
                    <a:pt x="17" y="23"/>
                    <a:pt x="17" y="22"/>
                  </a:cubicBezTo>
                  <a:cubicBezTo>
                    <a:pt x="16" y="22"/>
                    <a:pt x="16" y="21"/>
                    <a:pt x="16" y="21"/>
                  </a:cubicBezTo>
                  <a:cubicBezTo>
                    <a:pt x="16" y="20"/>
                    <a:pt x="16" y="20"/>
                    <a:pt x="15" y="19"/>
                  </a:cubicBezTo>
                  <a:cubicBezTo>
                    <a:pt x="15" y="19"/>
                    <a:pt x="14" y="18"/>
                    <a:pt x="13" y="17"/>
                  </a:cubicBezTo>
                  <a:cubicBezTo>
                    <a:pt x="12" y="15"/>
                    <a:pt x="12" y="14"/>
                    <a:pt x="11" y="13"/>
                  </a:cubicBezTo>
                  <a:cubicBezTo>
                    <a:pt x="10" y="12"/>
                    <a:pt x="10" y="12"/>
                    <a:pt x="9" y="11"/>
                  </a:cubicBezTo>
                  <a:cubicBezTo>
                    <a:pt x="9" y="11"/>
                    <a:pt x="8" y="11"/>
                    <a:pt x="7" y="10"/>
                  </a:cubicBezTo>
                  <a:cubicBezTo>
                    <a:pt x="4" y="9"/>
                    <a:pt x="4" y="9"/>
                    <a:pt x="4" y="9"/>
                  </a:cubicBezTo>
                  <a:cubicBezTo>
                    <a:pt x="4" y="9"/>
                    <a:pt x="4" y="9"/>
                    <a:pt x="3" y="9"/>
                  </a:cubicBezTo>
                  <a:cubicBezTo>
                    <a:pt x="3" y="9"/>
                    <a:pt x="3" y="9"/>
                    <a:pt x="2" y="10"/>
                  </a:cubicBezTo>
                  <a:cubicBezTo>
                    <a:pt x="2" y="10"/>
                    <a:pt x="2" y="10"/>
                    <a:pt x="2" y="11"/>
                  </a:cubicBezTo>
                  <a:cubicBezTo>
                    <a:pt x="1" y="11"/>
                    <a:pt x="1" y="11"/>
                    <a:pt x="1" y="12"/>
                  </a:cubicBezTo>
                  <a:cubicBezTo>
                    <a:pt x="0" y="11"/>
                    <a:pt x="0" y="11"/>
                    <a:pt x="0" y="11"/>
                  </a:cubicBezTo>
                  <a:cubicBezTo>
                    <a:pt x="4" y="0"/>
                    <a:pt x="4" y="0"/>
                    <a:pt x="4" y="0"/>
                  </a:cubicBezTo>
                  <a:cubicBezTo>
                    <a:pt x="5" y="1"/>
                    <a:pt x="5" y="1"/>
                    <a:pt x="5" y="1"/>
                  </a:cubicBezTo>
                  <a:cubicBezTo>
                    <a:pt x="5" y="1"/>
                    <a:pt x="5" y="1"/>
                    <a:pt x="5" y="2"/>
                  </a:cubicBezTo>
                  <a:cubicBezTo>
                    <a:pt x="5" y="2"/>
                    <a:pt x="5" y="3"/>
                    <a:pt x="5" y="3"/>
                  </a:cubicBezTo>
                  <a:cubicBezTo>
                    <a:pt x="5" y="3"/>
                    <a:pt x="5" y="4"/>
                    <a:pt x="5" y="4"/>
                  </a:cubicBezTo>
                  <a:cubicBezTo>
                    <a:pt x="5" y="4"/>
                    <a:pt x="6" y="4"/>
                    <a:pt x="6" y="4"/>
                  </a:cubicBezTo>
                  <a:cubicBezTo>
                    <a:pt x="9" y="6"/>
                    <a:pt x="9" y="6"/>
                    <a:pt x="9" y="6"/>
                  </a:cubicBezTo>
                  <a:cubicBezTo>
                    <a:pt x="10" y="6"/>
                    <a:pt x="10" y="6"/>
                    <a:pt x="10" y="6"/>
                  </a:cubicBezTo>
                  <a:cubicBezTo>
                    <a:pt x="11" y="6"/>
                    <a:pt x="11" y="6"/>
                    <a:pt x="11" y="6"/>
                  </a:cubicBezTo>
                  <a:cubicBezTo>
                    <a:pt x="11" y="6"/>
                    <a:pt x="11" y="6"/>
                    <a:pt x="12" y="6"/>
                  </a:cubicBezTo>
                  <a:cubicBezTo>
                    <a:pt x="12" y="6"/>
                    <a:pt x="12" y="6"/>
                    <a:pt x="13" y="6"/>
                  </a:cubicBezTo>
                  <a:cubicBezTo>
                    <a:pt x="14" y="6"/>
                    <a:pt x="16" y="5"/>
                    <a:pt x="17" y="5"/>
                  </a:cubicBezTo>
                  <a:cubicBezTo>
                    <a:pt x="19" y="5"/>
                    <a:pt x="20" y="5"/>
                    <a:pt x="21" y="4"/>
                  </a:cubicBezTo>
                  <a:cubicBezTo>
                    <a:pt x="22" y="4"/>
                    <a:pt x="22" y="4"/>
                    <a:pt x="23" y="4"/>
                  </a:cubicBezTo>
                  <a:cubicBezTo>
                    <a:pt x="23" y="4"/>
                    <a:pt x="24" y="4"/>
                    <a:pt x="24" y="3"/>
                  </a:cubicBezTo>
                  <a:cubicBezTo>
                    <a:pt x="24" y="3"/>
                    <a:pt x="24" y="3"/>
                    <a:pt x="25" y="3"/>
                  </a:cubicBezTo>
                  <a:cubicBezTo>
                    <a:pt x="25" y="2"/>
                    <a:pt x="25" y="2"/>
                    <a:pt x="25" y="2"/>
                  </a:cubicBezTo>
                  <a:cubicBezTo>
                    <a:pt x="26" y="2"/>
                    <a:pt x="26" y="2"/>
                    <a:pt x="26" y="2"/>
                  </a:cubicBezTo>
                  <a:cubicBezTo>
                    <a:pt x="22" y="13"/>
                    <a:pt x="22" y="13"/>
                    <a:pt x="22" y="13"/>
                  </a:cubicBezTo>
                  <a:cubicBezTo>
                    <a:pt x="21" y="13"/>
                    <a:pt x="21" y="13"/>
                    <a:pt x="21" y="13"/>
                  </a:cubicBezTo>
                  <a:cubicBezTo>
                    <a:pt x="21" y="12"/>
                    <a:pt x="21" y="11"/>
                    <a:pt x="21" y="11"/>
                  </a:cubicBezTo>
                  <a:cubicBezTo>
                    <a:pt x="21" y="10"/>
                    <a:pt x="21" y="10"/>
                    <a:pt x="21" y="10"/>
                  </a:cubicBezTo>
                  <a:cubicBezTo>
                    <a:pt x="21" y="10"/>
                    <a:pt x="21" y="10"/>
                    <a:pt x="20" y="10"/>
                  </a:cubicBezTo>
                  <a:cubicBezTo>
                    <a:pt x="20" y="10"/>
                    <a:pt x="19" y="10"/>
                    <a:pt x="19" y="10"/>
                  </a:cubicBezTo>
                  <a:cubicBezTo>
                    <a:pt x="18" y="10"/>
                    <a:pt x="17" y="10"/>
                    <a:pt x="16" y="11"/>
                  </a:cubicBezTo>
                  <a:cubicBezTo>
                    <a:pt x="14" y="11"/>
                    <a:pt x="13" y="11"/>
                    <a:pt x="11" y="11"/>
                  </a:cubicBezTo>
                  <a:cubicBezTo>
                    <a:pt x="13" y="14"/>
                    <a:pt x="15" y="16"/>
                    <a:pt x="16" y="17"/>
                  </a:cubicBezTo>
                  <a:cubicBezTo>
                    <a:pt x="16" y="18"/>
                    <a:pt x="17" y="19"/>
                    <a:pt x="17" y="19"/>
                  </a:cubicBezTo>
                  <a:cubicBezTo>
                    <a:pt x="18" y="19"/>
                    <a:pt x="18" y="19"/>
                    <a:pt x="18" y="19"/>
                  </a:cubicBezTo>
                  <a:cubicBezTo>
                    <a:pt x="19" y="18"/>
                    <a:pt x="19" y="18"/>
                    <a:pt x="19" y="17"/>
                  </a:cubicBezTo>
                  <a:cubicBezTo>
                    <a:pt x="20" y="17"/>
                    <a:pt x="20" y="17"/>
                    <a:pt x="20" y="17"/>
                  </a:cubicBezTo>
                  <a:cubicBezTo>
                    <a:pt x="18" y="25"/>
                    <a:pt x="18" y="25"/>
                    <a:pt x="18" y="25"/>
                  </a:cubicBezTo>
                  <a:lnTo>
                    <a:pt x="16" y="24"/>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30" name="Freeform 27"/>
            <p:cNvSpPr>
              <a:spLocks noEditPoints="1"/>
            </p:cNvSpPr>
            <p:nvPr userDrawn="1"/>
          </p:nvSpPr>
          <p:spPr bwMode="auto">
            <a:xfrm>
              <a:off x="671464" y="673522"/>
              <a:ext cx="815975" cy="820738"/>
            </a:xfrm>
            <a:custGeom>
              <a:avLst/>
              <a:gdLst>
                <a:gd name="T0" fmla="*/ 108 w 217"/>
                <a:gd name="T1" fmla="*/ 217 h 217"/>
                <a:gd name="T2" fmla="*/ 108 w 217"/>
                <a:gd name="T3" fmla="*/ 0 h 217"/>
                <a:gd name="T4" fmla="*/ 92 w 217"/>
                <a:gd name="T5" fmla="*/ 18 h 217"/>
                <a:gd name="T6" fmla="*/ 84 w 217"/>
                <a:gd name="T7" fmla="*/ 38 h 217"/>
                <a:gd name="T8" fmla="*/ 27 w 217"/>
                <a:gd name="T9" fmla="*/ 67 h 217"/>
                <a:gd name="T10" fmla="*/ 38 w 217"/>
                <a:gd name="T11" fmla="*/ 80 h 217"/>
                <a:gd name="T12" fmla="*/ 84 w 217"/>
                <a:gd name="T13" fmla="*/ 74 h 217"/>
                <a:gd name="T14" fmla="*/ 21 w 217"/>
                <a:gd name="T15" fmla="*/ 128 h 217"/>
                <a:gd name="T16" fmla="*/ 23 w 217"/>
                <a:gd name="T17" fmla="*/ 139 h 217"/>
                <a:gd name="T18" fmla="*/ 63 w 217"/>
                <a:gd name="T19" fmla="*/ 104 h 217"/>
                <a:gd name="T20" fmla="*/ 101 w 217"/>
                <a:gd name="T21" fmla="*/ 80 h 217"/>
                <a:gd name="T22" fmla="*/ 101 w 217"/>
                <a:gd name="T23" fmla="*/ 27 h 217"/>
                <a:gd name="T24" fmla="*/ 92 w 217"/>
                <a:gd name="T25" fmla="*/ 18 h 217"/>
                <a:gd name="T26" fmla="*/ 116 w 217"/>
                <a:gd name="T27" fmla="*/ 27 h 217"/>
                <a:gd name="T28" fmla="*/ 116 w 217"/>
                <a:gd name="T29" fmla="*/ 80 h 217"/>
                <a:gd name="T30" fmla="*/ 154 w 217"/>
                <a:gd name="T31" fmla="*/ 104 h 217"/>
                <a:gd name="T32" fmla="*/ 193 w 217"/>
                <a:gd name="T33" fmla="*/ 139 h 217"/>
                <a:gd name="T34" fmla="*/ 196 w 217"/>
                <a:gd name="T35" fmla="*/ 128 h 217"/>
                <a:gd name="T36" fmla="*/ 133 w 217"/>
                <a:gd name="T37" fmla="*/ 74 h 217"/>
                <a:gd name="T38" fmla="*/ 178 w 217"/>
                <a:gd name="T39" fmla="*/ 80 h 217"/>
                <a:gd name="T40" fmla="*/ 189 w 217"/>
                <a:gd name="T41" fmla="*/ 67 h 217"/>
                <a:gd name="T42" fmla="*/ 133 w 217"/>
                <a:gd name="T43" fmla="*/ 38 h 217"/>
                <a:gd name="T44" fmla="*/ 124 w 217"/>
                <a:gd name="T45" fmla="*/ 18 h 217"/>
                <a:gd name="T46" fmla="*/ 176 w 217"/>
                <a:gd name="T47" fmla="*/ 164 h 217"/>
                <a:gd name="T48" fmla="*/ 148 w 217"/>
                <a:gd name="T49" fmla="*/ 122 h 217"/>
                <a:gd name="T50" fmla="*/ 117 w 217"/>
                <a:gd name="T51" fmla="*/ 105 h 217"/>
                <a:gd name="T52" fmla="*/ 108 w 217"/>
                <a:gd name="T53" fmla="*/ 92 h 217"/>
                <a:gd name="T54" fmla="*/ 100 w 217"/>
                <a:gd name="T55" fmla="*/ 105 h 217"/>
                <a:gd name="T56" fmla="*/ 68 w 217"/>
                <a:gd name="T57" fmla="*/ 122 h 217"/>
                <a:gd name="T58" fmla="*/ 41 w 217"/>
                <a:gd name="T59" fmla="*/ 164 h 217"/>
                <a:gd name="T60" fmla="*/ 56 w 217"/>
                <a:gd name="T61" fmla="*/ 171 h 217"/>
                <a:gd name="T62" fmla="*/ 100 w 217"/>
                <a:gd name="T63" fmla="*/ 122 h 217"/>
                <a:gd name="T64" fmla="*/ 95 w 217"/>
                <a:gd name="T65" fmla="*/ 143 h 217"/>
                <a:gd name="T66" fmla="*/ 82 w 217"/>
                <a:gd name="T67" fmla="*/ 154 h 217"/>
                <a:gd name="T68" fmla="*/ 75 w 217"/>
                <a:gd name="T69" fmla="*/ 194 h 217"/>
                <a:gd name="T70" fmla="*/ 95 w 217"/>
                <a:gd name="T71" fmla="*/ 164 h 217"/>
                <a:gd name="T72" fmla="*/ 121 w 217"/>
                <a:gd name="T73" fmla="*/ 164 h 217"/>
                <a:gd name="T74" fmla="*/ 141 w 217"/>
                <a:gd name="T75" fmla="*/ 194 h 217"/>
                <a:gd name="T76" fmla="*/ 134 w 217"/>
                <a:gd name="T77" fmla="*/ 154 h 217"/>
                <a:gd name="T78" fmla="*/ 122 w 217"/>
                <a:gd name="T79" fmla="*/ 143 h 217"/>
                <a:gd name="T80" fmla="*/ 117 w 217"/>
                <a:gd name="T81" fmla="*/ 122 h 217"/>
                <a:gd name="T82" fmla="*/ 160 w 217"/>
                <a:gd name="T83" fmla="*/ 171 h 217"/>
                <a:gd name="T84" fmla="*/ 176 w 217"/>
                <a:gd name="T85" fmla="*/ 16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7">
                  <a:moveTo>
                    <a:pt x="217" y="109"/>
                  </a:moveTo>
                  <a:cubicBezTo>
                    <a:pt x="217" y="169"/>
                    <a:pt x="168" y="217"/>
                    <a:pt x="108" y="217"/>
                  </a:cubicBezTo>
                  <a:cubicBezTo>
                    <a:pt x="48" y="217"/>
                    <a:pt x="0" y="169"/>
                    <a:pt x="0" y="109"/>
                  </a:cubicBezTo>
                  <a:cubicBezTo>
                    <a:pt x="0" y="49"/>
                    <a:pt x="48" y="0"/>
                    <a:pt x="108" y="0"/>
                  </a:cubicBezTo>
                  <a:cubicBezTo>
                    <a:pt x="168" y="0"/>
                    <a:pt x="217" y="49"/>
                    <a:pt x="217" y="109"/>
                  </a:cubicBezTo>
                  <a:close/>
                  <a:moveTo>
                    <a:pt x="92" y="18"/>
                  </a:moveTo>
                  <a:cubicBezTo>
                    <a:pt x="88" y="18"/>
                    <a:pt x="84" y="22"/>
                    <a:pt x="84" y="27"/>
                  </a:cubicBezTo>
                  <a:cubicBezTo>
                    <a:pt x="84" y="38"/>
                    <a:pt x="84" y="38"/>
                    <a:pt x="84" y="38"/>
                  </a:cubicBezTo>
                  <a:cubicBezTo>
                    <a:pt x="75" y="40"/>
                    <a:pt x="66" y="43"/>
                    <a:pt x="57" y="48"/>
                  </a:cubicBezTo>
                  <a:cubicBezTo>
                    <a:pt x="46" y="53"/>
                    <a:pt x="36" y="60"/>
                    <a:pt x="27" y="67"/>
                  </a:cubicBezTo>
                  <a:cubicBezTo>
                    <a:pt x="24" y="70"/>
                    <a:pt x="23" y="75"/>
                    <a:pt x="26" y="79"/>
                  </a:cubicBezTo>
                  <a:cubicBezTo>
                    <a:pt x="29" y="82"/>
                    <a:pt x="35" y="83"/>
                    <a:pt x="38" y="80"/>
                  </a:cubicBezTo>
                  <a:cubicBezTo>
                    <a:pt x="52" y="68"/>
                    <a:pt x="68" y="59"/>
                    <a:pt x="84" y="55"/>
                  </a:cubicBezTo>
                  <a:cubicBezTo>
                    <a:pt x="84" y="74"/>
                    <a:pt x="84" y="74"/>
                    <a:pt x="84" y="74"/>
                  </a:cubicBezTo>
                  <a:cubicBezTo>
                    <a:pt x="73" y="77"/>
                    <a:pt x="62" y="83"/>
                    <a:pt x="52" y="92"/>
                  </a:cubicBezTo>
                  <a:cubicBezTo>
                    <a:pt x="41" y="101"/>
                    <a:pt x="30" y="113"/>
                    <a:pt x="21" y="128"/>
                  </a:cubicBezTo>
                  <a:cubicBezTo>
                    <a:pt x="20" y="129"/>
                    <a:pt x="19" y="131"/>
                    <a:pt x="19" y="132"/>
                  </a:cubicBezTo>
                  <a:cubicBezTo>
                    <a:pt x="19" y="135"/>
                    <a:pt x="21" y="138"/>
                    <a:pt x="23" y="139"/>
                  </a:cubicBezTo>
                  <a:cubicBezTo>
                    <a:pt x="27" y="142"/>
                    <a:pt x="32" y="141"/>
                    <a:pt x="35" y="137"/>
                  </a:cubicBezTo>
                  <a:cubicBezTo>
                    <a:pt x="43" y="124"/>
                    <a:pt x="53" y="113"/>
                    <a:pt x="63" y="104"/>
                  </a:cubicBezTo>
                  <a:cubicBezTo>
                    <a:pt x="73" y="96"/>
                    <a:pt x="84" y="90"/>
                    <a:pt x="94" y="88"/>
                  </a:cubicBezTo>
                  <a:cubicBezTo>
                    <a:pt x="99" y="87"/>
                    <a:pt x="101" y="83"/>
                    <a:pt x="101" y="80"/>
                  </a:cubicBezTo>
                  <a:cubicBezTo>
                    <a:pt x="101" y="80"/>
                    <a:pt x="101" y="78"/>
                    <a:pt x="101" y="76"/>
                  </a:cubicBezTo>
                  <a:cubicBezTo>
                    <a:pt x="101" y="63"/>
                    <a:pt x="101" y="27"/>
                    <a:pt x="101" y="27"/>
                  </a:cubicBezTo>
                  <a:cubicBezTo>
                    <a:pt x="101" y="27"/>
                    <a:pt x="101" y="27"/>
                    <a:pt x="101" y="27"/>
                  </a:cubicBezTo>
                  <a:cubicBezTo>
                    <a:pt x="101" y="22"/>
                    <a:pt x="97" y="18"/>
                    <a:pt x="92" y="18"/>
                  </a:cubicBezTo>
                  <a:close/>
                  <a:moveTo>
                    <a:pt x="116" y="27"/>
                  </a:moveTo>
                  <a:cubicBezTo>
                    <a:pt x="116" y="27"/>
                    <a:pt x="116" y="27"/>
                    <a:pt x="116" y="27"/>
                  </a:cubicBezTo>
                  <a:cubicBezTo>
                    <a:pt x="116" y="27"/>
                    <a:pt x="116" y="63"/>
                    <a:pt x="116" y="76"/>
                  </a:cubicBezTo>
                  <a:cubicBezTo>
                    <a:pt x="116" y="78"/>
                    <a:pt x="116" y="80"/>
                    <a:pt x="116" y="80"/>
                  </a:cubicBezTo>
                  <a:cubicBezTo>
                    <a:pt x="116" y="83"/>
                    <a:pt x="118" y="87"/>
                    <a:pt x="122" y="88"/>
                  </a:cubicBezTo>
                  <a:cubicBezTo>
                    <a:pt x="132" y="90"/>
                    <a:pt x="143" y="96"/>
                    <a:pt x="154" y="104"/>
                  </a:cubicBezTo>
                  <a:cubicBezTo>
                    <a:pt x="164" y="113"/>
                    <a:pt x="173" y="124"/>
                    <a:pt x="182" y="137"/>
                  </a:cubicBezTo>
                  <a:cubicBezTo>
                    <a:pt x="184" y="141"/>
                    <a:pt x="189" y="142"/>
                    <a:pt x="193" y="139"/>
                  </a:cubicBezTo>
                  <a:cubicBezTo>
                    <a:pt x="196" y="138"/>
                    <a:pt x="197" y="135"/>
                    <a:pt x="197" y="132"/>
                  </a:cubicBezTo>
                  <a:cubicBezTo>
                    <a:pt x="197" y="131"/>
                    <a:pt x="197" y="129"/>
                    <a:pt x="196" y="128"/>
                  </a:cubicBezTo>
                  <a:cubicBezTo>
                    <a:pt x="186" y="113"/>
                    <a:pt x="176" y="101"/>
                    <a:pt x="164" y="92"/>
                  </a:cubicBezTo>
                  <a:cubicBezTo>
                    <a:pt x="154" y="83"/>
                    <a:pt x="144" y="77"/>
                    <a:pt x="133" y="74"/>
                  </a:cubicBezTo>
                  <a:cubicBezTo>
                    <a:pt x="133" y="55"/>
                    <a:pt x="133" y="55"/>
                    <a:pt x="133" y="55"/>
                  </a:cubicBezTo>
                  <a:cubicBezTo>
                    <a:pt x="148" y="59"/>
                    <a:pt x="165" y="68"/>
                    <a:pt x="178" y="80"/>
                  </a:cubicBezTo>
                  <a:cubicBezTo>
                    <a:pt x="182" y="83"/>
                    <a:pt x="187" y="82"/>
                    <a:pt x="190" y="79"/>
                  </a:cubicBezTo>
                  <a:cubicBezTo>
                    <a:pt x="193" y="75"/>
                    <a:pt x="193" y="70"/>
                    <a:pt x="189" y="67"/>
                  </a:cubicBezTo>
                  <a:cubicBezTo>
                    <a:pt x="180" y="60"/>
                    <a:pt x="170" y="53"/>
                    <a:pt x="160" y="48"/>
                  </a:cubicBezTo>
                  <a:cubicBezTo>
                    <a:pt x="151" y="43"/>
                    <a:pt x="142" y="40"/>
                    <a:pt x="133" y="38"/>
                  </a:cubicBezTo>
                  <a:cubicBezTo>
                    <a:pt x="133" y="27"/>
                    <a:pt x="133" y="27"/>
                    <a:pt x="133" y="27"/>
                  </a:cubicBezTo>
                  <a:cubicBezTo>
                    <a:pt x="133" y="22"/>
                    <a:pt x="129" y="18"/>
                    <a:pt x="124" y="18"/>
                  </a:cubicBezTo>
                  <a:cubicBezTo>
                    <a:pt x="119" y="18"/>
                    <a:pt x="116" y="22"/>
                    <a:pt x="116" y="27"/>
                  </a:cubicBezTo>
                  <a:close/>
                  <a:moveTo>
                    <a:pt x="176" y="164"/>
                  </a:moveTo>
                  <a:cubicBezTo>
                    <a:pt x="172" y="156"/>
                    <a:pt x="168" y="148"/>
                    <a:pt x="164" y="141"/>
                  </a:cubicBezTo>
                  <a:cubicBezTo>
                    <a:pt x="159" y="134"/>
                    <a:pt x="154" y="128"/>
                    <a:pt x="148" y="122"/>
                  </a:cubicBezTo>
                  <a:cubicBezTo>
                    <a:pt x="142" y="117"/>
                    <a:pt x="136" y="112"/>
                    <a:pt x="130" y="110"/>
                  </a:cubicBezTo>
                  <a:cubicBezTo>
                    <a:pt x="126" y="108"/>
                    <a:pt x="121" y="106"/>
                    <a:pt x="117" y="105"/>
                  </a:cubicBezTo>
                  <a:cubicBezTo>
                    <a:pt x="117" y="100"/>
                    <a:pt x="117" y="100"/>
                    <a:pt x="117" y="100"/>
                  </a:cubicBezTo>
                  <a:cubicBezTo>
                    <a:pt x="117" y="96"/>
                    <a:pt x="113" y="92"/>
                    <a:pt x="108" y="92"/>
                  </a:cubicBezTo>
                  <a:cubicBezTo>
                    <a:pt x="104" y="92"/>
                    <a:pt x="100" y="96"/>
                    <a:pt x="100" y="100"/>
                  </a:cubicBezTo>
                  <a:cubicBezTo>
                    <a:pt x="100" y="105"/>
                    <a:pt x="100" y="105"/>
                    <a:pt x="100" y="105"/>
                  </a:cubicBezTo>
                  <a:cubicBezTo>
                    <a:pt x="95" y="106"/>
                    <a:pt x="91" y="108"/>
                    <a:pt x="87" y="110"/>
                  </a:cubicBezTo>
                  <a:cubicBezTo>
                    <a:pt x="80" y="112"/>
                    <a:pt x="74" y="117"/>
                    <a:pt x="68" y="122"/>
                  </a:cubicBezTo>
                  <a:cubicBezTo>
                    <a:pt x="63" y="128"/>
                    <a:pt x="58" y="134"/>
                    <a:pt x="53" y="141"/>
                  </a:cubicBezTo>
                  <a:cubicBezTo>
                    <a:pt x="48" y="148"/>
                    <a:pt x="44" y="156"/>
                    <a:pt x="41" y="164"/>
                  </a:cubicBezTo>
                  <a:cubicBezTo>
                    <a:pt x="39" y="168"/>
                    <a:pt x="41" y="173"/>
                    <a:pt x="45" y="175"/>
                  </a:cubicBezTo>
                  <a:cubicBezTo>
                    <a:pt x="49" y="177"/>
                    <a:pt x="54" y="175"/>
                    <a:pt x="56" y="171"/>
                  </a:cubicBezTo>
                  <a:cubicBezTo>
                    <a:pt x="63" y="155"/>
                    <a:pt x="71" y="143"/>
                    <a:pt x="80" y="134"/>
                  </a:cubicBezTo>
                  <a:cubicBezTo>
                    <a:pt x="86" y="128"/>
                    <a:pt x="93" y="124"/>
                    <a:pt x="100" y="122"/>
                  </a:cubicBezTo>
                  <a:cubicBezTo>
                    <a:pt x="100" y="136"/>
                    <a:pt x="100" y="136"/>
                    <a:pt x="100" y="136"/>
                  </a:cubicBezTo>
                  <a:cubicBezTo>
                    <a:pt x="100" y="141"/>
                    <a:pt x="96" y="142"/>
                    <a:pt x="95" y="143"/>
                  </a:cubicBezTo>
                  <a:cubicBezTo>
                    <a:pt x="94" y="144"/>
                    <a:pt x="93" y="144"/>
                    <a:pt x="93" y="145"/>
                  </a:cubicBezTo>
                  <a:cubicBezTo>
                    <a:pt x="89" y="147"/>
                    <a:pt x="86" y="150"/>
                    <a:pt x="82" y="154"/>
                  </a:cubicBezTo>
                  <a:cubicBezTo>
                    <a:pt x="76" y="162"/>
                    <a:pt x="71" y="173"/>
                    <a:pt x="69" y="185"/>
                  </a:cubicBezTo>
                  <a:cubicBezTo>
                    <a:pt x="68" y="189"/>
                    <a:pt x="71" y="193"/>
                    <a:pt x="75" y="194"/>
                  </a:cubicBezTo>
                  <a:cubicBezTo>
                    <a:pt x="80" y="195"/>
                    <a:pt x="84" y="193"/>
                    <a:pt x="85" y="188"/>
                  </a:cubicBezTo>
                  <a:cubicBezTo>
                    <a:pt x="87" y="179"/>
                    <a:pt x="91" y="170"/>
                    <a:pt x="95" y="164"/>
                  </a:cubicBezTo>
                  <a:cubicBezTo>
                    <a:pt x="98" y="161"/>
                    <a:pt x="103" y="156"/>
                    <a:pt x="108" y="156"/>
                  </a:cubicBezTo>
                  <a:cubicBezTo>
                    <a:pt x="114" y="156"/>
                    <a:pt x="119" y="161"/>
                    <a:pt x="121" y="164"/>
                  </a:cubicBezTo>
                  <a:cubicBezTo>
                    <a:pt x="126" y="170"/>
                    <a:pt x="129" y="179"/>
                    <a:pt x="131" y="188"/>
                  </a:cubicBezTo>
                  <a:cubicBezTo>
                    <a:pt x="132" y="193"/>
                    <a:pt x="137" y="195"/>
                    <a:pt x="141" y="194"/>
                  </a:cubicBezTo>
                  <a:cubicBezTo>
                    <a:pt x="146" y="193"/>
                    <a:pt x="149" y="189"/>
                    <a:pt x="148" y="185"/>
                  </a:cubicBezTo>
                  <a:cubicBezTo>
                    <a:pt x="145" y="173"/>
                    <a:pt x="140" y="162"/>
                    <a:pt x="134" y="154"/>
                  </a:cubicBezTo>
                  <a:cubicBezTo>
                    <a:pt x="131" y="150"/>
                    <a:pt x="127" y="147"/>
                    <a:pt x="124" y="145"/>
                  </a:cubicBezTo>
                  <a:cubicBezTo>
                    <a:pt x="123" y="144"/>
                    <a:pt x="122" y="144"/>
                    <a:pt x="122" y="143"/>
                  </a:cubicBezTo>
                  <a:cubicBezTo>
                    <a:pt x="120" y="142"/>
                    <a:pt x="117" y="141"/>
                    <a:pt x="117" y="136"/>
                  </a:cubicBezTo>
                  <a:cubicBezTo>
                    <a:pt x="117" y="122"/>
                    <a:pt x="117" y="122"/>
                    <a:pt x="117" y="122"/>
                  </a:cubicBezTo>
                  <a:cubicBezTo>
                    <a:pt x="124" y="124"/>
                    <a:pt x="130" y="128"/>
                    <a:pt x="137" y="134"/>
                  </a:cubicBezTo>
                  <a:cubicBezTo>
                    <a:pt x="146" y="143"/>
                    <a:pt x="154" y="155"/>
                    <a:pt x="160" y="171"/>
                  </a:cubicBezTo>
                  <a:cubicBezTo>
                    <a:pt x="162" y="175"/>
                    <a:pt x="167" y="177"/>
                    <a:pt x="171" y="175"/>
                  </a:cubicBezTo>
                  <a:cubicBezTo>
                    <a:pt x="176" y="173"/>
                    <a:pt x="178" y="168"/>
                    <a:pt x="176" y="164"/>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31" name="Freeform 28"/>
            <p:cNvSpPr>
              <a:spLocks noEditPoints="1"/>
            </p:cNvSpPr>
            <p:nvPr userDrawn="1"/>
          </p:nvSpPr>
          <p:spPr bwMode="auto">
            <a:xfrm>
              <a:off x="1924001" y="1452985"/>
              <a:ext cx="146050" cy="192088"/>
            </a:xfrm>
            <a:custGeom>
              <a:avLst/>
              <a:gdLst>
                <a:gd name="T0" fmla="*/ 39 w 39"/>
                <a:gd name="T1" fmla="*/ 13 h 51"/>
                <a:gd name="T2" fmla="*/ 37 w 39"/>
                <a:gd name="T3" fmla="*/ 20 h 51"/>
                <a:gd name="T4" fmla="*/ 33 w 39"/>
                <a:gd name="T5" fmla="*/ 25 h 51"/>
                <a:gd name="T6" fmla="*/ 27 w 39"/>
                <a:gd name="T7" fmla="*/ 28 h 51"/>
                <a:gd name="T8" fmla="*/ 20 w 39"/>
                <a:gd name="T9" fmla="*/ 29 h 51"/>
                <a:gd name="T10" fmla="*/ 14 w 39"/>
                <a:gd name="T11" fmla="*/ 29 h 51"/>
                <a:gd name="T12" fmla="*/ 14 w 39"/>
                <a:gd name="T13" fmla="*/ 44 h 51"/>
                <a:gd name="T14" fmla="*/ 15 w 39"/>
                <a:gd name="T15" fmla="*/ 47 h 51"/>
                <a:gd name="T16" fmla="*/ 17 w 39"/>
                <a:gd name="T17" fmla="*/ 48 h 51"/>
                <a:gd name="T18" fmla="*/ 19 w 39"/>
                <a:gd name="T19" fmla="*/ 49 h 51"/>
                <a:gd name="T20" fmla="*/ 22 w 39"/>
                <a:gd name="T21" fmla="*/ 49 h 51"/>
                <a:gd name="T22" fmla="*/ 22 w 39"/>
                <a:gd name="T23" fmla="*/ 51 h 51"/>
                <a:gd name="T24" fmla="*/ 0 w 39"/>
                <a:gd name="T25" fmla="*/ 51 h 51"/>
                <a:gd name="T26" fmla="*/ 0 w 39"/>
                <a:gd name="T27" fmla="*/ 49 h 51"/>
                <a:gd name="T28" fmla="*/ 3 w 39"/>
                <a:gd name="T29" fmla="*/ 49 h 51"/>
                <a:gd name="T30" fmla="*/ 5 w 39"/>
                <a:gd name="T31" fmla="*/ 48 h 51"/>
                <a:gd name="T32" fmla="*/ 6 w 39"/>
                <a:gd name="T33" fmla="*/ 47 h 51"/>
                <a:gd name="T34" fmla="*/ 7 w 39"/>
                <a:gd name="T35" fmla="*/ 44 h 51"/>
                <a:gd name="T36" fmla="*/ 7 w 39"/>
                <a:gd name="T37" fmla="*/ 8 h 51"/>
                <a:gd name="T38" fmla="*/ 6 w 39"/>
                <a:gd name="T39" fmla="*/ 5 h 51"/>
                <a:gd name="T40" fmla="*/ 5 w 39"/>
                <a:gd name="T41" fmla="*/ 4 h 51"/>
                <a:gd name="T42" fmla="*/ 2 w 39"/>
                <a:gd name="T43" fmla="*/ 3 h 51"/>
                <a:gd name="T44" fmla="*/ 0 w 39"/>
                <a:gd name="T45" fmla="*/ 3 h 51"/>
                <a:gd name="T46" fmla="*/ 0 w 39"/>
                <a:gd name="T47" fmla="*/ 0 h 51"/>
                <a:gd name="T48" fmla="*/ 23 w 39"/>
                <a:gd name="T49" fmla="*/ 0 h 51"/>
                <a:gd name="T50" fmla="*/ 35 w 39"/>
                <a:gd name="T51" fmla="*/ 4 h 51"/>
                <a:gd name="T52" fmla="*/ 39 w 39"/>
                <a:gd name="T53" fmla="*/ 13 h 51"/>
                <a:gd name="T54" fmla="*/ 28 w 39"/>
                <a:gd name="T55" fmla="*/ 22 h 51"/>
                <a:gd name="T56" fmla="*/ 30 w 39"/>
                <a:gd name="T57" fmla="*/ 18 h 51"/>
                <a:gd name="T58" fmla="*/ 30 w 39"/>
                <a:gd name="T59" fmla="*/ 15 h 51"/>
                <a:gd name="T60" fmla="*/ 30 w 39"/>
                <a:gd name="T61" fmla="*/ 11 h 51"/>
                <a:gd name="T62" fmla="*/ 28 w 39"/>
                <a:gd name="T63" fmla="*/ 7 h 51"/>
                <a:gd name="T64" fmla="*/ 25 w 39"/>
                <a:gd name="T65" fmla="*/ 4 h 51"/>
                <a:gd name="T66" fmla="*/ 20 w 39"/>
                <a:gd name="T67" fmla="*/ 3 h 51"/>
                <a:gd name="T68" fmla="*/ 14 w 39"/>
                <a:gd name="T69" fmla="*/ 3 h 51"/>
                <a:gd name="T70" fmla="*/ 14 w 39"/>
                <a:gd name="T71" fmla="*/ 26 h 51"/>
                <a:gd name="T72" fmla="*/ 18 w 39"/>
                <a:gd name="T73" fmla="*/ 26 h 51"/>
                <a:gd name="T74" fmla="*/ 24 w 39"/>
                <a:gd name="T75" fmla="*/ 25 h 51"/>
                <a:gd name="T76" fmla="*/ 28 w 39"/>
                <a:gd name="T77"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 h="51">
                  <a:moveTo>
                    <a:pt x="39" y="13"/>
                  </a:moveTo>
                  <a:cubicBezTo>
                    <a:pt x="39" y="16"/>
                    <a:pt x="38" y="18"/>
                    <a:pt x="37" y="20"/>
                  </a:cubicBezTo>
                  <a:cubicBezTo>
                    <a:pt x="36" y="22"/>
                    <a:pt x="35" y="24"/>
                    <a:pt x="33" y="25"/>
                  </a:cubicBezTo>
                  <a:cubicBezTo>
                    <a:pt x="31" y="27"/>
                    <a:pt x="29" y="28"/>
                    <a:pt x="27" y="28"/>
                  </a:cubicBezTo>
                  <a:cubicBezTo>
                    <a:pt x="25" y="29"/>
                    <a:pt x="23" y="29"/>
                    <a:pt x="20" y="29"/>
                  </a:cubicBezTo>
                  <a:cubicBezTo>
                    <a:pt x="14" y="29"/>
                    <a:pt x="14" y="29"/>
                    <a:pt x="14" y="29"/>
                  </a:cubicBezTo>
                  <a:cubicBezTo>
                    <a:pt x="14" y="44"/>
                    <a:pt x="14" y="44"/>
                    <a:pt x="14" y="44"/>
                  </a:cubicBezTo>
                  <a:cubicBezTo>
                    <a:pt x="14"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6" y="5"/>
                  </a:cubicBezTo>
                  <a:cubicBezTo>
                    <a:pt x="6" y="5"/>
                    <a:pt x="6" y="4"/>
                    <a:pt x="5" y="4"/>
                  </a:cubicBezTo>
                  <a:cubicBezTo>
                    <a:pt x="4" y="4"/>
                    <a:pt x="3" y="3"/>
                    <a:pt x="2" y="3"/>
                  </a:cubicBezTo>
                  <a:cubicBezTo>
                    <a:pt x="1" y="3"/>
                    <a:pt x="0" y="3"/>
                    <a:pt x="0" y="3"/>
                  </a:cubicBezTo>
                  <a:cubicBezTo>
                    <a:pt x="0" y="0"/>
                    <a:pt x="0" y="0"/>
                    <a:pt x="0" y="0"/>
                  </a:cubicBezTo>
                  <a:cubicBezTo>
                    <a:pt x="23" y="0"/>
                    <a:pt x="23" y="0"/>
                    <a:pt x="23" y="0"/>
                  </a:cubicBezTo>
                  <a:cubicBezTo>
                    <a:pt x="28" y="0"/>
                    <a:pt x="32" y="2"/>
                    <a:pt x="35" y="4"/>
                  </a:cubicBezTo>
                  <a:cubicBezTo>
                    <a:pt x="37" y="6"/>
                    <a:pt x="39" y="9"/>
                    <a:pt x="39" y="13"/>
                  </a:cubicBezTo>
                  <a:close/>
                  <a:moveTo>
                    <a:pt x="28" y="22"/>
                  </a:moveTo>
                  <a:cubicBezTo>
                    <a:pt x="29" y="21"/>
                    <a:pt x="29" y="19"/>
                    <a:pt x="30" y="18"/>
                  </a:cubicBezTo>
                  <a:cubicBezTo>
                    <a:pt x="30" y="17"/>
                    <a:pt x="30" y="16"/>
                    <a:pt x="30" y="15"/>
                  </a:cubicBezTo>
                  <a:cubicBezTo>
                    <a:pt x="30" y="13"/>
                    <a:pt x="30" y="12"/>
                    <a:pt x="30" y="11"/>
                  </a:cubicBezTo>
                  <a:cubicBezTo>
                    <a:pt x="29" y="9"/>
                    <a:pt x="29" y="8"/>
                    <a:pt x="28" y="7"/>
                  </a:cubicBezTo>
                  <a:cubicBezTo>
                    <a:pt x="27" y="6"/>
                    <a:pt x="26" y="5"/>
                    <a:pt x="25" y="4"/>
                  </a:cubicBezTo>
                  <a:cubicBezTo>
                    <a:pt x="23" y="4"/>
                    <a:pt x="22" y="3"/>
                    <a:pt x="20" y="3"/>
                  </a:cubicBezTo>
                  <a:cubicBezTo>
                    <a:pt x="14" y="3"/>
                    <a:pt x="14" y="3"/>
                    <a:pt x="14" y="3"/>
                  </a:cubicBezTo>
                  <a:cubicBezTo>
                    <a:pt x="14" y="26"/>
                    <a:pt x="14" y="26"/>
                    <a:pt x="14" y="26"/>
                  </a:cubicBezTo>
                  <a:cubicBezTo>
                    <a:pt x="18" y="26"/>
                    <a:pt x="18" y="26"/>
                    <a:pt x="18" y="26"/>
                  </a:cubicBezTo>
                  <a:cubicBezTo>
                    <a:pt x="21" y="26"/>
                    <a:pt x="23" y="25"/>
                    <a:pt x="24" y="25"/>
                  </a:cubicBezTo>
                  <a:cubicBezTo>
                    <a:pt x="26" y="24"/>
                    <a:pt x="27" y="23"/>
                    <a:pt x="28" y="22"/>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32" name="Freeform 29"/>
            <p:cNvSpPr/>
            <p:nvPr userDrawn="1"/>
          </p:nvSpPr>
          <p:spPr bwMode="auto">
            <a:xfrm>
              <a:off x="2089101" y="1452985"/>
              <a:ext cx="165100" cy="192088"/>
            </a:xfrm>
            <a:custGeom>
              <a:avLst/>
              <a:gdLst>
                <a:gd name="T0" fmla="*/ 44 w 44"/>
                <a:gd name="T1" fmla="*/ 36 h 51"/>
                <a:gd name="T2" fmla="*/ 43 w 44"/>
                <a:gd name="T3" fmla="*/ 51 h 51"/>
                <a:gd name="T4" fmla="*/ 0 w 44"/>
                <a:gd name="T5" fmla="*/ 51 h 51"/>
                <a:gd name="T6" fmla="*/ 0 w 44"/>
                <a:gd name="T7" fmla="*/ 49 h 51"/>
                <a:gd name="T8" fmla="*/ 3 w 44"/>
                <a:gd name="T9" fmla="*/ 49 h 51"/>
                <a:gd name="T10" fmla="*/ 6 w 44"/>
                <a:gd name="T11" fmla="*/ 48 h 51"/>
                <a:gd name="T12" fmla="*/ 7 w 44"/>
                <a:gd name="T13" fmla="*/ 47 h 51"/>
                <a:gd name="T14" fmla="*/ 8 w 44"/>
                <a:gd name="T15" fmla="*/ 44 h 51"/>
                <a:gd name="T16" fmla="*/ 8 w 44"/>
                <a:gd name="T17" fmla="*/ 8 h 51"/>
                <a:gd name="T18" fmla="*/ 7 w 44"/>
                <a:gd name="T19" fmla="*/ 6 h 51"/>
                <a:gd name="T20" fmla="*/ 6 w 44"/>
                <a:gd name="T21" fmla="*/ 4 h 51"/>
                <a:gd name="T22" fmla="*/ 3 w 44"/>
                <a:gd name="T23" fmla="*/ 3 h 51"/>
                <a:gd name="T24" fmla="*/ 0 w 44"/>
                <a:gd name="T25" fmla="*/ 3 h 51"/>
                <a:gd name="T26" fmla="*/ 0 w 44"/>
                <a:gd name="T27" fmla="*/ 0 h 51"/>
                <a:gd name="T28" fmla="*/ 40 w 44"/>
                <a:gd name="T29" fmla="*/ 0 h 51"/>
                <a:gd name="T30" fmla="*/ 40 w 44"/>
                <a:gd name="T31" fmla="*/ 13 h 51"/>
                <a:gd name="T32" fmla="*/ 37 w 44"/>
                <a:gd name="T33" fmla="*/ 13 h 51"/>
                <a:gd name="T34" fmla="*/ 34 w 44"/>
                <a:gd name="T35" fmla="*/ 7 h 51"/>
                <a:gd name="T36" fmla="*/ 29 w 44"/>
                <a:gd name="T37" fmla="*/ 4 h 51"/>
                <a:gd name="T38" fmla="*/ 27 w 44"/>
                <a:gd name="T39" fmla="*/ 4 h 51"/>
                <a:gd name="T40" fmla="*/ 23 w 44"/>
                <a:gd name="T41" fmla="*/ 3 h 51"/>
                <a:gd name="T42" fmla="*/ 15 w 44"/>
                <a:gd name="T43" fmla="*/ 3 h 51"/>
                <a:gd name="T44" fmla="*/ 15 w 44"/>
                <a:gd name="T45" fmla="*/ 24 h 51"/>
                <a:gd name="T46" fmla="*/ 21 w 44"/>
                <a:gd name="T47" fmla="*/ 24 h 51"/>
                <a:gd name="T48" fmla="*/ 25 w 44"/>
                <a:gd name="T49" fmla="*/ 23 h 51"/>
                <a:gd name="T50" fmla="*/ 27 w 44"/>
                <a:gd name="T51" fmla="*/ 21 h 51"/>
                <a:gd name="T52" fmla="*/ 29 w 44"/>
                <a:gd name="T53" fmla="*/ 19 h 51"/>
                <a:gd name="T54" fmla="*/ 29 w 44"/>
                <a:gd name="T55" fmla="*/ 15 h 51"/>
                <a:gd name="T56" fmla="*/ 32 w 44"/>
                <a:gd name="T57" fmla="*/ 15 h 51"/>
                <a:gd name="T58" fmla="*/ 32 w 44"/>
                <a:gd name="T59" fmla="*/ 35 h 51"/>
                <a:gd name="T60" fmla="*/ 29 w 44"/>
                <a:gd name="T61" fmla="*/ 35 h 51"/>
                <a:gd name="T62" fmla="*/ 29 w 44"/>
                <a:gd name="T63" fmla="*/ 32 h 51"/>
                <a:gd name="T64" fmla="*/ 27 w 44"/>
                <a:gd name="T65" fmla="*/ 29 h 51"/>
                <a:gd name="T66" fmla="*/ 25 w 44"/>
                <a:gd name="T67" fmla="*/ 27 h 51"/>
                <a:gd name="T68" fmla="*/ 21 w 44"/>
                <a:gd name="T69" fmla="*/ 27 h 51"/>
                <a:gd name="T70" fmla="*/ 15 w 44"/>
                <a:gd name="T71" fmla="*/ 27 h 51"/>
                <a:gd name="T72" fmla="*/ 15 w 44"/>
                <a:gd name="T73" fmla="*/ 42 h 51"/>
                <a:gd name="T74" fmla="*/ 16 w 44"/>
                <a:gd name="T75" fmla="*/ 45 h 51"/>
                <a:gd name="T76" fmla="*/ 17 w 44"/>
                <a:gd name="T77" fmla="*/ 47 h 51"/>
                <a:gd name="T78" fmla="*/ 19 w 44"/>
                <a:gd name="T79" fmla="*/ 48 h 51"/>
                <a:gd name="T80" fmla="*/ 24 w 44"/>
                <a:gd name="T81" fmla="*/ 48 h 51"/>
                <a:gd name="T82" fmla="*/ 27 w 44"/>
                <a:gd name="T83" fmla="*/ 48 h 51"/>
                <a:gd name="T84" fmla="*/ 30 w 44"/>
                <a:gd name="T85" fmla="*/ 48 h 51"/>
                <a:gd name="T86" fmla="*/ 33 w 44"/>
                <a:gd name="T87" fmla="*/ 48 h 51"/>
                <a:gd name="T88" fmla="*/ 35 w 44"/>
                <a:gd name="T89" fmla="*/ 47 h 51"/>
                <a:gd name="T90" fmla="*/ 39 w 44"/>
                <a:gd name="T91" fmla="*/ 42 h 51"/>
                <a:gd name="T92" fmla="*/ 41 w 44"/>
                <a:gd name="T93" fmla="*/ 36 h 51"/>
                <a:gd name="T94" fmla="*/ 44 w 44"/>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4" h="51">
                  <a:moveTo>
                    <a:pt x="44" y="36"/>
                  </a:moveTo>
                  <a:cubicBezTo>
                    <a:pt x="43" y="51"/>
                    <a:pt x="43" y="51"/>
                    <a:pt x="43" y="51"/>
                  </a:cubicBezTo>
                  <a:cubicBezTo>
                    <a:pt x="0" y="51"/>
                    <a:pt x="0" y="51"/>
                    <a:pt x="0" y="51"/>
                  </a:cubicBezTo>
                  <a:cubicBezTo>
                    <a:pt x="0" y="49"/>
                    <a:pt x="0" y="49"/>
                    <a:pt x="0" y="49"/>
                  </a:cubicBezTo>
                  <a:cubicBezTo>
                    <a:pt x="1" y="49"/>
                    <a:pt x="2" y="49"/>
                    <a:pt x="3" y="49"/>
                  </a:cubicBezTo>
                  <a:cubicBezTo>
                    <a:pt x="4" y="48"/>
                    <a:pt x="5" y="48"/>
                    <a:pt x="6" y="48"/>
                  </a:cubicBezTo>
                  <a:cubicBezTo>
                    <a:pt x="6" y="48"/>
                    <a:pt x="7" y="47"/>
                    <a:pt x="7" y="47"/>
                  </a:cubicBezTo>
                  <a:cubicBezTo>
                    <a:pt x="7" y="46"/>
                    <a:pt x="8" y="45"/>
                    <a:pt x="8" y="44"/>
                  </a:cubicBezTo>
                  <a:cubicBezTo>
                    <a:pt x="8" y="8"/>
                    <a:pt x="8" y="8"/>
                    <a:pt x="8" y="8"/>
                  </a:cubicBezTo>
                  <a:cubicBezTo>
                    <a:pt x="8" y="7"/>
                    <a:pt x="8" y="6"/>
                    <a:pt x="7" y="6"/>
                  </a:cubicBezTo>
                  <a:cubicBezTo>
                    <a:pt x="7" y="5"/>
                    <a:pt x="6" y="5"/>
                    <a:pt x="6" y="4"/>
                  </a:cubicBezTo>
                  <a:cubicBezTo>
                    <a:pt x="5" y="4"/>
                    <a:pt x="4" y="4"/>
                    <a:pt x="3" y="3"/>
                  </a:cubicBezTo>
                  <a:cubicBezTo>
                    <a:pt x="2" y="3"/>
                    <a:pt x="1" y="3"/>
                    <a:pt x="0" y="3"/>
                  </a:cubicBezTo>
                  <a:cubicBezTo>
                    <a:pt x="0" y="0"/>
                    <a:pt x="0" y="0"/>
                    <a:pt x="0" y="0"/>
                  </a:cubicBezTo>
                  <a:cubicBezTo>
                    <a:pt x="40" y="0"/>
                    <a:pt x="40" y="0"/>
                    <a:pt x="40" y="0"/>
                  </a:cubicBezTo>
                  <a:cubicBezTo>
                    <a:pt x="40" y="13"/>
                    <a:pt x="40" y="13"/>
                    <a:pt x="40" y="13"/>
                  </a:cubicBezTo>
                  <a:cubicBezTo>
                    <a:pt x="37" y="13"/>
                    <a:pt x="37" y="13"/>
                    <a:pt x="37" y="13"/>
                  </a:cubicBezTo>
                  <a:cubicBezTo>
                    <a:pt x="37" y="11"/>
                    <a:pt x="36" y="9"/>
                    <a:pt x="34" y="7"/>
                  </a:cubicBezTo>
                  <a:cubicBezTo>
                    <a:pt x="32" y="5"/>
                    <a:pt x="31" y="4"/>
                    <a:pt x="29" y="4"/>
                  </a:cubicBezTo>
                  <a:cubicBezTo>
                    <a:pt x="29" y="4"/>
                    <a:pt x="28" y="4"/>
                    <a:pt x="27" y="4"/>
                  </a:cubicBezTo>
                  <a:cubicBezTo>
                    <a:pt x="26" y="3"/>
                    <a:pt x="25" y="3"/>
                    <a:pt x="23" y="3"/>
                  </a:cubicBezTo>
                  <a:cubicBezTo>
                    <a:pt x="15" y="3"/>
                    <a:pt x="15" y="3"/>
                    <a:pt x="15" y="3"/>
                  </a:cubicBezTo>
                  <a:cubicBezTo>
                    <a:pt x="15" y="24"/>
                    <a:pt x="15" y="24"/>
                    <a:pt x="15" y="24"/>
                  </a:cubicBezTo>
                  <a:cubicBezTo>
                    <a:pt x="21" y="24"/>
                    <a:pt x="21" y="24"/>
                    <a:pt x="21" y="24"/>
                  </a:cubicBezTo>
                  <a:cubicBezTo>
                    <a:pt x="23" y="24"/>
                    <a:pt x="24" y="23"/>
                    <a:pt x="25" y="23"/>
                  </a:cubicBezTo>
                  <a:cubicBezTo>
                    <a:pt x="26" y="23"/>
                    <a:pt x="27" y="22"/>
                    <a:pt x="27" y="21"/>
                  </a:cubicBezTo>
                  <a:cubicBezTo>
                    <a:pt x="28" y="21"/>
                    <a:pt x="28" y="20"/>
                    <a:pt x="29" y="19"/>
                  </a:cubicBezTo>
                  <a:cubicBezTo>
                    <a:pt x="29" y="17"/>
                    <a:pt x="29" y="16"/>
                    <a:pt x="29" y="15"/>
                  </a:cubicBezTo>
                  <a:cubicBezTo>
                    <a:pt x="32" y="15"/>
                    <a:pt x="32" y="15"/>
                    <a:pt x="32" y="15"/>
                  </a:cubicBezTo>
                  <a:cubicBezTo>
                    <a:pt x="32" y="35"/>
                    <a:pt x="32" y="35"/>
                    <a:pt x="32" y="35"/>
                  </a:cubicBezTo>
                  <a:cubicBezTo>
                    <a:pt x="29" y="35"/>
                    <a:pt x="29" y="35"/>
                    <a:pt x="29" y="35"/>
                  </a:cubicBezTo>
                  <a:cubicBezTo>
                    <a:pt x="29" y="34"/>
                    <a:pt x="29" y="33"/>
                    <a:pt x="29" y="32"/>
                  </a:cubicBezTo>
                  <a:cubicBezTo>
                    <a:pt x="28" y="30"/>
                    <a:pt x="28" y="29"/>
                    <a:pt x="27" y="29"/>
                  </a:cubicBezTo>
                  <a:cubicBezTo>
                    <a:pt x="27" y="28"/>
                    <a:pt x="26" y="27"/>
                    <a:pt x="25" y="27"/>
                  </a:cubicBezTo>
                  <a:cubicBezTo>
                    <a:pt x="24" y="27"/>
                    <a:pt x="23" y="27"/>
                    <a:pt x="21" y="27"/>
                  </a:cubicBezTo>
                  <a:cubicBezTo>
                    <a:pt x="15" y="27"/>
                    <a:pt x="15" y="27"/>
                    <a:pt x="15" y="27"/>
                  </a:cubicBezTo>
                  <a:cubicBezTo>
                    <a:pt x="15" y="42"/>
                    <a:pt x="15" y="42"/>
                    <a:pt x="15" y="42"/>
                  </a:cubicBezTo>
                  <a:cubicBezTo>
                    <a:pt x="15" y="43"/>
                    <a:pt x="15" y="44"/>
                    <a:pt x="16" y="45"/>
                  </a:cubicBezTo>
                  <a:cubicBezTo>
                    <a:pt x="16" y="46"/>
                    <a:pt x="16" y="47"/>
                    <a:pt x="17" y="47"/>
                  </a:cubicBezTo>
                  <a:cubicBezTo>
                    <a:pt x="17" y="48"/>
                    <a:pt x="18" y="48"/>
                    <a:pt x="19" y="48"/>
                  </a:cubicBezTo>
                  <a:cubicBezTo>
                    <a:pt x="20" y="48"/>
                    <a:pt x="22" y="48"/>
                    <a:pt x="24" y="48"/>
                  </a:cubicBezTo>
                  <a:cubicBezTo>
                    <a:pt x="25" y="48"/>
                    <a:pt x="26" y="48"/>
                    <a:pt x="27" y="48"/>
                  </a:cubicBezTo>
                  <a:cubicBezTo>
                    <a:pt x="28" y="48"/>
                    <a:pt x="29" y="48"/>
                    <a:pt x="30" y="48"/>
                  </a:cubicBezTo>
                  <a:cubicBezTo>
                    <a:pt x="31" y="48"/>
                    <a:pt x="32" y="48"/>
                    <a:pt x="33" y="48"/>
                  </a:cubicBezTo>
                  <a:cubicBezTo>
                    <a:pt x="34" y="48"/>
                    <a:pt x="35" y="47"/>
                    <a:pt x="35" y="47"/>
                  </a:cubicBezTo>
                  <a:cubicBezTo>
                    <a:pt x="36" y="46"/>
                    <a:pt x="37" y="44"/>
                    <a:pt x="39" y="42"/>
                  </a:cubicBezTo>
                  <a:cubicBezTo>
                    <a:pt x="40" y="39"/>
                    <a:pt x="41" y="38"/>
                    <a:pt x="41" y="36"/>
                  </a:cubicBezTo>
                  <a:lnTo>
                    <a:pt x="44" y="36"/>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33" name="Freeform 30"/>
            <p:cNvSpPr/>
            <p:nvPr userDrawn="1"/>
          </p:nvSpPr>
          <p:spPr bwMode="auto">
            <a:xfrm>
              <a:off x="2265314" y="1452985"/>
              <a:ext cx="184150" cy="192088"/>
            </a:xfrm>
            <a:custGeom>
              <a:avLst/>
              <a:gdLst>
                <a:gd name="T0" fmla="*/ 49 w 49"/>
                <a:gd name="T1" fmla="*/ 51 h 51"/>
                <a:gd name="T2" fmla="*/ 35 w 49"/>
                <a:gd name="T3" fmla="*/ 51 h 51"/>
                <a:gd name="T4" fmla="*/ 26 w 49"/>
                <a:gd name="T5" fmla="*/ 39 h 51"/>
                <a:gd name="T6" fmla="*/ 15 w 49"/>
                <a:gd name="T7" fmla="*/ 27 h 51"/>
                <a:gd name="T8" fmla="*/ 14 w 49"/>
                <a:gd name="T9" fmla="*/ 27 h 51"/>
                <a:gd name="T10" fmla="*/ 14 w 49"/>
                <a:gd name="T11" fmla="*/ 44 h 51"/>
                <a:gd name="T12" fmla="*/ 14 w 49"/>
                <a:gd name="T13" fmla="*/ 46 h 51"/>
                <a:gd name="T14" fmla="*/ 16 w 49"/>
                <a:gd name="T15" fmla="*/ 48 h 51"/>
                <a:gd name="T16" fmla="*/ 18 w 49"/>
                <a:gd name="T17" fmla="*/ 48 h 51"/>
                <a:gd name="T18" fmla="*/ 21 w 49"/>
                <a:gd name="T19" fmla="*/ 49 h 51"/>
                <a:gd name="T20" fmla="*/ 21 w 49"/>
                <a:gd name="T21" fmla="*/ 51 h 51"/>
                <a:gd name="T22" fmla="*/ 0 w 49"/>
                <a:gd name="T23" fmla="*/ 51 h 51"/>
                <a:gd name="T24" fmla="*/ 0 w 49"/>
                <a:gd name="T25" fmla="*/ 49 h 51"/>
                <a:gd name="T26" fmla="*/ 2 w 49"/>
                <a:gd name="T27" fmla="*/ 49 h 51"/>
                <a:gd name="T28" fmla="*/ 4 w 49"/>
                <a:gd name="T29" fmla="*/ 48 h 51"/>
                <a:gd name="T30" fmla="*/ 6 w 49"/>
                <a:gd name="T31" fmla="*/ 47 h 51"/>
                <a:gd name="T32" fmla="*/ 6 w 49"/>
                <a:gd name="T33" fmla="*/ 45 h 51"/>
                <a:gd name="T34" fmla="*/ 6 w 49"/>
                <a:gd name="T35" fmla="*/ 8 h 51"/>
                <a:gd name="T36" fmla="*/ 6 w 49"/>
                <a:gd name="T37" fmla="*/ 6 h 51"/>
                <a:gd name="T38" fmla="*/ 4 w 49"/>
                <a:gd name="T39" fmla="*/ 4 h 51"/>
                <a:gd name="T40" fmla="*/ 2 w 49"/>
                <a:gd name="T41" fmla="*/ 3 h 51"/>
                <a:gd name="T42" fmla="*/ 0 w 49"/>
                <a:gd name="T43" fmla="*/ 3 h 51"/>
                <a:gd name="T44" fmla="*/ 0 w 49"/>
                <a:gd name="T45" fmla="*/ 0 h 51"/>
                <a:gd name="T46" fmla="*/ 21 w 49"/>
                <a:gd name="T47" fmla="*/ 0 h 51"/>
                <a:gd name="T48" fmla="*/ 21 w 49"/>
                <a:gd name="T49" fmla="*/ 3 h 51"/>
                <a:gd name="T50" fmla="*/ 18 w 49"/>
                <a:gd name="T51" fmla="*/ 3 h 51"/>
                <a:gd name="T52" fmla="*/ 16 w 49"/>
                <a:gd name="T53" fmla="*/ 4 h 51"/>
                <a:gd name="T54" fmla="*/ 14 w 49"/>
                <a:gd name="T55" fmla="*/ 5 h 51"/>
                <a:gd name="T56" fmla="*/ 14 w 49"/>
                <a:gd name="T57" fmla="*/ 8 h 51"/>
                <a:gd name="T58" fmla="*/ 14 w 49"/>
                <a:gd name="T59" fmla="*/ 25 h 51"/>
                <a:gd name="T60" fmla="*/ 15 w 49"/>
                <a:gd name="T61" fmla="*/ 25 h 51"/>
                <a:gd name="T62" fmla="*/ 21 w 49"/>
                <a:gd name="T63" fmla="*/ 19 h 51"/>
                <a:gd name="T64" fmla="*/ 27 w 49"/>
                <a:gd name="T65" fmla="*/ 14 h 51"/>
                <a:gd name="T66" fmla="*/ 31 w 49"/>
                <a:gd name="T67" fmla="*/ 8 h 51"/>
                <a:gd name="T68" fmla="*/ 32 w 49"/>
                <a:gd name="T69" fmla="*/ 5 h 51"/>
                <a:gd name="T70" fmla="*/ 32 w 49"/>
                <a:gd name="T71" fmla="*/ 4 h 51"/>
                <a:gd name="T72" fmla="*/ 30 w 49"/>
                <a:gd name="T73" fmla="*/ 3 h 51"/>
                <a:gd name="T74" fmla="*/ 28 w 49"/>
                <a:gd name="T75" fmla="*/ 3 h 51"/>
                <a:gd name="T76" fmla="*/ 27 w 49"/>
                <a:gd name="T77" fmla="*/ 3 h 51"/>
                <a:gd name="T78" fmla="*/ 27 w 49"/>
                <a:gd name="T79" fmla="*/ 0 h 51"/>
                <a:gd name="T80" fmla="*/ 46 w 49"/>
                <a:gd name="T81" fmla="*/ 0 h 51"/>
                <a:gd name="T82" fmla="*/ 46 w 49"/>
                <a:gd name="T83" fmla="*/ 3 h 51"/>
                <a:gd name="T84" fmla="*/ 46 w 49"/>
                <a:gd name="T85" fmla="*/ 3 h 51"/>
                <a:gd name="T86" fmla="*/ 45 w 49"/>
                <a:gd name="T87" fmla="*/ 3 h 51"/>
                <a:gd name="T88" fmla="*/ 44 w 49"/>
                <a:gd name="T89" fmla="*/ 3 h 51"/>
                <a:gd name="T90" fmla="*/ 42 w 49"/>
                <a:gd name="T91" fmla="*/ 4 h 51"/>
                <a:gd name="T92" fmla="*/ 40 w 49"/>
                <a:gd name="T93" fmla="*/ 4 h 51"/>
                <a:gd name="T94" fmla="*/ 38 w 49"/>
                <a:gd name="T95" fmla="*/ 6 h 51"/>
                <a:gd name="T96" fmla="*/ 30 w 49"/>
                <a:gd name="T97" fmla="*/ 15 h 51"/>
                <a:gd name="T98" fmla="*/ 22 w 49"/>
                <a:gd name="T99" fmla="*/ 23 h 51"/>
                <a:gd name="T100" fmla="*/ 31 w 49"/>
                <a:gd name="T101" fmla="*/ 34 h 51"/>
                <a:gd name="T102" fmla="*/ 39 w 49"/>
                <a:gd name="T103" fmla="*/ 43 h 51"/>
                <a:gd name="T104" fmla="*/ 42 w 49"/>
                <a:gd name="T105" fmla="*/ 46 h 51"/>
                <a:gd name="T106" fmla="*/ 44 w 49"/>
                <a:gd name="T107" fmla="*/ 48 h 51"/>
                <a:gd name="T108" fmla="*/ 47 w 49"/>
                <a:gd name="T109" fmla="*/ 49 h 51"/>
                <a:gd name="T110" fmla="*/ 49 w 49"/>
                <a:gd name="T111" fmla="*/ 49 h 51"/>
                <a:gd name="T112" fmla="*/ 49 w 49"/>
                <a:gd name="T11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 h="51">
                  <a:moveTo>
                    <a:pt x="49" y="51"/>
                  </a:moveTo>
                  <a:cubicBezTo>
                    <a:pt x="35" y="51"/>
                    <a:pt x="35" y="51"/>
                    <a:pt x="35" y="51"/>
                  </a:cubicBezTo>
                  <a:cubicBezTo>
                    <a:pt x="32" y="47"/>
                    <a:pt x="29" y="43"/>
                    <a:pt x="26" y="39"/>
                  </a:cubicBezTo>
                  <a:cubicBezTo>
                    <a:pt x="22" y="35"/>
                    <a:pt x="19" y="30"/>
                    <a:pt x="15" y="27"/>
                  </a:cubicBezTo>
                  <a:cubicBezTo>
                    <a:pt x="14" y="27"/>
                    <a:pt x="14" y="27"/>
                    <a:pt x="14" y="27"/>
                  </a:cubicBezTo>
                  <a:cubicBezTo>
                    <a:pt x="14" y="44"/>
                    <a:pt x="14" y="44"/>
                    <a:pt x="14" y="44"/>
                  </a:cubicBezTo>
                  <a:cubicBezTo>
                    <a:pt x="14" y="45"/>
                    <a:pt x="14" y="46"/>
                    <a:pt x="14" y="46"/>
                  </a:cubicBezTo>
                  <a:cubicBezTo>
                    <a:pt x="15" y="47"/>
                    <a:pt x="15" y="47"/>
                    <a:pt x="16" y="48"/>
                  </a:cubicBezTo>
                  <a:cubicBezTo>
                    <a:pt x="16" y="48"/>
                    <a:pt x="17" y="48"/>
                    <a:pt x="18" y="48"/>
                  </a:cubicBezTo>
                  <a:cubicBezTo>
                    <a:pt x="19" y="49"/>
                    <a:pt x="20" y="49"/>
                    <a:pt x="21" y="49"/>
                  </a:cubicBezTo>
                  <a:cubicBezTo>
                    <a:pt x="21" y="51"/>
                    <a:pt x="21" y="51"/>
                    <a:pt x="21" y="51"/>
                  </a:cubicBezTo>
                  <a:cubicBezTo>
                    <a:pt x="0" y="51"/>
                    <a:pt x="0" y="51"/>
                    <a:pt x="0" y="51"/>
                  </a:cubicBezTo>
                  <a:cubicBezTo>
                    <a:pt x="0" y="49"/>
                    <a:pt x="0" y="49"/>
                    <a:pt x="0" y="49"/>
                  </a:cubicBezTo>
                  <a:cubicBezTo>
                    <a:pt x="0" y="49"/>
                    <a:pt x="1" y="49"/>
                    <a:pt x="2" y="49"/>
                  </a:cubicBezTo>
                  <a:cubicBezTo>
                    <a:pt x="3" y="49"/>
                    <a:pt x="4" y="48"/>
                    <a:pt x="4" y="48"/>
                  </a:cubicBezTo>
                  <a:cubicBezTo>
                    <a:pt x="5" y="48"/>
                    <a:pt x="6" y="47"/>
                    <a:pt x="6" y="47"/>
                  </a:cubicBezTo>
                  <a:cubicBezTo>
                    <a:pt x="6" y="46"/>
                    <a:pt x="6" y="45"/>
                    <a:pt x="6" y="45"/>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25"/>
                    <a:pt x="14" y="25"/>
                    <a:pt x="14" y="25"/>
                  </a:cubicBezTo>
                  <a:cubicBezTo>
                    <a:pt x="15" y="25"/>
                    <a:pt x="15" y="25"/>
                    <a:pt x="15" y="25"/>
                  </a:cubicBezTo>
                  <a:cubicBezTo>
                    <a:pt x="17" y="23"/>
                    <a:pt x="19" y="21"/>
                    <a:pt x="21" y="19"/>
                  </a:cubicBezTo>
                  <a:cubicBezTo>
                    <a:pt x="23" y="17"/>
                    <a:pt x="25" y="16"/>
                    <a:pt x="27" y="14"/>
                  </a:cubicBezTo>
                  <a:cubicBezTo>
                    <a:pt x="29" y="11"/>
                    <a:pt x="30" y="10"/>
                    <a:pt x="31" y="8"/>
                  </a:cubicBezTo>
                  <a:cubicBezTo>
                    <a:pt x="32" y="7"/>
                    <a:pt x="32" y="6"/>
                    <a:pt x="32" y="5"/>
                  </a:cubicBezTo>
                  <a:cubicBezTo>
                    <a:pt x="32" y="4"/>
                    <a:pt x="32" y="4"/>
                    <a:pt x="32" y="4"/>
                  </a:cubicBezTo>
                  <a:cubicBezTo>
                    <a:pt x="31" y="4"/>
                    <a:pt x="31" y="4"/>
                    <a:pt x="30" y="3"/>
                  </a:cubicBezTo>
                  <a:cubicBezTo>
                    <a:pt x="29" y="3"/>
                    <a:pt x="29" y="3"/>
                    <a:pt x="28" y="3"/>
                  </a:cubicBezTo>
                  <a:cubicBezTo>
                    <a:pt x="28" y="3"/>
                    <a:pt x="27" y="3"/>
                    <a:pt x="27" y="3"/>
                  </a:cubicBezTo>
                  <a:cubicBezTo>
                    <a:pt x="27" y="0"/>
                    <a:pt x="27" y="0"/>
                    <a:pt x="27" y="0"/>
                  </a:cubicBezTo>
                  <a:cubicBezTo>
                    <a:pt x="46" y="0"/>
                    <a:pt x="46" y="0"/>
                    <a:pt x="46" y="0"/>
                  </a:cubicBezTo>
                  <a:cubicBezTo>
                    <a:pt x="46" y="3"/>
                    <a:pt x="46" y="3"/>
                    <a:pt x="46" y="3"/>
                  </a:cubicBezTo>
                  <a:cubicBezTo>
                    <a:pt x="46" y="3"/>
                    <a:pt x="46" y="3"/>
                    <a:pt x="46" y="3"/>
                  </a:cubicBezTo>
                  <a:cubicBezTo>
                    <a:pt x="45" y="3"/>
                    <a:pt x="45" y="3"/>
                    <a:pt x="45" y="3"/>
                  </a:cubicBezTo>
                  <a:cubicBezTo>
                    <a:pt x="44" y="3"/>
                    <a:pt x="44" y="3"/>
                    <a:pt x="44" y="3"/>
                  </a:cubicBezTo>
                  <a:cubicBezTo>
                    <a:pt x="43" y="3"/>
                    <a:pt x="43" y="3"/>
                    <a:pt x="42" y="4"/>
                  </a:cubicBezTo>
                  <a:cubicBezTo>
                    <a:pt x="42" y="4"/>
                    <a:pt x="41" y="4"/>
                    <a:pt x="40" y="4"/>
                  </a:cubicBezTo>
                  <a:cubicBezTo>
                    <a:pt x="39" y="5"/>
                    <a:pt x="38" y="5"/>
                    <a:pt x="38" y="6"/>
                  </a:cubicBezTo>
                  <a:cubicBezTo>
                    <a:pt x="35" y="9"/>
                    <a:pt x="33" y="12"/>
                    <a:pt x="30" y="15"/>
                  </a:cubicBezTo>
                  <a:cubicBezTo>
                    <a:pt x="27" y="18"/>
                    <a:pt x="25" y="20"/>
                    <a:pt x="22" y="23"/>
                  </a:cubicBezTo>
                  <a:cubicBezTo>
                    <a:pt x="26" y="27"/>
                    <a:pt x="29" y="31"/>
                    <a:pt x="31" y="34"/>
                  </a:cubicBezTo>
                  <a:cubicBezTo>
                    <a:pt x="33" y="36"/>
                    <a:pt x="36" y="40"/>
                    <a:pt x="39" y="43"/>
                  </a:cubicBezTo>
                  <a:cubicBezTo>
                    <a:pt x="40" y="44"/>
                    <a:pt x="41" y="45"/>
                    <a:pt x="42" y="46"/>
                  </a:cubicBezTo>
                  <a:cubicBezTo>
                    <a:pt x="43" y="47"/>
                    <a:pt x="44" y="47"/>
                    <a:pt x="44" y="48"/>
                  </a:cubicBezTo>
                  <a:cubicBezTo>
                    <a:pt x="45" y="48"/>
                    <a:pt x="46" y="48"/>
                    <a:pt x="47" y="49"/>
                  </a:cubicBezTo>
                  <a:cubicBezTo>
                    <a:pt x="48" y="49"/>
                    <a:pt x="48" y="49"/>
                    <a:pt x="49" y="49"/>
                  </a:cubicBezTo>
                  <a:lnTo>
                    <a:pt x="49" y="51"/>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34" name="Freeform 31"/>
            <p:cNvSpPr/>
            <p:nvPr userDrawn="1"/>
          </p:nvSpPr>
          <p:spPr bwMode="auto">
            <a:xfrm>
              <a:off x="2460576" y="1452985"/>
              <a:ext cx="87313" cy="192088"/>
            </a:xfrm>
            <a:custGeom>
              <a:avLst/>
              <a:gdLst>
                <a:gd name="T0" fmla="*/ 23 w 23"/>
                <a:gd name="T1" fmla="*/ 51 h 51"/>
                <a:gd name="T2" fmla="*/ 0 w 23"/>
                <a:gd name="T3" fmla="*/ 51 h 51"/>
                <a:gd name="T4" fmla="*/ 0 w 23"/>
                <a:gd name="T5" fmla="*/ 49 h 51"/>
                <a:gd name="T6" fmla="*/ 2 w 23"/>
                <a:gd name="T7" fmla="*/ 49 h 51"/>
                <a:gd name="T8" fmla="*/ 5 w 23"/>
                <a:gd name="T9" fmla="*/ 48 h 51"/>
                <a:gd name="T10" fmla="*/ 7 w 23"/>
                <a:gd name="T11" fmla="*/ 47 h 51"/>
                <a:gd name="T12" fmla="*/ 7 w 23"/>
                <a:gd name="T13" fmla="*/ 45 h 51"/>
                <a:gd name="T14" fmla="*/ 7 w 23"/>
                <a:gd name="T15" fmla="*/ 8 h 51"/>
                <a:gd name="T16" fmla="*/ 7 w 23"/>
                <a:gd name="T17" fmla="*/ 6 h 51"/>
                <a:gd name="T18" fmla="*/ 5 w 23"/>
                <a:gd name="T19" fmla="*/ 4 h 51"/>
                <a:gd name="T20" fmla="*/ 2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7 w 23"/>
                <a:gd name="T33" fmla="*/ 4 h 51"/>
                <a:gd name="T34" fmla="*/ 15 w 23"/>
                <a:gd name="T35" fmla="*/ 5 h 51"/>
                <a:gd name="T36" fmla="*/ 15 w 23"/>
                <a:gd name="T37" fmla="*/ 7 h 51"/>
                <a:gd name="T38" fmla="*/ 15 w 23"/>
                <a:gd name="T39" fmla="*/ 44 h 51"/>
                <a:gd name="T40" fmla="*/ 15 w 23"/>
                <a:gd name="T41" fmla="*/ 46 h 51"/>
                <a:gd name="T42" fmla="*/ 17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0" y="49"/>
                    <a:pt x="1" y="49"/>
                    <a:pt x="2" y="49"/>
                  </a:cubicBezTo>
                  <a:cubicBezTo>
                    <a:pt x="4" y="49"/>
                    <a:pt x="4" y="48"/>
                    <a:pt x="5" y="48"/>
                  </a:cubicBezTo>
                  <a:cubicBezTo>
                    <a:pt x="6" y="48"/>
                    <a:pt x="6" y="47"/>
                    <a:pt x="7" y="47"/>
                  </a:cubicBezTo>
                  <a:cubicBezTo>
                    <a:pt x="7" y="46"/>
                    <a:pt x="7" y="46"/>
                    <a:pt x="7" y="45"/>
                  </a:cubicBezTo>
                  <a:cubicBezTo>
                    <a:pt x="7" y="8"/>
                    <a:pt x="7" y="8"/>
                    <a:pt x="7" y="8"/>
                  </a:cubicBezTo>
                  <a:cubicBezTo>
                    <a:pt x="7" y="7"/>
                    <a:pt x="7" y="6"/>
                    <a:pt x="7" y="6"/>
                  </a:cubicBezTo>
                  <a:cubicBezTo>
                    <a:pt x="7" y="5"/>
                    <a:pt x="6" y="5"/>
                    <a:pt x="5" y="4"/>
                  </a:cubicBezTo>
                  <a:cubicBezTo>
                    <a:pt x="4" y="4"/>
                    <a:pt x="3" y="4"/>
                    <a:pt x="2" y="3"/>
                  </a:cubicBezTo>
                  <a:cubicBezTo>
                    <a:pt x="1" y="3"/>
                    <a:pt x="0"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8" y="4"/>
                    <a:pt x="17" y="4"/>
                  </a:cubicBezTo>
                  <a:cubicBezTo>
                    <a:pt x="16" y="4"/>
                    <a:pt x="16" y="5"/>
                    <a:pt x="15" y="5"/>
                  </a:cubicBezTo>
                  <a:cubicBezTo>
                    <a:pt x="15" y="6"/>
                    <a:pt x="15" y="7"/>
                    <a:pt x="15" y="7"/>
                  </a:cubicBezTo>
                  <a:cubicBezTo>
                    <a:pt x="15" y="44"/>
                    <a:pt x="15" y="44"/>
                    <a:pt x="15" y="44"/>
                  </a:cubicBezTo>
                  <a:cubicBezTo>
                    <a:pt x="15" y="45"/>
                    <a:pt x="15" y="46"/>
                    <a:pt x="15" y="46"/>
                  </a:cubicBezTo>
                  <a:cubicBezTo>
                    <a:pt x="16" y="47"/>
                    <a:pt x="16" y="47"/>
                    <a:pt x="17" y="48"/>
                  </a:cubicBezTo>
                  <a:cubicBezTo>
                    <a:pt x="18" y="48"/>
                    <a:pt x="18"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35" name="Freeform 32"/>
            <p:cNvSpPr/>
            <p:nvPr userDrawn="1"/>
          </p:nvSpPr>
          <p:spPr bwMode="auto">
            <a:xfrm>
              <a:off x="2554239" y="1452985"/>
              <a:ext cx="207963" cy="196850"/>
            </a:xfrm>
            <a:custGeom>
              <a:avLst/>
              <a:gdLst>
                <a:gd name="T0" fmla="*/ 55 w 55"/>
                <a:gd name="T1" fmla="*/ 3 h 52"/>
                <a:gd name="T2" fmla="*/ 51 w 55"/>
                <a:gd name="T3" fmla="*/ 4 h 52"/>
                <a:gd name="T4" fmla="*/ 48 w 55"/>
                <a:gd name="T5" fmla="*/ 5 h 52"/>
                <a:gd name="T6" fmla="*/ 47 w 55"/>
                <a:gd name="T7" fmla="*/ 8 h 52"/>
                <a:gd name="T8" fmla="*/ 46 w 55"/>
                <a:gd name="T9" fmla="*/ 15 h 52"/>
                <a:gd name="T10" fmla="*/ 46 w 55"/>
                <a:gd name="T11" fmla="*/ 52 h 52"/>
                <a:gd name="T12" fmla="*/ 43 w 55"/>
                <a:gd name="T13" fmla="*/ 52 h 52"/>
                <a:gd name="T14" fmla="*/ 12 w 55"/>
                <a:gd name="T15" fmla="*/ 10 h 52"/>
                <a:gd name="T16" fmla="*/ 12 w 55"/>
                <a:gd name="T17" fmla="*/ 37 h 52"/>
                <a:gd name="T18" fmla="*/ 13 w 55"/>
                <a:gd name="T19" fmla="*/ 43 h 52"/>
                <a:gd name="T20" fmla="*/ 14 w 55"/>
                <a:gd name="T21" fmla="*/ 47 h 52"/>
                <a:gd name="T22" fmla="*/ 18 w 55"/>
                <a:gd name="T23" fmla="*/ 48 h 52"/>
                <a:gd name="T24" fmla="*/ 21 w 55"/>
                <a:gd name="T25" fmla="*/ 49 h 52"/>
                <a:gd name="T26" fmla="*/ 21 w 55"/>
                <a:gd name="T27" fmla="*/ 51 h 52"/>
                <a:gd name="T28" fmla="*/ 0 w 55"/>
                <a:gd name="T29" fmla="*/ 51 h 52"/>
                <a:gd name="T30" fmla="*/ 0 w 55"/>
                <a:gd name="T31" fmla="*/ 49 h 52"/>
                <a:gd name="T32" fmla="*/ 4 w 55"/>
                <a:gd name="T33" fmla="*/ 48 h 52"/>
                <a:gd name="T34" fmla="*/ 7 w 55"/>
                <a:gd name="T35" fmla="*/ 47 h 52"/>
                <a:gd name="T36" fmla="*/ 8 w 55"/>
                <a:gd name="T37" fmla="*/ 44 h 52"/>
                <a:gd name="T38" fmla="*/ 9 w 55"/>
                <a:gd name="T39" fmla="*/ 37 h 52"/>
                <a:gd name="T40" fmla="*/ 9 w 55"/>
                <a:gd name="T41" fmla="*/ 12 h 52"/>
                <a:gd name="T42" fmla="*/ 8 w 55"/>
                <a:gd name="T43" fmla="*/ 9 h 52"/>
                <a:gd name="T44" fmla="*/ 7 w 55"/>
                <a:gd name="T45" fmla="*/ 6 h 52"/>
                <a:gd name="T46" fmla="*/ 3 w 55"/>
                <a:gd name="T47" fmla="*/ 4 h 52"/>
                <a:gd name="T48" fmla="*/ 0 w 55"/>
                <a:gd name="T49" fmla="*/ 3 h 52"/>
                <a:gd name="T50" fmla="*/ 0 w 55"/>
                <a:gd name="T51" fmla="*/ 0 h 52"/>
                <a:gd name="T52" fmla="*/ 14 w 55"/>
                <a:gd name="T53" fmla="*/ 0 h 52"/>
                <a:gd name="T54" fmla="*/ 43 w 55"/>
                <a:gd name="T55" fmla="*/ 39 h 52"/>
                <a:gd name="T56" fmla="*/ 43 w 55"/>
                <a:gd name="T57" fmla="*/ 15 h 52"/>
                <a:gd name="T58" fmla="*/ 42 w 55"/>
                <a:gd name="T59" fmla="*/ 8 h 52"/>
                <a:gd name="T60" fmla="*/ 41 w 55"/>
                <a:gd name="T61" fmla="*/ 5 h 52"/>
                <a:gd name="T62" fmla="*/ 37 w 55"/>
                <a:gd name="T63" fmla="*/ 4 h 52"/>
                <a:gd name="T64" fmla="*/ 34 w 55"/>
                <a:gd name="T65" fmla="*/ 3 h 52"/>
                <a:gd name="T66" fmla="*/ 34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4" y="3"/>
                    <a:pt x="53" y="3"/>
                    <a:pt x="51" y="4"/>
                  </a:cubicBezTo>
                  <a:cubicBezTo>
                    <a:pt x="50" y="4"/>
                    <a:pt x="49" y="4"/>
                    <a:pt x="48" y="5"/>
                  </a:cubicBezTo>
                  <a:cubicBezTo>
                    <a:pt x="48" y="5"/>
                    <a:pt x="47" y="6"/>
                    <a:pt x="47" y="8"/>
                  </a:cubicBezTo>
                  <a:cubicBezTo>
                    <a:pt x="46" y="10"/>
                    <a:pt x="46" y="12"/>
                    <a:pt x="46" y="15"/>
                  </a:cubicBezTo>
                  <a:cubicBezTo>
                    <a:pt x="46" y="52"/>
                    <a:pt x="46" y="52"/>
                    <a:pt x="46" y="52"/>
                  </a:cubicBezTo>
                  <a:cubicBezTo>
                    <a:pt x="43" y="52"/>
                    <a:pt x="43" y="52"/>
                    <a:pt x="43" y="52"/>
                  </a:cubicBezTo>
                  <a:cubicBezTo>
                    <a:pt x="12" y="10"/>
                    <a:pt x="12" y="10"/>
                    <a:pt x="12" y="10"/>
                  </a:cubicBezTo>
                  <a:cubicBezTo>
                    <a:pt x="12" y="37"/>
                    <a:pt x="12" y="37"/>
                    <a:pt x="12" y="37"/>
                  </a:cubicBezTo>
                  <a:cubicBezTo>
                    <a:pt x="12" y="39"/>
                    <a:pt x="12" y="42"/>
                    <a:pt x="13" y="43"/>
                  </a:cubicBezTo>
                  <a:cubicBezTo>
                    <a:pt x="13" y="45"/>
                    <a:pt x="14" y="46"/>
                    <a:pt x="14" y="47"/>
                  </a:cubicBezTo>
                  <a:cubicBezTo>
                    <a:pt x="15" y="47"/>
                    <a:pt x="16" y="48"/>
                    <a:pt x="18" y="48"/>
                  </a:cubicBezTo>
                  <a:cubicBezTo>
                    <a:pt x="20" y="49"/>
                    <a:pt x="21" y="49"/>
                    <a:pt x="21" y="49"/>
                  </a:cubicBezTo>
                  <a:cubicBezTo>
                    <a:pt x="21" y="51"/>
                    <a:pt x="21" y="51"/>
                    <a:pt x="21" y="51"/>
                  </a:cubicBezTo>
                  <a:cubicBezTo>
                    <a:pt x="0" y="51"/>
                    <a:pt x="0" y="51"/>
                    <a:pt x="0" y="51"/>
                  </a:cubicBezTo>
                  <a:cubicBezTo>
                    <a:pt x="0" y="49"/>
                    <a:pt x="0" y="49"/>
                    <a:pt x="0" y="49"/>
                  </a:cubicBezTo>
                  <a:cubicBezTo>
                    <a:pt x="1" y="49"/>
                    <a:pt x="2" y="49"/>
                    <a:pt x="4" y="48"/>
                  </a:cubicBezTo>
                  <a:cubicBezTo>
                    <a:pt x="5" y="48"/>
                    <a:pt x="6" y="47"/>
                    <a:pt x="7" y="47"/>
                  </a:cubicBezTo>
                  <a:cubicBezTo>
                    <a:pt x="7" y="46"/>
                    <a:pt x="8" y="45"/>
                    <a:pt x="8" y="44"/>
                  </a:cubicBezTo>
                  <a:cubicBezTo>
                    <a:pt x="9" y="43"/>
                    <a:pt x="9" y="40"/>
                    <a:pt x="9" y="37"/>
                  </a:cubicBezTo>
                  <a:cubicBezTo>
                    <a:pt x="9" y="12"/>
                    <a:pt x="9" y="12"/>
                    <a:pt x="9" y="12"/>
                  </a:cubicBezTo>
                  <a:cubicBezTo>
                    <a:pt x="9" y="11"/>
                    <a:pt x="9" y="10"/>
                    <a:pt x="8" y="9"/>
                  </a:cubicBezTo>
                  <a:cubicBezTo>
                    <a:pt x="8" y="7"/>
                    <a:pt x="7" y="7"/>
                    <a:pt x="7" y="6"/>
                  </a:cubicBezTo>
                  <a:cubicBezTo>
                    <a:pt x="6" y="5"/>
                    <a:pt x="5" y="5"/>
                    <a:pt x="3" y="4"/>
                  </a:cubicBezTo>
                  <a:cubicBezTo>
                    <a:pt x="2" y="3"/>
                    <a:pt x="0" y="3"/>
                    <a:pt x="0" y="3"/>
                  </a:cubicBezTo>
                  <a:cubicBezTo>
                    <a:pt x="0" y="0"/>
                    <a:pt x="0" y="0"/>
                    <a:pt x="0" y="0"/>
                  </a:cubicBezTo>
                  <a:cubicBezTo>
                    <a:pt x="14" y="0"/>
                    <a:pt x="14" y="0"/>
                    <a:pt x="14" y="0"/>
                  </a:cubicBezTo>
                  <a:cubicBezTo>
                    <a:pt x="43" y="39"/>
                    <a:pt x="43" y="39"/>
                    <a:pt x="43" y="39"/>
                  </a:cubicBezTo>
                  <a:cubicBezTo>
                    <a:pt x="43" y="15"/>
                    <a:pt x="43" y="15"/>
                    <a:pt x="43" y="15"/>
                  </a:cubicBezTo>
                  <a:cubicBezTo>
                    <a:pt x="43" y="12"/>
                    <a:pt x="43" y="10"/>
                    <a:pt x="42" y="8"/>
                  </a:cubicBezTo>
                  <a:cubicBezTo>
                    <a:pt x="42" y="7"/>
                    <a:pt x="41" y="6"/>
                    <a:pt x="41" y="5"/>
                  </a:cubicBezTo>
                  <a:cubicBezTo>
                    <a:pt x="40" y="5"/>
                    <a:pt x="39" y="4"/>
                    <a:pt x="37" y="4"/>
                  </a:cubicBezTo>
                  <a:cubicBezTo>
                    <a:pt x="36" y="3"/>
                    <a:pt x="35" y="3"/>
                    <a:pt x="34" y="3"/>
                  </a:cubicBezTo>
                  <a:cubicBezTo>
                    <a:pt x="34" y="0"/>
                    <a:pt x="34" y="0"/>
                    <a:pt x="34"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36" name="Freeform 33"/>
            <p:cNvSpPr/>
            <p:nvPr userDrawn="1"/>
          </p:nvSpPr>
          <p:spPr bwMode="auto">
            <a:xfrm>
              <a:off x="2773314" y="1449810"/>
              <a:ext cx="187325" cy="203200"/>
            </a:xfrm>
            <a:custGeom>
              <a:avLst/>
              <a:gdLst>
                <a:gd name="T0" fmla="*/ 50 w 50"/>
                <a:gd name="T1" fmla="*/ 32 h 54"/>
                <a:gd name="T2" fmla="*/ 48 w 50"/>
                <a:gd name="T3" fmla="*/ 32 h 54"/>
                <a:gd name="T4" fmla="*/ 45 w 50"/>
                <a:gd name="T5" fmla="*/ 33 h 54"/>
                <a:gd name="T6" fmla="*/ 44 w 50"/>
                <a:gd name="T7" fmla="*/ 35 h 54"/>
                <a:gd name="T8" fmla="*/ 43 w 50"/>
                <a:gd name="T9" fmla="*/ 37 h 54"/>
                <a:gd name="T10" fmla="*/ 43 w 50"/>
                <a:gd name="T11" fmla="*/ 41 h 54"/>
                <a:gd name="T12" fmla="*/ 43 w 50"/>
                <a:gd name="T13" fmla="*/ 47 h 54"/>
                <a:gd name="T14" fmla="*/ 43 w 50"/>
                <a:gd name="T15" fmla="*/ 49 h 54"/>
                <a:gd name="T16" fmla="*/ 34 w 50"/>
                <a:gd name="T17" fmla="*/ 52 h 54"/>
                <a:gd name="T18" fmla="*/ 25 w 50"/>
                <a:gd name="T19" fmla="*/ 54 h 54"/>
                <a:gd name="T20" fmla="*/ 15 w 50"/>
                <a:gd name="T21" fmla="*/ 52 h 54"/>
                <a:gd name="T22" fmla="*/ 7 w 50"/>
                <a:gd name="T23" fmla="*/ 47 h 54"/>
                <a:gd name="T24" fmla="*/ 2 w 50"/>
                <a:gd name="T25" fmla="*/ 38 h 54"/>
                <a:gd name="T26" fmla="*/ 0 w 50"/>
                <a:gd name="T27" fmla="*/ 27 h 54"/>
                <a:gd name="T28" fmla="*/ 2 w 50"/>
                <a:gd name="T29" fmla="*/ 17 h 54"/>
                <a:gd name="T30" fmla="*/ 7 w 50"/>
                <a:gd name="T31" fmla="*/ 8 h 54"/>
                <a:gd name="T32" fmla="*/ 15 w 50"/>
                <a:gd name="T33" fmla="*/ 2 h 54"/>
                <a:gd name="T34" fmla="*/ 25 w 50"/>
                <a:gd name="T35" fmla="*/ 0 h 54"/>
                <a:gd name="T36" fmla="*/ 33 w 50"/>
                <a:gd name="T37" fmla="*/ 1 h 54"/>
                <a:gd name="T38" fmla="*/ 39 w 50"/>
                <a:gd name="T39" fmla="*/ 4 h 54"/>
                <a:gd name="T40" fmla="*/ 40 w 50"/>
                <a:gd name="T41" fmla="*/ 1 h 54"/>
                <a:gd name="T42" fmla="*/ 43 w 50"/>
                <a:gd name="T43" fmla="*/ 1 h 54"/>
                <a:gd name="T44" fmla="*/ 43 w 50"/>
                <a:gd name="T45" fmla="*/ 19 h 54"/>
                <a:gd name="T46" fmla="*/ 40 w 50"/>
                <a:gd name="T47" fmla="*/ 19 h 54"/>
                <a:gd name="T48" fmla="*/ 38 w 50"/>
                <a:gd name="T49" fmla="*/ 13 h 54"/>
                <a:gd name="T50" fmla="*/ 36 w 50"/>
                <a:gd name="T51" fmla="*/ 8 h 54"/>
                <a:gd name="T52" fmla="*/ 31 w 50"/>
                <a:gd name="T53" fmla="*/ 5 h 54"/>
                <a:gd name="T54" fmla="*/ 25 w 50"/>
                <a:gd name="T55" fmla="*/ 3 h 54"/>
                <a:gd name="T56" fmla="*/ 18 w 50"/>
                <a:gd name="T57" fmla="*/ 5 h 54"/>
                <a:gd name="T58" fmla="*/ 13 w 50"/>
                <a:gd name="T59" fmla="*/ 10 h 54"/>
                <a:gd name="T60" fmla="*/ 10 w 50"/>
                <a:gd name="T61" fmla="*/ 17 h 54"/>
                <a:gd name="T62" fmla="*/ 9 w 50"/>
                <a:gd name="T63" fmla="*/ 27 h 54"/>
                <a:gd name="T64" fmla="*/ 10 w 50"/>
                <a:gd name="T65" fmla="*/ 36 h 54"/>
                <a:gd name="T66" fmla="*/ 13 w 50"/>
                <a:gd name="T67" fmla="*/ 44 h 54"/>
                <a:gd name="T68" fmla="*/ 19 w 50"/>
                <a:gd name="T69" fmla="*/ 49 h 54"/>
                <a:gd name="T70" fmla="*/ 26 w 50"/>
                <a:gd name="T71" fmla="*/ 50 h 54"/>
                <a:gd name="T72" fmla="*/ 32 w 50"/>
                <a:gd name="T73" fmla="*/ 49 h 54"/>
                <a:gd name="T74" fmla="*/ 36 w 50"/>
                <a:gd name="T75" fmla="*/ 47 h 54"/>
                <a:gd name="T76" fmla="*/ 36 w 50"/>
                <a:gd name="T77" fmla="*/ 44 h 54"/>
                <a:gd name="T78" fmla="*/ 36 w 50"/>
                <a:gd name="T79" fmla="*/ 40 h 54"/>
                <a:gd name="T80" fmla="*/ 36 w 50"/>
                <a:gd name="T81" fmla="*/ 38 h 54"/>
                <a:gd name="T82" fmla="*/ 36 w 50"/>
                <a:gd name="T83" fmla="*/ 35 h 54"/>
                <a:gd name="T84" fmla="*/ 34 w 50"/>
                <a:gd name="T85" fmla="*/ 33 h 54"/>
                <a:gd name="T86" fmla="*/ 31 w 50"/>
                <a:gd name="T87" fmla="*/ 32 h 54"/>
                <a:gd name="T88" fmla="*/ 28 w 50"/>
                <a:gd name="T89" fmla="*/ 32 h 54"/>
                <a:gd name="T90" fmla="*/ 28 w 50"/>
                <a:gd name="T91" fmla="*/ 29 h 54"/>
                <a:gd name="T92" fmla="*/ 50 w 50"/>
                <a:gd name="T93" fmla="*/ 29 h 54"/>
                <a:gd name="T94" fmla="*/ 50 w 50"/>
                <a:gd name="T95"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54">
                  <a:moveTo>
                    <a:pt x="50" y="32"/>
                  </a:moveTo>
                  <a:cubicBezTo>
                    <a:pt x="49" y="32"/>
                    <a:pt x="49" y="32"/>
                    <a:pt x="48" y="32"/>
                  </a:cubicBezTo>
                  <a:cubicBezTo>
                    <a:pt x="47" y="32"/>
                    <a:pt x="46" y="33"/>
                    <a:pt x="45" y="33"/>
                  </a:cubicBezTo>
                  <a:cubicBezTo>
                    <a:pt x="44" y="33"/>
                    <a:pt x="44" y="34"/>
                    <a:pt x="44" y="35"/>
                  </a:cubicBezTo>
                  <a:cubicBezTo>
                    <a:pt x="43" y="35"/>
                    <a:pt x="43" y="36"/>
                    <a:pt x="43" y="37"/>
                  </a:cubicBezTo>
                  <a:cubicBezTo>
                    <a:pt x="43" y="41"/>
                    <a:pt x="43" y="41"/>
                    <a:pt x="43" y="41"/>
                  </a:cubicBezTo>
                  <a:cubicBezTo>
                    <a:pt x="43" y="44"/>
                    <a:pt x="43" y="46"/>
                    <a:pt x="43" y="47"/>
                  </a:cubicBezTo>
                  <a:cubicBezTo>
                    <a:pt x="43" y="48"/>
                    <a:pt x="43" y="48"/>
                    <a:pt x="43" y="49"/>
                  </a:cubicBezTo>
                  <a:cubicBezTo>
                    <a:pt x="40" y="51"/>
                    <a:pt x="37" y="52"/>
                    <a:pt x="34" y="52"/>
                  </a:cubicBezTo>
                  <a:cubicBezTo>
                    <a:pt x="31" y="53"/>
                    <a:pt x="28" y="54"/>
                    <a:pt x="25" y="54"/>
                  </a:cubicBezTo>
                  <a:cubicBezTo>
                    <a:pt x="21" y="54"/>
                    <a:pt x="18" y="53"/>
                    <a:pt x="15" y="52"/>
                  </a:cubicBezTo>
                  <a:cubicBezTo>
                    <a:pt x="12" y="51"/>
                    <a:pt x="10" y="49"/>
                    <a:pt x="7" y="47"/>
                  </a:cubicBezTo>
                  <a:cubicBezTo>
                    <a:pt x="5" y="44"/>
                    <a:pt x="3" y="41"/>
                    <a:pt x="2" y="38"/>
                  </a:cubicBezTo>
                  <a:cubicBezTo>
                    <a:pt x="1" y="35"/>
                    <a:pt x="0" y="31"/>
                    <a:pt x="0" y="27"/>
                  </a:cubicBezTo>
                  <a:cubicBezTo>
                    <a:pt x="0" y="23"/>
                    <a:pt x="1" y="20"/>
                    <a:pt x="2" y="17"/>
                  </a:cubicBezTo>
                  <a:cubicBezTo>
                    <a:pt x="3" y="13"/>
                    <a:pt x="5" y="10"/>
                    <a:pt x="7" y="8"/>
                  </a:cubicBezTo>
                  <a:cubicBezTo>
                    <a:pt x="10" y="5"/>
                    <a:pt x="12" y="4"/>
                    <a:pt x="15" y="2"/>
                  </a:cubicBezTo>
                  <a:cubicBezTo>
                    <a:pt x="19" y="1"/>
                    <a:pt x="22" y="0"/>
                    <a:pt x="25" y="0"/>
                  </a:cubicBezTo>
                  <a:cubicBezTo>
                    <a:pt x="28" y="0"/>
                    <a:pt x="31" y="1"/>
                    <a:pt x="33" y="1"/>
                  </a:cubicBezTo>
                  <a:cubicBezTo>
                    <a:pt x="35" y="2"/>
                    <a:pt x="37" y="3"/>
                    <a:pt x="39" y="4"/>
                  </a:cubicBezTo>
                  <a:cubicBezTo>
                    <a:pt x="40" y="1"/>
                    <a:pt x="40" y="1"/>
                    <a:pt x="40" y="1"/>
                  </a:cubicBezTo>
                  <a:cubicBezTo>
                    <a:pt x="43" y="1"/>
                    <a:pt x="43" y="1"/>
                    <a:pt x="43" y="1"/>
                  </a:cubicBezTo>
                  <a:cubicBezTo>
                    <a:pt x="43" y="19"/>
                    <a:pt x="43" y="19"/>
                    <a:pt x="43" y="19"/>
                  </a:cubicBezTo>
                  <a:cubicBezTo>
                    <a:pt x="40" y="19"/>
                    <a:pt x="40" y="19"/>
                    <a:pt x="40" y="19"/>
                  </a:cubicBezTo>
                  <a:cubicBezTo>
                    <a:pt x="40" y="17"/>
                    <a:pt x="39" y="15"/>
                    <a:pt x="38" y="13"/>
                  </a:cubicBezTo>
                  <a:cubicBezTo>
                    <a:pt x="38" y="12"/>
                    <a:pt x="37" y="10"/>
                    <a:pt x="36" y="8"/>
                  </a:cubicBezTo>
                  <a:cubicBezTo>
                    <a:pt x="34" y="7"/>
                    <a:pt x="33" y="6"/>
                    <a:pt x="31" y="5"/>
                  </a:cubicBezTo>
                  <a:cubicBezTo>
                    <a:pt x="30" y="4"/>
                    <a:pt x="28" y="3"/>
                    <a:pt x="25" y="3"/>
                  </a:cubicBezTo>
                  <a:cubicBezTo>
                    <a:pt x="23" y="3"/>
                    <a:pt x="20" y="4"/>
                    <a:pt x="18" y="5"/>
                  </a:cubicBezTo>
                  <a:cubicBezTo>
                    <a:pt x="16" y="6"/>
                    <a:pt x="15" y="7"/>
                    <a:pt x="13" y="10"/>
                  </a:cubicBezTo>
                  <a:cubicBezTo>
                    <a:pt x="12" y="12"/>
                    <a:pt x="11" y="14"/>
                    <a:pt x="10" y="17"/>
                  </a:cubicBezTo>
                  <a:cubicBezTo>
                    <a:pt x="9" y="20"/>
                    <a:pt x="9" y="23"/>
                    <a:pt x="9" y="27"/>
                  </a:cubicBezTo>
                  <a:cubicBezTo>
                    <a:pt x="9" y="30"/>
                    <a:pt x="9" y="33"/>
                    <a:pt x="10" y="36"/>
                  </a:cubicBezTo>
                  <a:cubicBezTo>
                    <a:pt x="11" y="39"/>
                    <a:pt x="12" y="41"/>
                    <a:pt x="13" y="44"/>
                  </a:cubicBezTo>
                  <a:cubicBezTo>
                    <a:pt x="15" y="46"/>
                    <a:pt x="17" y="47"/>
                    <a:pt x="19" y="49"/>
                  </a:cubicBezTo>
                  <a:cubicBezTo>
                    <a:pt x="21" y="50"/>
                    <a:pt x="24" y="50"/>
                    <a:pt x="26" y="50"/>
                  </a:cubicBezTo>
                  <a:cubicBezTo>
                    <a:pt x="28" y="50"/>
                    <a:pt x="30" y="50"/>
                    <a:pt x="32" y="49"/>
                  </a:cubicBezTo>
                  <a:cubicBezTo>
                    <a:pt x="34" y="49"/>
                    <a:pt x="35" y="48"/>
                    <a:pt x="36" y="47"/>
                  </a:cubicBezTo>
                  <a:cubicBezTo>
                    <a:pt x="36" y="46"/>
                    <a:pt x="36" y="45"/>
                    <a:pt x="36" y="44"/>
                  </a:cubicBezTo>
                  <a:cubicBezTo>
                    <a:pt x="36" y="42"/>
                    <a:pt x="36" y="41"/>
                    <a:pt x="36" y="40"/>
                  </a:cubicBezTo>
                  <a:cubicBezTo>
                    <a:pt x="36" y="38"/>
                    <a:pt x="36" y="38"/>
                    <a:pt x="36" y="38"/>
                  </a:cubicBezTo>
                  <a:cubicBezTo>
                    <a:pt x="36" y="37"/>
                    <a:pt x="36" y="36"/>
                    <a:pt x="36" y="35"/>
                  </a:cubicBezTo>
                  <a:cubicBezTo>
                    <a:pt x="35" y="34"/>
                    <a:pt x="35" y="34"/>
                    <a:pt x="34" y="33"/>
                  </a:cubicBezTo>
                  <a:cubicBezTo>
                    <a:pt x="33" y="33"/>
                    <a:pt x="32" y="33"/>
                    <a:pt x="31" y="32"/>
                  </a:cubicBezTo>
                  <a:cubicBezTo>
                    <a:pt x="29" y="32"/>
                    <a:pt x="28" y="32"/>
                    <a:pt x="28" y="32"/>
                  </a:cubicBezTo>
                  <a:cubicBezTo>
                    <a:pt x="28" y="29"/>
                    <a:pt x="28" y="29"/>
                    <a:pt x="28" y="29"/>
                  </a:cubicBezTo>
                  <a:cubicBezTo>
                    <a:pt x="50" y="29"/>
                    <a:pt x="50" y="29"/>
                    <a:pt x="50" y="29"/>
                  </a:cubicBezTo>
                  <a:lnTo>
                    <a:pt x="50" y="32"/>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37" name="Freeform 34"/>
            <p:cNvSpPr/>
            <p:nvPr userDrawn="1"/>
          </p:nvSpPr>
          <p:spPr bwMode="auto">
            <a:xfrm>
              <a:off x="3040014" y="1452985"/>
              <a:ext cx="195263" cy="200025"/>
            </a:xfrm>
            <a:custGeom>
              <a:avLst/>
              <a:gdLst>
                <a:gd name="T0" fmla="*/ 52 w 52"/>
                <a:gd name="T1" fmla="*/ 3 h 53"/>
                <a:gd name="T2" fmla="*/ 49 w 52"/>
                <a:gd name="T3" fmla="*/ 3 h 53"/>
                <a:gd name="T4" fmla="*/ 46 w 52"/>
                <a:gd name="T5" fmla="*/ 5 h 53"/>
                <a:gd name="T6" fmla="*/ 44 w 52"/>
                <a:gd name="T7" fmla="*/ 8 h 53"/>
                <a:gd name="T8" fmla="*/ 44 w 52"/>
                <a:gd name="T9" fmla="*/ 14 h 53"/>
                <a:gd name="T10" fmla="*/ 44 w 52"/>
                <a:gd name="T11" fmla="*/ 36 h 53"/>
                <a:gd name="T12" fmla="*/ 42 w 52"/>
                <a:gd name="T13" fmla="*/ 44 h 53"/>
                <a:gd name="T14" fmla="*/ 37 w 52"/>
                <a:gd name="T15" fmla="*/ 49 h 53"/>
                <a:gd name="T16" fmla="*/ 31 w 52"/>
                <a:gd name="T17" fmla="*/ 52 h 53"/>
                <a:gd name="T18" fmla="*/ 25 w 52"/>
                <a:gd name="T19" fmla="*/ 53 h 53"/>
                <a:gd name="T20" fmla="*/ 17 w 52"/>
                <a:gd name="T21" fmla="*/ 51 h 53"/>
                <a:gd name="T22" fmla="*/ 11 w 52"/>
                <a:gd name="T23" fmla="*/ 48 h 53"/>
                <a:gd name="T24" fmla="*/ 8 w 52"/>
                <a:gd name="T25" fmla="*/ 43 h 53"/>
                <a:gd name="T26" fmla="*/ 6 w 52"/>
                <a:gd name="T27" fmla="*/ 38 h 53"/>
                <a:gd name="T28" fmla="*/ 6 w 52"/>
                <a:gd name="T29" fmla="*/ 8 h 53"/>
                <a:gd name="T30" fmla="*/ 6 w 52"/>
                <a:gd name="T31" fmla="*/ 6 h 53"/>
                <a:gd name="T32" fmla="*/ 4 w 52"/>
                <a:gd name="T33" fmla="*/ 4 h 53"/>
                <a:gd name="T34" fmla="*/ 2 w 52"/>
                <a:gd name="T35" fmla="*/ 3 h 53"/>
                <a:gd name="T36" fmla="*/ 0 w 52"/>
                <a:gd name="T37" fmla="*/ 3 h 53"/>
                <a:gd name="T38" fmla="*/ 0 w 52"/>
                <a:gd name="T39" fmla="*/ 0 h 53"/>
                <a:gd name="T40" fmla="*/ 21 w 52"/>
                <a:gd name="T41" fmla="*/ 0 h 53"/>
                <a:gd name="T42" fmla="*/ 21 w 52"/>
                <a:gd name="T43" fmla="*/ 3 h 53"/>
                <a:gd name="T44" fmla="*/ 18 w 52"/>
                <a:gd name="T45" fmla="*/ 3 h 53"/>
                <a:gd name="T46" fmla="*/ 16 w 52"/>
                <a:gd name="T47" fmla="*/ 4 h 53"/>
                <a:gd name="T48" fmla="*/ 14 w 52"/>
                <a:gd name="T49" fmla="*/ 5 h 53"/>
                <a:gd name="T50" fmla="*/ 14 w 52"/>
                <a:gd name="T51" fmla="*/ 8 h 53"/>
                <a:gd name="T52" fmla="*/ 14 w 52"/>
                <a:gd name="T53" fmla="*/ 36 h 53"/>
                <a:gd name="T54" fmla="*/ 15 w 52"/>
                <a:gd name="T55" fmla="*/ 40 h 53"/>
                <a:gd name="T56" fmla="*/ 16 w 52"/>
                <a:gd name="T57" fmla="*/ 44 h 53"/>
                <a:gd name="T58" fmla="*/ 20 w 52"/>
                <a:gd name="T59" fmla="*/ 47 h 53"/>
                <a:gd name="T60" fmla="*/ 27 w 52"/>
                <a:gd name="T61" fmla="*/ 49 h 53"/>
                <a:gd name="T62" fmla="*/ 33 w 52"/>
                <a:gd name="T63" fmla="*/ 47 h 53"/>
                <a:gd name="T64" fmla="*/ 38 w 52"/>
                <a:gd name="T65" fmla="*/ 44 h 53"/>
                <a:gd name="T66" fmla="*/ 40 w 52"/>
                <a:gd name="T67" fmla="*/ 40 h 53"/>
                <a:gd name="T68" fmla="*/ 40 w 52"/>
                <a:gd name="T69" fmla="*/ 36 h 53"/>
                <a:gd name="T70" fmla="*/ 40 w 52"/>
                <a:gd name="T71" fmla="*/ 15 h 53"/>
                <a:gd name="T72" fmla="*/ 40 w 52"/>
                <a:gd name="T73" fmla="*/ 8 h 53"/>
                <a:gd name="T74" fmla="*/ 38 w 52"/>
                <a:gd name="T75" fmla="*/ 5 h 53"/>
                <a:gd name="T76" fmla="*/ 35 w 52"/>
                <a:gd name="T77" fmla="*/ 4 h 53"/>
                <a:gd name="T78" fmla="*/ 31 w 52"/>
                <a:gd name="T79" fmla="*/ 3 h 53"/>
                <a:gd name="T80" fmla="*/ 31 w 52"/>
                <a:gd name="T81" fmla="*/ 0 h 53"/>
                <a:gd name="T82" fmla="*/ 52 w 52"/>
                <a:gd name="T83" fmla="*/ 0 h 53"/>
                <a:gd name="T84" fmla="*/ 52 w 52"/>
                <a:gd name="T85"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53">
                  <a:moveTo>
                    <a:pt x="52" y="3"/>
                  </a:moveTo>
                  <a:cubicBezTo>
                    <a:pt x="51" y="3"/>
                    <a:pt x="50" y="3"/>
                    <a:pt x="49" y="3"/>
                  </a:cubicBezTo>
                  <a:cubicBezTo>
                    <a:pt x="48" y="4"/>
                    <a:pt x="47" y="4"/>
                    <a:pt x="46" y="5"/>
                  </a:cubicBezTo>
                  <a:cubicBezTo>
                    <a:pt x="45" y="5"/>
                    <a:pt x="45" y="6"/>
                    <a:pt x="44" y="8"/>
                  </a:cubicBezTo>
                  <a:cubicBezTo>
                    <a:pt x="44" y="10"/>
                    <a:pt x="44" y="12"/>
                    <a:pt x="44" y="14"/>
                  </a:cubicBezTo>
                  <a:cubicBezTo>
                    <a:pt x="44" y="36"/>
                    <a:pt x="44" y="36"/>
                    <a:pt x="44" y="36"/>
                  </a:cubicBezTo>
                  <a:cubicBezTo>
                    <a:pt x="44" y="39"/>
                    <a:pt x="43" y="42"/>
                    <a:pt x="42" y="44"/>
                  </a:cubicBezTo>
                  <a:cubicBezTo>
                    <a:pt x="41" y="46"/>
                    <a:pt x="39" y="48"/>
                    <a:pt x="37" y="49"/>
                  </a:cubicBezTo>
                  <a:cubicBezTo>
                    <a:pt x="36" y="50"/>
                    <a:pt x="34" y="51"/>
                    <a:pt x="31" y="52"/>
                  </a:cubicBezTo>
                  <a:cubicBezTo>
                    <a:pt x="29" y="52"/>
                    <a:pt x="27" y="53"/>
                    <a:pt x="25" y="53"/>
                  </a:cubicBezTo>
                  <a:cubicBezTo>
                    <a:pt x="22" y="53"/>
                    <a:pt x="20" y="52"/>
                    <a:pt x="17" y="51"/>
                  </a:cubicBezTo>
                  <a:cubicBezTo>
                    <a:pt x="15" y="51"/>
                    <a:pt x="13" y="49"/>
                    <a:pt x="11" y="48"/>
                  </a:cubicBezTo>
                  <a:cubicBezTo>
                    <a:pt x="10" y="47"/>
                    <a:pt x="8" y="45"/>
                    <a:pt x="8" y="43"/>
                  </a:cubicBezTo>
                  <a:cubicBezTo>
                    <a:pt x="7" y="42"/>
                    <a:pt x="6" y="40"/>
                    <a:pt x="6" y="38"/>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36"/>
                    <a:pt x="14" y="36"/>
                    <a:pt x="14" y="36"/>
                  </a:cubicBezTo>
                  <a:cubicBezTo>
                    <a:pt x="14" y="37"/>
                    <a:pt x="14" y="38"/>
                    <a:pt x="15" y="40"/>
                  </a:cubicBezTo>
                  <a:cubicBezTo>
                    <a:pt x="15" y="41"/>
                    <a:pt x="15" y="43"/>
                    <a:pt x="16" y="44"/>
                  </a:cubicBezTo>
                  <a:cubicBezTo>
                    <a:pt x="17" y="45"/>
                    <a:pt x="19" y="46"/>
                    <a:pt x="20" y="47"/>
                  </a:cubicBezTo>
                  <a:cubicBezTo>
                    <a:pt x="22" y="48"/>
                    <a:pt x="24" y="49"/>
                    <a:pt x="27" y="49"/>
                  </a:cubicBezTo>
                  <a:cubicBezTo>
                    <a:pt x="29" y="49"/>
                    <a:pt x="32" y="48"/>
                    <a:pt x="33" y="47"/>
                  </a:cubicBezTo>
                  <a:cubicBezTo>
                    <a:pt x="35" y="46"/>
                    <a:pt x="37" y="45"/>
                    <a:pt x="38" y="44"/>
                  </a:cubicBezTo>
                  <a:cubicBezTo>
                    <a:pt x="39" y="43"/>
                    <a:pt x="39" y="41"/>
                    <a:pt x="40" y="40"/>
                  </a:cubicBezTo>
                  <a:cubicBezTo>
                    <a:pt x="40" y="39"/>
                    <a:pt x="40" y="37"/>
                    <a:pt x="40" y="36"/>
                  </a:cubicBezTo>
                  <a:cubicBezTo>
                    <a:pt x="40" y="15"/>
                    <a:pt x="40" y="15"/>
                    <a:pt x="40" y="15"/>
                  </a:cubicBezTo>
                  <a:cubicBezTo>
                    <a:pt x="40" y="12"/>
                    <a:pt x="40" y="10"/>
                    <a:pt x="40" y="8"/>
                  </a:cubicBezTo>
                  <a:cubicBezTo>
                    <a:pt x="39" y="7"/>
                    <a:pt x="39" y="6"/>
                    <a:pt x="38" y="5"/>
                  </a:cubicBezTo>
                  <a:cubicBezTo>
                    <a:pt x="37" y="4"/>
                    <a:pt x="36" y="4"/>
                    <a:pt x="35" y="4"/>
                  </a:cubicBezTo>
                  <a:cubicBezTo>
                    <a:pt x="33" y="3"/>
                    <a:pt x="32" y="3"/>
                    <a:pt x="31" y="3"/>
                  </a:cubicBezTo>
                  <a:cubicBezTo>
                    <a:pt x="31" y="0"/>
                    <a:pt x="31" y="0"/>
                    <a:pt x="31"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38" name="Freeform 35"/>
            <p:cNvSpPr/>
            <p:nvPr userDrawn="1"/>
          </p:nvSpPr>
          <p:spPr bwMode="auto">
            <a:xfrm>
              <a:off x="3243214" y="1452985"/>
              <a:ext cx="206375" cy="196850"/>
            </a:xfrm>
            <a:custGeom>
              <a:avLst/>
              <a:gdLst>
                <a:gd name="T0" fmla="*/ 55 w 55"/>
                <a:gd name="T1" fmla="*/ 3 h 52"/>
                <a:gd name="T2" fmla="*/ 52 w 55"/>
                <a:gd name="T3" fmla="*/ 4 h 52"/>
                <a:gd name="T4" fmla="*/ 49 w 55"/>
                <a:gd name="T5" fmla="*/ 5 h 52"/>
                <a:gd name="T6" fmla="*/ 48 w 55"/>
                <a:gd name="T7" fmla="*/ 8 h 52"/>
                <a:gd name="T8" fmla="*/ 47 w 55"/>
                <a:gd name="T9" fmla="*/ 15 h 52"/>
                <a:gd name="T10" fmla="*/ 47 w 55"/>
                <a:gd name="T11" fmla="*/ 52 h 52"/>
                <a:gd name="T12" fmla="*/ 44 w 55"/>
                <a:gd name="T13" fmla="*/ 52 h 52"/>
                <a:gd name="T14" fmla="*/ 13 w 55"/>
                <a:gd name="T15" fmla="*/ 10 h 52"/>
                <a:gd name="T16" fmla="*/ 13 w 55"/>
                <a:gd name="T17" fmla="*/ 37 h 52"/>
                <a:gd name="T18" fmla="*/ 14 w 55"/>
                <a:gd name="T19" fmla="*/ 43 h 52"/>
                <a:gd name="T20" fmla="*/ 15 w 55"/>
                <a:gd name="T21" fmla="*/ 47 h 52"/>
                <a:gd name="T22" fmla="*/ 19 w 55"/>
                <a:gd name="T23" fmla="*/ 48 h 52"/>
                <a:gd name="T24" fmla="*/ 22 w 55"/>
                <a:gd name="T25" fmla="*/ 49 h 52"/>
                <a:gd name="T26" fmla="*/ 22 w 55"/>
                <a:gd name="T27" fmla="*/ 51 h 52"/>
                <a:gd name="T28" fmla="*/ 1 w 55"/>
                <a:gd name="T29" fmla="*/ 51 h 52"/>
                <a:gd name="T30" fmla="*/ 1 w 55"/>
                <a:gd name="T31" fmla="*/ 49 h 52"/>
                <a:gd name="T32" fmla="*/ 5 w 55"/>
                <a:gd name="T33" fmla="*/ 48 h 52"/>
                <a:gd name="T34" fmla="*/ 7 w 55"/>
                <a:gd name="T35" fmla="*/ 47 h 52"/>
                <a:gd name="T36" fmla="*/ 9 w 55"/>
                <a:gd name="T37" fmla="*/ 44 h 52"/>
                <a:gd name="T38" fmla="*/ 10 w 55"/>
                <a:gd name="T39" fmla="*/ 37 h 52"/>
                <a:gd name="T40" fmla="*/ 10 w 55"/>
                <a:gd name="T41" fmla="*/ 12 h 52"/>
                <a:gd name="T42" fmla="*/ 9 w 55"/>
                <a:gd name="T43" fmla="*/ 9 h 52"/>
                <a:gd name="T44" fmla="*/ 8 w 55"/>
                <a:gd name="T45" fmla="*/ 6 h 52"/>
                <a:gd name="T46" fmla="*/ 4 w 55"/>
                <a:gd name="T47" fmla="*/ 4 h 52"/>
                <a:gd name="T48" fmla="*/ 0 w 55"/>
                <a:gd name="T49" fmla="*/ 3 h 52"/>
                <a:gd name="T50" fmla="*/ 0 w 55"/>
                <a:gd name="T51" fmla="*/ 0 h 52"/>
                <a:gd name="T52" fmla="*/ 15 w 55"/>
                <a:gd name="T53" fmla="*/ 0 h 52"/>
                <a:gd name="T54" fmla="*/ 44 w 55"/>
                <a:gd name="T55" fmla="*/ 39 h 52"/>
                <a:gd name="T56" fmla="*/ 44 w 55"/>
                <a:gd name="T57" fmla="*/ 15 h 52"/>
                <a:gd name="T58" fmla="*/ 43 w 55"/>
                <a:gd name="T59" fmla="*/ 8 h 52"/>
                <a:gd name="T60" fmla="*/ 41 w 55"/>
                <a:gd name="T61" fmla="*/ 5 h 52"/>
                <a:gd name="T62" fmla="*/ 38 w 55"/>
                <a:gd name="T63" fmla="*/ 4 h 52"/>
                <a:gd name="T64" fmla="*/ 35 w 55"/>
                <a:gd name="T65" fmla="*/ 3 h 52"/>
                <a:gd name="T66" fmla="*/ 35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5" y="3"/>
                    <a:pt x="54" y="3"/>
                    <a:pt x="52" y="4"/>
                  </a:cubicBezTo>
                  <a:cubicBezTo>
                    <a:pt x="51" y="4"/>
                    <a:pt x="50" y="4"/>
                    <a:pt x="49" y="5"/>
                  </a:cubicBezTo>
                  <a:cubicBezTo>
                    <a:pt x="48" y="5"/>
                    <a:pt x="48" y="6"/>
                    <a:pt x="48" y="8"/>
                  </a:cubicBezTo>
                  <a:cubicBezTo>
                    <a:pt x="47" y="10"/>
                    <a:pt x="47" y="12"/>
                    <a:pt x="47" y="15"/>
                  </a:cubicBezTo>
                  <a:cubicBezTo>
                    <a:pt x="47" y="52"/>
                    <a:pt x="47" y="52"/>
                    <a:pt x="47" y="52"/>
                  </a:cubicBezTo>
                  <a:cubicBezTo>
                    <a:pt x="44" y="52"/>
                    <a:pt x="44" y="52"/>
                    <a:pt x="44" y="52"/>
                  </a:cubicBezTo>
                  <a:cubicBezTo>
                    <a:pt x="13" y="10"/>
                    <a:pt x="13" y="10"/>
                    <a:pt x="13" y="10"/>
                  </a:cubicBezTo>
                  <a:cubicBezTo>
                    <a:pt x="13" y="37"/>
                    <a:pt x="13" y="37"/>
                    <a:pt x="13" y="37"/>
                  </a:cubicBezTo>
                  <a:cubicBezTo>
                    <a:pt x="13" y="39"/>
                    <a:pt x="13" y="42"/>
                    <a:pt x="14" y="43"/>
                  </a:cubicBezTo>
                  <a:cubicBezTo>
                    <a:pt x="14" y="45"/>
                    <a:pt x="15" y="46"/>
                    <a:pt x="15" y="47"/>
                  </a:cubicBezTo>
                  <a:cubicBezTo>
                    <a:pt x="16" y="47"/>
                    <a:pt x="17" y="48"/>
                    <a:pt x="19" y="48"/>
                  </a:cubicBezTo>
                  <a:cubicBezTo>
                    <a:pt x="20" y="49"/>
                    <a:pt x="22" y="49"/>
                    <a:pt x="22" y="49"/>
                  </a:cubicBezTo>
                  <a:cubicBezTo>
                    <a:pt x="22" y="51"/>
                    <a:pt x="22" y="51"/>
                    <a:pt x="22" y="51"/>
                  </a:cubicBezTo>
                  <a:cubicBezTo>
                    <a:pt x="1" y="51"/>
                    <a:pt x="1" y="51"/>
                    <a:pt x="1" y="51"/>
                  </a:cubicBezTo>
                  <a:cubicBezTo>
                    <a:pt x="1" y="49"/>
                    <a:pt x="1" y="49"/>
                    <a:pt x="1" y="49"/>
                  </a:cubicBezTo>
                  <a:cubicBezTo>
                    <a:pt x="2" y="49"/>
                    <a:pt x="3" y="49"/>
                    <a:pt x="5" y="48"/>
                  </a:cubicBezTo>
                  <a:cubicBezTo>
                    <a:pt x="6" y="48"/>
                    <a:pt x="7" y="47"/>
                    <a:pt x="7" y="47"/>
                  </a:cubicBezTo>
                  <a:cubicBezTo>
                    <a:pt x="8" y="46"/>
                    <a:pt x="9" y="45"/>
                    <a:pt x="9" y="44"/>
                  </a:cubicBezTo>
                  <a:cubicBezTo>
                    <a:pt x="9" y="43"/>
                    <a:pt x="10" y="40"/>
                    <a:pt x="10" y="37"/>
                  </a:cubicBezTo>
                  <a:cubicBezTo>
                    <a:pt x="10" y="12"/>
                    <a:pt x="10" y="12"/>
                    <a:pt x="10" y="12"/>
                  </a:cubicBezTo>
                  <a:cubicBezTo>
                    <a:pt x="10" y="11"/>
                    <a:pt x="9" y="10"/>
                    <a:pt x="9" y="9"/>
                  </a:cubicBezTo>
                  <a:cubicBezTo>
                    <a:pt x="9" y="7"/>
                    <a:pt x="8" y="7"/>
                    <a:pt x="8" y="6"/>
                  </a:cubicBezTo>
                  <a:cubicBezTo>
                    <a:pt x="7" y="5"/>
                    <a:pt x="6" y="5"/>
                    <a:pt x="4" y="4"/>
                  </a:cubicBezTo>
                  <a:cubicBezTo>
                    <a:pt x="3" y="3"/>
                    <a:pt x="1" y="3"/>
                    <a:pt x="0" y="3"/>
                  </a:cubicBezTo>
                  <a:cubicBezTo>
                    <a:pt x="0" y="0"/>
                    <a:pt x="0" y="0"/>
                    <a:pt x="0" y="0"/>
                  </a:cubicBezTo>
                  <a:cubicBezTo>
                    <a:pt x="15" y="0"/>
                    <a:pt x="15" y="0"/>
                    <a:pt x="15" y="0"/>
                  </a:cubicBezTo>
                  <a:cubicBezTo>
                    <a:pt x="44" y="39"/>
                    <a:pt x="44" y="39"/>
                    <a:pt x="44" y="39"/>
                  </a:cubicBezTo>
                  <a:cubicBezTo>
                    <a:pt x="44" y="15"/>
                    <a:pt x="44" y="15"/>
                    <a:pt x="44" y="15"/>
                  </a:cubicBezTo>
                  <a:cubicBezTo>
                    <a:pt x="44" y="12"/>
                    <a:pt x="43" y="10"/>
                    <a:pt x="43" y="8"/>
                  </a:cubicBezTo>
                  <a:cubicBezTo>
                    <a:pt x="43" y="7"/>
                    <a:pt x="42" y="6"/>
                    <a:pt x="41" y="5"/>
                  </a:cubicBezTo>
                  <a:cubicBezTo>
                    <a:pt x="41" y="5"/>
                    <a:pt x="40" y="4"/>
                    <a:pt x="38" y="4"/>
                  </a:cubicBezTo>
                  <a:cubicBezTo>
                    <a:pt x="37" y="3"/>
                    <a:pt x="36" y="3"/>
                    <a:pt x="35" y="3"/>
                  </a:cubicBezTo>
                  <a:cubicBezTo>
                    <a:pt x="35" y="0"/>
                    <a:pt x="35" y="0"/>
                    <a:pt x="35"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39" name="Freeform 36"/>
            <p:cNvSpPr/>
            <p:nvPr userDrawn="1"/>
          </p:nvSpPr>
          <p:spPr bwMode="auto">
            <a:xfrm>
              <a:off x="3457526"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8 w 23"/>
                <a:gd name="T11" fmla="*/ 47 h 51"/>
                <a:gd name="T12" fmla="*/ 8 w 23"/>
                <a:gd name="T13" fmla="*/ 45 h 51"/>
                <a:gd name="T14" fmla="*/ 8 w 23"/>
                <a:gd name="T15" fmla="*/ 8 h 51"/>
                <a:gd name="T16" fmla="*/ 8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1 w 23"/>
                <a:gd name="T31" fmla="*/ 3 h 51"/>
                <a:gd name="T32" fmla="*/ 18 w 23"/>
                <a:gd name="T33" fmla="*/ 4 h 51"/>
                <a:gd name="T34" fmla="*/ 16 w 23"/>
                <a:gd name="T35" fmla="*/ 5 h 51"/>
                <a:gd name="T36" fmla="*/ 16 w 23"/>
                <a:gd name="T37" fmla="*/ 7 h 51"/>
                <a:gd name="T38" fmla="*/ 16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7" y="48"/>
                    <a:pt x="7" y="47"/>
                    <a:pt x="8" y="47"/>
                  </a:cubicBezTo>
                  <a:cubicBezTo>
                    <a:pt x="8" y="46"/>
                    <a:pt x="8" y="46"/>
                    <a:pt x="8" y="45"/>
                  </a:cubicBezTo>
                  <a:cubicBezTo>
                    <a:pt x="8" y="8"/>
                    <a:pt x="8" y="8"/>
                    <a:pt x="8" y="8"/>
                  </a:cubicBezTo>
                  <a:cubicBezTo>
                    <a:pt x="8" y="7"/>
                    <a:pt x="8" y="6"/>
                    <a:pt x="8"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3" y="3"/>
                    <a:pt x="22" y="3"/>
                    <a:pt x="21" y="3"/>
                  </a:cubicBezTo>
                  <a:cubicBezTo>
                    <a:pt x="20" y="3"/>
                    <a:pt x="19" y="4"/>
                    <a:pt x="18" y="4"/>
                  </a:cubicBezTo>
                  <a:cubicBezTo>
                    <a:pt x="17" y="4"/>
                    <a:pt x="16" y="5"/>
                    <a:pt x="16" y="5"/>
                  </a:cubicBezTo>
                  <a:cubicBezTo>
                    <a:pt x="16" y="6"/>
                    <a:pt x="16" y="7"/>
                    <a:pt x="16" y="7"/>
                  </a:cubicBezTo>
                  <a:cubicBezTo>
                    <a:pt x="16" y="44"/>
                    <a:pt x="16" y="44"/>
                    <a:pt x="16" y="44"/>
                  </a:cubicBezTo>
                  <a:cubicBezTo>
                    <a:pt x="16" y="45"/>
                    <a:pt x="16" y="46"/>
                    <a:pt x="16" y="46"/>
                  </a:cubicBezTo>
                  <a:cubicBezTo>
                    <a:pt x="17" y="47"/>
                    <a:pt x="17" y="47"/>
                    <a:pt x="18" y="48"/>
                  </a:cubicBezTo>
                  <a:cubicBezTo>
                    <a:pt x="19" y="48"/>
                    <a:pt x="19" y="48"/>
                    <a:pt x="20" y="48"/>
                  </a:cubicBezTo>
                  <a:cubicBezTo>
                    <a:pt x="22" y="49"/>
                    <a:pt x="23" y="49"/>
                    <a:pt x="23" y="49"/>
                  </a:cubicBezTo>
                  <a:lnTo>
                    <a:pt x="23" y="51"/>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40" name="Freeform 37"/>
            <p:cNvSpPr/>
            <p:nvPr userDrawn="1"/>
          </p:nvSpPr>
          <p:spPr bwMode="auto">
            <a:xfrm>
              <a:off x="3551189" y="1452985"/>
              <a:ext cx="195263" cy="196850"/>
            </a:xfrm>
            <a:custGeom>
              <a:avLst/>
              <a:gdLst>
                <a:gd name="T0" fmla="*/ 52 w 52"/>
                <a:gd name="T1" fmla="*/ 3 h 52"/>
                <a:gd name="T2" fmla="*/ 50 w 52"/>
                <a:gd name="T3" fmla="*/ 3 h 52"/>
                <a:gd name="T4" fmla="*/ 48 w 52"/>
                <a:gd name="T5" fmla="*/ 4 h 52"/>
                <a:gd name="T6" fmla="*/ 46 w 52"/>
                <a:gd name="T7" fmla="*/ 6 h 52"/>
                <a:gd name="T8" fmla="*/ 44 w 52"/>
                <a:gd name="T9" fmla="*/ 9 h 52"/>
                <a:gd name="T10" fmla="*/ 37 w 52"/>
                <a:gd name="T11" fmla="*/ 27 h 52"/>
                <a:gd name="T12" fmla="*/ 27 w 52"/>
                <a:gd name="T13" fmla="*/ 52 h 52"/>
                <a:gd name="T14" fmla="*/ 24 w 52"/>
                <a:gd name="T15" fmla="*/ 52 h 52"/>
                <a:gd name="T16" fmla="*/ 14 w 52"/>
                <a:gd name="T17" fmla="*/ 25 h 52"/>
                <a:gd name="T18" fmla="*/ 8 w 52"/>
                <a:gd name="T19" fmla="*/ 8 h 52"/>
                <a:gd name="T20" fmla="*/ 7 w 52"/>
                <a:gd name="T21" fmla="*/ 6 h 52"/>
                <a:gd name="T22" fmla="*/ 5 w 52"/>
                <a:gd name="T23" fmla="*/ 4 h 52"/>
                <a:gd name="T24" fmla="*/ 2 w 52"/>
                <a:gd name="T25" fmla="*/ 3 h 52"/>
                <a:gd name="T26" fmla="*/ 0 w 52"/>
                <a:gd name="T27" fmla="*/ 3 h 52"/>
                <a:gd name="T28" fmla="*/ 0 w 52"/>
                <a:gd name="T29" fmla="*/ 0 h 52"/>
                <a:gd name="T30" fmla="*/ 21 w 52"/>
                <a:gd name="T31" fmla="*/ 0 h 52"/>
                <a:gd name="T32" fmla="*/ 21 w 52"/>
                <a:gd name="T33" fmla="*/ 3 h 52"/>
                <a:gd name="T34" fmla="*/ 17 w 52"/>
                <a:gd name="T35" fmla="*/ 4 h 52"/>
                <a:gd name="T36" fmla="*/ 15 w 52"/>
                <a:gd name="T37" fmla="*/ 5 h 52"/>
                <a:gd name="T38" fmla="*/ 15 w 52"/>
                <a:gd name="T39" fmla="*/ 6 h 52"/>
                <a:gd name="T40" fmla="*/ 15 w 52"/>
                <a:gd name="T41" fmla="*/ 7 h 52"/>
                <a:gd name="T42" fmla="*/ 20 w 52"/>
                <a:gd name="T43" fmla="*/ 18 h 52"/>
                <a:gd name="T44" fmla="*/ 28 w 52"/>
                <a:gd name="T45" fmla="*/ 41 h 52"/>
                <a:gd name="T46" fmla="*/ 34 w 52"/>
                <a:gd name="T47" fmla="*/ 25 h 52"/>
                <a:gd name="T48" fmla="*/ 39 w 52"/>
                <a:gd name="T49" fmla="*/ 13 h 52"/>
                <a:gd name="T50" fmla="*/ 41 w 52"/>
                <a:gd name="T51" fmla="*/ 8 h 52"/>
                <a:gd name="T52" fmla="*/ 41 w 52"/>
                <a:gd name="T53" fmla="*/ 6 h 52"/>
                <a:gd name="T54" fmla="*/ 40 w 52"/>
                <a:gd name="T55" fmla="*/ 5 h 52"/>
                <a:gd name="T56" fmla="*/ 38 w 52"/>
                <a:gd name="T57" fmla="*/ 4 h 52"/>
                <a:gd name="T58" fmla="*/ 36 w 52"/>
                <a:gd name="T59" fmla="*/ 3 h 52"/>
                <a:gd name="T60" fmla="*/ 33 w 52"/>
                <a:gd name="T61" fmla="*/ 3 h 52"/>
                <a:gd name="T62" fmla="*/ 33 w 52"/>
                <a:gd name="T63" fmla="*/ 0 h 52"/>
                <a:gd name="T64" fmla="*/ 52 w 52"/>
                <a:gd name="T65" fmla="*/ 0 h 52"/>
                <a:gd name="T66" fmla="*/ 52 w 52"/>
                <a:gd name="T6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2">
                  <a:moveTo>
                    <a:pt x="52" y="3"/>
                  </a:moveTo>
                  <a:cubicBezTo>
                    <a:pt x="52" y="3"/>
                    <a:pt x="51" y="3"/>
                    <a:pt x="50" y="3"/>
                  </a:cubicBezTo>
                  <a:cubicBezTo>
                    <a:pt x="49" y="4"/>
                    <a:pt x="48" y="4"/>
                    <a:pt x="48" y="4"/>
                  </a:cubicBezTo>
                  <a:cubicBezTo>
                    <a:pt x="47" y="5"/>
                    <a:pt x="46" y="6"/>
                    <a:pt x="46" y="6"/>
                  </a:cubicBezTo>
                  <a:cubicBezTo>
                    <a:pt x="45" y="7"/>
                    <a:pt x="45" y="8"/>
                    <a:pt x="44" y="9"/>
                  </a:cubicBezTo>
                  <a:cubicBezTo>
                    <a:pt x="43" y="13"/>
                    <a:pt x="40" y="19"/>
                    <a:pt x="37" y="27"/>
                  </a:cubicBezTo>
                  <a:cubicBezTo>
                    <a:pt x="34" y="35"/>
                    <a:pt x="31" y="43"/>
                    <a:pt x="27" y="52"/>
                  </a:cubicBezTo>
                  <a:cubicBezTo>
                    <a:pt x="24" y="52"/>
                    <a:pt x="24" y="52"/>
                    <a:pt x="24" y="52"/>
                  </a:cubicBezTo>
                  <a:cubicBezTo>
                    <a:pt x="21" y="43"/>
                    <a:pt x="17" y="34"/>
                    <a:pt x="14" y="25"/>
                  </a:cubicBezTo>
                  <a:cubicBezTo>
                    <a:pt x="11" y="17"/>
                    <a:pt x="9" y="11"/>
                    <a:pt x="8" y="8"/>
                  </a:cubicBezTo>
                  <a:cubicBezTo>
                    <a:pt x="7" y="7"/>
                    <a:pt x="7" y="6"/>
                    <a:pt x="7" y="6"/>
                  </a:cubicBezTo>
                  <a:cubicBezTo>
                    <a:pt x="6" y="5"/>
                    <a:pt x="5" y="5"/>
                    <a:pt x="5" y="4"/>
                  </a:cubicBezTo>
                  <a:cubicBezTo>
                    <a:pt x="4" y="4"/>
                    <a:pt x="3" y="4"/>
                    <a:pt x="2" y="3"/>
                  </a:cubicBezTo>
                  <a:cubicBezTo>
                    <a:pt x="2" y="3"/>
                    <a:pt x="1" y="3"/>
                    <a:pt x="0" y="3"/>
                  </a:cubicBezTo>
                  <a:cubicBezTo>
                    <a:pt x="0" y="0"/>
                    <a:pt x="0" y="0"/>
                    <a:pt x="0" y="0"/>
                  </a:cubicBezTo>
                  <a:cubicBezTo>
                    <a:pt x="21" y="0"/>
                    <a:pt x="21" y="0"/>
                    <a:pt x="21" y="0"/>
                  </a:cubicBezTo>
                  <a:cubicBezTo>
                    <a:pt x="21" y="3"/>
                    <a:pt x="21" y="3"/>
                    <a:pt x="21" y="3"/>
                  </a:cubicBezTo>
                  <a:cubicBezTo>
                    <a:pt x="20" y="3"/>
                    <a:pt x="18" y="3"/>
                    <a:pt x="17" y="4"/>
                  </a:cubicBezTo>
                  <a:cubicBezTo>
                    <a:pt x="16" y="4"/>
                    <a:pt x="15" y="4"/>
                    <a:pt x="15" y="5"/>
                  </a:cubicBezTo>
                  <a:cubicBezTo>
                    <a:pt x="15" y="5"/>
                    <a:pt x="15" y="6"/>
                    <a:pt x="15" y="6"/>
                  </a:cubicBezTo>
                  <a:cubicBezTo>
                    <a:pt x="15" y="6"/>
                    <a:pt x="15" y="7"/>
                    <a:pt x="15" y="7"/>
                  </a:cubicBezTo>
                  <a:cubicBezTo>
                    <a:pt x="16" y="9"/>
                    <a:pt x="18" y="13"/>
                    <a:pt x="20" y="18"/>
                  </a:cubicBezTo>
                  <a:cubicBezTo>
                    <a:pt x="22" y="24"/>
                    <a:pt x="24" y="31"/>
                    <a:pt x="28" y="41"/>
                  </a:cubicBezTo>
                  <a:cubicBezTo>
                    <a:pt x="30" y="36"/>
                    <a:pt x="32" y="31"/>
                    <a:pt x="34" y="25"/>
                  </a:cubicBezTo>
                  <a:cubicBezTo>
                    <a:pt x="37" y="19"/>
                    <a:pt x="38" y="15"/>
                    <a:pt x="39" y="13"/>
                  </a:cubicBezTo>
                  <a:cubicBezTo>
                    <a:pt x="40" y="11"/>
                    <a:pt x="40" y="9"/>
                    <a:pt x="41" y="8"/>
                  </a:cubicBezTo>
                  <a:cubicBezTo>
                    <a:pt x="41" y="7"/>
                    <a:pt x="41" y="7"/>
                    <a:pt x="41" y="6"/>
                  </a:cubicBezTo>
                  <a:cubicBezTo>
                    <a:pt x="41" y="6"/>
                    <a:pt x="40" y="5"/>
                    <a:pt x="40" y="5"/>
                  </a:cubicBezTo>
                  <a:cubicBezTo>
                    <a:pt x="40" y="4"/>
                    <a:pt x="39" y="4"/>
                    <a:pt x="38" y="4"/>
                  </a:cubicBezTo>
                  <a:cubicBezTo>
                    <a:pt x="37" y="4"/>
                    <a:pt x="36" y="3"/>
                    <a:pt x="36" y="3"/>
                  </a:cubicBezTo>
                  <a:cubicBezTo>
                    <a:pt x="35" y="3"/>
                    <a:pt x="34" y="3"/>
                    <a:pt x="33" y="3"/>
                  </a:cubicBezTo>
                  <a:cubicBezTo>
                    <a:pt x="33" y="0"/>
                    <a:pt x="33" y="0"/>
                    <a:pt x="33"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41" name="Freeform 38"/>
            <p:cNvSpPr/>
            <p:nvPr userDrawn="1"/>
          </p:nvSpPr>
          <p:spPr bwMode="auto">
            <a:xfrm>
              <a:off x="3754389" y="1452985"/>
              <a:ext cx="161925" cy="192088"/>
            </a:xfrm>
            <a:custGeom>
              <a:avLst/>
              <a:gdLst>
                <a:gd name="T0" fmla="*/ 43 w 43"/>
                <a:gd name="T1" fmla="*/ 36 h 51"/>
                <a:gd name="T2" fmla="*/ 42 w 43"/>
                <a:gd name="T3" fmla="*/ 51 h 51"/>
                <a:gd name="T4" fmla="*/ 0 w 43"/>
                <a:gd name="T5" fmla="*/ 51 h 51"/>
                <a:gd name="T6" fmla="*/ 0 w 43"/>
                <a:gd name="T7" fmla="*/ 49 h 51"/>
                <a:gd name="T8" fmla="*/ 3 w 43"/>
                <a:gd name="T9" fmla="*/ 49 h 51"/>
                <a:gd name="T10" fmla="*/ 5 w 43"/>
                <a:gd name="T11" fmla="*/ 48 h 51"/>
                <a:gd name="T12" fmla="*/ 6 w 43"/>
                <a:gd name="T13" fmla="*/ 47 h 51"/>
                <a:gd name="T14" fmla="*/ 7 w 43"/>
                <a:gd name="T15" fmla="*/ 44 h 51"/>
                <a:gd name="T16" fmla="*/ 7 w 43"/>
                <a:gd name="T17" fmla="*/ 8 h 51"/>
                <a:gd name="T18" fmla="*/ 7 w 43"/>
                <a:gd name="T19" fmla="*/ 6 h 51"/>
                <a:gd name="T20" fmla="*/ 5 w 43"/>
                <a:gd name="T21" fmla="*/ 4 h 51"/>
                <a:gd name="T22" fmla="*/ 2 w 43"/>
                <a:gd name="T23" fmla="*/ 3 h 51"/>
                <a:gd name="T24" fmla="*/ 0 w 43"/>
                <a:gd name="T25" fmla="*/ 3 h 51"/>
                <a:gd name="T26" fmla="*/ 0 w 43"/>
                <a:gd name="T27" fmla="*/ 0 h 51"/>
                <a:gd name="T28" fmla="*/ 39 w 43"/>
                <a:gd name="T29" fmla="*/ 0 h 51"/>
                <a:gd name="T30" fmla="*/ 39 w 43"/>
                <a:gd name="T31" fmla="*/ 13 h 51"/>
                <a:gd name="T32" fmla="*/ 36 w 43"/>
                <a:gd name="T33" fmla="*/ 13 h 51"/>
                <a:gd name="T34" fmla="*/ 33 w 43"/>
                <a:gd name="T35" fmla="*/ 7 h 51"/>
                <a:gd name="T36" fmla="*/ 29 w 43"/>
                <a:gd name="T37" fmla="*/ 4 h 51"/>
                <a:gd name="T38" fmla="*/ 26 w 43"/>
                <a:gd name="T39" fmla="*/ 4 h 51"/>
                <a:gd name="T40" fmla="*/ 23 w 43"/>
                <a:gd name="T41" fmla="*/ 3 h 51"/>
                <a:gd name="T42" fmla="*/ 15 w 43"/>
                <a:gd name="T43" fmla="*/ 3 h 51"/>
                <a:gd name="T44" fmla="*/ 15 w 43"/>
                <a:gd name="T45" fmla="*/ 24 h 51"/>
                <a:gd name="T46" fmla="*/ 20 w 43"/>
                <a:gd name="T47" fmla="*/ 24 h 51"/>
                <a:gd name="T48" fmla="*/ 24 w 43"/>
                <a:gd name="T49" fmla="*/ 23 h 51"/>
                <a:gd name="T50" fmla="*/ 27 w 43"/>
                <a:gd name="T51" fmla="*/ 21 h 51"/>
                <a:gd name="T52" fmla="*/ 28 w 43"/>
                <a:gd name="T53" fmla="*/ 19 h 51"/>
                <a:gd name="T54" fmla="*/ 29 w 43"/>
                <a:gd name="T55" fmla="*/ 15 h 51"/>
                <a:gd name="T56" fmla="*/ 31 w 43"/>
                <a:gd name="T57" fmla="*/ 15 h 51"/>
                <a:gd name="T58" fmla="*/ 31 w 43"/>
                <a:gd name="T59" fmla="*/ 35 h 51"/>
                <a:gd name="T60" fmla="*/ 29 w 43"/>
                <a:gd name="T61" fmla="*/ 35 h 51"/>
                <a:gd name="T62" fmla="*/ 28 w 43"/>
                <a:gd name="T63" fmla="*/ 32 h 51"/>
                <a:gd name="T64" fmla="*/ 27 w 43"/>
                <a:gd name="T65" fmla="*/ 29 h 51"/>
                <a:gd name="T66" fmla="*/ 24 w 43"/>
                <a:gd name="T67" fmla="*/ 27 h 51"/>
                <a:gd name="T68" fmla="*/ 20 w 43"/>
                <a:gd name="T69" fmla="*/ 27 h 51"/>
                <a:gd name="T70" fmla="*/ 15 w 43"/>
                <a:gd name="T71" fmla="*/ 27 h 51"/>
                <a:gd name="T72" fmla="*/ 15 w 43"/>
                <a:gd name="T73" fmla="*/ 42 h 51"/>
                <a:gd name="T74" fmla="*/ 15 w 43"/>
                <a:gd name="T75" fmla="*/ 45 h 51"/>
                <a:gd name="T76" fmla="*/ 16 w 43"/>
                <a:gd name="T77" fmla="*/ 47 h 51"/>
                <a:gd name="T78" fmla="*/ 19 w 43"/>
                <a:gd name="T79" fmla="*/ 48 h 51"/>
                <a:gd name="T80" fmla="*/ 23 w 43"/>
                <a:gd name="T81" fmla="*/ 48 h 51"/>
                <a:gd name="T82" fmla="*/ 26 w 43"/>
                <a:gd name="T83" fmla="*/ 48 h 51"/>
                <a:gd name="T84" fmla="*/ 30 w 43"/>
                <a:gd name="T85" fmla="*/ 48 h 51"/>
                <a:gd name="T86" fmla="*/ 32 w 43"/>
                <a:gd name="T87" fmla="*/ 48 h 51"/>
                <a:gd name="T88" fmla="*/ 34 w 43"/>
                <a:gd name="T89" fmla="*/ 47 h 51"/>
                <a:gd name="T90" fmla="*/ 38 w 43"/>
                <a:gd name="T91" fmla="*/ 42 h 51"/>
                <a:gd name="T92" fmla="*/ 40 w 43"/>
                <a:gd name="T93" fmla="*/ 36 h 51"/>
                <a:gd name="T94" fmla="*/ 43 w 43"/>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51">
                  <a:moveTo>
                    <a:pt x="43" y="36"/>
                  </a:moveTo>
                  <a:cubicBezTo>
                    <a:pt x="42" y="51"/>
                    <a:pt x="42" y="51"/>
                    <a:pt x="42" y="51"/>
                  </a:cubicBezTo>
                  <a:cubicBezTo>
                    <a:pt x="0" y="51"/>
                    <a:pt x="0" y="51"/>
                    <a:pt x="0" y="51"/>
                  </a:cubicBezTo>
                  <a:cubicBezTo>
                    <a:pt x="0" y="49"/>
                    <a:pt x="0" y="49"/>
                    <a:pt x="0" y="49"/>
                  </a:cubicBezTo>
                  <a:cubicBezTo>
                    <a:pt x="0" y="49"/>
                    <a:pt x="1" y="49"/>
                    <a:pt x="3" y="49"/>
                  </a:cubicBezTo>
                  <a:cubicBezTo>
                    <a:pt x="4" y="48"/>
                    <a:pt x="5" y="48"/>
                    <a:pt x="5" y="48"/>
                  </a:cubicBezTo>
                  <a:cubicBezTo>
                    <a:pt x="6" y="48"/>
                    <a:pt x="6" y="47"/>
                    <a:pt x="6" y="47"/>
                  </a:cubicBezTo>
                  <a:cubicBezTo>
                    <a:pt x="7" y="46"/>
                    <a:pt x="7" y="45"/>
                    <a:pt x="7" y="44"/>
                  </a:cubicBezTo>
                  <a:cubicBezTo>
                    <a:pt x="7" y="8"/>
                    <a:pt x="7" y="8"/>
                    <a:pt x="7" y="8"/>
                  </a:cubicBezTo>
                  <a:cubicBezTo>
                    <a:pt x="7" y="7"/>
                    <a:pt x="7" y="6"/>
                    <a:pt x="7" y="6"/>
                  </a:cubicBezTo>
                  <a:cubicBezTo>
                    <a:pt x="6" y="5"/>
                    <a:pt x="6" y="5"/>
                    <a:pt x="5" y="4"/>
                  </a:cubicBezTo>
                  <a:cubicBezTo>
                    <a:pt x="4" y="4"/>
                    <a:pt x="3" y="4"/>
                    <a:pt x="2" y="3"/>
                  </a:cubicBezTo>
                  <a:cubicBezTo>
                    <a:pt x="1" y="3"/>
                    <a:pt x="0" y="3"/>
                    <a:pt x="0" y="3"/>
                  </a:cubicBezTo>
                  <a:cubicBezTo>
                    <a:pt x="0" y="0"/>
                    <a:pt x="0" y="0"/>
                    <a:pt x="0" y="0"/>
                  </a:cubicBezTo>
                  <a:cubicBezTo>
                    <a:pt x="39" y="0"/>
                    <a:pt x="39" y="0"/>
                    <a:pt x="39" y="0"/>
                  </a:cubicBezTo>
                  <a:cubicBezTo>
                    <a:pt x="39" y="13"/>
                    <a:pt x="39" y="13"/>
                    <a:pt x="39" y="13"/>
                  </a:cubicBezTo>
                  <a:cubicBezTo>
                    <a:pt x="36" y="13"/>
                    <a:pt x="36" y="13"/>
                    <a:pt x="36" y="13"/>
                  </a:cubicBezTo>
                  <a:cubicBezTo>
                    <a:pt x="36" y="11"/>
                    <a:pt x="35" y="9"/>
                    <a:pt x="33" y="7"/>
                  </a:cubicBezTo>
                  <a:cubicBezTo>
                    <a:pt x="32" y="5"/>
                    <a:pt x="30" y="4"/>
                    <a:pt x="29" y="4"/>
                  </a:cubicBezTo>
                  <a:cubicBezTo>
                    <a:pt x="28" y="4"/>
                    <a:pt x="27" y="4"/>
                    <a:pt x="26" y="4"/>
                  </a:cubicBezTo>
                  <a:cubicBezTo>
                    <a:pt x="25" y="3"/>
                    <a:pt x="24" y="3"/>
                    <a:pt x="23" y="3"/>
                  </a:cubicBezTo>
                  <a:cubicBezTo>
                    <a:pt x="15" y="3"/>
                    <a:pt x="15" y="3"/>
                    <a:pt x="15" y="3"/>
                  </a:cubicBezTo>
                  <a:cubicBezTo>
                    <a:pt x="15" y="24"/>
                    <a:pt x="15" y="24"/>
                    <a:pt x="15" y="24"/>
                  </a:cubicBezTo>
                  <a:cubicBezTo>
                    <a:pt x="20" y="24"/>
                    <a:pt x="20" y="24"/>
                    <a:pt x="20" y="24"/>
                  </a:cubicBezTo>
                  <a:cubicBezTo>
                    <a:pt x="22" y="24"/>
                    <a:pt x="23" y="23"/>
                    <a:pt x="24" y="23"/>
                  </a:cubicBezTo>
                  <a:cubicBezTo>
                    <a:pt x="25" y="23"/>
                    <a:pt x="26" y="22"/>
                    <a:pt x="27" y="21"/>
                  </a:cubicBezTo>
                  <a:cubicBezTo>
                    <a:pt x="27" y="21"/>
                    <a:pt x="28" y="20"/>
                    <a:pt x="28" y="19"/>
                  </a:cubicBezTo>
                  <a:cubicBezTo>
                    <a:pt x="28" y="17"/>
                    <a:pt x="28" y="16"/>
                    <a:pt x="29" y="15"/>
                  </a:cubicBezTo>
                  <a:cubicBezTo>
                    <a:pt x="31" y="15"/>
                    <a:pt x="31" y="15"/>
                    <a:pt x="31" y="15"/>
                  </a:cubicBezTo>
                  <a:cubicBezTo>
                    <a:pt x="31" y="35"/>
                    <a:pt x="31" y="35"/>
                    <a:pt x="31" y="35"/>
                  </a:cubicBezTo>
                  <a:cubicBezTo>
                    <a:pt x="29" y="35"/>
                    <a:pt x="29" y="35"/>
                    <a:pt x="29" y="35"/>
                  </a:cubicBezTo>
                  <a:cubicBezTo>
                    <a:pt x="29" y="34"/>
                    <a:pt x="28" y="33"/>
                    <a:pt x="28" y="32"/>
                  </a:cubicBezTo>
                  <a:cubicBezTo>
                    <a:pt x="27" y="30"/>
                    <a:pt x="27" y="29"/>
                    <a:pt x="27" y="29"/>
                  </a:cubicBezTo>
                  <a:cubicBezTo>
                    <a:pt x="26" y="28"/>
                    <a:pt x="25" y="27"/>
                    <a:pt x="24" y="27"/>
                  </a:cubicBezTo>
                  <a:cubicBezTo>
                    <a:pt x="23" y="27"/>
                    <a:pt x="22" y="27"/>
                    <a:pt x="20" y="27"/>
                  </a:cubicBezTo>
                  <a:cubicBezTo>
                    <a:pt x="15" y="27"/>
                    <a:pt x="15" y="27"/>
                    <a:pt x="15" y="27"/>
                  </a:cubicBezTo>
                  <a:cubicBezTo>
                    <a:pt x="15" y="42"/>
                    <a:pt x="15" y="42"/>
                    <a:pt x="15" y="42"/>
                  </a:cubicBezTo>
                  <a:cubicBezTo>
                    <a:pt x="15" y="43"/>
                    <a:pt x="15" y="44"/>
                    <a:pt x="15" y="45"/>
                  </a:cubicBezTo>
                  <a:cubicBezTo>
                    <a:pt x="15" y="46"/>
                    <a:pt x="16" y="47"/>
                    <a:pt x="16" y="47"/>
                  </a:cubicBezTo>
                  <a:cubicBezTo>
                    <a:pt x="17" y="48"/>
                    <a:pt x="18" y="48"/>
                    <a:pt x="19" y="48"/>
                  </a:cubicBezTo>
                  <a:cubicBezTo>
                    <a:pt x="20" y="48"/>
                    <a:pt x="21" y="48"/>
                    <a:pt x="23" y="48"/>
                  </a:cubicBezTo>
                  <a:cubicBezTo>
                    <a:pt x="24" y="48"/>
                    <a:pt x="25" y="48"/>
                    <a:pt x="26" y="48"/>
                  </a:cubicBezTo>
                  <a:cubicBezTo>
                    <a:pt x="28" y="48"/>
                    <a:pt x="29" y="48"/>
                    <a:pt x="30" y="48"/>
                  </a:cubicBezTo>
                  <a:cubicBezTo>
                    <a:pt x="31" y="48"/>
                    <a:pt x="31" y="48"/>
                    <a:pt x="32" y="48"/>
                  </a:cubicBezTo>
                  <a:cubicBezTo>
                    <a:pt x="33" y="48"/>
                    <a:pt x="34" y="47"/>
                    <a:pt x="34" y="47"/>
                  </a:cubicBezTo>
                  <a:cubicBezTo>
                    <a:pt x="36" y="46"/>
                    <a:pt x="37" y="44"/>
                    <a:pt x="38" y="42"/>
                  </a:cubicBezTo>
                  <a:cubicBezTo>
                    <a:pt x="39" y="39"/>
                    <a:pt x="40" y="38"/>
                    <a:pt x="40" y="36"/>
                  </a:cubicBezTo>
                  <a:lnTo>
                    <a:pt x="43" y="36"/>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42" name="Freeform 39"/>
            <p:cNvSpPr>
              <a:spLocks noEditPoints="1"/>
            </p:cNvSpPr>
            <p:nvPr userDrawn="1"/>
          </p:nvSpPr>
          <p:spPr bwMode="auto">
            <a:xfrm>
              <a:off x="3935364" y="1452985"/>
              <a:ext cx="187325" cy="192088"/>
            </a:xfrm>
            <a:custGeom>
              <a:avLst/>
              <a:gdLst>
                <a:gd name="T0" fmla="*/ 50 w 50"/>
                <a:gd name="T1" fmla="*/ 51 h 51"/>
                <a:gd name="T2" fmla="*/ 36 w 50"/>
                <a:gd name="T3" fmla="*/ 51 h 51"/>
                <a:gd name="T4" fmla="*/ 28 w 50"/>
                <a:gd name="T5" fmla="*/ 39 h 51"/>
                <a:gd name="T6" fmla="*/ 20 w 50"/>
                <a:gd name="T7" fmla="*/ 28 h 51"/>
                <a:gd name="T8" fmla="*/ 15 w 50"/>
                <a:gd name="T9" fmla="*/ 28 h 51"/>
                <a:gd name="T10" fmla="*/ 15 w 50"/>
                <a:gd name="T11" fmla="*/ 44 h 51"/>
                <a:gd name="T12" fmla="*/ 15 w 50"/>
                <a:gd name="T13" fmla="*/ 47 h 51"/>
                <a:gd name="T14" fmla="*/ 17 w 50"/>
                <a:gd name="T15" fmla="*/ 48 h 51"/>
                <a:gd name="T16" fmla="*/ 19 w 50"/>
                <a:gd name="T17" fmla="*/ 49 h 51"/>
                <a:gd name="T18" fmla="*/ 22 w 50"/>
                <a:gd name="T19" fmla="*/ 49 h 51"/>
                <a:gd name="T20" fmla="*/ 22 w 50"/>
                <a:gd name="T21" fmla="*/ 51 h 51"/>
                <a:gd name="T22" fmla="*/ 0 w 50"/>
                <a:gd name="T23" fmla="*/ 51 h 51"/>
                <a:gd name="T24" fmla="*/ 0 w 50"/>
                <a:gd name="T25" fmla="*/ 49 h 51"/>
                <a:gd name="T26" fmla="*/ 3 w 50"/>
                <a:gd name="T27" fmla="*/ 49 h 51"/>
                <a:gd name="T28" fmla="*/ 5 w 50"/>
                <a:gd name="T29" fmla="*/ 48 h 51"/>
                <a:gd name="T30" fmla="*/ 6 w 50"/>
                <a:gd name="T31" fmla="*/ 47 h 51"/>
                <a:gd name="T32" fmla="*/ 7 w 50"/>
                <a:gd name="T33" fmla="*/ 44 h 51"/>
                <a:gd name="T34" fmla="*/ 7 w 50"/>
                <a:gd name="T35" fmla="*/ 8 h 51"/>
                <a:gd name="T36" fmla="*/ 7 w 50"/>
                <a:gd name="T37" fmla="*/ 5 h 51"/>
                <a:gd name="T38" fmla="*/ 5 w 50"/>
                <a:gd name="T39" fmla="*/ 4 h 51"/>
                <a:gd name="T40" fmla="*/ 3 w 50"/>
                <a:gd name="T41" fmla="*/ 3 h 51"/>
                <a:gd name="T42" fmla="*/ 0 w 50"/>
                <a:gd name="T43" fmla="*/ 3 h 51"/>
                <a:gd name="T44" fmla="*/ 0 w 50"/>
                <a:gd name="T45" fmla="*/ 0 h 51"/>
                <a:gd name="T46" fmla="*/ 24 w 50"/>
                <a:gd name="T47" fmla="*/ 0 h 51"/>
                <a:gd name="T48" fmla="*/ 30 w 50"/>
                <a:gd name="T49" fmla="*/ 1 h 51"/>
                <a:gd name="T50" fmla="*/ 35 w 50"/>
                <a:gd name="T51" fmla="*/ 3 h 51"/>
                <a:gd name="T52" fmla="*/ 38 w 50"/>
                <a:gd name="T53" fmla="*/ 7 h 51"/>
                <a:gd name="T54" fmla="*/ 40 w 50"/>
                <a:gd name="T55" fmla="*/ 13 h 51"/>
                <a:gd name="T56" fmla="*/ 39 w 50"/>
                <a:gd name="T57" fmla="*/ 18 h 51"/>
                <a:gd name="T58" fmla="*/ 36 w 50"/>
                <a:gd name="T59" fmla="*/ 22 h 51"/>
                <a:gd name="T60" fmla="*/ 32 w 50"/>
                <a:gd name="T61" fmla="*/ 24 h 51"/>
                <a:gd name="T62" fmla="*/ 27 w 50"/>
                <a:gd name="T63" fmla="*/ 26 h 51"/>
                <a:gd name="T64" fmla="*/ 34 w 50"/>
                <a:gd name="T65" fmla="*/ 35 h 51"/>
                <a:gd name="T66" fmla="*/ 40 w 50"/>
                <a:gd name="T67" fmla="*/ 43 h 51"/>
                <a:gd name="T68" fmla="*/ 43 w 50"/>
                <a:gd name="T69" fmla="*/ 46 h 51"/>
                <a:gd name="T70" fmla="*/ 45 w 50"/>
                <a:gd name="T71" fmla="*/ 48 h 51"/>
                <a:gd name="T72" fmla="*/ 47 w 50"/>
                <a:gd name="T73" fmla="*/ 49 h 51"/>
                <a:gd name="T74" fmla="*/ 50 w 50"/>
                <a:gd name="T75" fmla="*/ 49 h 51"/>
                <a:gd name="T76" fmla="*/ 50 w 50"/>
                <a:gd name="T77" fmla="*/ 51 h 51"/>
                <a:gd name="T78" fmla="*/ 31 w 50"/>
                <a:gd name="T79" fmla="*/ 13 h 51"/>
                <a:gd name="T80" fmla="*/ 28 w 50"/>
                <a:gd name="T81" fmla="*/ 6 h 51"/>
                <a:gd name="T82" fmla="*/ 21 w 50"/>
                <a:gd name="T83" fmla="*/ 3 h 51"/>
                <a:gd name="T84" fmla="*/ 15 w 50"/>
                <a:gd name="T85" fmla="*/ 3 h 51"/>
                <a:gd name="T86" fmla="*/ 15 w 50"/>
                <a:gd name="T87" fmla="*/ 25 h 51"/>
                <a:gd name="T88" fmla="*/ 19 w 50"/>
                <a:gd name="T89" fmla="*/ 25 h 51"/>
                <a:gd name="T90" fmla="*/ 28 w 50"/>
                <a:gd name="T91" fmla="*/ 22 h 51"/>
                <a:gd name="T92" fmla="*/ 31 w 50"/>
                <a:gd name="T93"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 h="51">
                  <a:moveTo>
                    <a:pt x="50" y="51"/>
                  </a:moveTo>
                  <a:cubicBezTo>
                    <a:pt x="36" y="51"/>
                    <a:pt x="36" y="51"/>
                    <a:pt x="36" y="51"/>
                  </a:cubicBezTo>
                  <a:cubicBezTo>
                    <a:pt x="33" y="47"/>
                    <a:pt x="30" y="43"/>
                    <a:pt x="28" y="39"/>
                  </a:cubicBezTo>
                  <a:cubicBezTo>
                    <a:pt x="25" y="36"/>
                    <a:pt x="23" y="32"/>
                    <a:pt x="20" y="28"/>
                  </a:cubicBezTo>
                  <a:cubicBezTo>
                    <a:pt x="15" y="28"/>
                    <a:pt x="15" y="28"/>
                    <a:pt x="15" y="28"/>
                  </a:cubicBezTo>
                  <a:cubicBezTo>
                    <a:pt x="15" y="44"/>
                    <a:pt x="15" y="44"/>
                    <a:pt x="15" y="44"/>
                  </a:cubicBezTo>
                  <a:cubicBezTo>
                    <a:pt x="15"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7" y="5"/>
                  </a:cubicBezTo>
                  <a:cubicBezTo>
                    <a:pt x="6" y="5"/>
                    <a:pt x="6" y="4"/>
                    <a:pt x="5" y="4"/>
                  </a:cubicBezTo>
                  <a:cubicBezTo>
                    <a:pt x="4" y="4"/>
                    <a:pt x="4" y="4"/>
                    <a:pt x="3" y="3"/>
                  </a:cubicBezTo>
                  <a:cubicBezTo>
                    <a:pt x="2" y="3"/>
                    <a:pt x="1" y="3"/>
                    <a:pt x="0" y="3"/>
                  </a:cubicBezTo>
                  <a:cubicBezTo>
                    <a:pt x="0" y="0"/>
                    <a:pt x="0" y="0"/>
                    <a:pt x="0" y="0"/>
                  </a:cubicBezTo>
                  <a:cubicBezTo>
                    <a:pt x="24" y="0"/>
                    <a:pt x="24" y="0"/>
                    <a:pt x="24" y="0"/>
                  </a:cubicBezTo>
                  <a:cubicBezTo>
                    <a:pt x="26" y="0"/>
                    <a:pt x="28" y="1"/>
                    <a:pt x="30" y="1"/>
                  </a:cubicBezTo>
                  <a:cubicBezTo>
                    <a:pt x="32" y="2"/>
                    <a:pt x="33" y="2"/>
                    <a:pt x="35" y="3"/>
                  </a:cubicBezTo>
                  <a:cubicBezTo>
                    <a:pt x="36" y="4"/>
                    <a:pt x="38" y="6"/>
                    <a:pt x="38" y="7"/>
                  </a:cubicBezTo>
                  <a:cubicBezTo>
                    <a:pt x="39" y="9"/>
                    <a:pt x="40" y="10"/>
                    <a:pt x="40" y="13"/>
                  </a:cubicBezTo>
                  <a:cubicBezTo>
                    <a:pt x="40" y="15"/>
                    <a:pt x="39" y="16"/>
                    <a:pt x="39" y="18"/>
                  </a:cubicBezTo>
                  <a:cubicBezTo>
                    <a:pt x="38" y="19"/>
                    <a:pt x="37" y="21"/>
                    <a:pt x="36" y="22"/>
                  </a:cubicBezTo>
                  <a:cubicBezTo>
                    <a:pt x="35" y="23"/>
                    <a:pt x="34" y="24"/>
                    <a:pt x="32" y="24"/>
                  </a:cubicBezTo>
                  <a:cubicBezTo>
                    <a:pt x="31" y="25"/>
                    <a:pt x="29" y="26"/>
                    <a:pt x="27" y="26"/>
                  </a:cubicBezTo>
                  <a:cubicBezTo>
                    <a:pt x="30" y="30"/>
                    <a:pt x="32" y="32"/>
                    <a:pt x="34" y="35"/>
                  </a:cubicBezTo>
                  <a:cubicBezTo>
                    <a:pt x="35" y="37"/>
                    <a:pt x="37" y="40"/>
                    <a:pt x="40" y="43"/>
                  </a:cubicBezTo>
                  <a:cubicBezTo>
                    <a:pt x="41" y="44"/>
                    <a:pt x="42" y="46"/>
                    <a:pt x="43" y="46"/>
                  </a:cubicBezTo>
                  <a:cubicBezTo>
                    <a:pt x="43" y="47"/>
                    <a:pt x="44" y="47"/>
                    <a:pt x="45" y="48"/>
                  </a:cubicBezTo>
                  <a:cubicBezTo>
                    <a:pt x="46" y="48"/>
                    <a:pt x="47" y="48"/>
                    <a:pt x="47" y="49"/>
                  </a:cubicBezTo>
                  <a:cubicBezTo>
                    <a:pt x="48" y="49"/>
                    <a:pt x="49" y="49"/>
                    <a:pt x="50" y="49"/>
                  </a:cubicBezTo>
                  <a:lnTo>
                    <a:pt x="50" y="51"/>
                  </a:lnTo>
                  <a:close/>
                  <a:moveTo>
                    <a:pt x="31" y="13"/>
                  </a:moveTo>
                  <a:cubicBezTo>
                    <a:pt x="31" y="10"/>
                    <a:pt x="30" y="8"/>
                    <a:pt x="28" y="6"/>
                  </a:cubicBezTo>
                  <a:cubicBezTo>
                    <a:pt x="26" y="4"/>
                    <a:pt x="24" y="3"/>
                    <a:pt x="21" y="3"/>
                  </a:cubicBezTo>
                  <a:cubicBezTo>
                    <a:pt x="15" y="3"/>
                    <a:pt x="15" y="3"/>
                    <a:pt x="15" y="3"/>
                  </a:cubicBezTo>
                  <a:cubicBezTo>
                    <a:pt x="15" y="25"/>
                    <a:pt x="15" y="25"/>
                    <a:pt x="15" y="25"/>
                  </a:cubicBezTo>
                  <a:cubicBezTo>
                    <a:pt x="19" y="25"/>
                    <a:pt x="19" y="25"/>
                    <a:pt x="19" y="25"/>
                  </a:cubicBezTo>
                  <a:cubicBezTo>
                    <a:pt x="23" y="25"/>
                    <a:pt x="25" y="24"/>
                    <a:pt x="28" y="22"/>
                  </a:cubicBezTo>
                  <a:cubicBezTo>
                    <a:pt x="30" y="20"/>
                    <a:pt x="31" y="17"/>
                    <a:pt x="31" y="13"/>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43" name="Freeform 40"/>
            <p:cNvSpPr/>
            <p:nvPr userDrawn="1"/>
          </p:nvSpPr>
          <p:spPr bwMode="auto">
            <a:xfrm>
              <a:off x="4130626" y="1449810"/>
              <a:ext cx="131763" cy="203200"/>
            </a:xfrm>
            <a:custGeom>
              <a:avLst/>
              <a:gdLst>
                <a:gd name="T0" fmla="*/ 31 w 35"/>
                <a:gd name="T1" fmla="*/ 29 h 54"/>
                <a:gd name="T2" fmla="*/ 34 w 35"/>
                <a:gd name="T3" fmla="*/ 33 h 54"/>
                <a:gd name="T4" fmla="*/ 35 w 35"/>
                <a:gd name="T5" fmla="*/ 38 h 54"/>
                <a:gd name="T6" fmla="*/ 30 w 35"/>
                <a:gd name="T7" fmla="*/ 49 h 54"/>
                <a:gd name="T8" fmla="*/ 17 w 35"/>
                <a:gd name="T9" fmla="*/ 54 h 54"/>
                <a:gd name="T10" fmla="*/ 10 w 35"/>
                <a:gd name="T11" fmla="*/ 52 h 54"/>
                <a:gd name="T12" fmla="*/ 5 w 35"/>
                <a:gd name="T13" fmla="*/ 50 h 54"/>
                <a:gd name="T14" fmla="*/ 3 w 35"/>
                <a:gd name="T15" fmla="*/ 52 h 54"/>
                <a:gd name="T16" fmla="*/ 0 w 35"/>
                <a:gd name="T17" fmla="*/ 52 h 54"/>
                <a:gd name="T18" fmla="*/ 0 w 35"/>
                <a:gd name="T19" fmla="*/ 35 h 54"/>
                <a:gd name="T20" fmla="*/ 2 w 35"/>
                <a:gd name="T21" fmla="*/ 35 h 54"/>
                <a:gd name="T22" fmla="*/ 5 w 35"/>
                <a:gd name="T23" fmla="*/ 41 h 54"/>
                <a:gd name="T24" fmla="*/ 8 w 35"/>
                <a:gd name="T25" fmla="*/ 46 h 54"/>
                <a:gd name="T26" fmla="*/ 12 w 35"/>
                <a:gd name="T27" fmla="*/ 49 h 54"/>
                <a:gd name="T28" fmla="*/ 18 w 35"/>
                <a:gd name="T29" fmla="*/ 50 h 54"/>
                <a:gd name="T30" fmla="*/ 22 w 35"/>
                <a:gd name="T31" fmla="*/ 50 h 54"/>
                <a:gd name="T32" fmla="*/ 25 w 35"/>
                <a:gd name="T33" fmla="*/ 48 h 54"/>
                <a:gd name="T34" fmla="*/ 27 w 35"/>
                <a:gd name="T35" fmla="*/ 45 h 54"/>
                <a:gd name="T36" fmla="*/ 28 w 35"/>
                <a:gd name="T37" fmla="*/ 41 h 54"/>
                <a:gd name="T38" fmla="*/ 26 w 35"/>
                <a:gd name="T39" fmla="*/ 36 h 54"/>
                <a:gd name="T40" fmla="*/ 21 w 35"/>
                <a:gd name="T41" fmla="*/ 32 h 54"/>
                <a:gd name="T42" fmla="*/ 15 w 35"/>
                <a:gd name="T43" fmla="*/ 30 h 54"/>
                <a:gd name="T44" fmla="*/ 10 w 35"/>
                <a:gd name="T45" fmla="*/ 28 h 54"/>
                <a:gd name="T46" fmla="*/ 3 w 35"/>
                <a:gd name="T47" fmla="*/ 22 h 54"/>
                <a:gd name="T48" fmla="*/ 1 w 35"/>
                <a:gd name="T49" fmla="*/ 14 h 54"/>
                <a:gd name="T50" fmla="*/ 2 w 35"/>
                <a:gd name="T51" fmla="*/ 9 h 54"/>
                <a:gd name="T52" fmla="*/ 6 w 35"/>
                <a:gd name="T53" fmla="*/ 4 h 54"/>
                <a:gd name="T54" fmla="*/ 11 w 35"/>
                <a:gd name="T55" fmla="*/ 1 h 54"/>
                <a:gd name="T56" fmla="*/ 16 w 35"/>
                <a:gd name="T57" fmla="*/ 0 h 54"/>
                <a:gd name="T58" fmla="*/ 23 w 35"/>
                <a:gd name="T59" fmla="*/ 1 h 54"/>
                <a:gd name="T60" fmla="*/ 28 w 35"/>
                <a:gd name="T61" fmla="*/ 4 h 54"/>
                <a:gd name="T62" fmla="*/ 29 w 35"/>
                <a:gd name="T63" fmla="*/ 1 h 54"/>
                <a:gd name="T64" fmla="*/ 32 w 35"/>
                <a:gd name="T65" fmla="*/ 1 h 54"/>
                <a:gd name="T66" fmla="*/ 32 w 35"/>
                <a:gd name="T67" fmla="*/ 18 h 54"/>
                <a:gd name="T68" fmla="*/ 30 w 35"/>
                <a:gd name="T69" fmla="*/ 18 h 54"/>
                <a:gd name="T70" fmla="*/ 28 w 35"/>
                <a:gd name="T71" fmla="*/ 13 h 54"/>
                <a:gd name="T72" fmla="*/ 25 w 35"/>
                <a:gd name="T73" fmla="*/ 8 h 54"/>
                <a:gd name="T74" fmla="*/ 21 w 35"/>
                <a:gd name="T75" fmla="*/ 5 h 54"/>
                <a:gd name="T76" fmla="*/ 16 w 35"/>
                <a:gd name="T77" fmla="*/ 3 h 54"/>
                <a:gd name="T78" fmla="*/ 10 w 35"/>
                <a:gd name="T79" fmla="*/ 6 h 54"/>
                <a:gd name="T80" fmla="*/ 8 w 35"/>
                <a:gd name="T81" fmla="*/ 11 h 54"/>
                <a:gd name="T82" fmla="*/ 9 w 35"/>
                <a:gd name="T83" fmla="*/ 17 h 54"/>
                <a:gd name="T84" fmla="*/ 14 w 35"/>
                <a:gd name="T85" fmla="*/ 20 h 54"/>
                <a:gd name="T86" fmla="*/ 19 w 35"/>
                <a:gd name="T87" fmla="*/ 22 h 54"/>
                <a:gd name="T88" fmla="*/ 24 w 35"/>
                <a:gd name="T89" fmla="*/ 24 h 54"/>
                <a:gd name="T90" fmla="*/ 28 w 35"/>
                <a:gd name="T91" fmla="*/ 26 h 54"/>
                <a:gd name="T92" fmla="*/ 31 w 35"/>
                <a:gd name="T93"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54">
                  <a:moveTo>
                    <a:pt x="31" y="29"/>
                  </a:moveTo>
                  <a:cubicBezTo>
                    <a:pt x="32" y="30"/>
                    <a:pt x="33" y="32"/>
                    <a:pt x="34" y="33"/>
                  </a:cubicBezTo>
                  <a:cubicBezTo>
                    <a:pt x="34" y="34"/>
                    <a:pt x="35" y="36"/>
                    <a:pt x="35" y="38"/>
                  </a:cubicBezTo>
                  <a:cubicBezTo>
                    <a:pt x="35" y="43"/>
                    <a:pt x="33" y="46"/>
                    <a:pt x="30" y="49"/>
                  </a:cubicBezTo>
                  <a:cubicBezTo>
                    <a:pt x="26" y="52"/>
                    <a:pt x="22" y="54"/>
                    <a:pt x="17" y="54"/>
                  </a:cubicBezTo>
                  <a:cubicBezTo>
                    <a:pt x="15" y="54"/>
                    <a:pt x="13" y="53"/>
                    <a:pt x="10" y="52"/>
                  </a:cubicBezTo>
                  <a:cubicBezTo>
                    <a:pt x="8" y="52"/>
                    <a:pt x="6" y="51"/>
                    <a:pt x="5" y="50"/>
                  </a:cubicBezTo>
                  <a:cubicBezTo>
                    <a:pt x="3" y="52"/>
                    <a:pt x="3" y="52"/>
                    <a:pt x="3" y="52"/>
                  </a:cubicBezTo>
                  <a:cubicBezTo>
                    <a:pt x="0" y="52"/>
                    <a:pt x="0" y="52"/>
                    <a:pt x="0" y="52"/>
                  </a:cubicBezTo>
                  <a:cubicBezTo>
                    <a:pt x="0" y="35"/>
                    <a:pt x="0" y="35"/>
                    <a:pt x="0" y="35"/>
                  </a:cubicBezTo>
                  <a:cubicBezTo>
                    <a:pt x="2" y="35"/>
                    <a:pt x="2" y="35"/>
                    <a:pt x="2" y="35"/>
                  </a:cubicBezTo>
                  <a:cubicBezTo>
                    <a:pt x="3" y="37"/>
                    <a:pt x="4" y="39"/>
                    <a:pt x="5" y="41"/>
                  </a:cubicBezTo>
                  <a:cubicBezTo>
                    <a:pt x="5" y="43"/>
                    <a:pt x="6" y="44"/>
                    <a:pt x="8" y="46"/>
                  </a:cubicBezTo>
                  <a:cubicBezTo>
                    <a:pt x="9" y="47"/>
                    <a:pt x="10" y="48"/>
                    <a:pt x="12" y="49"/>
                  </a:cubicBezTo>
                  <a:cubicBezTo>
                    <a:pt x="14" y="50"/>
                    <a:pt x="16" y="50"/>
                    <a:pt x="18" y="50"/>
                  </a:cubicBezTo>
                  <a:cubicBezTo>
                    <a:pt x="20" y="50"/>
                    <a:pt x="21" y="50"/>
                    <a:pt x="22" y="50"/>
                  </a:cubicBezTo>
                  <a:cubicBezTo>
                    <a:pt x="23" y="49"/>
                    <a:pt x="24" y="49"/>
                    <a:pt x="25" y="48"/>
                  </a:cubicBezTo>
                  <a:cubicBezTo>
                    <a:pt x="26" y="47"/>
                    <a:pt x="27" y="46"/>
                    <a:pt x="27" y="45"/>
                  </a:cubicBezTo>
                  <a:cubicBezTo>
                    <a:pt x="27" y="44"/>
                    <a:pt x="28" y="43"/>
                    <a:pt x="28" y="41"/>
                  </a:cubicBezTo>
                  <a:cubicBezTo>
                    <a:pt x="28" y="39"/>
                    <a:pt x="27" y="37"/>
                    <a:pt x="26" y="36"/>
                  </a:cubicBezTo>
                  <a:cubicBezTo>
                    <a:pt x="25" y="34"/>
                    <a:pt x="23" y="33"/>
                    <a:pt x="21" y="32"/>
                  </a:cubicBezTo>
                  <a:cubicBezTo>
                    <a:pt x="19" y="31"/>
                    <a:pt x="17" y="30"/>
                    <a:pt x="15" y="30"/>
                  </a:cubicBezTo>
                  <a:cubicBezTo>
                    <a:pt x="13" y="29"/>
                    <a:pt x="12" y="28"/>
                    <a:pt x="10" y="28"/>
                  </a:cubicBezTo>
                  <a:cubicBezTo>
                    <a:pt x="7" y="26"/>
                    <a:pt x="5" y="25"/>
                    <a:pt x="3" y="22"/>
                  </a:cubicBezTo>
                  <a:cubicBezTo>
                    <a:pt x="2" y="20"/>
                    <a:pt x="1" y="18"/>
                    <a:pt x="1" y="14"/>
                  </a:cubicBezTo>
                  <a:cubicBezTo>
                    <a:pt x="1" y="12"/>
                    <a:pt x="1" y="10"/>
                    <a:pt x="2" y="9"/>
                  </a:cubicBezTo>
                  <a:cubicBezTo>
                    <a:pt x="3" y="7"/>
                    <a:pt x="4" y="6"/>
                    <a:pt x="6" y="4"/>
                  </a:cubicBezTo>
                  <a:cubicBezTo>
                    <a:pt x="7" y="3"/>
                    <a:pt x="9" y="2"/>
                    <a:pt x="11" y="1"/>
                  </a:cubicBezTo>
                  <a:cubicBezTo>
                    <a:pt x="12" y="1"/>
                    <a:pt x="14" y="0"/>
                    <a:pt x="16" y="0"/>
                  </a:cubicBezTo>
                  <a:cubicBezTo>
                    <a:pt x="19" y="0"/>
                    <a:pt x="21" y="1"/>
                    <a:pt x="23" y="1"/>
                  </a:cubicBezTo>
                  <a:cubicBezTo>
                    <a:pt x="25" y="2"/>
                    <a:pt x="26" y="3"/>
                    <a:pt x="28" y="4"/>
                  </a:cubicBezTo>
                  <a:cubicBezTo>
                    <a:pt x="29" y="1"/>
                    <a:pt x="29" y="1"/>
                    <a:pt x="29" y="1"/>
                  </a:cubicBezTo>
                  <a:cubicBezTo>
                    <a:pt x="32" y="1"/>
                    <a:pt x="32" y="1"/>
                    <a:pt x="32" y="1"/>
                  </a:cubicBezTo>
                  <a:cubicBezTo>
                    <a:pt x="32" y="18"/>
                    <a:pt x="32" y="18"/>
                    <a:pt x="32" y="18"/>
                  </a:cubicBezTo>
                  <a:cubicBezTo>
                    <a:pt x="30" y="18"/>
                    <a:pt x="30" y="18"/>
                    <a:pt x="30" y="18"/>
                  </a:cubicBezTo>
                  <a:cubicBezTo>
                    <a:pt x="29" y="16"/>
                    <a:pt x="28" y="15"/>
                    <a:pt x="28" y="13"/>
                  </a:cubicBezTo>
                  <a:cubicBezTo>
                    <a:pt x="27" y="11"/>
                    <a:pt x="26" y="9"/>
                    <a:pt x="25" y="8"/>
                  </a:cubicBezTo>
                  <a:cubicBezTo>
                    <a:pt x="24" y="7"/>
                    <a:pt x="23" y="6"/>
                    <a:pt x="21" y="5"/>
                  </a:cubicBezTo>
                  <a:cubicBezTo>
                    <a:pt x="20" y="4"/>
                    <a:pt x="18" y="3"/>
                    <a:pt x="16" y="3"/>
                  </a:cubicBezTo>
                  <a:cubicBezTo>
                    <a:pt x="14" y="3"/>
                    <a:pt x="12" y="4"/>
                    <a:pt x="10" y="6"/>
                  </a:cubicBezTo>
                  <a:cubicBezTo>
                    <a:pt x="9" y="7"/>
                    <a:pt x="8" y="9"/>
                    <a:pt x="8" y="11"/>
                  </a:cubicBezTo>
                  <a:cubicBezTo>
                    <a:pt x="8" y="13"/>
                    <a:pt x="8" y="15"/>
                    <a:pt x="9" y="17"/>
                  </a:cubicBezTo>
                  <a:cubicBezTo>
                    <a:pt x="10" y="18"/>
                    <a:pt x="12" y="19"/>
                    <a:pt x="14" y="20"/>
                  </a:cubicBezTo>
                  <a:cubicBezTo>
                    <a:pt x="16" y="21"/>
                    <a:pt x="17" y="22"/>
                    <a:pt x="19" y="22"/>
                  </a:cubicBezTo>
                  <a:cubicBezTo>
                    <a:pt x="21" y="23"/>
                    <a:pt x="22" y="24"/>
                    <a:pt x="24" y="24"/>
                  </a:cubicBezTo>
                  <a:cubicBezTo>
                    <a:pt x="25" y="25"/>
                    <a:pt x="27" y="26"/>
                    <a:pt x="28" y="26"/>
                  </a:cubicBezTo>
                  <a:cubicBezTo>
                    <a:pt x="29" y="27"/>
                    <a:pt x="30" y="28"/>
                    <a:pt x="31" y="29"/>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44" name="Freeform 41"/>
            <p:cNvSpPr/>
            <p:nvPr userDrawn="1"/>
          </p:nvSpPr>
          <p:spPr bwMode="auto">
            <a:xfrm>
              <a:off x="4281439"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7 w 23"/>
                <a:gd name="T11" fmla="*/ 47 h 51"/>
                <a:gd name="T12" fmla="*/ 8 w 23"/>
                <a:gd name="T13" fmla="*/ 45 h 51"/>
                <a:gd name="T14" fmla="*/ 8 w 23"/>
                <a:gd name="T15" fmla="*/ 8 h 51"/>
                <a:gd name="T16" fmla="*/ 7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8 w 23"/>
                <a:gd name="T33" fmla="*/ 4 h 51"/>
                <a:gd name="T34" fmla="*/ 16 w 23"/>
                <a:gd name="T35" fmla="*/ 5 h 51"/>
                <a:gd name="T36" fmla="*/ 15 w 23"/>
                <a:gd name="T37" fmla="*/ 7 h 51"/>
                <a:gd name="T38" fmla="*/ 15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6" y="48"/>
                    <a:pt x="7" y="47"/>
                    <a:pt x="7" y="47"/>
                  </a:cubicBezTo>
                  <a:cubicBezTo>
                    <a:pt x="8" y="46"/>
                    <a:pt x="8" y="46"/>
                    <a:pt x="8" y="45"/>
                  </a:cubicBezTo>
                  <a:cubicBezTo>
                    <a:pt x="8" y="8"/>
                    <a:pt x="8" y="8"/>
                    <a:pt x="8" y="8"/>
                  </a:cubicBezTo>
                  <a:cubicBezTo>
                    <a:pt x="8" y="7"/>
                    <a:pt x="8" y="6"/>
                    <a:pt x="7"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9" y="4"/>
                    <a:pt x="18" y="4"/>
                  </a:cubicBezTo>
                  <a:cubicBezTo>
                    <a:pt x="17" y="4"/>
                    <a:pt x="16" y="5"/>
                    <a:pt x="16" y="5"/>
                  </a:cubicBezTo>
                  <a:cubicBezTo>
                    <a:pt x="16" y="6"/>
                    <a:pt x="15" y="7"/>
                    <a:pt x="15" y="7"/>
                  </a:cubicBezTo>
                  <a:cubicBezTo>
                    <a:pt x="15" y="44"/>
                    <a:pt x="15" y="44"/>
                    <a:pt x="15" y="44"/>
                  </a:cubicBezTo>
                  <a:cubicBezTo>
                    <a:pt x="15" y="45"/>
                    <a:pt x="16" y="46"/>
                    <a:pt x="16" y="46"/>
                  </a:cubicBezTo>
                  <a:cubicBezTo>
                    <a:pt x="16" y="47"/>
                    <a:pt x="17" y="47"/>
                    <a:pt x="18" y="48"/>
                  </a:cubicBezTo>
                  <a:cubicBezTo>
                    <a:pt x="18" y="48"/>
                    <a:pt x="19"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45" name="Freeform 42"/>
            <p:cNvSpPr/>
            <p:nvPr userDrawn="1"/>
          </p:nvSpPr>
          <p:spPr bwMode="auto">
            <a:xfrm>
              <a:off x="4383039" y="1452985"/>
              <a:ext cx="165100" cy="192088"/>
            </a:xfrm>
            <a:custGeom>
              <a:avLst/>
              <a:gdLst>
                <a:gd name="T0" fmla="*/ 44 w 44"/>
                <a:gd name="T1" fmla="*/ 14 h 51"/>
                <a:gd name="T2" fmla="*/ 42 w 44"/>
                <a:gd name="T3" fmla="*/ 14 h 51"/>
                <a:gd name="T4" fmla="*/ 40 w 44"/>
                <a:gd name="T5" fmla="*/ 11 h 51"/>
                <a:gd name="T6" fmla="*/ 38 w 44"/>
                <a:gd name="T7" fmla="*/ 8 h 51"/>
                <a:gd name="T8" fmla="*/ 36 w 44"/>
                <a:gd name="T9" fmla="*/ 5 h 51"/>
                <a:gd name="T10" fmla="*/ 34 w 44"/>
                <a:gd name="T11" fmla="*/ 4 h 51"/>
                <a:gd name="T12" fmla="*/ 31 w 44"/>
                <a:gd name="T13" fmla="*/ 3 h 51"/>
                <a:gd name="T14" fmla="*/ 28 w 44"/>
                <a:gd name="T15" fmla="*/ 3 h 51"/>
                <a:gd name="T16" fmla="*/ 26 w 44"/>
                <a:gd name="T17" fmla="*/ 3 h 51"/>
                <a:gd name="T18" fmla="*/ 26 w 44"/>
                <a:gd name="T19" fmla="*/ 44 h 51"/>
                <a:gd name="T20" fmla="*/ 26 w 44"/>
                <a:gd name="T21" fmla="*/ 46 h 51"/>
                <a:gd name="T22" fmla="*/ 28 w 44"/>
                <a:gd name="T23" fmla="*/ 48 h 51"/>
                <a:gd name="T24" fmla="*/ 31 w 44"/>
                <a:gd name="T25" fmla="*/ 48 h 51"/>
                <a:gd name="T26" fmla="*/ 34 w 44"/>
                <a:gd name="T27" fmla="*/ 49 h 51"/>
                <a:gd name="T28" fmla="*/ 34 w 44"/>
                <a:gd name="T29" fmla="*/ 51 h 51"/>
                <a:gd name="T30" fmla="*/ 10 w 44"/>
                <a:gd name="T31" fmla="*/ 51 h 51"/>
                <a:gd name="T32" fmla="*/ 10 w 44"/>
                <a:gd name="T33" fmla="*/ 49 h 51"/>
                <a:gd name="T34" fmla="*/ 13 w 44"/>
                <a:gd name="T35" fmla="*/ 49 h 51"/>
                <a:gd name="T36" fmla="*/ 16 w 44"/>
                <a:gd name="T37" fmla="*/ 48 h 51"/>
                <a:gd name="T38" fmla="*/ 17 w 44"/>
                <a:gd name="T39" fmla="*/ 47 h 51"/>
                <a:gd name="T40" fmla="*/ 18 w 44"/>
                <a:gd name="T41" fmla="*/ 44 h 51"/>
                <a:gd name="T42" fmla="*/ 18 w 44"/>
                <a:gd name="T43" fmla="*/ 3 h 51"/>
                <a:gd name="T44" fmla="*/ 16 w 44"/>
                <a:gd name="T45" fmla="*/ 3 h 51"/>
                <a:gd name="T46" fmla="*/ 13 w 44"/>
                <a:gd name="T47" fmla="*/ 3 h 51"/>
                <a:gd name="T48" fmla="*/ 10 w 44"/>
                <a:gd name="T49" fmla="*/ 4 h 51"/>
                <a:gd name="T50" fmla="*/ 7 w 44"/>
                <a:gd name="T51" fmla="*/ 5 h 51"/>
                <a:gd name="T52" fmla="*/ 5 w 44"/>
                <a:gd name="T53" fmla="*/ 8 h 51"/>
                <a:gd name="T54" fmla="*/ 3 w 44"/>
                <a:gd name="T55" fmla="*/ 11 h 51"/>
                <a:gd name="T56" fmla="*/ 2 w 44"/>
                <a:gd name="T57" fmla="*/ 14 h 51"/>
                <a:gd name="T58" fmla="*/ 0 w 44"/>
                <a:gd name="T59" fmla="*/ 14 h 51"/>
                <a:gd name="T60" fmla="*/ 0 w 44"/>
                <a:gd name="T61" fmla="*/ 0 h 51"/>
                <a:gd name="T62" fmla="*/ 44 w 44"/>
                <a:gd name="T63" fmla="*/ 0 h 51"/>
                <a:gd name="T64" fmla="*/ 44 w 44"/>
                <a:gd name="T6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1">
                  <a:moveTo>
                    <a:pt x="44" y="14"/>
                  </a:moveTo>
                  <a:cubicBezTo>
                    <a:pt x="42" y="14"/>
                    <a:pt x="42" y="14"/>
                    <a:pt x="42" y="14"/>
                  </a:cubicBezTo>
                  <a:cubicBezTo>
                    <a:pt x="41" y="13"/>
                    <a:pt x="41" y="12"/>
                    <a:pt x="40" y="11"/>
                  </a:cubicBezTo>
                  <a:cubicBezTo>
                    <a:pt x="40" y="10"/>
                    <a:pt x="39" y="9"/>
                    <a:pt x="38" y="8"/>
                  </a:cubicBezTo>
                  <a:cubicBezTo>
                    <a:pt x="38" y="7"/>
                    <a:pt x="37" y="6"/>
                    <a:pt x="36" y="5"/>
                  </a:cubicBezTo>
                  <a:cubicBezTo>
                    <a:pt x="35" y="4"/>
                    <a:pt x="34" y="4"/>
                    <a:pt x="34" y="4"/>
                  </a:cubicBezTo>
                  <a:cubicBezTo>
                    <a:pt x="33" y="3"/>
                    <a:pt x="32" y="3"/>
                    <a:pt x="31" y="3"/>
                  </a:cubicBezTo>
                  <a:cubicBezTo>
                    <a:pt x="30" y="3"/>
                    <a:pt x="29" y="3"/>
                    <a:pt x="28" y="3"/>
                  </a:cubicBezTo>
                  <a:cubicBezTo>
                    <a:pt x="26" y="3"/>
                    <a:pt x="26" y="3"/>
                    <a:pt x="26" y="3"/>
                  </a:cubicBezTo>
                  <a:cubicBezTo>
                    <a:pt x="26" y="44"/>
                    <a:pt x="26" y="44"/>
                    <a:pt x="26" y="44"/>
                  </a:cubicBezTo>
                  <a:cubicBezTo>
                    <a:pt x="26" y="45"/>
                    <a:pt x="26" y="46"/>
                    <a:pt x="26" y="46"/>
                  </a:cubicBezTo>
                  <a:cubicBezTo>
                    <a:pt x="26" y="47"/>
                    <a:pt x="27" y="47"/>
                    <a:pt x="28" y="48"/>
                  </a:cubicBezTo>
                  <a:cubicBezTo>
                    <a:pt x="28" y="48"/>
                    <a:pt x="29" y="48"/>
                    <a:pt x="31" y="48"/>
                  </a:cubicBezTo>
                  <a:cubicBezTo>
                    <a:pt x="32" y="49"/>
                    <a:pt x="33" y="49"/>
                    <a:pt x="34" y="49"/>
                  </a:cubicBezTo>
                  <a:cubicBezTo>
                    <a:pt x="34" y="51"/>
                    <a:pt x="34" y="51"/>
                    <a:pt x="34" y="51"/>
                  </a:cubicBezTo>
                  <a:cubicBezTo>
                    <a:pt x="10" y="51"/>
                    <a:pt x="10" y="51"/>
                    <a:pt x="10" y="51"/>
                  </a:cubicBezTo>
                  <a:cubicBezTo>
                    <a:pt x="10" y="49"/>
                    <a:pt x="10" y="49"/>
                    <a:pt x="10" y="49"/>
                  </a:cubicBezTo>
                  <a:cubicBezTo>
                    <a:pt x="10" y="49"/>
                    <a:pt x="11" y="49"/>
                    <a:pt x="13" y="49"/>
                  </a:cubicBezTo>
                  <a:cubicBezTo>
                    <a:pt x="14" y="48"/>
                    <a:pt x="15" y="48"/>
                    <a:pt x="16" y="48"/>
                  </a:cubicBezTo>
                  <a:cubicBezTo>
                    <a:pt x="16" y="48"/>
                    <a:pt x="17" y="47"/>
                    <a:pt x="17" y="47"/>
                  </a:cubicBezTo>
                  <a:cubicBezTo>
                    <a:pt x="18" y="46"/>
                    <a:pt x="18" y="45"/>
                    <a:pt x="18" y="44"/>
                  </a:cubicBezTo>
                  <a:cubicBezTo>
                    <a:pt x="18" y="3"/>
                    <a:pt x="18" y="3"/>
                    <a:pt x="18" y="3"/>
                  </a:cubicBezTo>
                  <a:cubicBezTo>
                    <a:pt x="16" y="3"/>
                    <a:pt x="16" y="3"/>
                    <a:pt x="16" y="3"/>
                  </a:cubicBezTo>
                  <a:cubicBezTo>
                    <a:pt x="15" y="3"/>
                    <a:pt x="14" y="3"/>
                    <a:pt x="13" y="3"/>
                  </a:cubicBezTo>
                  <a:cubicBezTo>
                    <a:pt x="12" y="3"/>
                    <a:pt x="11" y="3"/>
                    <a:pt x="10" y="4"/>
                  </a:cubicBezTo>
                  <a:cubicBezTo>
                    <a:pt x="9" y="4"/>
                    <a:pt x="8" y="4"/>
                    <a:pt x="7" y="5"/>
                  </a:cubicBezTo>
                  <a:cubicBezTo>
                    <a:pt x="7" y="6"/>
                    <a:pt x="6" y="7"/>
                    <a:pt x="5" y="8"/>
                  </a:cubicBezTo>
                  <a:cubicBezTo>
                    <a:pt x="4" y="9"/>
                    <a:pt x="4" y="10"/>
                    <a:pt x="3" y="11"/>
                  </a:cubicBezTo>
                  <a:cubicBezTo>
                    <a:pt x="3" y="13"/>
                    <a:pt x="2" y="14"/>
                    <a:pt x="2" y="14"/>
                  </a:cubicBezTo>
                  <a:cubicBezTo>
                    <a:pt x="0" y="14"/>
                    <a:pt x="0" y="14"/>
                    <a:pt x="0" y="14"/>
                  </a:cubicBezTo>
                  <a:cubicBezTo>
                    <a:pt x="0" y="0"/>
                    <a:pt x="0" y="0"/>
                    <a:pt x="0" y="0"/>
                  </a:cubicBezTo>
                  <a:cubicBezTo>
                    <a:pt x="44" y="0"/>
                    <a:pt x="44" y="0"/>
                    <a:pt x="44" y="0"/>
                  </a:cubicBezTo>
                  <a:lnTo>
                    <a:pt x="44" y="14"/>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46" name="Freeform 43"/>
            <p:cNvSpPr/>
            <p:nvPr userDrawn="1"/>
          </p:nvSpPr>
          <p:spPr bwMode="auto">
            <a:xfrm>
              <a:off x="4559251" y="1452985"/>
              <a:ext cx="184150" cy="192088"/>
            </a:xfrm>
            <a:custGeom>
              <a:avLst/>
              <a:gdLst>
                <a:gd name="T0" fmla="*/ 49 w 49"/>
                <a:gd name="T1" fmla="*/ 3 h 51"/>
                <a:gd name="T2" fmla="*/ 47 w 49"/>
                <a:gd name="T3" fmla="*/ 4 h 51"/>
                <a:gd name="T4" fmla="*/ 45 w 49"/>
                <a:gd name="T5" fmla="*/ 4 h 51"/>
                <a:gd name="T6" fmla="*/ 43 w 49"/>
                <a:gd name="T7" fmla="*/ 6 h 51"/>
                <a:gd name="T8" fmla="*/ 41 w 49"/>
                <a:gd name="T9" fmla="*/ 8 h 51"/>
                <a:gd name="T10" fmla="*/ 36 w 49"/>
                <a:gd name="T11" fmla="*/ 16 h 51"/>
                <a:gd name="T12" fmla="*/ 30 w 49"/>
                <a:gd name="T13" fmla="*/ 26 h 51"/>
                <a:gd name="T14" fmla="*/ 28 w 49"/>
                <a:gd name="T15" fmla="*/ 30 h 51"/>
                <a:gd name="T16" fmla="*/ 28 w 49"/>
                <a:gd name="T17" fmla="*/ 34 h 51"/>
                <a:gd name="T18" fmla="*/ 28 w 49"/>
                <a:gd name="T19" fmla="*/ 44 h 51"/>
                <a:gd name="T20" fmla="*/ 29 w 49"/>
                <a:gd name="T21" fmla="*/ 46 h 51"/>
                <a:gd name="T22" fmla="*/ 30 w 49"/>
                <a:gd name="T23" fmla="*/ 48 h 51"/>
                <a:gd name="T24" fmla="*/ 33 w 49"/>
                <a:gd name="T25" fmla="*/ 48 h 51"/>
                <a:gd name="T26" fmla="*/ 36 w 49"/>
                <a:gd name="T27" fmla="*/ 49 h 51"/>
                <a:gd name="T28" fmla="*/ 36 w 49"/>
                <a:gd name="T29" fmla="*/ 51 h 51"/>
                <a:gd name="T30" fmla="*/ 12 w 49"/>
                <a:gd name="T31" fmla="*/ 51 h 51"/>
                <a:gd name="T32" fmla="*/ 12 w 49"/>
                <a:gd name="T33" fmla="*/ 49 h 51"/>
                <a:gd name="T34" fmla="*/ 15 w 49"/>
                <a:gd name="T35" fmla="*/ 49 h 51"/>
                <a:gd name="T36" fmla="*/ 18 w 49"/>
                <a:gd name="T37" fmla="*/ 48 h 51"/>
                <a:gd name="T38" fmla="*/ 20 w 49"/>
                <a:gd name="T39" fmla="*/ 47 h 51"/>
                <a:gd name="T40" fmla="*/ 20 w 49"/>
                <a:gd name="T41" fmla="*/ 44 h 51"/>
                <a:gd name="T42" fmla="*/ 20 w 49"/>
                <a:gd name="T43" fmla="*/ 32 h 51"/>
                <a:gd name="T44" fmla="*/ 20 w 49"/>
                <a:gd name="T45" fmla="*/ 30 h 51"/>
                <a:gd name="T46" fmla="*/ 18 w 49"/>
                <a:gd name="T47" fmla="*/ 26 h 51"/>
                <a:gd name="T48" fmla="*/ 13 w 49"/>
                <a:gd name="T49" fmla="*/ 17 h 51"/>
                <a:gd name="T50" fmla="*/ 9 w 49"/>
                <a:gd name="T51" fmla="*/ 9 h 51"/>
                <a:gd name="T52" fmla="*/ 7 w 49"/>
                <a:gd name="T53" fmla="*/ 6 h 51"/>
                <a:gd name="T54" fmla="*/ 5 w 49"/>
                <a:gd name="T55" fmla="*/ 4 h 51"/>
                <a:gd name="T56" fmla="*/ 2 w 49"/>
                <a:gd name="T57" fmla="*/ 3 h 51"/>
                <a:gd name="T58" fmla="*/ 0 w 49"/>
                <a:gd name="T59" fmla="*/ 3 h 51"/>
                <a:gd name="T60" fmla="*/ 0 w 49"/>
                <a:gd name="T61" fmla="*/ 0 h 51"/>
                <a:gd name="T62" fmla="*/ 22 w 49"/>
                <a:gd name="T63" fmla="*/ 0 h 51"/>
                <a:gd name="T64" fmla="*/ 22 w 49"/>
                <a:gd name="T65" fmla="*/ 3 h 51"/>
                <a:gd name="T66" fmla="*/ 17 w 49"/>
                <a:gd name="T67" fmla="*/ 4 h 51"/>
                <a:gd name="T68" fmla="*/ 15 w 49"/>
                <a:gd name="T69" fmla="*/ 5 h 51"/>
                <a:gd name="T70" fmla="*/ 16 w 49"/>
                <a:gd name="T71" fmla="*/ 6 h 51"/>
                <a:gd name="T72" fmla="*/ 16 w 49"/>
                <a:gd name="T73" fmla="*/ 7 h 51"/>
                <a:gd name="T74" fmla="*/ 17 w 49"/>
                <a:gd name="T75" fmla="*/ 9 h 51"/>
                <a:gd name="T76" fmla="*/ 18 w 49"/>
                <a:gd name="T77" fmla="*/ 11 h 51"/>
                <a:gd name="T78" fmla="*/ 22 w 49"/>
                <a:gd name="T79" fmla="*/ 18 h 51"/>
                <a:gd name="T80" fmla="*/ 26 w 49"/>
                <a:gd name="T81" fmla="*/ 26 h 51"/>
                <a:gd name="T82" fmla="*/ 35 w 49"/>
                <a:gd name="T83" fmla="*/ 12 h 51"/>
                <a:gd name="T84" fmla="*/ 38 w 49"/>
                <a:gd name="T85" fmla="*/ 6 h 51"/>
                <a:gd name="T86" fmla="*/ 37 w 49"/>
                <a:gd name="T87" fmla="*/ 4 h 51"/>
                <a:gd name="T88" fmla="*/ 36 w 49"/>
                <a:gd name="T89" fmla="*/ 4 h 51"/>
                <a:gd name="T90" fmla="*/ 34 w 49"/>
                <a:gd name="T91" fmla="*/ 3 h 51"/>
                <a:gd name="T92" fmla="*/ 31 w 49"/>
                <a:gd name="T93" fmla="*/ 3 h 51"/>
                <a:gd name="T94" fmla="*/ 31 w 49"/>
                <a:gd name="T95" fmla="*/ 0 h 51"/>
                <a:gd name="T96" fmla="*/ 49 w 49"/>
                <a:gd name="T97" fmla="*/ 0 h 51"/>
                <a:gd name="T98" fmla="*/ 49 w 49"/>
                <a:gd name="T99"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 h="51">
                  <a:moveTo>
                    <a:pt x="49" y="3"/>
                  </a:moveTo>
                  <a:cubicBezTo>
                    <a:pt x="49" y="3"/>
                    <a:pt x="48" y="3"/>
                    <a:pt x="47" y="4"/>
                  </a:cubicBezTo>
                  <a:cubicBezTo>
                    <a:pt x="46" y="4"/>
                    <a:pt x="46" y="4"/>
                    <a:pt x="45" y="4"/>
                  </a:cubicBezTo>
                  <a:cubicBezTo>
                    <a:pt x="44" y="5"/>
                    <a:pt x="44" y="5"/>
                    <a:pt x="43" y="6"/>
                  </a:cubicBezTo>
                  <a:cubicBezTo>
                    <a:pt x="43" y="6"/>
                    <a:pt x="42" y="7"/>
                    <a:pt x="41" y="8"/>
                  </a:cubicBezTo>
                  <a:cubicBezTo>
                    <a:pt x="39" y="11"/>
                    <a:pt x="38" y="13"/>
                    <a:pt x="36" y="16"/>
                  </a:cubicBezTo>
                  <a:cubicBezTo>
                    <a:pt x="35" y="19"/>
                    <a:pt x="33" y="22"/>
                    <a:pt x="30" y="26"/>
                  </a:cubicBezTo>
                  <a:cubicBezTo>
                    <a:pt x="29" y="28"/>
                    <a:pt x="29" y="29"/>
                    <a:pt x="28" y="30"/>
                  </a:cubicBezTo>
                  <a:cubicBezTo>
                    <a:pt x="28" y="31"/>
                    <a:pt x="28" y="32"/>
                    <a:pt x="28" y="34"/>
                  </a:cubicBezTo>
                  <a:cubicBezTo>
                    <a:pt x="28" y="44"/>
                    <a:pt x="28" y="44"/>
                    <a:pt x="28" y="44"/>
                  </a:cubicBezTo>
                  <a:cubicBezTo>
                    <a:pt x="28" y="45"/>
                    <a:pt x="28" y="46"/>
                    <a:pt x="29" y="46"/>
                  </a:cubicBezTo>
                  <a:cubicBezTo>
                    <a:pt x="29" y="47"/>
                    <a:pt x="29" y="47"/>
                    <a:pt x="30" y="48"/>
                  </a:cubicBezTo>
                  <a:cubicBezTo>
                    <a:pt x="31" y="48"/>
                    <a:pt x="32" y="48"/>
                    <a:pt x="33" y="48"/>
                  </a:cubicBezTo>
                  <a:cubicBezTo>
                    <a:pt x="34" y="49"/>
                    <a:pt x="35" y="49"/>
                    <a:pt x="36" y="49"/>
                  </a:cubicBezTo>
                  <a:cubicBezTo>
                    <a:pt x="36" y="51"/>
                    <a:pt x="36" y="51"/>
                    <a:pt x="36" y="51"/>
                  </a:cubicBezTo>
                  <a:cubicBezTo>
                    <a:pt x="12" y="51"/>
                    <a:pt x="12" y="51"/>
                    <a:pt x="12" y="51"/>
                  </a:cubicBezTo>
                  <a:cubicBezTo>
                    <a:pt x="12" y="49"/>
                    <a:pt x="12" y="49"/>
                    <a:pt x="12" y="49"/>
                  </a:cubicBezTo>
                  <a:cubicBezTo>
                    <a:pt x="13" y="49"/>
                    <a:pt x="14" y="49"/>
                    <a:pt x="15" y="49"/>
                  </a:cubicBezTo>
                  <a:cubicBezTo>
                    <a:pt x="17" y="48"/>
                    <a:pt x="18" y="48"/>
                    <a:pt x="18" y="48"/>
                  </a:cubicBezTo>
                  <a:cubicBezTo>
                    <a:pt x="19" y="48"/>
                    <a:pt x="20" y="47"/>
                    <a:pt x="20" y="47"/>
                  </a:cubicBezTo>
                  <a:cubicBezTo>
                    <a:pt x="20" y="46"/>
                    <a:pt x="20" y="45"/>
                    <a:pt x="20" y="44"/>
                  </a:cubicBezTo>
                  <a:cubicBezTo>
                    <a:pt x="20" y="32"/>
                    <a:pt x="20" y="32"/>
                    <a:pt x="20" y="32"/>
                  </a:cubicBezTo>
                  <a:cubicBezTo>
                    <a:pt x="20" y="32"/>
                    <a:pt x="20" y="31"/>
                    <a:pt x="20" y="30"/>
                  </a:cubicBezTo>
                  <a:cubicBezTo>
                    <a:pt x="19" y="29"/>
                    <a:pt x="19" y="28"/>
                    <a:pt x="18" y="26"/>
                  </a:cubicBezTo>
                  <a:cubicBezTo>
                    <a:pt x="17" y="24"/>
                    <a:pt x="15" y="21"/>
                    <a:pt x="13" y="17"/>
                  </a:cubicBezTo>
                  <a:cubicBezTo>
                    <a:pt x="12" y="14"/>
                    <a:pt x="10" y="11"/>
                    <a:pt x="9" y="9"/>
                  </a:cubicBezTo>
                  <a:cubicBezTo>
                    <a:pt x="8" y="8"/>
                    <a:pt x="7" y="7"/>
                    <a:pt x="7" y="6"/>
                  </a:cubicBezTo>
                  <a:cubicBezTo>
                    <a:pt x="6" y="5"/>
                    <a:pt x="5" y="5"/>
                    <a:pt x="5" y="4"/>
                  </a:cubicBezTo>
                  <a:cubicBezTo>
                    <a:pt x="4" y="4"/>
                    <a:pt x="3" y="4"/>
                    <a:pt x="2" y="3"/>
                  </a:cubicBezTo>
                  <a:cubicBezTo>
                    <a:pt x="2" y="3"/>
                    <a:pt x="1" y="3"/>
                    <a:pt x="0" y="3"/>
                  </a:cubicBezTo>
                  <a:cubicBezTo>
                    <a:pt x="0" y="0"/>
                    <a:pt x="0" y="0"/>
                    <a:pt x="0" y="0"/>
                  </a:cubicBezTo>
                  <a:cubicBezTo>
                    <a:pt x="22" y="0"/>
                    <a:pt x="22" y="0"/>
                    <a:pt x="22" y="0"/>
                  </a:cubicBezTo>
                  <a:cubicBezTo>
                    <a:pt x="22" y="3"/>
                    <a:pt x="22" y="3"/>
                    <a:pt x="22" y="3"/>
                  </a:cubicBezTo>
                  <a:cubicBezTo>
                    <a:pt x="20" y="3"/>
                    <a:pt x="18" y="3"/>
                    <a:pt x="17" y="4"/>
                  </a:cubicBezTo>
                  <a:cubicBezTo>
                    <a:pt x="16" y="4"/>
                    <a:pt x="15" y="4"/>
                    <a:pt x="15" y="5"/>
                  </a:cubicBezTo>
                  <a:cubicBezTo>
                    <a:pt x="15" y="5"/>
                    <a:pt x="15" y="5"/>
                    <a:pt x="16" y="6"/>
                  </a:cubicBezTo>
                  <a:cubicBezTo>
                    <a:pt x="16" y="6"/>
                    <a:pt x="16" y="6"/>
                    <a:pt x="16" y="7"/>
                  </a:cubicBezTo>
                  <a:cubicBezTo>
                    <a:pt x="16" y="7"/>
                    <a:pt x="17" y="8"/>
                    <a:pt x="17" y="9"/>
                  </a:cubicBezTo>
                  <a:cubicBezTo>
                    <a:pt x="18" y="10"/>
                    <a:pt x="18" y="11"/>
                    <a:pt x="18" y="11"/>
                  </a:cubicBezTo>
                  <a:cubicBezTo>
                    <a:pt x="20" y="13"/>
                    <a:pt x="21" y="16"/>
                    <a:pt x="22" y="18"/>
                  </a:cubicBezTo>
                  <a:cubicBezTo>
                    <a:pt x="23" y="20"/>
                    <a:pt x="25" y="23"/>
                    <a:pt x="26" y="26"/>
                  </a:cubicBezTo>
                  <a:cubicBezTo>
                    <a:pt x="30" y="20"/>
                    <a:pt x="33" y="15"/>
                    <a:pt x="35" y="12"/>
                  </a:cubicBezTo>
                  <a:cubicBezTo>
                    <a:pt x="37" y="8"/>
                    <a:pt x="38" y="6"/>
                    <a:pt x="38" y="6"/>
                  </a:cubicBezTo>
                  <a:cubicBezTo>
                    <a:pt x="38" y="5"/>
                    <a:pt x="38" y="5"/>
                    <a:pt x="37" y="4"/>
                  </a:cubicBezTo>
                  <a:cubicBezTo>
                    <a:pt x="37" y="4"/>
                    <a:pt x="36" y="4"/>
                    <a:pt x="36" y="4"/>
                  </a:cubicBezTo>
                  <a:cubicBezTo>
                    <a:pt x="35" y="3"/>
                    <a:pt x="34" y="3"/>
                    <a:pt x="34" y="3"/>
                  </a:cubicBezTo>
                  <a:cubicBezTo>
                    <a:pt x="33" y="3"/>
                    <a:pt x="32" y="3"/>
                    <a:pt x="31" y="3"/>
                  </a:cubicBezTo>
                  <a:cubicBezTo>
                    <a:pt x="31" y="0"/>
                    <a:pt x="31" y="0"/>
                    <a:pt x="31" y="0"/>
                  </a:cubicBezTo>
                  <a:cubicBezTo>
                    <a:pt x="49" y="0"/>
                    <a:pt x="49" y="0"/>
                    <a:pt x="49" y="0"/>
                  </a:cubicBezTo>
                  <a:lnTo>
                    <a:pt x="49" y="3"/>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47" name="Freeform 44"/>
            <p:cNvSpPr/>
            <p:nvPr userDrawn="1"/>
          </p:nvSpPr>
          <p:spPr bwMode="auto">
            <a:xfrm>
              <a:off x="2306589" y="714797"/>
              <a:ext cx="327025" cy="461963"/>
            </a:xfrm>
            <a:custGeom>
              <a:avLst/>
              <a:gdLst>
                <a:gd name="T0" fmla="*/ 67 w 87"/>
                <a:gd name="T1" fmla="*/ 93 h 122"/>
                <a:gd name="T2" fmla="*/ 63 w 87"/>
                <a:gd name="T3" fmla="*/ 93 h 122"/>
                <a:gd name="T4" fmla="*/ 50 w 87"/>
                <a:gd name="T5" fmla="*/ 98 h 122"/>
                <a:gd name="T6" fmla="*/ 33 w 87"/>
                <a:gd name="T7" fmla="*/ 98 h 122"/>
                <a:gd name="T8" fmla="*/ 33 w 87"/>
                <a:gd name="T9" fmla="*/ 97 h 122"/>
                <a:gd name="T10" fmla="*/ 44 w 87"/>
                <a:gd name="T11" fmla="*/ 86 h 122"/>
                <a:gd name="T12" fmla="*/ 44 w 87"/>
                <a:gd name="T13" fmla="*/ 73 h 122"/>
                <a:gd name="T14" fmla="*/ 59 w 87"/>
                <a:gd name="T15" fmla="*/ 68 h 122"/>
                <a:gd name="T16" fmla="*/ 71 w 87"/>
                <a:gd name="T17" fmla="*/ 63 h 122"/>
                <a:gd name="T18" fmla="*/ 80 w 87"/>
                <a:gd name="T19" fmla="*/ 51 h 122"/>
                <a:gd name="T20" fmla="*/ 81 w 87"/>
                <a:gd name="T21" fmla="*/ 44 h 122"/>
                <a:gd name="T22" fmla="*/ 81 w 87"/>
                <a:gd name="T23" fmla="*/ 41 h 122"/>
                <a:gd name="T24" fmla="*/ 68 w 87"/>
                <a:gd name="T25" fmla="*/ 36 h 122"/>
                <a:gd name="T26" fmla="*/ 64 w 87"/>
                <a:gd name="T27" fmla="*/ 31 h 122"/>
                <a:gd name="T28" fmla="*/ 63 w 87"/>
                <a:gd name="T29" fmla="*/ 28 h 122"/>
                <a:gd name="T30" fmla="*/ 62 w 87"/>
                <a:gd name="T31" fmla="*/ 27 h 122"/>
                <a:gd name="T32" fmla="*/ 58 w 87"/>
                <a:gd name="T33" fmla="*/ 28 h 122"/>
                <a:gd name="T34" fmla="*/ 57 w 87"/>
                <a:gd name="T35" fmla="*/ 29 h 122"/>
                <a:gd name="T36" fmla="*/ 57 w 87"/>
                <a:gd name="T37" fmla="*/ 30 h 122"/>
                <a:gd name="T38" fmla="*/ 57 w 87"/>
                <a:gd name="T39" fmla="*/ 41 h 122"/>
                <a:gd name="T40" fmla="*/ 49 w 87"/>
                <a:gd name="T41" fmla="*/ 46 h 122"/>
                <a:gd name="T42" fmla="*/ 44 w 87"/>
                <a:gd name="T43" fmla="*/ 52 h 122"/>
                <a:gd name="T44" fmla="*/ 39 w 87"/>
                <a:gd name="T45" fmla="*/ 50 h 122"/>
                <a:gd name="T46" fmla="*/ 22 w 87"/>
                <a:gd name="T47" fmla="*/ 8 h 122"/>
                <a:gd name="T48" fmla="*/ 13 w 87"/>
                <a:gd name="T49" fmla="*/ 0 h 122"/>
                <a:gd name="T50" fmla="*/ 9 w 87"/>
                <a:gd name="T51" fmla="*/ 11 h 122"/>
                <a:gd name="T52" fmla="*/ 9 w 87"/>
                <a:gd name="T53" fmla="*/ 13 h 122"/>
                <a:gd name="T54" fmla="*/ 3 w 87"/>
                <a:gd name="T55" fmla="*/ 38 h 122"/>
                <a:gd name="T56" fmla="*/ 0 w 87"/>
                <a:gd name="T57" fmla="*/ 53 h 122"/>
                <a:gd name="T58" fmla="*/ 7 w 87"/>
                <a:gd name="T59" fmla="*/ 81 h 122"/>
                <a:gd name="T60" fmla="*/ 8 w 87"/>
                <a:gd name="T61" fmla="*/ 91 h 122"/>
                <a:gd name="T62" fmla="*/ 21 w 87"/>
                <a:gd name="T63" fmla="*/ 117 h 122"/>
                <a:gd name="T64" fmla="*/ 41 w 87"/>
                <a:gd name="T65" fmla="*/ 119 h 122"/>
                <a:gd name="T66" fmla="*/ 46 w 87"/>
                <a:gd name="T67" fmla="*/ 115 h 122"/>
                <a:gd name="T68" fmla="*/ 53 w 87"/>
                <a:gd name="T69" fmla="*/ 115 h 122"/>
                <a:gd name="T70" fmla="*/ 72 w 87"/>
                <a:gd name="T71" fmla="*/ 110 h 122"/>
                <a:gd name="T72" fmla="*/ 82 w 87"/>
                <a:gd name="T73" fmla="*/ 104 h 122"/>
                <a:gd name="T74" fmla="*/ 87 w 87"/>
                <a:gd name="T75" fmla="*/ 94 h 122"/>
                <a:gd name="T76" fmla="*/ 86 w 87"/>
                <a:gd name="T77" fmla="*/ 88 h 122"/>
                <a:gd name="T78" fmla="*/ 67 w 87"/>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 h="122">
                  <a:moveTo>
                    <a:pt x="67" y="93"/>
                  </a:moveTo>
                  <a:cubicBezTo>
                    <a:pt x="66" y="93"/>
                    <a:pt x="64" y="93"/>
                    <a:pt x="63" y="93"/>
                  </a:cubicBezTo>
                  <a:cubicBezTo>
                    <a:pt x="59" y="95"/>
                    <a:pt x="54" y="96"/>
                    <a:pt x="50" y="98"/>
                  </a:cubicBezTo>
                  <a:cubicBezTo>
                    <a:pt x="45" y="99"/>
                    <a:pt x="38" y="102"/>
                    <a:pt x="33" y="98"/>
                  </a:cubicBezTo>
                  <a:cubicBezTo>
                    <a:pt x="33" y="98"/>
                    <a:pt x="33" y="98"/>
                    <a:pt x="33" y="97"/>
                  </a:cubicBezTo>
                  <a:cubicBezTo>
                    <a:pt x="37" y="93"/>
                    <a:pt x="37" y="90"/>
                    <a:pt x="44" y="86"/>
                  </a:cubicBezTo>
                  <a:cubicBezTo>
                    <a:pt x="44" y="82"/>
                    <a:pt x="46" y="76"/>
                    <a:pt x="44" y="73"/>
                  </a:cubicBezTo>
                  <a:cubicBezTo>
                    <a:pt x="44" y="66"/>
                    <a:pt x="53" y="69"/>
                    <a:pt x="59" y="68"/>
                  </a:cubicBezTo>
                  <a:cubicBezTo>
                    <a:pt x="63" y="67"/>
                    <a:pt x="68" y="65"/>
                    <a:pt x="71" y="63"/>
                  </a:cubicBezTo>
                  <a:cubicBezTo>
                    <a:pt x="75" y="61"/>
                    <a:pt x="78" y="56"/>
                    <a:pt x="80" y="51"/>
                  </a:cubicBezTo>
                  <a:cubicBezTo>
                    <a:pt x="81" y="50"/>
                    <a:pt x="80" y="46"/>
                    <a:pt x="81" y="44"/>
                  </a:cubicBezTo>
                  <a:cubicBezTo>
                    <a:pt x="81" y="43"/>
                    <a:pt x="81" y="42"/>
                    <a:pt x="81" y="41"/>
                  </a:cubicBezTo>
                  <a:cubicBezTo>
                    <a:pt x="81" y="40"/>
                    <a:pt x="70" y="37"/>
                    <a:pt x="68" y="36"/>
                  </a:cubicBezTo>
                  <a:cubicBezTo>
                    <a:pt x="67" y="35"/>
                    <a:pt x="64" y="33"/>
                    <a:pt x="64" y="31"/>
                  </a:cubicBezTo>
                  <a:cubicBezTo>
                    <a:pt x="63" y="30"/>
                    <a:pt x="64" y="29"/>
                    <a:pt x="63" y="28"/>
                  </a:cubicBezTo>
                  <a:cubicBezTo>
                    <a:pt x="63" y="27"/>
                    <a:pt x="62" y="27"/>
                    <a:pt x="62" y="27"/>
                  </a:cubicBezTo>
                  <a:cubicBezTo>
                    <a:pt x="59" y="27"/>
                    <a:pt x="59" y="27"/>
                    <a:pt x="58" y="28"/>
                  </a:cubicBezTo>
                  <a:cubicBezTo>
                    <a:pt x="58" y="29"/>
                    <a:pt x="57" y="29"/>
                    <a:pt x="57" y="29"/>
                  </a:cubicBezTo>
                  <a:cubicBezTo>
                    <a:pt x="57" y="30"/>
                    <a:pt x="57" y="30"/>
                    <a:pt x="57" y="30"/>
                  </a:cubicBezTo>
                  <a:cubicBezTo>
                    <a:pt x="57" y="34"/>
                    <a:pt x="57" y="37"/>
                    <a:pt x="57" y="41"/>
                  </a:cubicBezTo>
                  <a:cubicBezTo>
                    <a:pt x="56" y="43"/>
                    <a:pt x="51" y="45"/>
                    <a:pt x="49" y="46"/>
                  </a:cubicBezTo>
                  <a:cubicBezTo>
                    <a:pt x="47" y="48"/>
                    <a:pt x="45" y="50"/>
                    <a:pt x="44" y="52"/>
                  </a:cubicBezTo>
                  <a:cubicBezTo>
                    <a:pt x="41" y="52"/>
                    <a:pt x="41" y="51"/>
                    <a:pt x="39" y="50"/>
                  </a:cubicBezTo>
                  <a:cubicBezTo>
                    <a:pt x="36" y="32"/>
                    <a:pt x="34" y="17"/>
                    <a:pt x="22" y="8"/>
                  </a:cubicBezTo>
                  <a:cubicBezTo>
                    <a:pt x="19" y="6"/>
                    <a:pt x="17" y="2"/>
                    <a:pt x="13" y="0"/>
                  </a:cubicBezTo>
                  <a:cubicBezTo>
                    <a:pt x="12" y="4"/>
                    <a:pt x="10" y="7"/>
                    <a:pt x="9" y="11"/>
                  </a:cubicBezTo>
                  <a:cubicBezTo>
                    <a:pt x="9" y="12"/>
                    <a:pt x="9" y="13"/>
                    <a:pt x="9" y="13"/>
                  </a:cubicBezTo>
                  <a:cubicBezTo>
                    <a:pt x="7" y="21"/>
                    <a:pt x="5" y="30"/>
                    <a:pt x="3" y="38"/>
                  </a:cubicBezTo>
                  <a:cubicBezTo>
                    <a:pt x="3" y="40"/>
                    <a:pt x="0" y="51"/>
                    <a:pt x="0" y="53"/>
                  </a:cubicBezTo>
                  <a:cubicBezTo>
                    <a:pt x="2" y="62"/>
                    <a:pt x="5" y="73"/>
                    <a:pt x="7" y="81"/>
                  </a:cubicBezTo>
                  <a:cubicBezTo>
                    <a:pt x="8" y="85"/>
                    <a:pt x="7" y="88"/>
                    <a:pt x="8" y="91"/>
                  </a:cubicBezTo>
                  <a:cubicBezTo>
                    <a:pt x="10" y="98"/>
                    <a:pt x="16" y="114"/>
                    <a:pt x="21" y="117"/>
                  </a:cubicBezTo>
                  <a:cubicBezTo>
                    <a:pt x="26" y="120"/>
                    <a:pt x="34" y="122"/>
                    <a:pt x="41" y="119"/>
                  </a:cubicBezTo>
                  <a:cubicBezTo>
                    <a:pt x="43" y="118"/>
                    <a:pt x="45" y="115"/>
                    <a:pt x="46" y="115"/>
                  </a:cubicBezTo>
                  <a:cubicBezTo>
                    <a:pt x="49" y="115"/>
                    <a:pt x="51" y="115"/>
                    <a:pt x="53" y="115"/>
                  </a:cubicBezTo>
                  <a:cubicBezTo>
                    <a:pt x="59" y="113"/>
                    <a:pt x="66" y="111"/>
                    <a:pt x="72" y="110"/>
                  </a:cubicBezTo>
                  <a:cubicBezTo>
                    <a:pt x="74" y="109"/>
                    <a:pt x="80" y="106"/>
                    <a:pt x="82" y="104"/>
                  </a:cubicBezTo>
                  <a:cubicBezTo>
                    <a:pt x="84" y="102"/>
                    <a:pt x="84" y="97"/>
                    <a:pt x="87" y="94"/>
                  </a:cubicBezTo>
                  <a:cubicBezTo>
                    <a:pt x="87" y="91"/>
                    <a:pt x="87" y="90"/>
                    <a:pt x="86" y="88"/>
                  </a:cubicBezTo>
                  <a:cubicBezTo>
                    <a:pt x="78" y="88"/>
                    <a:pt x="73" y="91"/>
                    <a:pt x="67" y="93"/>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48" name="Freeform 45"/>
            <p:cNvSpPr>
              <a:spLocks noEditPoints="1"/>
            </p:cNvSpPr>
            <p:nvPr userDrawn="1"/>
          </p:nvSpPr>
          <p:spPr bwMode="auto">
            <a:xfrm>
              <a:off x="1919239" y="627485"/>
              <a:ext cx="282575" cy="644525"/>
            </a:xfrm>
            <a:custGeom>
              <a:avLst/>
              <a:gdLst>
                <a:gd name="T0" fmla="*/ 74 w 75"/>
                <a:gd name="T1" fmla="*/ 59 h 170"/>
                <a:gd name="T2" fmla="*/ 73 w 75"/>
                <a:gd name="T3" fmla="*/ 42 h 170"/>
                <a:gd name="T4" fmla="*/ 72 w 75"/>
                <a:gd name="T5" fmla="*/ 30 h 170"/>
                <a:gd name="T6" fmla="*/ 42 w 75"/>
                <a:gd name="T7" fmla="*/ 7 h 170"/>
                <a:gd name="T8" fmla="*/ 33 w 75"/>
                <a:gd name="T9" fmla="*/ 1 h 170"/>
                <a:gd name="T10" fmla="*/ 30 w 75"/>
                <a:gd name="T11" fmla="*/ 4 h 170"/>
                <a:gd name="T12" fmla="*/ 37 w 75"/>
                <a:gd name="T13" fmla="*/ 16 h 170"/>
                <a:gd name="T14" fmla="*/ 42 w 75"/>
                <a:gd name="T15" fmla="*/ 23 h 170"/>
                <a:gd name="T16" fmla="*/ 51 w 75"/>
                <a:gd name="T17" fmla="*/ 35 h 170"/>
                <a:gd name="T18" fmla="*/ 52 w 75"/>
                <a:gd name="T19" fmla="*/ 71 h 170"/>
                <a:gd name="T20" fmla="*/ 52 w 75"/>
                <a:gd name="T21" fmla="*/ 80 h 170"/>
                <a:gd name="T22" fmla="*/ 51 w 75"/>
                <a:gd name="T23" fmla="*/ 90 h 170"/>
                <a:gd name="T24" fmla="*/ 44 w 75"/>
                <a:gd name="T25" fmla="*/ 86 h 170"/>
                <a:gd name="T26" fmla="*/ 39 w 75"/>
                <a:gd name="T27" fmla="*/ 85 h 170"/>
                <a:gd name="T28" fmla="*/ 33 w 75"/>
                <a:gd name="T29" fmla="*/ 81 h 170"/>
                <a:gd name="T30" fmla="*/ 26 w 75"/>
                <a:gd name="T31" fmla="*/ 80 h 170"/>
                <a:gd name="T32" fmla="*/ 17 w 75"/>
                <a:gd name="T33" fmla="*/ 77 h 170"/>
                <a:gd name="T34" fmla="*/ 14 w 75"/>
                <a:gd name="T35" fmla="*/ 79 h 170"/>
                <a:gd name="T36" fmla="*/ 19 w 75"/>
                <a:gd name="T37" fmla="*/ 88 h 170"/>
                <a:gd name="T38" fmla="*/ 19 w 75"/>
                <a:gd name="T39" fmla="*/ 91 h 170"/>
                <a:gd name="T40" fmla="*/ 21 w 75"/>
                <a:gd name="T41" fmla="*/ 101 h 170"/>
                <a:gd name="T42" fmla="*/ 18 w 75"/>
                <a:gd name="T43" fmla="*/ 112 h 170"/>
                <a:gd name="T44" fmla="*/ 2 w 75"/>
                <a:gd name="T45" fmla="*/ 143 h 170"/>
                <a:gd name="T46" fmla="*/ 1 w 75"/>
                <a:gd name="T47" fmla="*/ 144 h 170"/>
                <a:gd name="T48" fmla="*/ 1 w 75"/>
                <a:gd name="T49" fmla="*/ 146 h 170"/>
                <a:gd name="T50" fmla="*/ 6 w 75"/>
                <a:gd name="T51" fmla="*/ 169 h 170"/>
                <a:gd name="T52" fmla="*/ 7 w 75"/>
                <a:gd name="T53" fmla="*/ 170 h 170"/>
                <a:gd name="T54" fmla="*/ 15 w 75"/>
                <a:gd name="T55" fmla="*/ 170 h 170"/>
                <a:gd name="T56" fmla="*/ 24 w 75"/>
                <a:gd name="T57" fmla="*/ 161 h 170"/>
                <a:gd name="T58" fmla="*/ 36 w 75"/>
                <a:gd name="T59" fmla="*/ 153 h 170"/>
                <a:gd name="T60" fmla="*/ 38 w 75"/>
                <a:gd name="T61" fmla="*/ 151 h 170"/>
                <a:gd name="T62" fmla="*/ 50 w 75"/>
                <a:gd name="T63" fmla="*/ 141 h 170"/>
                <a:gd name="T64" fmla="*/ 51 w 75"/>
                <a:gd name="T65" fmla="*/ 141 h 170"/>
                <a:gd name="T66" fmla="*/ 51 w 75"/>
                <a:gd name="T67" fmla="*/ 147 h 170"/>
                <a:gd name="T68" fmla="*/ 53 w 75"/>
                <a:gd name="T69" fmla="*/ 165 h 170"/>
                <a:gd name="T70" fmla="*/ 58 w 75"/>
                <a:gd name="T71" fmla="*/ 164 h 170"/>
                <a:gd name="T72" fmla="*/ 65 w 75"/>
                <a:gd name="T73" fmla="*/ 154 h 170"/>
                <a:gd name="T74" fmla="*/ 72 w 75"/>
                <a:gd name="T75" fmla="*/ 124 h 170"/>
                <a:gd name="T76" fmla="*/ 72 w 75"/>
                <a:gd name="T77" fmla="*/ 113 h 170"/>
                <a:gd name="T78" fmla="*/ 74 w 75"/>
                <a:gd name="T79" fmla="*/ 80 h 170"/>
                <a:gd name="T80" fmla="*/ 75 w 75"/>
                <a:gd name="T81" fmla="*/ 66 h 170"/>
                <a:gd name="T82" fmla="*/ 74 w 75"/>
                <a:gd name="T83" fmla="*/ 59 h 170"/>
                <a:gd name="T84" fmla="*/ 51 w 75"/>
                <a:gd name="T85" fmla="*/ 122 h 170"/>
                <a:gd name="T86" fmla="*/ 51 w 75"/>
                <a:gd name="T87" fmla="*/ 128 h 170"/>
                <a:gd name="T88" fmla="*/ 44 w 75"/>
                <a:gd name="T89" fmla="*/ 132 h 170"/>
                <a:gd name="T90" fmla="*/ 40 w 75"/>
                <a:gd name="T91" fmla="*/ 136 h 170"/>
                <a:gd name="T92" fmla="*/ 31 w 75"/>
                <a:gd name="T93" fmla="*/ 139 h 170"/>
                <a:gd name="T94" fmla="*/ 24 w 75"/>
                <a:gd name="T95" fmla="*/ 144 h 170"/>
                <a:gd name="T96" fmla="*/ 13 w 75"/>
                <a:gd name="T97" fmla="*/ 146 h 170"/>
                <a:gd name="T98" fmla="*/ 12 w 75"/>
                <a:gd name="T99" fmla="*/ 145 h 170"/>
                <a:gd name="T100" fmla="*/ 17 w 75"/>
                <a:gd name="T101" fmla="*/ 135 h 170"/>
                <a:gd name="T102" fmla="*/ 30 w 75"/>
                <a:gd name="T103" fmla="*/ 118 h 170"/>
                <a:gd name="T104" fmla="*/ 31 w 75"/>
                <a:gd name="T105" fmla="*/ 115 h 170"/>
                <a:gd name="T106" fmla="*/ 36 w 75"/>
                <a:gd name="T107" fmla="*/ 108 h 170"/>
                <a:gd name="T108" fmla="*/ 49 w 75"/>
                <a:gd name="T109" fmla="*/ 99 h 170"/>
                <a:gd name="T110" fmla="*/ 51 w 75"/>
                <a:gd name="T111" fmla="*/ 99 h 170"/>
                <a:gd name="T112" fmla="*/ 51 w 75"/>
                <a:gd name="T113" fmla="*/ 114 h 170"/>
                <a:gd name="T114" fmla="*/ 51 w 75"/>
                <a:gd name="T115"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170">
                  <a:moveTo>
                    <a:pt x="74" y="59"/>
                  </a:moveTo>
                  <a:cubicBezTo>
                    <a:pt x="74" y="53"/>
                    <a:pt x="74" y="46"/>
                    <a:pt x="73" y="42"/>
                  </a:cubicBezTo>
                  <a:cubicBezTo>
                    <a:pt x="72" y="38"/>
                    <a:pt x="74" y="33"/>
                    <a:pt x="72" y="30"/>
                  </a:cubicBezTo>
                  <a:cubicBezTo>
                    <a:pt x="68" y="20"/>
                    <a:pt x="51" y="12"/>
                    <a:pt x="42" y="7"/>
                  </a:cubicBezTo>
                  <a:cubicBezTo>
                    <a:pt x="38" y="5"/>
                    <a:pt x="38" y="2"/>
                    <a:pt x="33" y="1"/>
                  </a:cubicBezTo>
                  <a:cubicBezTo>
                    <a:pt x="32" y="0"/>
                    <a:pt x="30" y="3"/>
                    <a:pt x="30" y="4"/>
                  </a:cubicBezTo>
                  <a:cubicBezTo>
                    <a:pt x="29" y="10"/>
                    <a:pt x="34" y="12"/>
                    <a:pt x="37" y="16"/>
                  </a:cubicBezTo>
                  <a:cubicBezTo>
                    <a:pt x="39" y="18"/>
                    <a:pt x="40" y="21"/>
                    <a:pt x="42" y="23"/>
                  </a:cubicBezTo>
                  <a:cubicBezTo>
                    <a:pt x="45" y="27"/>
                    <a:pt x="49" y="30"/>
                    <a:pt x="51" y="35"/>
                  </a:cubicBezTo>
                  <a:cubicBezTo>
                    <a:pt x="54" y="43"/>
                    <a:pt x="54" y="63"/>
                    <a:pt x="52" y="71"/>
                  </a:cubicBezTo>
                  <a:cubicBezTo>
                    <a:pt x="52" y="74"/>
                    <a:pt x="52" y="77"/>
                    <a:pt x="52" y="80"/>
                  </a:cubicBezTo>
                  <a:cubicBezTo>
                    <a:pt x="52" y="84"/>
                    <a:pt x="51" y="87"/>
                    <a:pt x="51" y="90"/>
                  </a:cubicBezTo>
                  <a:cubicBezTo>
                    <a:pt x="49" y="89"/>
                    <a:pt x="47" y="87"/>
                    <a:pt x="44" y="86"/>
                  </a:cubicBezTo>
                  <a:cubicBezTo>
                    <a:pt x="43" y="86"/>
                    <a:pt x="41" y="85"/>
                    <a:pt x="39" y="85"/>
                  </a:cubicBezTo>
                  <a:cubicBezTo>
                    <a:pt x="37" y="84"/>
                    <a:pt x="36" y="82"/>
                    <a:pt x="33" y="81"/>
                  </a:cubicBezTo>
                  <a:cubicBezTo>
                    <a:pt x="31" y="80"/>
                    <a:pt x="28" y="81"/>
                    <a:pt x="26" y="80"/>
                  </a:cubicBezTo>
                  <a:cubicBezTo>
                    <a:pt x="23" y="79"/>
                    <a:pt x="22" y="77"/>
                    <a:pt x="17" y="77"/>
                  </a:cubicBezTo>
                  <a:cubicBezTo>
                    <a:pt x="16" y="77"/>
                    <a:pt x="14" y="78"/>
                    <a:pt x="14" y="79"/>
                  </a:cubicBezTo>
                  <a:cubicBezTo>
                    <a:pt x="15" y="83"/>
                    <a:pt x="18" y="84"/>
                    <a:pt x="19" y="88"/>
                  </a:cubicBezTo>
                  <a:cubicBezTo>
                    <a:pt x="19" y="89"/>
                    <a:pt x="19" y="90"/>
                    <a:pt x="19" y="91"/>
                  </a:cubicBezTo>
                  <a:cubicBezTo>
                    <a:pt x="20" y="94"/>
                    <a:pt x="21" y="98"/>
                    <a:pt x="21" y="101"/>
                  </a:cubicBezTo>
                  <a:cubicBezTo>
                    <a:pt x="22" y="106"/>
                    <a:pt x="19" y="109"/>
                    <a:pt x="18" y="112"/>
                  </a:cubicBezTo>
                  <a:cubicBezTo>
                    <a:pt x="14" y="124"/>
                    <a:pt x="12" y="137"/>
                    <a:pt x="2" y="143"/>
                  </a:cubicBezTo>
                  <a:cubicBezTo>
                    <a:pt x="2" y="144"/>
                    <a:pt x="2" y="144"/>
                    <a:pt x="1" y="144"/>
                  </a:cubicBezTo>
                  <a:cubicBezTo>
                    <a:pt x="1" y="145"/>
                    <a:pt x="1" y="146"/>
                    <a:pt x="1" y="146"/>
                  </a:cubicBezTo>
                  <a:cubicBezTo>
                    <a:pt x="1" y="153"/>
                    <a:pt x="0" y="167"/>
                    <a:pt x="6" y="169"/>
                  </a:cubicBezTo>
                  <a:cubicBezTo>
                    <a:pt x="7" y="170"/>
                    <a:pt x="7" y="170"/>
                    <a:pt x="7" y="170"/>
                  </a:cubicBezTo>
                  <a:cubicBezTo>
                    <a:pt x="8" y="170"/>
                    <a:pt x="14" y="170"/>
                    <a:pt x="15" y="170"/>
                  </a:cubicBezTo>
                  <a:cubicBezTo>
                    <a:pt x="17" y="169"/>
                    <a:pt x="21" y="162"/>
                    <a:pt x="24" y="161"/>
                  </a:cubicBezTo>
                  <a:cubicBezTo>
                    <a:pt x="28" y="158"/>
                    <a:pt x="32" y="156"/>
                    <a:pt x="36" y="153"/>
                  </a:cubicBezTo>
                  <a:cubicBezTo>
                    <a:pt x="37" y="152"/>
                    <a:pt x="38" y="151"/>
                    <a:pt x="38" y="151"/>
                  </a:cubicBezTo>
                  <a:cubicBezTo>
                    <a:pt x="42" y="148"/>
                    <a:pt x="46" y="144"/>
                    <a:pt x="50" y="141"/>
                  </a:cubicBezTo>
                  <a:cubicBezTo>
                    <a:pt x="50" y="141"/>
                    <a:pt x="51" y="141"/>
                    <a:pt x="51" y="141"/>
                  </a:cubicBezTo>
                  <a:cubicBezTo>
                    <a:pt x="51" y="142"/>
                    <a:pt x="52" y="146"/>
                    <a:pt x="51" y="147"/>
                  </a:cubicBezTo>
                  <a:cubicBezTo>
                    <a:pt x="51" y="155"/>
                    <a:pt x="50" y="160"/>
                    <a:pt x="53" y="165"/>
                  </a:cubicBezTo>
                  <a:cubicBezTo>
                    <a:pt x="55" y="165"/>
                    <a:pt x="57" y="165"/>
                    <a:pt x="58" y="164"/>
                  </a:cubicBezTo>
                  <a:cubicBezTo>
                    <a:pt x="62" y="163"/>
                    <a:pt x="63" y="157"/>
                    <a:pt x="65" y="154"/>
                  </a:cubicBezTo>
                  <a:cubicBezTo>
                    <a:pt x="69" y="145"/>
                    <a:pt x="70" y="134"/>
                    <a:pt x="72" y="124"/>
                  </a:cubicBezTo>
                  <a:cubicBezTo>
                    <a:pt x="72" y="120"/>
                    <a:pt x="72" y="117"/>
                    <a:pt x="72" y="113"/>
                  </a:cubicBezTo>
                  <a:cubicBezTo>
                    <a:pt x="75" y="103"/>
                    <a:pt x="74" y="91"/>
                    <a:pt x="74" y="80"/>
                  </a:cubicBezTo>
                  <a:cubicBezTo>
                    <a:pt x="74" y="75"/>
                    <a:pt x="74" y="71"/>
                    <a:pt x="75" y="66"/>
                  </a:cubicBezTo>
                  <a:cubicBezTo>
                    <a:pt x="74" y="64"/>
                    <a:pt x="74" y="61"/>
                    <a:pt x="74" y="59"/>
                  </a:cubicBezTo>
                  <a:close/>
                  <a:moveTo>
                    <a:pt x="51" y="122"/>
                  </a:moveTo>
                  <a:cubicBezTo>
                    <a:pt x="51" y="124"/>
                    <a:pt x="51" y="126"/>
                    <a:pt x="51" y="128"/>
                  </a:cubicBezTo>
                  <a:cubicBezTo>
                    <a:pt x="50" y="130"/>
                    <a:pt x="46" y="131"/>
                    <a:pt x="44" y="132"/>
                  </a:cubicBezTo>
                  <a:cubicBezTo>
                    <a:pt x="43" y="133"/>
                    <a:pt x="41" y="135"/>
                    <a:pt x="40" y="136"/>
                  </a:cubicBezTo>
                  <a:cubicBezTo>
                    <a:pt x="37" y="137"/>
                    <a:pt x="34" y="137"/>
                    <a:pt x="31" y="139"/>
                  </a:cubicBezTo>
                  <a:cubicBezTo>
                    <a:pt x="29" y="140"/>
                    <a:pt x="26" y="142"/>
                    <a:pt x="24" y="144"/>
                  </a:cubicBezTo>
                  <a:cubicBezTo>
                    <a:pt x="22" y="145"/>
                    <a:pt x="16" y="148"/>
                    <a:pt x="13" y="146"/>
                  </a:cubicBezTo>
                  <a:cubicBezTo>
                    <a:pt x="12" y="146"/>
                    <a:pt x="12" y="145"/>
                    <a:pt x="12" y="145"/>
                  </a:cubicBezTo>
                  <a:cubicBezTo>
                    <a:pt x="12" y="141"/>
                    <a:pt x="15" y="138"/>
                    <a:pt x="17" y="135"/>
                  </a:cubicBezTo>
                  <a:cubicBezTo>
                    <a:pt x="21" y="129"/>
                    <a:pt x="26" y="124"/>
                    <a:pt x="30" y="118"/>
                  </a:cubicBezTo>
                  <a:cubicBezTo>
                    <a:pt x="30" y="117"/>
                    <a:pt x="31" y="116"/>
                    <a:pt x="31" y="115"/>
                  </a:cubicBezTo>
                  <a:cubicBezTo>
                    <a:pt x="32" y="113"/>
                    <a:pt x="35" y="111"/>
                    <a:pt x="36" y="108"/>
                  </a:cubicBezTo>
                  <a:cubicBezTo>
                    <a:pt x="44" y="108"/>
                    <a:pt x="48" y="104"/>
                    <a:pt x="49" y="99"/>
                  </a:cubicBezTo>
                  <a:cubicBezTo>
                    <a:pt x="50" y="99"/>
                    <a:pt x="51" y="99"/>
                    <a:pt x="51" y="99"/>
                  </a:cubicBezTo>
                  <a:cubicBezTo>
                    <a:pt x="51" y="104"/>
                    <a:pt x="52" y="109"/>
                    <a:pt x="51" y="114"/>
                  </a:cubicBezTo>
                  <a:cubicBezTo>
                    <a:pt x="51" y="117"/>
                    <a:pt x="52" y="121"/>
                    <a:pt x="51" y="122"/>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49" name="Freeform 46"/>
            <p:cNvSpPr/>
            <p:nvPr userDrawn="1"/>
          </p:nvSpPr>
          <p:spPr bwMode="auto">
            <a:xfrm>
              <a:off x="4246514" y="684635"/>
              <a:ext cx="158750" cy="219075"/>
            </a:xfrm>
            <a:custGeom>
              <a:avLst/>
              <a:gdLst>
                <a:gd name="T0" fmla="*/ 14 w 42"/>
                <a:gd name="T1" fmla="*/ 25 h 58"/>
                <a:gd name="T2" fmla="*/ 19 w 42"/>
                <a:gd name="T3" fmla="*/ 30 h 58"/>
                <a:gd name="T4" fmla="*/ 28 w 42"/>
                <a:gd name="T5" fmla="*/ 58 h 58"/>
                <a:gd name="T6" fmla="*/ 42 w 42"/>
                <a:gd name="T7" fmla="*/ 47 h 58"/>
                <a:gd name="T8" fmla="*/ 25 w 42"/>
                <a:gd name="T9" fmla="*/ 15 h 58"/>
                <a:gd name="T10" fmla="*/ 13 w 42"/>
                <a:gd name="T11" fmla="*/ 9 h 58"/>
                <a:gd name="T12" fmla="*/ 2 w 42"/>
                <a:gd name="T13" fmla="*/ 0 h 58"/>
                <a:gd name="T14" fmla="*/ 0 w 42"/>
                <a:gd name="T15" fmla="*/ 2 h 58"/>
                <a:gd name="T16" fmla="*/ 0 w 42"/>
                <a:gd name="T17" fmla="*/ 9 h 58"/>
                <a:gd name="T18" fmla="*/ 5 w 42"/>
                <a:gd name="T19" fmla="*/ 13 h 58"/>
                <a:gd name="T20" fmla="*/ 14 w 42"/>
                <a:gd name="T21"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8">
                  <a:moveTo>
                    <a:pt x="14" y="25"/>
                  </a:moveTo>
                  <a:cubicBezTo>
                    <a:pt x="15" y="27"/>
                    <a:pt x="18" y="28"/>
                    <a:pt x="19" y="30"/>
                  </a:cubicBezTo>
                  <a:cubicBezTo>
                    <a:pt x="24" y="37"/>
                    <a:pt x="25" y="50"/>
                    <a:pt x="28" y="58"/>
                  </a:cubicBezTo>
                  <a:cubicBezTo>
                    <a:pt x="35" y="58"/>
                    <a:pt x="39" y="51"/>
                    <a:pt x="42" y="47"/>
                  </a:cubicBezTo>
                  <a:cubicBezTo>
                    <a:pt x="42" y="36"/>
                    <a:pt x="31" y="19"/>
                    <a:pt x="25" y="15"/>
                  </a:cubicBezTo>
                  <a:cubicBezTo>
                    <a:pt x="21" y="12"/>
                    <a:pt x="17" y="11"/>
                    <a:pt x="13" y="9"/>
                  </a:cubicBezTo>
                  <a:cubicBezTo>
                    <a:pt x="9" y="6"/>
                    <a:pt x="7" y="2"/>
                    <a:pt x="2" y="0"/>
                  </a:cubicBezTo>
                  <a:cubicBezTo>
                    <a:pt x="2" y="0"/>
                    <a:pt x="0" y="2"/>
                    <a:pt x="0" y="2"/>
                  </a:cubicBezTo>
                  <a:cubicBezTo>
                    <a:pt x="0" y="5"/>
                    <a:pt x="0" y="7"/>
                    <a:pt x="0" y="9"/>
                  </a:cubicBezTo>
                  <a:cubicBezTo>
                    <a:pt x="2" y="10"/>
                    <a:pt x="3" y="12"/>
                    <a:pt x="5" y="13"/>
                  </a:cubicBezTo>
                  <a:cubicBezTo>
                    <a:pt x="8" y="17"/>
                    <a:pt x="11" y="21"/>
                    <a:pt x="14" y="25"/>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50" name="Freeform 47"/>
            <p:cNvSpPr>
              <a:spLocks noEditPoints="1"/>
            </p:cNvSpPr>
            <p:nvPr userDrawn="1"/>
          </p:nvSpPr>
          <p:spPr bwMode="auto">
            <a:xfrm>
              <a:off x="4276676" y="529060"/>
              <a:ext cx="474663" cy="533400"/>
            </a:xfrm>
            <a:custGeom>
              <a:avLst/>
              <a:gdLst>
                <a:gd name="T0" fmla="*/ 120 w 126"/>
                <a:gd name="T1" fmla="*/ 50 h 141"/>
                <a:gd name="T2" fmla="*/ 114 w 126"/>
                <a:gd name="T3" fmla="*/ 33 h 141"/>
                <a:gd name="T4" fmla="*/ 105 w 126"/>
                <a:gd name="T5" fmla="*/ 32 h 141"/>
                <a:gd name="T6" fmla="*/ 79 w 126"/>
                <a:gd name="T7" fmla="*/ 40 h 141"/>
                <a:gd name="T8" fmla="*/ 86 w 126"/>
                <a:gd name="T9" fmla="*/ 19 h 141"/>
                <a:gd name="T10" fmla="*/ 82 w 126"/>
                <a:gd name="T11" fmla="*/ 1 h 141"/>
                <a:gd name="T12" fmla="*/ 67 w 126"/>
                <a:gd name="T13" fmla="*/ 30 h 141"/>
                <a:gd name="T14" fmla="*/ 46 w 126"/>
                <a:gd name="T15" fmla="*/ 34 h 141"/>
                <a:gd name="T16" fmla="*/ 48 w 126"/>
                <a:gd name="T17" fmla="*/ 44 h 141"/>
                <a:gd name="T18" fmla="*/ 50 w 126"/>
                <a:gd name="T19" fmla="*/ 52 h 141"/>
                <a:gd name="T20" fmla="*/ 60 w 126"/>
                <a:gd name="T21" fmla="*/ 54 h 141"/>
                <a:gd name="T22" fmla="*/ 43 w 126"/>
                <a:gd name="T23" fmla="*/ 66 h 141"/>
                <a:gd name="T24" fmla="*/ 46 w 126"/>
                <a:gd name="T25" fmla="*/ 72 h 141"/>
                <a:gd name="T26" fmla="*/ 37 w 126"/>
                <a:gd name="T27" fmla="*/ 90 h 141"/>
                <a:gd name="T28" fmla="*/ 53 w 126"/>
                <a:gd name="T29" fmla="*/ 79 h 141"/>
                <a:gd name="T30" fmla="*/ 62 w 126"/>
                <a:gd name="T31" fmla="*/ 90 h 141"/>
                <a:gd name="T32" fmla="*/ 79 w 126"/>
                <a:gd name="T33" fmla="*/ 90 h 141"/>
                <a:gd name="T34" fmla="*/ 73 w 126"/>
                <a:gd name="T35" fmla="*/ 94 h 141"/>
                <a:gd name="T36" fmla="*/ 37 w 126"/>
                <a:gd name="T37" fmla="*/ 113 h 141"/>
                <a:gd name="T38" fmla="*/ 0 w 126"/>
                <a:gd name="T39" fmla="*/ 135 h 141"/>
                <a:gd name="T40" fmla="*/ 0 w 126"/>
                <a:gd name="T41" fmla="*/ 139 h 141"/>
                <a:gd name="T42" fmla="*/ 68 w 126"/>
                <a:gd name="T43" fmla="*/ 111 h 141"/>
                <a:gd name="T44" fmla="*/ 85 w 126"/>
                <a:gd name="T45" fmla="*/ 98 h 141"/>
                <a:gd name="T46" fmla="*/ 83 w 126"/>
                <a:gd name="T47" fmla="*/ 104 h 141"/>
                <a:gd name="T48" fmla="*/ 75 w 126"/>
                <a:gd name="T49" fmla="*/ 114 h 141"/>
                <a:gd name="T50" fmla="*/ 61 w 126"/>
                <a:gd name="T51" fmla="*/ 127 h 141"/>
                <a:gd name="T52" fmla="*/ 78 w 126"/>
                <a:gd name="T53" fmla="*/ 124 h 141"/>
                <a:gd name="T54" fmla="*/ 92 w 126"/>
                <a:gd name="T55" fmla="*/ 116 h 141"/>
                <a:gd name="T56" fmla="*/ 100 w 126"/>
                <a:gd name="T57" fmla="*/ 87 h 141"/>
                <a:gd name="T58" fmla="*/ 100 w 126"/>
                <a:gd name="T59" fmla="*/ 78 h 141"/>
                <a:gd name="T60" fmla="*/ 81 w 126"/>
                <a:gd name="T61" fmla="*/ 80 h 141"/>
                <a:gd name="T62" fmla="*/ 75 w 126"/>
                <a:gd name="T63" fmla="*/ 63 h 141"/>
                <a:gd name="T64" fmla="*/ 68 w 126"/>
                <a:gd name="T65" fmla="*/ 74 h 141"/>
                <a:gd name="T66" fmla="*/ 76 w 126"/>
                <a:gd name="T67" fmla="*/ 48 h 141"/>
                <a:gd name="T68" fmla="*/ 86 w 126"/>
                <a:gd name="T69"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 h="141">
                  <a:moveTo>
                    <a:pt x="100" y="78"/>
                  </a:moveTo>
                  <a:cubicBezTo>
                    <a:pt x="106" y="69"/>
                    <a:pt x="115" y="61"/>
                    <a:pt x="120" y="50"/>
                  </a:cubicBezTo>
                  <a:cubicBezTo>
                    <a:pt x="121" y="47"/>
                    <a:pt x="126" y="39"/>
                    <a:pt x="123" y="35"/>
                  </a:cubicBezTo>
                  <a:cubicBezTo>
                    <a:pt x="121" y="33"/>
                    <a:pt x="117" y="34"/>
                    <a:pt x="114" y="33"/>
                  </a:cubicBezTo>
                  <a:cubicBezTo>
                    <a:pt x="113" y="33"/>
                    <a:pt x="112" y="31"/>
                    <a:pt x="111" y="31"/>
                  </a:cubicBezTo>
                  <a:cubicBezTo>
                    <a:pt x="109" y="30"/>
                    <a:pt x="106" y="32"/>
                    <a:pt x="105" y="32"/>
                  </a:cubicBezTo>
                  <a:cubicBezTo>
                    <a:pt x="100" y="34"/>
                    <a:pt x="95" y="35"/>
                    <a:pt x="90" y="37"/>
                  </a:cubicBezTo>
                  <a:cubicBezTo>
                    <a:pt x="88" y="38"/>
                    <a:pt x="81" y="41"/>
                    <a:pt x="79" y="40"/>
                  </a:cubicBezTo>
                  <a:cubicBezTo>
                    <a:pt x="78" y="40"/>
                    <a:pt x="78" y="39"/>
                    <a:pt x="77" y="39"/>
                  </a:cubicBezTo>
                  <a:cubicBezTo>
                    <a:pt x="78" y="31"/>
                    <a:pt x="84" y="26"/>
                    <a:pt x="86" y="19"/>
                  </a:cubicBezTo>
                  <a:cubicBezTo>
                    <a:pt x="87" y="17"/>
                    <a:pt x="90" y="12"/>
                    <a:pt x="88" y="10"/>
                  </a:cubicBezTo>
                  <a:cubicBezTo>
                    <a:pt x="88" y="6"/>
                    <a:pt x="84" y="3"/>
                    <a:pt x="82" y="1"/>
                  </a:cubicBezTo>
                  <a:cubicBezTo>
                    <a:pt x="81" y="0"/>
                    <a:pt x="78" y="1"/>
                    <a:pt x="78" y="3"/>
                  </a:cubicBezTo>
                  <a:cubicBezTo>
                    <a:pt x="78" y="14"/>
                    <a:pt x="73" y="26"/>
                    <a:pt x="67" y="30"/>
                  </a:cubicBezTo>
                  <a:cubicBezTo>
                    <a:pt x="65" y="31"/>
                    <a:pt x="63" y="31"/>
                    <a:pt x="60" y="32"/>
                  </a:cubicBezTo>
                  <a:cubicBezTo>
                    <a:pt x="56" y="33"/>
                    <a:pt x="51" y="38"/>
                    <a:pt x="46" y="34"/>
                  </a:cubicBezTo>
                  <a:cubicBezTo>
                    <a:pt x="44" y="34"/>
                    <a:pt x="43" y="34"/>
                    <a:pt x="42" y="35"/>
                  </a:cubicBezTo>
                  <a:cubicBezTo>
                    <a:pt x="42" y="40"/>
                    <a:pt x="45" y="43"/>
                    <a:pt x="48" y="44"/>
                  </a:cubicBezTo>
                  <a:cubicBezTo>
                    <a:pt x="49" y="45"/>
                    <a:pt x="52" y="45"/>
                    <a:pt x="55" y="44"/>
                  </a:cubicBezTo>
                  <a:cubicBezTo>
                    <a:pt x="54" y="48"/>
                    <a:pt x="52" y="51"/>
                    <a:pt x="50" y="52"/>
                  </a:cubicBezTo>
                  <a:cubicBezTo>
                    <a:pt x="50" y="54"/>
                    <a:pt x="50" y="55"/>
                    <a:pt x="50" y="56"/>
                  </a:cubicBezTo>
                  <a:cubicBezTo>
                    <a:pt x="55" y="57"/>
                    <a:pt x="56" y="54"/>
                    <a:pt x="60" y="54"/>
                  </a:cubicBezTo>
                  <a:cubicBezTo>
                    <a:pt x="59" y="59"/>
                    <a:pt x="55" y="61"/>
                    <a:pt x="53" y="65"/>
                  </a:cubicBezTo>
                  <a:cubicBezTo>
                    <a:pt x="50" y="66"/>
                    <a:pt x="46" y="66"/>
                    <a:pt x="43" y="66"/>
                  </a:cubicBezTo>
                  <a:cubicBezTo>
                    <a:pt x="43" y="66"/>
                    <a:pt x="43" y="67"/>
                    <a:pt x="43" y="67"/>
                  </a:cubicBezTo>
                  <a:cubicBezTo>
                    <a:pt x="43" y="70"/>
                    <a:pt x="44" y="71"/>
                    <a:pt x="46" y="72"/>
                  </a:cubicBezTo>
                  <a:cubicBezTo>
                    <a:pt x="45" y="77"/>
                    <a:pt x="41" y="80"/>
                    <a:pt x="39" y="84"/>
                  </a:cubicBezTo>
                  <a:cubicBezTo>
                    <a:pt x="38" y="85"/>
                    <a:pt x="35" y="87"/>
                    <a:pt x="37" y="90"/>
                  </a:cubicBezTo>
                  <a:cubicBezTo>
                    <a:pt x="37" y="91"/>
                    <a:pt x="38" y="91"/>
                    <a:pt x="39" y="91"/>
                  </a:cubicBezTo>
                  <a:cubicBezTo>
                    <a:pt x="44" y="87"/>
                    <a:pt x="51" y="85"/>
                    <a:pt x="53" y="79"/>
                  </a:cubicBezTo>
                  <a:cubicBezTo>
                    <a:pt x="60" y="79"/>
                    <a:pt x="60" y="81"/>
                    <a:pt x="64" y="83"/>
                  </a:cubicBezTo>
                  <a:cubicBezTo>
                    <a:pt x="64" y="86"/>
                    <a:pt x="63" y="88"/>
                    <a:pt x="62" y="90"/>
                  </a:cubicBezTo>
                  <a:cubicBezTo>
                    <a:pt x="62" y="92"/>
                    <a:pt x="62" y="93"/>
                    <a:pt x="62" y="94"/>
                  </a:cubicBezTo>
                  <a:cubicBezTo>
                    <a:pt x="67" y="94"/>
                    <a:pt x="75" y="87"/>
                    <a:pt x="79" y="90"/>
                  </a:cubicBezTo>
                  <a:cubicBezTo>
                    <a:pt x="79" y="90"/>
                    <a:pt x="79" y="90"/>
                    <a:pt x="79" y="90"/>
                  </a:cubicBezTo>
                  <a:cubicBezTo>
                    <a:pt x="79" y="92"/>
                    <a:pt x="76" y="93"/>
                    <a:pt x="73" y="94"/>
                  </a:cubicBezTo>
                  <a:cubicBezTo>
                    <a:pt x="69" y="97"/>
                    <a:pt x="63" y="99"/>
                    <a:pt x="58" y="101"/>
                  </a:cubicBezTo>
                  <a:cubicBezTo>
                    <a:pt x="51" y="105"/>
                    <a:pt x="43" y="109"/>
                    <a:pt x="37" y="113"/>
                  </a:cubicBezTo>
                  <a:cubicBezTo>
                    <a:pt x="35" y="114"/>
                    <a:pt x="33" y="114"/>
                    <a:pt x="31" y="115"/>
                  </a:cubicBezTo>
                  <a:cubicBezTo>
                    <a:pt x="21" y="121"/>
                    <a:pt x="11" y="129"/>
                    <a:pt x="0" y="135"/>
                  </a:cubicBezTo>
                  <a:cubicBezTo>
                    <a:pt x="0" y="135"/>
                    <a:pt x="0" y="135"/>
                    <a:pt x="0" y="135"/>
                  </a:cubicBezTo>
                  <a:cubicBezTo>
                    <a:pt x="0" y="137"/>
                    <a:pt x="0" y="138"/>
                    <a:pt x="0" y="139"/>
                  </a:cubicBezTo>
                  <a:cubicBezTo>
                    <a:pt x="14" y="141"/>
                    <a:pt x="24" y="135"/>
                    <a:pt x="34" y="132"/>
                  </a:cubicBezTo>
                  <a:cubicBezTo>
                    <a:pt x="46" y="127"/>
                    <a:pt x="58" y="118"/>
                    <a:pt x="68" y="111"/>
                  </a:cubicBezTo>
                  <a:cubicBezTo>
                    <a:pt x="71" y="109"/>
                    <a:pt x="74" y="104"/>
                    <a:pt x="77" y="102"/>
                  </a:cubicBezTo>
                  <a:cubicBezTo>
                    <a:pt x="80" y="100"/>
                    <a:pt x="82" y="100"/>
                    <a:pt x="85" y="98"/>
                  </a:cubicBezTo>
                  <a:cubicBezTo>
                    <a:pt x="85" y="98"/>
                    <a:pt x="86" y="98"/>
                    <a:pt x="87" y="98"/>
                  </a:cubicBezTo>
                  <a:cubicBezTo>
                    <a:pt x="86" y="101"/>
                    <a:pt x="84" y="102"/>
                    <a:pt x="83" y="104"/>
                  </a:cubicBezTo>
                  <a:cubicBezTo>
                    <a:pt x="83" y="105"/>
                    <a:pt x="82" y="106"/>
                    <a:pt x="82" y="107"/>
                  </a:cubicBezTo>
                  <a:cubicBezTo>
                    <a:pt x="79" y="109"/>
                    <a:pt x="77" y="111"/>
                    <a:pt x="75" y="114"/>
                  </a:cubicBezTo>
                  <a:cubicBezTo>
                    <a:pt x="74" y="115"/>
                    <a:pt x="73" y="117"/>
                    <a:pt x="71" y="118"/>
                  </a:cubicBezTo>
                  <a:cubicBezTo>
                    <a:pt x="68" y="121"/>
                    <a:pt x="64" y="124"/>
                    <a:pt x="61" y="127"/>
                  </a:cubicBezTo>
                  <a:cubicBezTo>
                    <a:pt x="61" y="128"/>
                    <a:pt x="61" y="130"/>
                    <a:pt x="62" y="132"/>
                  </a:cubicBezTo>
                  <a:cubicBezTo>
                    <a:pt x="69" y="131"/>
                    <a:pt x="73" y="126"/>
                    <a:pt x="78" y="124"/>
                  </a:cubicBezTo>
                  <a:cubicBezTo>
                    <a:pt x="81" y="123"/>
                    <a:pt x="84" y="122"/>
                    <a:pt x="87" y="121"/>
                  </a:cubicBezTo>
                  <a:cubicBezTo>
                    <a:pt x="89" y="119"/>
                    <a:pt x="90" y="117"/>
                    <a:pt x="92" y="116"/>
                  </a:cubicBezTo>
                  <a:cubicBezTo>
                    <a:pt x="101" y="109"/>
                    <a:pt x="108" y="105"/>
                    <a:pt x="107" y="89"/>
                  </a:cubicBezTo>
                  <a:cubicBezTo>
                    <a:pt x="104" y="88"/>
                    <a:pt x="101" y="88"/>
                    <a:pt x="100" y="87"/>
                  </a:cubicBezTo>
                  <a:cubicBezTo>
                    <a:pt x="97" y="87"/>
                    <a:pt x="93" y="87"/>
                    <a:pt x="90" y="87"/>
                  </a:cubicBezTo>
                  <a:cubicBezTo>
                    <a:pt x="92" y="82"/>
                    <a:pt x="97" y="82"/>
                    <a:pt x="100" y="78"/>
                  </a:cubicBezTo>
                  <a:close/>
                  <a:moveTo>
                    <a:pt x="86" y="72"/>
                  </a:moveTo>
                  <a:cubicBezTo>
                    <a:pt x="84" y="75"/>
                    <a:pt x="83" y="77"/>
                    <a:pt x="81" y="80"/>
                  </a:cubicBezTo>
                  <a:cubicBezTo>
                    <a:pt x="80" y="80"/>
                    <a:pt x="80" y="80"/>
                    <a:pt x="79" y="79"/>
                  </a:cubicBezTo>
                  <a:cubicBezTo>
                    <a:pt x="78" y="73"/>
                    <a:pt x="77" y="68"/>
                    <a:pt x="75" y="63"/>
                  </a:cubicBezTo>
                  <a:cubicBezTo>
                    <a:pt x="74" y="63"/>
                    <a:pt x="73" y="63"/>
                    <a:pt x="72" y="64"/>
                  </a:cubicBezTo>
                  <a:cubicBezTo>
                    <a:pt x="69" y="66"/>
                    <a:pt x="71" y="72"/>
                    <a:pt x="68" y="74"/>
                  </a:cubicBezTo>
                  <a:cubicBezTo>
                    <a:pt x="66" y="76"/>
                    <a:pt x="63" y="71"/>
                    <a:pt x="62" y="70"/>
                  </a:cubicBezTo>
                  <a:cubicBezTo>
                    <a:pt x="63" y="61"/>
                    <a:pt x="72" y="54"/>
                    <a:pt x="76" y="48"/>
                  </a:cubicBezTo>
                  <a:cubicBezTo>
                    <a:pt x="85" y="48"/>
                    <a:pt x="91" y="52"/>
                    <a:pt x="99" y="52"/>
                  </a:cubicBezTo>
                  <a:cubicBezTo>
                    <a:pt x="98" y="63"/>
                    <a:pt x="90" y="66"/>
                    <a:pt x="86" y="72"/>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51" name="Freeform 48"/>
            <p:cNvSpPr/>
            <p:nvPr userDrawn="1"/>
          </p:nvSpPr>
          <p:spPr bwMode="auto">
            <a:xfrm>
              <a:off x="4240164" y="867197"/>
              <a:ext cx="71438" cy="120650"/>
            </a:xfrm>
            <a:custGeom>
              <a:avLst/>
              <a:gdLst>
                <a:gd name="T0" fmla="*/ 2 w 19"/>
                <a:gd name="T1" fmla="*/ 24 h 32"/>
                <a:gd name="T2" fmla="*/ 7 w 19"/>
                <a:gd name="T3" fmla="*/ 32 h 32"/>
                <a:gd name="T4" fmla="*/ 12 w 19"/>
                <a:gd name="T5" fmla="*/ 32 h 32"/>
                <a:gd name="T6" fmla="*/ 18 w 19"/>
                <a:gd name="T7" fmla="*/ 19 h 32"/>
                <a:gd name="T8" fmla="*/ 5 w 19"/>
                <a:gd name="T9" fmla="*/ 0 h 32"/>
                <a:gd name="T10" fmla="*/ 1 w 19"/>
                <a:gd name="T11" fmla="*/ 0 h 32"/>
                <a:gd name="T12" fmla="*/ 2 w 19"/>
                <a:gd name="T13" fmla="*/ 15 h 32"/>
                <a:gd name="T14" fmla="*/ 2 w 19"/>
                <a:gd name="T15" fmla="*/ 2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2" y="24"/>
                  </a:moveTo>
                  <a:cubicBezTo>
                    <a:pt x="3" y="26"/>
                    <a:pt x="6" y="29"/>
                    <a:pt x="7" y="32"/>
                  </a:cubicBezTo>
                  <a:cubicBezTo>
                    <a:pt x="9" y="32"/>
                    <a:pt x="10" y="32"/>
                    <a:pt x="12" y="32"/>
                  </a:cubicBezTo>
                  <a:cubicBezTo>
                    <a:pt x="15" y="29"/>
                    <a:pt x="17" y="25"/>
                    <a:pt x="18" y="19"/>
                  </a:cubicBezTo>
                  <a:cubicBezTo>
                    <a:pt x="19" y="14"/>
                    <a:pt x="9" y="1"/>
                    <a:pt x="5" y="0"/>
                  </a:cubicBezTo>
                  <a:cubicBezTo>
                    <a:pt x="4" y="0"/>
                    <a:pt x="2" y="0"/>
                    <a:pt x="1" y="0"/>
                  </a:cubicBezTo>
                  <a:cubicBezTo>
                    <a:pt x="0" y="3"/>
                    <a:pt x="2" y="12"/>
                    <a:pt x="2" y="15"/>
                  </a:cubicBezTo>
                  <a:cubicBezTo>
                    <a:pt x="2" y="18"/>
                    <a:pt x="2" y="21"/>
                    <a:pt x="2" y="24"/>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52" name="Freeform 49"/>
            <p:cNvSpPr/>
            <p:nvPr userDrawn="1"/>
          </p:nvSpPr>
          <p:spPr bwMode="auto">
            <a:xfrm>
              <a:off x="4210001" y="1051347"/>
              <a:ext cx="398463" cy="265113"/>
            </a:xfrm>
            <a:custGeom>
              <a:avLst/>
              <a:gdLst>
                <a:gd name="T0" fmla="*/ 87 w 106"/>
                <a:gd name="T1" fmla="*/ 0 h 70"/>
                <a:gd name="T2" fmla="*/ 63 w 106"/>
                <a:gd name="T3" fmla="*/ 7 h 70"/>
                <a:gd name="T4" fmla="*/ 38 w 106"/>
                <a:gd name="T5" fmla="*/ 16 h 70"/>
                <a:gd name="T6" fmla="*/ 22 w 106"/>
                <a:gd name="T7" fmla="*/ 24 h 70"/>
                <a:gd name="T8" fmla="*/ 17 w 106"/>
                <a:gd name="T9" fmla="*/ 25 h 70"/>
                <a:gd name="T10" fmla="*/ 10 w 106"/>
                <a:gd name="T11" fmla="*/ 29 h 70"/>
                <a:gd name="T12" fmla="*/ 4 w 106"/>
                <a:gd name="T13" fmla="*/ 30 h 70"/>
                <a:gd name="T14" fmla="*/ 0 w 106"/>
                <a:gd name="T15" fmla="*/ 35 h 70"/>
                <a:gd name="T16" fmla="*/ 6 w 106"/>
                <a:gd name="T17" fmla="*/ 49 h 70"/>
                <a:gd name="T18" fmla="*/ 7 w 106"/>
                <a:gd name="T19" fmla="*/ 52 h 70"/>
                <a:gd name="T20" fmla="*/ 10 w 106"/>
                <a:gd name="T21" fmla="*/ 54 h 70"/>
                <a:gd name="T22" fmla="*/ 20 w 106"/>
                <a:gd name="T23" fmla="*/ 51 h 70"/>
                <a:gd name="T24" fmla="*/ 41 w 106"/>
                <a:gd name="T25" fmla="*/ 37 h 70"/>
                <a:gd name="T26" fmla="*/ 51 w 106"/>
                <a:gd name="T27" fmla="*/ 32 h 70"/>
                <a:gd name="T28" fmla="*/ 59 w 106"/>
                <a:gd name="T29" fmla="*/ 31 h 70"/>
                <a:gd name="T30" fmla="*/ 69 w 106"/>
                <a:gd name="T31" fmla="*/ 28 h 70"/>
                <a:gd name="T32" fmla="*/ 71 w 106"/>
                <a:gd name="T33" fmla="*/ 31 h 70"/>
                <a:gd name="T34" fmla="*/ 70 w 106"/>
                <a:gd name="T35" fmla="*/ 40 h 70"/>
                <a:gd name="T36" fmla="*/ 72 w 106"/>
                <a:gd name="T37" fmla="*/ 47 h 70"/>
                <a:gd name="T38" fmla="*/ 69 w 106"/>
                <a:gd name="T39" fmla="*/ 51 h 70"/>
                <a:gd name="T40" fmla="*/ 54 w 106"/>
                <a:gd name="T41" fmla="*/ 56 h 70"/>
                <a:gd name="T42" fmla="*/ 44 w 106"/>
                <a:gd name="T43" fmla="*/ 56 h 70"/>
                <a:gd name="T44" fmla="*/ 43 w 106"/>
                <a:gd name="T45" fmla="*/ 56 h 70"/>
                <a:gd name="T46" fmla="*/ 44 w 106"/>
                <a:gd name="T47" fmla="*/ 60 h 70"/>
                <a:gd name="T48" fmla="*/ 52 w 106"/>
                <a:gd name="T49" fmla="*/ 63 h 70"/>
                <a:gd name="T50" fmla="*/ 67 w 106"/>
                <a:gd name="T51" fmla="*/ 67 h 70"/>
                <a:gd name="T52" fmla="*/ 71 w 106"/>
                <a:gd name="T53" fmla="*/ 63 h 70"/>
                <a:gd name="T54" fmla="*/ 80 w 106"/>
                <a:gd name="T55" fmla="*/ 62 h 70"/>
                <a:gd name="T56" fmla="*/ 83 w 106"/>
                <a:gd name="T57" fmla="*/ 56 h 70"/>
                <a:gd name="T58" fmla="*/ 86 w 106"/>
                <a:gd name="T59" fmla="*/ 49 h 70"/>
                <a:gd name="T60" fmla="*/ 85 w 106"/>
                <a:gd name="T61" fmla="*/ 42 h 70"/>
                <a:gd name="T62" fmla="*/ 84 w 106"/>
                <a:gd name="T63" fmla="*/ 37 h 70"/>
                <a:gd name="T64" fmla="*/ 80 w 106"/>
                <a:gd name="T65" fmla="*/ 25 h 70"/>
                <a:gd name="T66" fmla="*/ 81 w 106"/>
                <a:gd name="T67" fmla="*/ 23 h 70"/>
                <a:gd name="T68" fmla="*/ 97 w 106"/>
                <a:gd name="T69" fmla="*/ 21 h 70"/>
                <a:gd name="T70" fmla="*/ 104 w 106"/>
                <a:gd name="T71" fmla="*/ 15 h 70"/>
                <a:gd name="T72" fmla="*/ 106 w 106"/>
                <a:gd name="T73" fmla="*/ 9 h 70"/>
                <a:gd name="T74" fmla="*/ 103 w 106"/>
                <a:gd name="T75" fmla="*/ 2 h 70"/>
                <a:gd name="T76" fmla="*/ 87 w 106"/>
                <a:gd name="T7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70">
                  <a:moveTo>
                    <a:pt x="87" y="0"/>
                  </a:moveTo>
                  <a:cubicBezTo>
                    <a:pt x="83" y="4"/>
                    <a:pt x="69" y="4"/>
                    <a:pt x="63" y="7"/>
                  </a:cubicBezTo>
                  <a:cubicBezTo>
                    <a:pt x="55" y="10"/>
                    <a:pt x="47" y="13"/>
                    <a:pt x="38" y="16"/>
                  </a:cubicBezTo>
                  <a:cubicBezTo>
                    <a:pt x="33" y="19"/>
                    <a:pt x="27" y="22"/>
                    <a:pt x="22" y="24"/>
                  </a:cubicBezTo>
                  <a:cubicBezTo>
                    <a:pt x="20" y="24"/>
                    <a:pt x="19" y="25"/>
                    <a:pt x="17" y="25"/>
                  </a:cubicBezTo>
                  <a:cubicBezTo>
                    <a:pt x="15" y="26"/>
                    <a:pt x="13" y="28"/>
                    <a:pt x="10" y="29"/>
                  </a:cubicBezTo>
                  <a:cubicBezTo>
                    <a:pt x="8" y="30"/>
                    <a:pt x="6" y="30"/>
                    <a:pt x="4" y="30"/>
                  </a:cubicBezTo>
                  <a:cubicBezTo>
                    <a:pt x="2" y="31"/>
                    <a:pt x="1" y="33"/>
                    <a:pt x="0" y="35"/>
                  </a:cubicBezTo>
                  <a:cubicBezTo>
                    <a:pt x="0" y="42"/>
                    <a:pt x="4" y="45"/>
                    <a:pt x="6" y="49"/>
                  </a:cubicBezTo>
                  <a:cubicBezTo>
                    <a:pt x="6" y="50"/>
                    <a:pt x="6" y="51"/>
                    <a:pt x="7" y="52"/>
                  </a:cubicBezTo>
                  <a:cubicBezTo>
                    <a:pt x="7" y="53"/>
                    <a:pt x="9" y="54"/>
                    <a:pt x="10" y="54"/>
                  </a:cubicBezTo>
                  <a:cubicBezTo>
                    <a:pt x="14" y="54"/>
                    <a:pt x="18" y="52"/>
                    <a:pt x="20" y="51"/>
                  </a:cubicBezTo>
                  <a:cubicBezTo>
                    <a:pt x="28" y="47"/>
                    <a:pt x="34" y="41"/>
                    <a:pt x="41" y="37"/>
                  </a:cubicBezTo>
                  <a:cubicBezTo>
                    <a:pt x="44" y="35"/>
                    <a:pt x="48" y="33"/>
                    <a:pt x="51" y="32"/>
                  </a:cubicBezTo>
                  <a:cubicBezTo>
                    <a:pt x="54" y="31"/>
                    <a:pt x="56" y="32"/>
                    <a:pt x="59" y="31"/>
                  </a:cubicBezTo>
                  <a:cubicBezTo>
                    <a:pt x="64" y="29"/>
                    <a:pt x="62" y="26"/>
                    <a:pt x="69" y="28"/>
                  </a:cubicBezTo>
                  <a:cubicBezTo>
                    <a:pt x="70" y="29"/>
                    <a:pt x="71" y="30"/>
                    <a:pt x="71" y="31"/>
                  </a:cubicBezTo>
                  <a:cubicBezTo>
                    <a:pt x="72" y="34"/>
                    <a:pt x="70" y="38"/>
                    <a:pt x="70" y="40"/>
                  </a:cubicBezTo>
                  <a:cubicBezTo>
                    <a:pt x="71" y="43"/>
                    <a:pt x="72" y="43"/>
                    <a:pt x="72" y="47"/>
                  </a:cubicBezTo>
                  <a:cubicBezTo>
                    <a:pt x="71" y="48"/>
                    <a:pt x="70" y="50"/>
                    <a:pt x="69" y="51"/>
                  </a:cubicBezTo>
                  <a:cubicBezTo>
                    <a:pt x="65" y="54"/>
                    <a:pt x="59" y="55"/>
                    <a:pt x="54" y="56"/>
                  </a:cubicBezTo>
                  <a:cubicBezTo>
                    <a:pt x="51" y="57"/>
                    <a:pt x="46" y="55"/>
                    <a:pt x="44" y="56"/>
                  </a:cubicBezTo>
                  <a:cubicBezTo>
                    <a:pt x="43" y="56"/>
                    <a:pt x="43" y="56"/>
                    <a:pt x="43" y="56"/>
                  </a:cubicBezTo>
                  <a:cubicBezTo>
                    <a:pt x="43" y="58"/>
                    <a:pt x="43" y="59"/>
                    <a:pt x="44" y="60"/>
                  </a:cubicBezTo>
                  <a:cubicBezTo>
                    <a:pt x="45" y="64"/>
                    <a:pt x="47" y="62"/>
                    <a:pt x="52" y="63"/>
                  </a:cubicBezTo>
                  <a:cubicBezTo>
                    <a:pt x="56" y="65"/>
                    <a:pt x="60" y="70"/>
                    <a:pt x="67" y="67"/>
                  </a:cubicBezTo>
                  <a:cubicBezTo>
                    <a:pt x="68" y="66"/>
                    <a:pt x="69" y="64"/>
                    <a:pt x="71" y="63"/>
                  </a:cubicBezTo>
                  <a:cubicBezTo>
                    <a:pt x="74" y="62"/>
                    <a:pt x="77" y="64"/>
                    <a:pt x="80" y="62"/>
                  </a:cubicBezTo>
                  <a:cubicBezTo>
                    <a:pt x="82" y="61"/>
                    <a:pt x="82" y="58"/>
                    <a:pt x="83" y="56"/>
                  </a:cubicBezTo>
                  <a:cubicBezTo>
                    <a:pt x="84" y="54"/>
                    <a:pt x="86" y="52"/>
                    <a:pt x="86" y="49"/>
                  </a:cubicBezTo>
                  <a:cubicBezTo>
                    <a:pt x="87" y="46"/>
                    <a:pt x="85" y="44"/>
                    <a:pt x="85" y="42"/>
                  </a:cubicBezTo>
                  <a:cubicBezTo>
                    <a:pt x="84" y="40"/>
                    <a:pt x="84" y="39"/>
                    <a:pt x="84" y="37"/>
                  </a:cubicBezTo>
                  <a:cubicBezTo>
                    <a:pt x="82" y="33"/>
                    <a:pt x="80" y="31"/>
                    <a:pt x="80" y="25"/>
                  </a:cubicBezTo>
                  <a:cubicBezTo>
                    <a:pt x="79" y="24"/>
                    <a:pt x="80" y="23"/>
                    <a:pt x="81" y="23"/>
                  </a:cubicBezTo>
                  <a:cubicBezTo>
                    <a:pt x="86" y="22"/>
                    <a:pt x="91" y="21"/>
                    <a:pt x="97" y="21"/>
                  </a:cubicBezTo>
                  <a:cubicBezTo>
                    <a:pt x="99" y="19"/>
                    <a:pt x="102" y="17"/>
                    <a:pt x="104" y="15"/>
                  </a:cubicBezTo>
                  <a:cubicBezTo>
                    <a:pt x="105" y="13"/>
                    <a:pt x="105" y="10"/>
                    <a:pt x="106" y="9"/>
                  </a:cubicBezTo>
                  <a:cubicBezTo>
                    <a:pt x="106" y="5"/>
                    <a:pt x="104" y="4"/>
                    <a:pt x="103" y="2"/>
                  </a:cubicBezTo>
                  <a:cubicBezTo>
                    <a:pt x="96" y="2"/>
                    <a:pt x="93" y="0"/>
                    <a:pt x="87" y="0"/>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53" name="Freeform 50"/>
            <p:cNvSpPr/>
            <p:nvPr userDrawn="1"/>
          </p:nvSpPr>
          <p:spPr bwMode="auto">
            <a:xfrm>
              <a:off x="3400376" y="624310"/>
              <a:ext cx="557213" cy="593725"/>
            </a:xfrm>
            <a:custGeom>
              <a:avLst/>
              <a:gdLst>
                <a:gd name="T0" fmla="*/ 143 w 148"/>
                <a:gd name="T1" fmla="*/ 58 h 157"/>
                <a:gd name="T2" fmla="*/ 146 w 148"/>
                <a:gd name="T3" fmla="*/ 53 h 157"/>
                <a:gd name="T4" fmla="*/ 145 w 148"/>
                <a:gd name="T5" fmla="*/ 47 h 157"/>
                <a:gd name="T6" fmla="*/ 119 w 148"/>
                <a:gd name="T7" fmla="*/ 62 h 157"/>
                <a:gd name="T8" fmla="*/ 106 w 148"/>
                <a:gd name="T9" fmla="*/ 70 h 157"/>
                <a:gd name="T10" fmla="*/ 106 w 148"/>
                <a:gd name="T11" fmla="*/ 70 h 157"/>
                <a:gd name="T12" fmla="*/ 105 w 148"/>
                <a:gd name="T13" fmla="*/ 40 h 157"/>
                <a:gd name="T14" fmla="*/ 105 w 148"/>
                <a:gd name="T15" fmla="*/ 29 h 157"/>
                <a:gd name="T16" fmla="*/ 107 w 148"/>
                <a:gd name="T17" fmla="*/ 26 h 157"/>
                <a:gd name="T18" fmla="*/ 106 w 148"/>
                <a:gd name="T19" fmla="*/ 14 h 157"/>
                <a:gd name="T20" fmla="*/ 96 w 148"/>
                <a:gd name="T21" fmla="*/ 7 h 157"/>
                <a:gd name="T22" fmla="*/ 90 w 148"/>
                <a:gd name="T23" fmla="*/ 2 h 157"/>
                <a:gd name="T24" fmla="*/ 79 w 148"/>
                <a:gd name="T25" fmla="*/ 0 h 157"/>
                <a:gd name="T26" fmla="*/ 75 w 148"/>
                <a:gd name="T27" fmla="*/ 2 h 157"/>
                <a:gd name="T28" fmla="*/ 84 w 148"/>
                <a:gd name="T29" fmla="*/ 33 h 157"/>
                <a:gd name="T30" fmla="*/ 85 w 148"/>
                <a:gd name="T31" fmla="*/ 66 h 157"/>
                <a:gd name="T32" fmla="*/ 82 w 148"/>
                <a:gd name="T33" fmla="*/ 84 h 157"/>
                <a:gd name="T34" fmla="*/ 63 w 148"/>
                <a:gd name="T35" fmla="*/ 93 h 157"/>
                <a:gd name="T36" fmla="*/ 53 w 148"/>
                <a:gd name="T37" fmla="*/ 97 h 157"/>
                <a:gd name="T38" fmla="*/ 42 w 148"/>
                <a:gd name="T39" fmla="*/ 100 h 157"/>
                <a:gd name="T40" fmla="*/ 24 w 148"/>
                <a:gd name="T41" fmla="*/ 110 h 157"/>
                <a:gd name="T42" fmla="*/ 19 w 148"/>
                <a:gd name="T43" fmla="*/ 111 h 157"/>
                <a:gd name="T44" fmla="*/ 12 w 148"/>
                <a:gd name="T45" fmla="*/ 114 h 157"/>
                <a:gd name="T46" fmla="*/ 9 w 148"/>
                <a:gd name="T47" fmla="*/ 114 h 157"/>
                <a:gd name="T48" fmla="*/ 4 w 148"/>
                <a:gd name="T49" fmla="*/ 108 h 157"/>
                <a:gd name="T50" fmla="*/ 2 w 148"/>
                <a:gd name="T51" fmla="*/ 107 h 157"/>
                <a:gd name="T52" fmla="*/ 1 w 148"/>
                <a:gd name="T53" fmla="*/ 109 h 157"/>
                <a:gd name="T54" fmla="*/ 6 w 148"/>
                <a:gd name="T55" fmla="*/ 134 h 157"/>
                <a:gd name="T56" fmla="*/ 36 w 148"/>
                <a:gd name="T57" fmla="*/ 125 h 157"/>
                <a:gd name="T58" fmla="*/ 47 w 148"/>
                <a:gd name="T59" fmla="*/ 119 h 157"/>
                <a:gd name="T60" fmla="*/ 55 w 148"/>
                <a:gd name="T61" fmla="*/ 112 h 157"/>
                <a:gd name="T62" fmla="*/ 59 w 148"/>
                <a:gd name="T63" fmla="*/ 111 h 157"/>
                <a:gd name="T64" fmla="*/ 78 w 148"/>
                <a:gd name="T65" fmla="*/ 105 h 157"/>
                <a:gd name="T66" fmla="*/ 57 w 148"/>
                <a:gd name="T67" fmla="*/ 140 h 157"/>
                <a:gd name="T68" fmla="*/ 52 w 148"/>
                <a:gd name="T69" fmla="*/ 142 h 157"/>
                <a:gd name="T70" fmla="*/ 47 w 148"/>
                <a:gd name="T71" fmla="*/ 145 h 157"/>
                <a:gd name="T72" fmla="*/ 44 w 148"/>
                <a:gd name="T73" fmla="*/ 145 h 157"/>
                <a:gd name="T74" fmla="*/ 37 w 148"/>
                <a:gd name="T75" fmla="*/ 149 h 157"/>
                <a:gd name="T76" fmla="*/ 33 w 148"/>
                <a:gd name="T77" fmla="*/ 156 h 157"/>
                <a:gd name="T78" fmla="*/ 33 w 148"/>
                <a:gd name="T79" fmla="*/ 157 h 157"/>
                <a:gd name="T80" fmla="*/ 83 w 148"/>
                <a:gd name="T81" fmla="*/ 136 h 157"/>
                <a:gd name="T82" fmla="*/ 97 w 148"/>
                <a:gd name="T83" fmla="*/ 123 h 157"/>
                <a:gd name="T84" fmla="*/ 103 w 148"/>
                <a:gd name="T85" fmla="*/ 99 h 157"/>
                <a:gd name="T86" fmla="*/ 105 w 148"/>
                <a:gd name="T87" fmla="*/ 89 h 157"/>
                <a:gd name="T88" fmla="*/ 115 w 148"/>
                <a:gd name="T89" fmla="*/ 82 h 157"/>
                <a:gd name="T90" fmla="*/ 121 w 148"/>
                <a:gd name="T91" fmla="*/ 76 h 157"/>
                <a:gd name="T92" fmla="*/ 135 w 148"/>
                <a:gd name="T93" fmla="*/ 66 h 157"/>
                <a:gd name="T94" fmla="*/ 143 w 148"/>
                <a:gd name="T95" fmla="*/ 5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57">
                  <a:moveTo>
                    <a:pt x="143" y="58"/>
                  </a:moveTo>
                  <a:cubicBezTo>
                    <a:pt x="144" y="56"/>
                    <a:pt x="144" y="54"/>
                    <a:pt x="146" y="53"/>
                  </a:cubicBezTo>
                  <a:cubicBezTo>
                    <a:pt x="148" y="52"/>
                    <a:pt x="146" y="47"/>
                    <a:pt x="145" y="47"/>
                  </a:cubicBezTo>
                  <a:cubicBezTo>
                    <a:pt x="129" y="43"/>
                    <a:pt x="127" y="55"/>
                    <a:pt x="119" y="62"/>
                  </a:cubicBezTo>
                  <a:cubicBezTo>
                    <a:pt x="115" y="65"/>
                    <a:pt x="110" y="67"/>
                    <a:pt x="106" y="70"/>
                  </a:cubicBezTo>
                  <a:cubicBezTo>
                    <a:pt x="106" y="70"/>
                    <a:pt x="106" y="70"/>
                    <a:pt x="106" y="70"/>
                  </a:cubicBezTo>
                  <a:cubicBezTo>
                    <a:pt x="104" y="61"/>
                    <a:pt x="105" y="50"/>
                    <a:pt x="105" y="40"/>
                  </a:cubicBezTo>
                  <a:cubicBezTo>
                    <a:pt x="105" y="36"/>
                    <a:pt x="105" y="32"/>
                    <a:pt x="105" y="29"/>
                  </a:cubicBezTo>
                  <a:cubicBezTo>
                    <a:pt x="105" y="28"/>
                    <a:pt x="107" y="27"/>
                    <a:pt x="107" y="26"/>
                  </a:cubicBezTo>
                  <a:cubicBezTo>
                    <a:pt x="109" y="23"/>
                    <a:pt x="108" y="17"/>
                    <a:pt x="106" y="14"/>
                  </a:cubicBezTo>
                  <a:cubicBezTo>
                    <a:pt x="104" y="10"/>
                    <a:pt x="99" y="9"/>
                    <a:pt x="96" y="7"/>
                  </a:cubicBezTo>
                  <a:cubicBezTo>
                    <a:pt x="94" y="5"/>
                    <a:pt x="92" y="3"/>
                    <a:pt x="90" y="2"/>
                  </a:cubicBezTo>
                  <a:cubicBezTo>
                    <a:pt x="86" y="1"/>
                    <a:pt x="82" y="2"/>
                    <a:pt x="79" y="0"/>
                  </a:cubicBezTo>
                  <a:cubicBezTo>
                    <a:pt x="77" y="0"/>
                    <a:pt x="77" y="1"/>
                    <a:pt x="75" y="2"/>
                  </a:cubicBezTo>
                  <a:cubicBezTo>
                    <a:pt x="72" y="12"/>
                    <a:pt x="81" y="26"/>
                    <a:pt x="84" y="33"/>
                  </a:cubicBezTo>
                  <a:cubicBezTo>
                    <a:pt x="86" y="39"/>
                    <a:pt x="86" y="59"/>
                    <a:pt x="85" y="66"/>
                  </a:cubicBezTo>
                  <a:cubicBezTo>
                    <a:pt x="83" y="72"/>
                    <a:pt x="85" y="80"/>
                    <a:pt x="82" y="84"/>
                  </a:cubicBezTo>
                  <a:cubicBezTo>
                    <a:pt x="81" y="86"/>
                    <a:pt x="66" y="91"/>
                    <a:pt x="63" y="93"/>
                  </a:cubicBezTo>
                  <a:cubicBezTo>
                    <a:pt x="60" y="94"/>
                    <a:pt x="56" y="96"/>
                    <a:pt x="53" y="97"/>
                  </a:cubicBezTo>
                  <a:cubicBezTo>
                    <a:pt x="49" y="98"/>
                    <a:pt x="45" y="98"/>
                    <a:pt x="42" y="100"/>
                  </a:cubicBezTo>
                  <a:cubicBezTo>
                    <a:pt x="37" y="103"/>
                    <a:pt x="30" y="109"/>
                    <a:pt x="24" y="110"/>
                  </a:cubicBezTo>
                  <a:cubicBezTo>
                    <a:pt x="23" y="111"/>
                    <a:pt x="21" y="111"/>
                    <a:pt x="19" y="111"/>
                  </a:cubicBezTo>
                  <a:cubicBezTo>
                    <a:pt x="17" y="112"/>
                    <a:pt x="14" y="113"/>
                    <a:pt x="12" y="114"/>
                  </a:cubicBezTo>
                  <a:cubicBezTo>
                    <a:pt x="11" y="114"/>
                    <a:pt x="9" y="114"/>
                    <a:pt x="9" y="114"/>
                  </a:cubicBezTo>
                  <a:cubicBezTo>
                    <a:pt x="7" y="112"/>
                    <a:pt x="5" y="110"/>
                    <a:pt x="4" y="108"/>
                  </a:cubicBezTo>
                  <a:cubicBezTo>
                    <a:pt x="3" y="107"/>
                    <a:pt x="2" y="107"/>
                    <a:pt x="2" y="107"/>
                  </a:cubicBezTo>
                  <a:cubicBezTo>
                    <a:pt x="2" y="107"/>
                    <a:pt x="1" y="108"/>
                    <a:pt x="1" y="109"/>
                  </a:cubicBezTo>
                  <a:cubicBezTo>
                    <a:pt x="1" y="122"/>
                    <a:pt x="0" y="125"/>
                    <a:pt x="6" y="134"/>
                  </a:cubicBezTo>
                  <a:cubicBezTo>
                    <a:pt x="19" y="137"/>
                    <a:pt x="28" y="131"/>
                    <a:pt x="36" y="125"/>
                  </a:cubicBezTo>
                  <a:cubicBezTo>
                    <a:pt x="40" y="123"/>
                    <a:pt x="43" y="121"/>
                    <a:pt x="47" y="119"/>
                  </a:cubicBezTo>
                  <a:cubicBezTo>
                    <a:pt x="50" y="117"/>
                    <a:pt x="52" y="113"/>
                    <a:pt x="55" y="112"/>
                  </a:cubicBezTo>
                  <a:cubicBezTo>
                    <a:pt x="56" y="111"/>
                    <a:pt x="58" y="111"/>
                    <a:pt x="59" y="111"/>
                  </a:cubicBezTo>
                  <a:cubicBezTo>
                    <a:pt x="65" y="109"/>
                    <a:pt x="70" y="105"/>
                    <a:pt x="78" y="105"/>
                  </a:cubicBezTo>
                  <a:cubicBezTo>
                    <a:pt x="78" y="119"/>
                    <a:pt x="66" y="134"/>
                    <a:pt x="57" y="140"/>
                  </a:cubicBezTo>
                  <a:cubicBezTo>
                    <a:pt x="55" y="141"/>
                    <a:pt x="54" y="142"/>
                    <a:pt x="52" y="142"/>
                  </a:cubicBezTo>
                  <a:cubicBezTo>
                    <a:pt x="51" y="143"/>
                    <a:pt x="49" y="144"/>
                    <a:pt x="47" y="145"/>
                  </a:cubicBezTo>
                  <a:cubicBezTo>
                    <a:pt x="46" y="145"/>
                    <a:pt x="45" y="145"/>
                    <a:pt x="44" y="145"/>
                  </a:cubicBezTo>
                  <a:cubicBezTo>
                    <a:pt x="42" y="146"/>
                    <a:pt x="39" y="148"/>
                    <a:pt x="37" y="149"/>
                  </a:cubicBezTo>
                  <a:cubicBezTo>
                    <a:pt x="34" y="152"/>
                    <a:pt x="34" y="154"/>
                    <a:pt x="33" y="156"/>
                  </a:cubicBezTo>
                  <a:cubicBezTo>
                    <a:pt x="33" y="157"/>
                    <a:pt x="33" y="157"/>
                    <a:pt x="33" y="157"/>
                  </a:cubicBezTo>
                  <a:cubicBezTo>
                    <a:pt x="56" y="157"/>
                    <a:pt x="70" y="147"/>
                    <a:pt x="83" y="136"/>
                  </a:cubicBezTo>
                  <a:cubicBezTo>
                    <a:pt x="88" y="132"/>
                    <a:pt x="94" y="129"/>
                    <a:pt x="97" y="123"/>
                  </a:cubicBezTo>
                  <a:cubicBezTo>
                    <a:pt x="100" y="115"/>
                    <a:pt x="101" y="106"/>
                    <a:pt x="103" y="99"/>
                  </a:cubicBezTo>
                  <a:cubicBezTo>
                    <a:pt x="104" y="96"/>
                    <a:pt x="104" y="93"/>
                    <a:pt x="105" y="89"/>
                  </a:cubicBezTo>
                  <a:cubicBezTo>
                    <a:pt x="106" y="87"/>
                    <a:pt x="112" y="84"/>
                    <a:pt x="115" y="82"/>
                  </a:cubicBezTo>
                  <a:cubicBezTo>
                    <a:pt x="117" y="80"/>
                    <a:pt x="119" y="78"/>
                    <a:pt x="121" y="76"/>
                  </a:cubicBezTo>
                  <a:cubicBezTo>
                    <a:pt x="126" y="72"/>
                    <a:pt x="131" y="69"/>
                    <a:pt x="135" y="66"/>
                  </a:cubicBezTo>
                  <a:cubicBezTo>
                    <a:pt x="138" y="64"/>
                    <a:pt x="142" y="61"/>
                    <a:pt x="143" y="58"/>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54" name="Freeform 51"/>
            <p:cNvSpPr/>
            <p:nvPr userDrawn="1"/>
          </p:nvSpPr>
          <p:spPr bwMode="auto">
            <a:xfrm>
              <a:off x="3886151" y="1062460"/>
              <a:ext cx="120650" cy="152400"/>
            </a:xfrm>
            <a:custGeom>
              <a:avLst/>
              <a:gdLst>
                <a:gd name="T0" fmla="*/ 15 w 32"/>
                <a:gd name="T1" fmla="*/ 8 h 40"/>
                <a:gd name="T2" fmla="*/ 1 w 32"/>
                <a:gd name="T3" fmla="*/ 0 h 40"/>
                <a:gd name="T4" fmla="*/ 0 w 32"/>
                <a:gd name="T5" fmla="*/ 1 h 40"/>
                <a:gd name="T6" fmla="*/ 4 w 32"/>
                <a:gd name="T7" fmla="*/ 20 h 40"/>
                <a:gd name="T8" fmla="*/ 5 w 32"/>
                <a:gd name="T9" fmla="*/ 24 h 40"/>
                <a:gd name="T10" fmla="*/ 7 w 32"/>
                <a:gd name="T11" fmla="*/ 34 h 40"/>
                <a:gd name="T12" fmla="*/ 19 w 32"/>
                <a:gd name="T13" fmla="*/ 38 h 40"/>
                <a:gd name="T14" fmla="*/ 32 w 32"/>
                <a:gd name="T15" fmla="*/ 29 h 40"/>
                <a:gd name="T16" fmla="*/ 15 w 32"/>
                <a:gd name="T17"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15" y="8"/>
                  </a:moveTo>
                  <a:cubicBezTo>
                    <a:pt x="11" y="5"/>
                    <a:pt x="9" y="0"/>
                    <a:pt x="1" y="0"/>
                  </a:cubicBezTo>
                  <a:cubicBezTo>
                    <a:pt x="1" y="0"/>
                    <a:pt x="0" y="0"/>
                    <a:pt x="0" y="1"/>
                  </a:cubicBezTo>
                  <a:cubicBezTo>
                    <a:pt x="0" y="11"/>
                    <a:pt x="1" y="12"/>
                    <a:pt x="4" y="20"/>
                  </a:cubicBezTo>
                  <a:cubicBezTo>
                    <a:pt x="4" y="21"/>
                    <a:pt x="4" y="22"/>
                    <a:pt x="5" y="24"/>
                  </a:cubicBezTo>
                  <a:cubicBezTo>
                    <a:pt x="6" y="26"/>
                    <a:pt x="10" y="30"/>
                    <a:pt x="7" y="34"/>
                  </a:cubicBezTo>
                  <a:cubicBezTo>
                    <a:pt x="8" y="38"/>
                    <a:pt x="14" y="40"/>
                    <a:pt x="19" y="38"/>
                  </a:cubicBezTo>
                  <a:cubicBezTo>
                    <a:pt x="24" y="37"/>
                    <a:pt x="29" y="33"/>
                    <a:pt x="32" y="29"/>
                  </a:cubicBezTo>
                  <a:cubicBezTo>
                    <a:pt x="32" y="18"/>
                    <a:pt x="22" y="13"/>
                    <a:pt x="15" y="8"/>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55" name="Freeform 52"/>
            <p:cNvSpPr/>
            <p:nvPr userDrawn="1"/>
          </p:nvSpPr>
          <p:spPr bwMode="auto">
            <a:xfrm>
              <a:off x="2990801" y="517947"/>
              <a:ext cx="176213" cy="182563"/>
            </a:xfrm>
            <a:custGeom>
              <a:avLst/>
              <a:gdLst>
                <a:gd name="T0" fmla="*/ 6 w 47"/>
                <a:gd name="T1" fmla="*/ 16 h 48"/>
                <a:gd name="T2" fmla="*/ 8 w 47"/>
                <a:gd name="T3" fmla="*/ 18 h 48"/>
                <a:gd name="T4" fmla="*/ 12 w 47"/>
                <a:gd name="T5" fmla="*/ 27 h 48"/>
                <a:gd name="T6" fmla="*/ 10 w 47"/>
                <a:gd name="T7" fmla="*/ 44 h 48"/>
                <a:gd name="T8" fmla="*/ 12 w 47"/>
                <a:gd name="T9" fmla="*/ 48 h 48"/>
                <a:gd name="T10" fmla="*/ 28 w 47"/>
                <a:gd name="T11" fmla="*/ 37 h 48"/>
                <a:gd name="T12" fmla="*/ 46 w 47"/>
                <a:gd name="T13" fmla="*/ 22 h 48"/>
                <a:gd name="T14" fmla="*/ 43 w 47"/>
                <a:gd name="T15" fmla="*/ 18 h 48"/>
                <a:gd name="T16" fmla="*/ 32 w 47"/>
                <a:gd name="T17" fmla="*/ 10 h 48"/>
                <a:gd name="T18" fmla="*/ 26 w 47"/>
                <a:gd name="T19" fmla="*/ 8 h 48"/>
                <a:gd name="T20" fmla="*/ 5 w 47"/>
                <a:gd name="T21" fmla="*/ 0 h 48"/>
                <a:gd name="T22" fmla="*/ 5 w 47"/>
                <a:gd name="T23" fmla="*/ 11 h 48"/>
                <a:gd name="T24" fmla="*/ 6 w 47"/>
                <a:gd name="T25"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8">
                  <a:moveTo>
                    <a:pt x="6" y="16"/>
                  </a:moveTo>
                  <a:cubicBezTo>
                    <a:pt x="7" y="17"/>
                    <a:pt x="7" y="17"/>
                    <a:pt x="8" y="18"/>
                  </a:cubicBezTo>
                  <a:cubicBezTo>
                    <a:pt x="9" y="20"/>
                    <a:pt x="11" y="24"/>
                    <a:pt x="12" y="27"/>
                  </a:cubicBezTo>
                  <a:cubicBezTo>
                    <a:pt x="14" y="32"/>
                    <a:pt x="14" y="41"/>
                    <a:pt x="10" y="44"/>
                  </a:cubicBezTo>
                  <a:cubicBezTo>
                    <a:pt x="10" y="44"/>
                    <a:pt x="10" y="48"/>
                    <a:pt x="12" y="48"/>
                  </a:cubicBezTo>
                  <a:cubicBezTo>
                    <a:pt x="19" y="48"/>
                    <a:pt x="26" y="43"/>
                    <a:pt x="28" y="37"/>
                  </a:cubicBezTo>
                  <a:cubicBezTo>
                    <a:pt x="40" y="38"/>
                    <a:pt x="47" y="34"/>
                    <a:pt x="46" y="22"/>
                  </a:cubicBezTo>
                  <a:cubicBezTo>
                    <a:pt x="45" y="21"/>
                    <a:pt x="45" y="19"/>
                    <a:pt x="43" y="18"/>
                  </a:cubicBezTo>
                  <a:cubicBezTo>
                    <a:pt x="40" y="15"/>
                    <a:pt x="36" y="12"/>
                    <a:pt x="32" y="10"/>
                  </a:cubicBezTo>
                  <a:cubicBezTo>
                    <a:pt x="30" y="9"/>
                    <a:pt x="28" y="9"/>
                    <a:pt x="26" y="8"/>
                  </a:cubicBezTo>
                  <a:cubicBezTo>
                    <a:pt x="20" y="4"/>
                    <a:pt x="15" y="0"/>
                    <a:pt x="5" y="0"/>
                  </a:cubicBezTo>
                  <a:cubicBezTo>
                    <a:pt x="0" y="6"/>
                    <a:pt x="3" y="6"/>
                    <a:pt x="5" y="11"/>
                  </a:cubicBezTo>
                  <a:cubicBezTo>
                    <a:pt x="5" y="13"/>
                    <a:pt x="6" y="15"/>
                    <a:pt x="6" y="16"/>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56" name="Freeform 53"/>
            <p:cNvSpPr/>
            <p:nvPr userDrawn="1"/>
          </p:nvSpPr>
          <p:spPr bwMode="auto">
            <a:xfrm>
              <a:off x="2900314" y="722735"/>
              <a:ext cx="304800" cy="161925"/>
            </a:xfrm>
            <a:custGeom>
              <a:avLst/>
              <a:gdLst>
                <a:gd name="T0" fmla="*/ 20 w 81"/>
                <a:gd name="T1" fmla="*/ 42 h 43"/>
                <a:gd name="T2" fmla="*/ 34 w 81"/>
                <a:gd name="T3" fmla="*/ 41 h 43"/>
                <a:gd name="T4" fmla="*/ 55 w 81"/>
                <a:gd name="T5" fmla="*/ 21 h 43"/>
                <a:gd name="T6" fmla="*/ 69 w 81"/>
                <a:gd name="T7" fmla="*/ 11 h 43"/>
                <a:gd name="T8" fmla="*/ 75 w 81"/>
                <a:gd name="T9" fmla="*/ 10 h 43"/>
                <a:gd name="T10" fmla="*/ 81 w 81"/>
                <a:gd name="T11" fmla="*/ 4 h 43"/>
                <a:gd name="T12" fmla="*/ 79 w 81"/>
                <a:gd name="T13" fmla="*/ 0 h 43"/>
                <a:gd name="T14" fmla="*/ 74 w 81"/>
                <a:gd name="T15" fmla="*/ 0 h 43"/>
                <a:gd name="T16" fmla="*/ 65 w 81"/>
                <a:gd name="T17" fmla="*/ 1 h 43"/>
                <a:gd name="T18" fmla="*/ 50 w 81"/>
                <a:gd name="T19" fmla="*/ 7 h 43"/>
                <a:gd name="T20" fmla="*/ 46 w 81"/>
                <a:gd name="T21" fmla="*/ 7 h 43"/>
                <a:gd name="T22" fmla="*/ 2 w 81"/>
                <a:gd name="T23" fmla="*/ 25 h 43"/>
                <a:gd name="T24" fmla="*/ 2 w 81"/>
                <a:gd name="T25" fmla="*/ 32 h 43"/>
                <a:gd name="T26" fmla="*/ 20 w 81"/>
                <a:gd name="T27"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43">
                  <a:moveTo>
                    <a:pt x="20" y="42"/>
                  </a:moveTo>
                  <a:cubicBezTo>
                    <a:pt x="24" y="43"/>
                    <a:pt x="31" y="42"/>
                    <a:pt x="34" y="41"/>
                  </a:cubicBezTo>
                  <a:cubicBezTo>
                    <a:pt x="41" y="38"/>
                    <a:pt x="49" y="25"/>
                    <a:pt x="55" y="21"/>
                  </a:cubicBezTo>
                  <a:cubicBezTo>
                    <a:pt x="60" y="18"/>
                    <a:pt x="64" y="13"/>
                    <a:pt x="69" y="11"/>
                  </a:cubicBezTo>
                  <a:cubicBezTo>
                    <a:pt x="71" y="11"/>
                    <a:pt x="73" y="10"/>
                    <a:pt x="75" y="10"/>
                  </a:cubicBezTo>
                  <a:cubicBezTo>
                    <a:pt x="77" y="8"/>
                    <a:pt x="79" y="6"/>
                    <a:pt x="81" y="4"/>
                  </a:cubicBezTo>
                  <a:cubicBezTo>
                    <a:pt x="81" y="1"/>
                    <a:pt x="80" y="0"/>
                    <a:pt x="79" y="0"/>
                  </a:cubicBezTo>
                  <a:cubicBezTo>
                    <a:pt x="77" y="0"/>
                    <a:pt x="76" y="0"/>
                    <a:pt x="74" y="0"/>
                  </a:cubicBezTo>
                  <a:cubicBezTo>
                    <a:pt x="71" y="1"/>
                    <a:pt x="67" y="1"/>
                    <a:pt x="65" y="1"/>
                  </a:cubicBezTo>
                  <a:cubicBezTo>
                    <a:pt x="60" y="3"/>
                    <a:pt x="54" y="5"/>
                    <a:pt x="50" y="7"/>
                  </a:cubicBezTo>
                  <a:cubicBezTo>
                    <a:pt x="48" y="7"/>
                    <a:pt x="47" y="7"/>
                    <a:pt x="46" y="7"/>
                  </a:cubicBezTo>
                  <a:cubicBezTo>
                    <a:pt x="31" y="12"/>
                    <a:pt x="16" y="19"/>
                    <a:pt x="2" y="25"/>
                  </a:cubicBezTo>
                  <a:cubicBezTo>
                    <a:pt x="2" y="27"/>
                    <a:pt x="0" y="30"/>
                    <a:pt x="2" y="32"/>
                  </a:cubicBezTo>
                  <a:cubicBezTo>
                    <a:pt x="3" y="37"/>
                    <a:pt x="15" y="41"/>
                    <a:pt x="20" y="42"/>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57" name="Freeform 54"/>
            <p:cNvSpPr/>
            <p:nvPr userDrawn="1"/>
          </p:nvSpPr>
          <p:spPr bwMode="auto">
            <a:xfrm>
              <a:off x="2798714" y="892597"/>
              <a:ext cx="395288" cy="439738"/>
            </a:xfrm>
            <a:custGeom>
              <a:avLst/>
              <a:gdLst>
                <a:gd name="T0" fmla="*/ 76 w 105"/>
                <a:gd name="T1" fmla="*/ 37 h 116"/>
                <a:gd name="T2" fmla="*/ 78 w 105"/>
                <a:gd name="T3" fmla="*/ 32 h 116"/>
                <a:gd name="T4" fmla="*/ 88 w 105"/>
                <a:gd name="T5" fmla="*/ 23 h 116"/>
                <a:gd name="T6" fmla="*/ 92 w 105"/>
                <a:gd name="T7" fmla="*/ 19 h 116"/>
                <a:gd name="T8" fmla="*/ 105 w 105"/>
                <a:gd name="T9" fmla="*/ 8 h 116"/>
                <a:gd name="T10" fmla="*/ 81 w 105"/>
                <a:gd name="T11" fmla="*/ 1 h 116"/>
                <a:gd name="T12" fmla="*/ 71 w 105"/>
                <a:gd name="T13" fmla="*/ 8 h 116"/>
                <a:gd name="T14" fmla="*/ 57 w 105"/>
                <a:gd name="T15" fmla="*/ 16 h 116"/>
                <a:gd name="T16" fmla="*/ 33 w 105"/>
                <a:gd name="T17" fmla="*/ 20 h 116"/>
                <a:gd name="T18" fmla="*/ 28 w 105"/>
                <a:gd name="T19" fmla="*/ 19 h 116"/>
                <a:gd name="T20" fmla="*/ 26 w 105"/>
                <a:gd name="T21" fmla="*/ 30 h 116"/>
                <a:gd name="T22" fmla="*/ 27 w 105"/>
                <a:gd name="T23" fmla="*/ 63 h 116"/>
                <a:gd name="T24" fmla="*/ 33 w 105"/>
                <a:gd name="T25" fmla="*/ 74 h 116"/>
                <a:gd name="T26" fmla="*/ 47 w 105"/>
                <a:gd name="T27" fmla="*/ 56 h 116"/>
                <a:gd name="T28" fmla="*/ 47 w 105"/>
                <a:gd name="T29" fmla="*/ 53 h 116"/>
                <a:gd name="T30" fmla="*/ 47 w 105"/>
                <a:gd name="T31" fmla="*/ 43 h 116"/>
                <a:gd name="T32" fmla="*/ 57 w 105"/>
                <a:gd name="T33" fmla="*/ 42 h 116"/>
                <a:gd name="T34" fmla="*/ 56 w 105"/>
                <a:gd name="T35" fmla="*/ 60 h 116"/>
                <a:gd name="T36" fmla="*/ 30 w 105"/>
                <a:gd name="T37" fmla="*/ 81 h 116"/>
                <a:gd name="T38" fmla="*/ 20 w 105"/>
                <a:gd name="T39" fmla="*/ 86 h 116"/>
                <a:gd name="T40" fmla="*/ 12 w 105"/>
                <a:gd name="T41" fmla="*/ 91 h 116"/>
                <a:gd name="T42" fmla="*/ 1 w 105"/>
                <a:gd name="T43" fmla="*/ 92 h 116"/>
                <a:gd name="T44" fmla="*/ 35 w 105"/>
                <a:gd name="T45" fmla="*/ 95 h 116"/>
                <a:gd name="T46" fmla="*/ 43 w 105"/>
                <a:gd name="T47" fmla="*/ 85 h 116"/>
                <a:gd name="T48" fmla="*/ 50 w 105"/>
                <a:gd name="T49" fmla="*/ 79 h 116"/>
                <a:gd name="T50" fmla="*/ 56 w 105"/>
                <a:gd name="T51" fmla="*/ 77 h 116"/>
                <a:gd name="T52" fmla="*/ 56 w 105"/>
                <a:gd name="T53" fmla="*/ 92 h 116"/>
                <a:gd name="T54" fmla="*/ 49 w 105"/>
                <a:gd name="T55" fmla="*/ 96 h 116"/>
                <a:gd name="T56" fmla="*/ 58 w 105"/>
                <a:gd name="T57" fmla="*/ 103 h 116"/>
                <a:gd name="T58" fmla="*/ 61 w 105"/>
                <a:gd name="T59" fmla="*/ 111 h 116"/>
                <a:gd name="T60" fmla="*/ 71 w 105"/>
                <a:gd name="T61" fmla="*/ 115 h 116"/>
                <a:gd name="T62" fmla="*/ 67 w 105"/>
                <a:gd name="T63" fmla="*/ 78 h 116"/>
                <a:gd name="T64" fmla="*/ 72 w 105"/>
                <a:gd name="T65" fmla="*/ 57 h 116"/>
                <a:gd name="T66" fmla="*/ 93 w 105"/>
                <a:gd name="T67" fmla="*/ 4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16">
                  <a:moveTo>
                    <a:pt x="91" y="36"/>
                  </a:moveTo>
                  <a:cubicBezTo>
                    <a:pt x="86" y="36"/>
                    <a:pt x="81" y="35"/>
                    <a:pt x="76" y="37"/>
                  </a:cubicBezTo>
                  <a:cubicBezTo>
                    <a:pt x="74" y="38"/>
                    <a:pt x="73" y="39"/>
                    <a:pt x="71" y="40"/>
                  </a:cubicBezTo>
                  <a:cubicBezTo>
                    <a:pt x="71" y="37"/>
                    <a:pt x="77" y="34"/>
                    <a:pt x="78" y="32"/>
                  </a:cubicBezTo>
                  <a:cubicBezTo>
                    <a:pt x="80" y="30"/>
                    <a:pt x="81" y="28"/>
                    <a:pt x="83" y="26"/>
                  </a:cubicBezTo>
                  <a:cubicBezTo>
                    <a:pt x="85" y="25"/>
                    <a:pt x="87" y="24"/>
                    <a:pt x="88" y="23"/>
                  </a:cubicBezTo>
                  <a:cubicBezTo>
                    <a:pt x="89" y="22"/>
                    <a:pt x="89" y="20"/>
                    <a:pt x="90" y="19"/>
                  </a:cubicBezTo>
                  <a:cubicBezTo>
                    <a:pt x="91" y="19"/>
                    <a:pt x="92" y="19"/>
                    <a:pt x="92" y="19"/>
                  </a:cubicBezTo>
                  <a:cubicBezTo>
                    <a:pt x="94" y="18"/>
                    <a:pt x="94" y="16"/>
                    <a:pt x="95" y="15"/>
                  </a:cubicBezTo>
                  <a:cubicBezTo>
                    <a:pt x="99" y="12"/>
                    <a:pt x="102" y="12"/>
                    <a:pt x="105" y="8"/>
                  </a:cubicBezTo>
                  <a:cubicBezTo>
                    <a:pt x="105" y="7"/>
                    <a:pt x="104" y="5"/>
                    <a:pt x="103" y="4"/>
                  </a:cubicBezTo>
                  <a:cubicBezTo>
                    <a:pt x="100" y="2"/>
                    <a:pt x="86" y="0"/>
                    <a:pt x="81" y="1"/>
                  </a:cubicBezTo>
                  <a:cubicBezTo>
                    <a:pt x="79" y="2"/>
                    <a:pt x="75" y="4"/>
                    <a:pt x="73" y="5"/>
                  </a:cubicBezTo>
                  <a:cubicBezTo>
                    <a:pt x="72" y="6"/>
                    <a:pt x="71" y="7"/>
                    <a:pt x="71" y="8"/>
                  </a:cubicBezTo>
                  <a:cubicBezTo>
                    <a:pt x="68" y="9"/>
                    <a:pt x="66" y="9"/>
                    <a:pt x="64" y="9"/>
                  </a:cubicBezTo>
                  <a:cubicBezTo>
                    <a:pt x="61" y="11"/>
                    <a:pt x="59" y="14"/>
                    <a:pt x="57" y="16"/>
                  </a:cubicBezTo>
                  <a:cubicBezTo>
                    <a:pt x="51" y="20"/>
                    <a:pt x="46" y="23"/>
                    <a:pt x="40" y="26"/>
                  </a:cubicBezTo>
                  <a:cubicBezTo>
                    <a:pt x="38" y="27"/>
                    <a:pt x="35" y="21"/>
                    <a:pt x="33" y="20"/>
                  </a:cubicBezTo>
                  <a:cubicBezTo>
                    <a:pt x="32" y="19"/>
                    <a:pt x="30" y="19"/>
                    <a:pt x="29" y="18"/>
                  </a:cubicBezTo>
                  <a:cubicBezTo>
                    <a:pt x="28" y="19"/>
                    <a:pt x="28" y="19"/>
                    <a:pt x="28" y="19"/>
                  </a:cubicBezTo>
                  <a:cubicBezTo>
                    <a:pt x="27" y="19"/>
                    <a:pt x="27" y="19"/>
                    <a:pt x="26" y="20"/>
                  </a:cubicBezTo>
                  <a:cubicBezTo>
                    <a:pt x="26" y="23"/>
                    <a:pt x="27" y="27"/>
                    <a:pt x="26" y="30"/>
                  </a:cubicBezTo>
                  <a:cubicBezTo>
                    <a:pt x="25" y="37"/>
                    <a:pt x="22" y="50"/>
                    <a:pt x="24" y="59"/>
                  </a:cubicBezTo>
                  <a:cubicBezTo>
                    <a:pt x="25" y="60"/>
                    <a:pt x="26" y="62"/>
                    <a:pt x="27" y="63"/>
                  </a:cubicBezTo>
                  <a:cubicBezTo>
                    <a:pt x="28" y="65"/>
                    <a:pt x="27" y="66"/>
                    <a:pt x="28" y="68"/>
                  </a:cubicBezTo>
                  <a:cubicBezTo>
                    <a:pt x="29" y="70"/>
                    <a:pt x="32" y="71"/>
                    <a:pt x="33" y="74"/>
                  </a:cubicBezTo>
                  <a:cubicBezTo>
                    <a:pt x="37" y="73"/>
                    <a:pt x="44" y="61"/>
                    <a:pt x="47" y="56"/>
                  </a:cubicBezTo>
                  <a:cubicBezTo>
                    <a:pt x="47" y="56"/>
                    <a:pt x="47" y="56"/>
                    <a:pt x="47" y="56"/>
                  </a:cubicBezTo>
                  <a:cubicBezTo>
                    <a:pt x="47" y="55"/>
                    <a:pt x="47" y="54"/>
                    <a:pt x="47" y="53"/>
                  </a:cubicBezTo>
                  <a:cubicBezTo>
                    <a:pt x="47" y="53"/>
                    <a:pt x="47" y="53"/>
                    <a:pt x="47" y="53"/>
                  </a:cubicBezTo>
                  <a:cubicBezTo>
                    <a:pt x="47" y="53"/>
                    <a:pt x="47" y="53"/>
                    <a:pt x="47" y="53"/>
                  </a:cubicBezTo>
                  <a:cubicBezTo>
                    <a:pt x="47" y="50"/>
                    <a:pt x="47" y="46"/>
                    <a:pt x="47" y="43"/>
                  </a:cubicBezTo>
                  <a:cubicBezTo>
                    <a:pt x="49" y="42"/>
                    <a:pt x="52" y="42"/>
                    <a:pt x="53" y="41"/>
                  </a:cubicBezTo>
                  <a:cubicBezTo>
                    <a:pt x="55" y="41"/>
                    <a:pt x="56" y="41"/>
                    <a:pt x="57" y="42"/>
                  </a:cubicBezTo>
                  <a:cubicBezTo>
                    <a:pt x="57" y="43"/>
                    <a:pt x="52" y="55"/>
                    <a:pt x="51" y="56"/>
                  </a:cubicBezTo>
                  <a:cubicBezTo>
                    <a:pt x="52" y="59"/>
                    <a:pt x="54" y="60"/>
                    <a:pt x="56" y="60"/>
                  </a:cubicBezTo>
                  <a:cubicBezTo>
                    <a:pt x="55" y="66"/>
                    <a:pt x="49" y="68"/>
                    <a:pt x="45" y="70"/>
                  </a:cubicBezTo>
                  <a:cubicBezTo>
                    <a:pt x="40" y="74"/>
                    <a:pt x="35" y="77"/>
                    <a:pt x="30" y="81"/>
                  </a:cubicBezTo>
                  <a:cubicBezTo>
                    <a:pt x="28" y="82"/>
                    <a:pt x="26" y="82"/>
                    <a:pt x="24" y="83"/>
                  </a:cubicBezTo>
                  <a:cubicBezTo>
                    <a:pt x="23" y="84"/>
                    <a:pt x="22" y="86"/>
                    <a:pt x="20" y="86"/>
                  </a:cubicBezTo>
                  <a:cubicBezTo>
                    <a:pt x="18" y="87"/>
                    <a:pt x="16" y="88"/>
                    <a:pt x="14" y="89"/>
                  </a:cubicBezTo>
                  <a:cubicBezTo>
                    <a:pt x="13" y="90"/>
                    <a:pt x="13" y="91"/>
                    <a:pt x="12" y="91"/>
                  </a:cubicBezTo>
                  <a:cubicBezTo>
                    <a:pt x="10" y="92"/>
                    <a:pt x="8" y="90"/>
                    <a:pt x="7" y="90"/>
                  </a:cubicBezTo>
                  <a:cubicBezTo>
                    <a:pt x="4" y="90"/>
                    <a:pt x="3" y="91"/>
                    <a:pt x="1" y="92"/>
                  </a:cubicBezTo>
                  <a:cubicBezTo>
                    <a:pt x="0" y="103"/>
                    <a:pt x="5" y="114"/>
                    <a:pt x="17" y="114"/>
                  </a:cubicBezTo>
                  <a:cubicBezTo>
                    <a:pt x="23" y="107"/>
                    <a:pt x="29" y="102"/>
                    <a:pt x="35" y="95"/>
                  </a:cubicBezTo>
                  <a:cubicBezTo>
                    <a:pt x="37" y="93"/>
                    <a:pt x="39" y="92"/>
                    <a:pt x="40" y="90"/>
                  </a:cubicBezTo>
                  <a:cubicBezTo>
                    <a:pt x="42" y="88"/>
                    <a:pt x="42" y="87"/>
                    <a:pt x="43" y="85"/>
                  </a:cubicBezTo>
                  <a:cubicBezTo>
                    <a:pt x="44" y="84"/>
                    <a:pt x="45" y="85"/>
                    <a:pt x="46" y="84"/>
                  </a:cubicBezTo>
                  <a:cubicBezTo>
                    <a:pt x="47" y="82"/>
                    <a:pt x="49" y="81"/>
                    <a:pt x="50" y="79"/>
                  </a:cubicBezTo>
                  <a:cubicBezTo>
                    <a:pt x="52" y="78"/>
                    <a:pt x="53" y="78"/>
                    <a:pt x="54" y="76"/>
                  </a:cubicBezTo>
                  <a:cubicBezTo>
                    <a:pt x="55" y="76"/>
                    <a:pt x="55" y="76"/>
                    <a:pt x="56" y="77"/>
                  </a:cubicBezTo>
                  <a:cubicBezTo>
                    <a:pt x="57" y="78"/>
                    <a:pt x="57" y="81"/>
                    <a:pt x="58" y="82"/>
                  </a:cubicBezTo>
                  <a:cubicBezTo>
                    <a:pt x="58" y="86"/>
                    <a:pt x="58" y="91"/>
                    <a:pt x="56" y="92"/>
                  </a:cubicBezTo>
                  <a:cubicBezTo>
                    <a:pt x="54" y="92"/>
                    <a:pt x="53" y="93"/>
                    <a:pt x="52" y="93"/>
                  </a:cubicBezTo>
                  <a:cubicBezTo>
                    <a:pt x="51" y="94"/>
                    <a:pt x="50" y="95"/>
                    <a:pt x="49" y="96"/>
                  </a:cubicBezTo>
                  <a:cubicBezTo>
                    <a:pt x="49" y="97"/>
                    <a:pt x="49" y="98"/>
                    <a:pt x="49" y="99"/>
                  </a:cubicBezTo>
                  <a:cubicBezTo>
                    <a:pt x="49" y="100"/>
                    <a:pt x="57" y="102"/>
                    <a:pt x="58" y="103"/>
                  </a:cubicBezTo>
                  <a:cubicBezTo>
                    <a:pt x="59" y="103"/>
                    <a:pt x="61" y="106"/>
                    <a:pt x="61" y="107"/>
                  </a:cubicBezTo>
                  <a:cubicBezTo>
                    <a:pt x="61" y="108"/>
                    <a:pt x="61" y="109"/>
                    <a:pt x="61" y="111"/>
                  </a:cubicBezTo>
                  <a:cubicBezTo>
                    <a:pt x="62" y="112"/>
                    <a:pt x="64" y="113"/>
                    <a:pt x="65" y="115"/>
                  </a:cubicBezTo>
                  <a:cubicBezTo>
                    <a:pt x="66" y="115"/>
                    <a:pt x="69" y="116"/>
                    <a:pt x="71" y="115"/>
                  </a:cubicBezTo>
                  <a:cubicBezTo>
                    <a:pt x="71" y="115"/>
                    <a:pt x="71" y="114"/>
                    <a:pt x="72" y="114"/>
                  </a:cubicBezTo>
                  <a:cubicBezTo>
                    <a:pt x="72" y="101"/>
                    <a:pt x="71" y="89"/>
                    <a:pt x="67" y="78"/>
                  </a:cubicBezTo>
                  <a:cubicBezTo>
                    <a:pt x="66" y="75"/>
                    <a:pt x="61" y="69"/>
                    <a:pt x="64" y="64"/>
                  </a:cubicBezTo>
                  <a:cubicBezTo>
                    <a:pt x="64" y="57"/>
                    <a:pt x="68" y="59"/>
                    <a:pt x="72" y="57"/>
                  </a:cubicBezTo>
                  <a:cubicBezTo>
                    <a:pt x="78" y="54"/>
                    <a:pt x="83" y="51"/>
                    <a:pt x="89" y="47"/>
                  </a:cubicBezTo>
                  <a:cubicBezTo>
                    <a:pt x="90" y="45"/>
                    <a:pt x="91" y="43"/>
                    <a:pt x="93" y="41"/>
                  </a:cubicBezTo>
                  <a:cubicBezTo>
                    <a:pt x="93" y="39"/>
                    <a:pt x="92" y="38"/>
                    <a:pt x="91" y="36"/>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sp>
          <p:nvSpPr>
            <p:cNvPr id="58" name="Freeform 55"/>
            <p:cNvSpPr/>
            <p:nvPr userDrawn="1"/>
          </p:nvSpPr>
          <p:spPr bwMode="auto">
            <a:xfrm>
              <a:off x="3138439" y="1097385"/>
              <a:ext cx="119063" cy="147638"/>
            </a:xfrm>
            <a:custGeom>
              <a:avLst/>
              <a:gdLst>
                <a:gd name="T0" fmla="*/ 27 w 32"/>
                <a:gd name="T1" fmla="*/ 12 h 39"/>
                <a:gd name="T2" fmla="*/ 6 w 32"/>
                <a:gd name="T3" fmla="*/ 0 h 39"/>
                <a:gd name="T4" fmla="*/ 2 w 32"/>
                <a:gd name="T5" fmla="*/ 0 h 39"/>
                <a:gd name="T6" fmla="*/ 5 w 32"/>
                <a:gd name="T7" fmla="*/ 23 h 39"/>
                <a:gd name="T8" fmla="*/ 8 w 32"/>
                <a:gd name="T9" fmla="*/ 27 h 39"/>
                <a:gd name="T10" fmla="*/ 17 w 32"/>
                <a:gd name="T11" fmla="*/ 36 h 39"/>
                <a:gd name="T12" fmla="*/ 30 w 32"/>
                <a:gd name="T13" fmla="*/ 31 h 39"/>
                <a:gd name="T14" fmla="*/ 31 w 32"/>
                <a:gd name="T15" fmla="*/ 18 h 39"/>
                <a:gd name="T16" fmla="*/ 27 w 32"/>
                <a:gd name="T1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27" y="12"/>
                  </a:moveTo>
                  <a:cubicBezTo>
                    <a:pt x="22" y="5"/>
                    <a:pt x="17" y="0"/>
                    <a:pt x="6" y="0"/>
                  </a:cubicBezTo>
                  <a:cubicBezTo>
                    <a:pt x="5" y="0"/>
                    <a:pt x="3" y="0"/>
                    <a:pt x="2" y="0"/>
                  </a:cubicBezTo>
                  <a:cubicBezTo>
                    <a:pt x="0" y="9"/>
                    <a:pt x="0" y="17"/>
                    <a:pt x="5" y="23"/>
                  </a:cubicBezTo>
                  <a:cubicBezTo>
                    <a:pt x="6" y="25"/>
                    <a:pt x="7" y="26"/>
                    <a:pt x="8" y="27"/>
                  </a:cubicBezTo>
                  <a:cubicBezTo>
                    <a:pt x="11" y="30"/>
                    <a:pt x="12" y="34"/>
                    <a:pt x="17" y="36"/>
                  </a:cubicBezTo>
                  <a:cubicBezTo>
                    <a:pt x="22" y="39"/>
                    <a:pt x="27" y="33"/>
                    <a:pt x="30" y="31"/>
                  </a:cubicBezTo>
                  <a:cubicBezTo>
                    <a:pt x="30" y="29"/>
                    <a:pt x="32" y="21"/>
                    <a:pt x="31" y="18"/>
                  </a:cubicBezTo>
                  <a:cubicBezTo>
                    <a:pt x="31" y="15"/>
                    <a:pt x="28" y="14"/>
                    <a:pt x="27" y="12"/>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宋体" panose="02010600030101010101" pitchFamily="2" charset="-122"/>
                <a:ea typeface="宋体" panose="02010600030101010101" pitchFamily="2"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FOUR</a:t>
            </a:r>
            <a:endParaRPr lang="zh-CN" altLang="en-US" dirty="0"/>
          </a:p>
        </p:txBody>
      </p:sp>
      <p:sp>
        <p:nvSpPr>
          <p:cNvPr id="4" name="文本占位符 3"/>
          <p:cNvSpPr>
            <a:spLocks noGrp="1"/>
          </p:cNvSpPr>
          <p:nvPr>
            <p:ph type="body" sz="quarter" idx="12"/>
          </p:nvPr>
        </p:nvSpPr>
        <p:spPr>
          <a:xfrm>
            <a:off x="3359696" y="4372336"/>
            <a:ext cx="5688632" cy="496824"/>
          </a:xfrm>
        </p:spPr>
        <p:txBody>
          <a:bodyPr/>
          <a:lstStyle/>
          <a:p>
            <a:r>
              <a:rPr lang="en-US" altLang="zh-CN" b="1" dirty="0">
                <a:latin typeface="宋体" panose="02010600030101010101" pitchFamily="2" charset="-122"/>
                <a:ea typeface="宋体" panose="02010600030101010101" pitchFamily="2" charset="-122"/>
              </a:rPr>
              <a:t>L</a:t>
            </a:r>
            <a:r>
              <a:rPr lang="en-US" altLang="zh-CN" dirty="0">
                <a:latin typeface="宋体" panose="02010600030101010101" pitchFamily="2" charset="-122"/>
                <a:ea typeface="宋体" panose="02010600030101010101" pitchFamily="2" charset="-122"/>
              </a:rPr>
              <a:t>ong-</a:t>
            </a:r>
            <a:r>
              <a:rPr lang="en-US" altLang="zh-CN" b="1" dirty="0">
                <a:latin typeface="宋体" panose="02010600030101010101" pitchFamily="2" charset="-122"/>
                <a:ea typeface="宋体" panose="02010600030101010101" pitchFamily="2" charset="-122"/>
              </a:rPr>
              <a:t>t</a:t>
            </a:r>
            <a:r>
              <a:rPr lang="en-US" altLang="zh-CN" dirty="0">
                <a:latin typeface="宋体" panose="02010600030101010101" pitchFamily="2" charset="-122"/>
                <a:ea typeface="宋体" panose="02010600030101010101" pitchFamily="2" charset="-122"/>
              </a:rPr>
              <a:t>ail </a:t>
            </a:r>
            <a:r>
              <a:rPr lang="en-US" altLang="zh-CN" b="1" dirty="0">
                <a:latin typeface="宋体" panose="02010600030101010101" pitchFamily="2" charset="-122"/>
                <a:ea typeface="宋体" panose="02010600030101010101" pitchFamily="2" charset="-122"/>
              </a:rPr>
              <a:t>C</a:t>
            </a:r>
            <a:r>
              <a:rPr lang="en-US" altLang="zh-CN" dirty="0">
                <a:latin typeface="宋体" panose="02010600030101010101" pitchFamily="2" charset="-122"/>
                <a:ea typeface="宋体" panose="02010600030101010101" pitchFamily="2" charset="-122"/>
              </a:rPr>
              <a:t>lock (LTC)</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7250696" cy="496824"/>
          </a:xfrm>
        </p:spPr>
        <p:txBody>
          <a:bodyPr/>
          <a:lstStyle/>
          <a:p>
            <a:r>
              <a:rPr lang="en-US" altLang="zh-CN" dirty="0"/>
              <a:t>LTC---Data structure</a:t>
            </a:r>
            <a:endParaRPr lang="zh-CN" altLang="en-US" dirty="0"/>
          </a:p>
        </p:txBody>
      </p:sp>
      <p:pic>
        <p:nvPicPr>
          <p:cNvPr id="4" name="图片 3"/>
          <p:cNvPicPr>
            <a:picLocks noChangeAspect="1"/>
          </p:cNvPicPr>
          <p:nvPr/>
        </p:nvPicPr>
        <p:blipFill>
          <a:blip r:embed="rId1"/>
          <a:stretch>
            <a:fillRect/>
          </a:stretch>
        </p:blipFill>
        <p:spPr>
          <a:xfrm>
            <a:off x="2583308" y="1127016"/>
            <a:ext cx="7552884" cy="3542088"/>
          </a:xfrm>
          <a:prstGeom prst="rect">
            <a:avLst/>
          </a:prstGeom>
        </p:spPr>
      </p:pic>
      <p:sp>
        <p:nvSpPr>
          <p:cNvPr id="20" name="矩形 19"/>
          <p:cNvSpPr/>
          <p:nvPr/>
        </p:nvSpPr>
        <p:spPr>
          <a:xfrm>
            <a:off x="455094" y="4509120"/>
            <a:ext cx="11809312" cy="3559949"/>
          </a:xfrm>
          <a:prstGeom prst="rect">
            <a:avLst/>
          </a:prstGeom>
        </p:spPr>
        <p:txBody>
          <a:bodyPr wrap="square">
            <a:spAutoFit/>
          </a:bodyPr>
          <a:lstStyle/>
          <a:p>
            <a:pPr lvl="1">
              <a:spcAft>
                <a:spcPts val="800"/>
              </a:spcAft>
            </a:pPr>
            <a:r>
              <a:rPr lang="en-US" altLang="zh-CN" sz="3200" dirty="0">
                <a:solidFill>
                  <a:srgbClr val="000000"/>
                </a:solidFill>
                <a:latin typeface="宋体" panose="02010600030101010101" pitchFamily="2" charset="-122"/>
                <a:ea typeface="宋体" panose="02010600030101010101" pitchFamily="2" charset="-122"/>
              </a:rPr>
              <a:t>For the recorded item</a:t>
            </a:r>
            <a:endParaRPr lang="en-US" altLang="zh-CN" sz="3200" dirty="0">
              <a:solidFill>
                <a:srgbClr val="000000"/>
              </a:solidFill>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frequency: </a:t>
            </a:r>
            <a:r>
              <a:rPr lang="en-US" altLang="zh-CN" sz="3200" dirty="0">
                <a:solidFill>
                  <a:srgbClr val="000000"/>
                </a:solidFill>
                <a:latin typeface="宋体" panose="02010600030101010101" pitchFamily="2" charset="-122"/>
                <a:ea typeface="宋体" panose="02010600030101010101" pitchFamily="2" charset="-122"/>
              </a:rPr>
              <a:t>estimated frequency </a:t>
            </a:r>
            <a:endParaRPr lang="en-US" altLang="zh-CN" sz="3200" dirty="0">
              <a:solidFill>
                <a:srgbClr val="000000"/>
              </a:solidFill>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counter: </a:t>
            </a:r>
            <a:r>
              <a:rPr lang="en-US" altLang="zh-CN" sz="3200" dirty="0">
                <a:solidFill>
                  <a:srgbClr val="000000"/>
                </a:solidFill>
                <a:latin typeface="宋体" panose="02010600030101010101" pitchFamily="2" charset="-122"/>
                <a:ea typeface="宋体" panose="02010600030101010101" pitchFamily="2" charset="-122"/>
              </a:rPr>
              <a:t>estimated persistency</a:t>
            </a:r>
            <a:endParaRPr lang="en-US" altLang="zh-CN" sz="3200" dirty="0">
              <a:solidFill>
                <a:srgbClr val="000000"/>
              </a:solidFill>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flag: </a:t>
            </a:r>
            <a:r>
              <a:rPr lang="en-US" altLang="zh-CN" sz="3200" dirty="0">
                <a:solidFill>
                  <a:srgbClr val="000000"/>
                </a:solidFill>
                <a:latin typeface="宋体" panose="02010600030101010101" pitchFamily="2" charset="-122"/>
                <a:ea typeface="宋体" panose="02010600030101010101" pitchFamily="2" charset="-122"/>
              </a:rPr>
              <a:t>whether it has appeared in the current period</a:t>
            </a:r>
            <a:endParaRPr lang="en-US" altLang="zh-CN" sz="3200" dirty="0">
              <a:latin typeface="宋体" panose="02010600030101010101" pitchFamily="2" charset="-122"/>
              <a:ea typeface="宋体" panose="02010600030101010101" pitchFamily="2" charset="-122"/>
            </a:endParaRPr>
          </a:p>
          <a:p>
            <a:pPr lvl="1">
              <a:spcAft>
                <a:spcPts val="800"/>
              </a:spcAft>
            </a:pPr>
            <a:endParaRPr lang="en-US" altLang="zh-CN" sz="3200" dirty="0">
              <a:latin typeface="宋体" panose="02010600030101010101" pitchFamily="2" charset="-122"/>
              <a:ea typeface="宋体" panose="02010600030101010101" pitchFamily="2" charset="-122"/>
            </a:endParaRPr>
          </a:p>
          <a:p>
            <a:pPr lvl="1">
              <a:spcAft>
                <a:spcPts val="800"/>
              </a:spcAft>
            </a:pPr>
            <a:endParaRPr lang="en-US" altLang="zh-CN" sz="3200" dirty="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9698968" cy="496824"/>
          </a:xfrm>
        </p:spPr>
        <p:txBody>
          <a:bodyPr/>
          <a:lstStyle/>
          <a:p>
            <a:r>
              <a:rPr lang="en-US" altLang="zh-CN" dirty="0"/>
              <a:t>LTC---Insertion (update frequency)</a:t>
            </a:r>
            <a:endParaRPr lang="zh-CN" altLang="en-US" dirty="0"/>
          </a:p>
        </p:txBody>
      </p:sp>
      <mc:AlternateContent xmlns:mc="http://schemas.openxmlformats.org/markup-compatibility/2006">
        <mc:Choice xmlns:a14="http://schemas.microsoft.com/office/drawing/2010/main" Requires="a14">
          <p:sp>
            <p:nvSpPr>
              <p:cNvPr id="4" name="矩形 3">
                <a:extLst/>
              </p:cNvPr>
              <p:cNvSpPr/>
              <p:nvPr/>
            </p:nvSpPr>
            <p:spPr>
              <a:xfrm>
                <a:off x="1770551" y="1286999"/>
                <a:ext cx="8573921" cy="1077218"/>
              </a:xfrm>
              <a:prstGeom prst="rect">
                <a:avLst/>
              </a:prstGeom>
            </p:spPr>
            <p:txBody>
              <a:bodyPr wrap="square">
                <a:spAutoFit/>
              </a:bodyPr>
              <a:lstStyle/>
              <a:p>
                <a:pPr lvl="1" algn="ctr">
                  <a:spcAft>
                    <a:spcPts val="800"/>
                  </a:spcAft>
                </a:pPr>
                <a:r>
                  <a:rPr lang="en-US" altLang="zh-CN" sz="3200" dirty="0">
                    <a:latin typeface="宋体" panose="02010600030101010101" pitchFamily="2" charset="-122"/>
                    <a:ea typeface="宋体" panose="02010600030101010101" pitchFamily="2" charset="-122"/>
                  </a:rPr>
                  <a:t>Difficulty: </a:t>
                </a:r>
                <a:r>
                  <a:rPr lang="en-US" altLang="zh-CN" sz="3200" dirty="0">
                    <a:solidFill>
                      <a:srgbClr val="000000"/>
                    </a:solidFill>
                    <a:latin typeface="宋体" panose="02010600030101010101" pitchFamily="2" charset="-122"/>
                    <a:ea typeface="宋体" panose="02010600030101010101" pitchFamily="2" charset="-122"/>
                  </a:rPr>
                  <a:t>how to insert an item </a:t>
                </a:r>
                <a14:m>
                  <m:oMath xmlns:m="http://schemas.openxmlformats.org/officeDocument/2006/math">
                    <m:r>
                      <a:rPr lang="en-US" altLang="zh-CN" sz="3200" b="0" i="1" smtClean="0">
                        <a:solidFill>
                          <a:srgbClr val="000000"/>
                        </a:solidFill>
                        <a:latin typeface="Cambria Math" panose="02040503050406030204" pitchFamily="18" charset="0"/>
                        <a:ea typeface="宋体" panose="02010600030101010101" pitchFamily="2" charset="-122"/>
                      </a:rPr>
                      <m:t>𝑒</m:t>
                    </m:r>
                  </m:oMath>
                </a14:m>
                <a:r>
                  <a:rPr lang="en-US" altLang="zh-CN" sz="3200" dirty="0">
                    <a:solidFill>
                      <a:srgbClr val="000000"/>
                    </a:solidFill>
                    <a:latin typeface="宋体" panose="02010600030101010101" pitchFamily="2" charset="-122"/>
                    <a:ea typeface="宋体" panose="02010600030101010101" pitchFamily="2" charset="-122"/>
                  </a:rPr>
                  <a:t> when the mapped bucket is full.</a:t>
                </a:r>
                <a:endParaRPr lang="en-US" altLang="zh-CN" sz="3200" dirty="0">
                  <a:latin typeface="宋体" panose="02010600030101010101" pitchFamily="2" charset="-122"/>
                  <a:ea typeface="宋体" panose="02010600030101010101" pitchFamily="2" charset="-122"/>
                </a:endParaRPr>
              </a:p>
            </p:txBody>
          </p:sp>
        </mc:Choice>
        <mc:Fallback>
          <p:sp>
            <p:nvSpPr>
              <p:cNvPr id="4" name="矩形 3"/>
              <p:cNvSpPr>
                <a:spLocks noRot="1" noChangeAspect="1" noMove="1" noResize="1" noEditPoints="1" noAdjustHandles="1" noChangeArrowheads="1" noChangeShapeType="1" noTextEdit="1"/>
              </p:cNvSpPr>
              <p:nvPr/>
            </p:nvSpPr>
            <p:spPr>
              <a:xfrm>
                <a:off x="1770551" y="1286999"/>
                <a:ext cx="8573921" cy="1077218"/>
              </a:xfrm>
              <a:prstGeom prst="rect">
                <a:avLst/>
              </a:prstGeom>
              <a:blipFill rotWithShape="1">
                <a:blip r:embed="rId1"/>
                <a:stretch>
                  <a:fillRect t="-9040" b="-1751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矩形 4">
                <a:extLst/>
              </p:cNvPr>
              <p:cNvSpPr/>
              <p:nvPr/>
            </p:nvSpPr>
            <p:spPr>
              <a:xfrm>
                <a:off x="315928" y="2806142"/>
                <a:ext cx="12143828" cy="2369880"/>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Solution: </a:t>
                </a:r>
                <a:r>
                  <a:rPr lang="en-US" altLang="zh-CN" sz="3200" dirty="0">
                    <a:solidFill>
                      <a:srgbClr val="000000"/>
                    </a:solidFill>
                    <a:latin typeface="宋体" panose="02010600030101010101" pitchFamily="2" charset="-122"/>
                    <a:ea typeface="宋体" panose="02010600030101010101" pitchFamily="2" charset="-122"/>
                  </a:rPr>
                  <a:t>in the mapped bucket</a:t>
                </a: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find a recorded item with the smallest significance</a:t>
                </a: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decrement the estimated frequency of it by 1</a:t>
                </a: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if the estimated significance is 0, replace it with </a:t>
                </a:r>
                <a14:m>
                  <m:oMath xmlns:m="http://schemas.openxmlformats.org/officeDocument/2006/math">
                    <m:r>
                      <a:rPr lang="en-US" altLang="zh-CN" sz="3200" b="0" i="1" smtClean="0">
                        <a:solidFill>
                          <a:srgbClr val="000000"/>
                        </a:solidFill>
                        <a:latin typeface="Cambria Math" panose="02040503050406030204" pitchFamily="18" charset="0"/>
                        <a:ea typeface="宋体" panose="02010600030101010101" pitchFamily="2" charset="-122"/>
                      </a:rPr>
                      <m:t>𝑒</m:t>
                    </m:r>
                  </m:oMath>
                </a14:m>
                <a:r>
                  <a:rPr lang="en-US" altLang="zh-CN" sz="3200" dirty="0">
                    <a:solidFill>
                      <a:srgbClr val="000000"/>
                    </a:solidFill>
                    <a:latin typeface="宋体" panose="02010600030101010101" pitchFamily="2" charset="-122"/>
                    <a:ea typeface="宋体" panose="02010600030101010101" pitchFamily="2" charset="-122"/>
                  </a:rPr>
                  <a:t>  </a:t>
                </a:r>
              </a:p>
            </p:txBody>
          </p:sp>
        </mc:Choice>
        <mc:Fallback>
          <p:sp>
            <p:nvSpPr>
              <p:cNvPr id="5" name="矩形 4"/>
              <p:cNvSpPr>
                <a:spLocks noRot="1" noChangeAspect="1" noMove="1" noResize="1" noEditPoints="1" noAdjustHandles="1" noChangeArrowheads="1" noChangeShapeType="1" noTextEdit="1"/>
              </p:cNvSpPr>
              <p:nvPr/>
            </p:nvSpPr>
            <p:spPr>
              <a:xfrm>
                <a:off x="315928" y="2806142"/>
                <a:ext cx="12143828" cy="2369880"/>
              </a:xfrm>
              <a:prstGeom prst="rect">
                <a:avLst/>
              </a:prstGeom>
              <a:blipFill rotWithShape="1">
                <a:blip r:embed="rId2"/>
                <a:stretch>
                  <a:fillRect t="-3342" b="-694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矩形 5">
                <a:extLst/>
              </p:cNvPr>
              <p:cNvSpPr/>
              <p:nvPr/>
            </p:nvSpPr>
            <p:spPr>
              <a:xfrm>
                <a:off x="359178" y="2364057"/>
                <a:ext cx="11855796" cy="2369880"/>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Situation1: </a:t>
                </a:r>
                <a14:m>
                  <m:oMath xmlns:m="http://schemas.openxmlformats.org/officeDocument/2006/math">
                    <m:r>
                      <a:rPr lang="en-US" altLang="zh-CN" sz="3200" b="0" i="1" dirty="0" smtClean="0">
                        <a:solidFill>
                          <a:srgbClr val="000000"/>
                        </a:solidFill>
                        <a:latin typeface="Cambria Math" panose="02040503050406030204" pitchFamily="18" charset="0"/>
                        <a:ea typeface="宋体" panose="02010600030101010101" pitchFamily="2" charset="-122"/>
                      </a:rPr>
                      <m:t>𝑒</m:t>
                    </m:r>
                  </m:oMath>
                </a14:m>
                <a:r>
                  <a:rPr lang="en-US" altLang="zh-CN" sz="3200" dirty="0">
                    <a:solidFill>
                      <a:srgbClr val="000000"/>
                    </a:solidFill>
                    <a:latin typeface="宋体" panose="02010600030101010101" pitchFamily="2" charset="-122"/>
                    <a:ea typeface="宋体" panose="02010600030101010101" pitchFamily="2" charset="-122"/>
                  </a:rPr>
                  <a:t> is found in the mapped bucket</a:t>
                </a:r>
              </a:p>
              <a:p>
                <a:pPr lvl="1">
                  <a:spcAft>
                    <a:spcPts val="800"/>
                  </a:spcAft>
                </a:pPr>
                <a:r>
                  <a:rPr lang="en-US" altLang="zh-CN" sz="3200" dirty="0">
                    <a:latin typeface="宋体" panose="02010600030101010101" pitchFamily="2" charset="-122"/>
                    <a:ea typeface="宋体" panose="02010600030101010101" pitchFamily="2" charset="-122"/>
                  </a:rPr>
                  <a:t>Situation2: </a:t>
                </a:r>
                <a14:m>
                  <m:oMath xmlns:m="http://schemas.openxmlformats.org/officeDocument/2006/math">
                    <m:r>
                      <a:rPr lang="en-US" altLang="zh-CN" sz="3200" i="1" dirty="0">
                        <a:solidFill>
                          <a:srgbClr val="000000"/>
                        </a:solidFill>
                        <a:latin typeface="Cambria Math" panose="02040503050406030204" pitchFamily="18" charset="0"/>
                        <a:ea typeface="宋体" panose="02010600030101010101" pitchFamily="2" charset="-122"/>
                      </a:rPr>
                      <m:t>𝑒</m:t>
                    </m:r>
                  </m:oMath>
                </a14:m>
                <a:r>
                  <a:rPr lang="en-US" altLang="zh-CN" sz="3200" dirty="0">
                    <a:solidFill>
                      <a:srgbClr val="000000"/>
                    </a:solidFill>
                    <a:latin typeface="宋体" panose="02010600030101010101" pitchFamily="2" charset="-122"/>
                    <a:ea typeface="宋体" panose="02010600030101010101" pitchFamily="2" charset="-122"/>
                  </a:rPr>
                  <a:t> is not found, but there is an empty cell</a:t>
                </a:r>
              </a:p>
              <a:p>
                <a:pPr lvl="1">
                  <a:spcAft>
                    <a:spcPts val="800"/>
                  </a:spcAft>
                </a:pPr>
                <a:r>
                  <a:rPr lang="en-US" altLang="zh-CN" sz="3200" dirty="0">
                    <a:latin typeface="宋体" panose="02010600030101010101" pitchFamily="2" charset="-122"/>
                    <a:ea typeface="宋体" panose="02010600030101010101" pitchFamily="2" charset="-122"/>
                  </a:rPr>
                  <a:t>Situation3: </a:t>
                </a:r>
                <a14:m>
                  <m:oMath xmlns:m="http://schemas.openxmlformats.org/officeDocument/2006/math">
                    <m:r>
                      <a:rPr lang="en-US" altLang="zh-CN" sz="3200" i="1" dirty="0">
                        <a:solidFill>
                          <a:srgbClr val="000000"/>
                        </a:solidFill>
                        <a:latin typeface="Cambria Math" panose="02040503050406030204" pitchFamily="18" charset="0"/>
                        <a:ea typeface="宋体" panose="02010600030101010101" pitchFamily="2" charset="-122"/>
                      </a:rPr>
                      <m:t>𝑒</m:t>
                    </m:r>
                  </m:oMath>
                </a14:m>
                <a:r>
                  <a:rPr lang="en-US" altLang="zh-CN" sz="3200" dirty="0">
                    <a:solidFill>
                      <a:srgbClr val="000000"/>
                    </a:solidFill>
                    <a:latin typeface="宋体" panose="02010600030101010101" pitchFamily="2" charset="-122"/>
                    <a:ea typeface="宋体" panose="02010600030101010101" pitchFamily="2" charset="-122"/>
                  </a:rPr>
                  <a:t> is not found, and the bucket is full</a:t>
                </a:r>
              </a:p>
              <a:p>
                <a:pPr lvl="1">
                  <a:spcAft>
                    <a:spcPts val="800"/>
                  </a:spcAft>
                </a:pPr>
                <a:endParaRPr lang="en-US" altLang="zh-CN" sz="3200" dirty="0">
                  <a:solidFill>
                    <a:srgbClr val="000000"/>
                  </a:solidFill>
                  <a:latin typeface="宋体" panose="02010600030101010101" pitchFamily="2" charset="-122"/>
                  <a:ea typeface="宋体" panose="02010600030101010101" pitchFamily="2" charset="-122"/>
                </a:endParaRPr>
              </a:p>
            </p:txBody>
          </p:sp>
        </mc:Choice>
        <mc:Fallback>
          <p:sp>
            <p:nvSpPr>
              <p:cNvPr id="6" name="矩形 5"/>
              <p:cNvSpPr>
                <a:spLocks noRot="1" noChangeAspect="1" noMove="1" noResize="1" noEditPoints="1" noAdjustHandles="1" noChangeArrowheads="1" noChangeShapeType="1" noTextEdit="1"/>
              </p:cNvSpPr>
              <p:nvPr/>
            </p:nvSpPr>
            <p:spPr>
              <a:xfrm>
                <a:off x="359178" y="2364057"/>
                <a:ext cx="11855796" cy="2369880"/>
              </a:xfrm>
              <a:prstGeom prst="rect">
                <a:avLst/>
              </a:prstGeom>
              <a:blipFill rotWithShape="1">
                <a:blip r:embed="rId3"/>
                <a:stretch>
                  <a:fillRect t="-4113"/>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9698968" cy="496824"/>
          </a:xfrm>
        </p:spPr>
        <p:txBody>
          <a:bodyPr/>
          <a:lstStyle/>
          <a:p>
            <a:r>
              <a:rPr lang="en-US" altLang="zh-CN" dirty="0"/>
              <a:t>LTC---Insertion (update persistency)</a:t>
            </a:r>
            <a:endParaRPr lang="zh-CN" altLang="en-US" dirty="0"/>
          </a:p>
        </p:txBody>
      </p:sp>
      <p:sp>
        <p:nvSpPr>
          <p:cNvPr id="4" name="矩形 3"/>
          <p:cNvSpPr/>
          <p:nvPr/>
        </p:nvSpPr>
        <p:spPr>
          <a:xfrm>
            <a:off x="1770551" y="1286999"/>
            <a:ext cx="8573921" cy="584775"/>
          </a:xfrm>
          <a:prstGeom prst="rect">
            <a:avLst/>
          </a:prstGeom>
        </p:spPr>
        <p:txBody>
          <a:bodyPr wrap="square">
            <a:spAutoFit/>
          </a:bodyPr>
          <a:lstStyle/>
          <a:p>
            <a:pPr lvl="1" algn="ctr">
              <a:spcAft>
                <a:spcPts val="800"/>
              </a:spcAft>
            </a:pPr>
            <a:r>
              <a:rPr lang="en-US" altLang="zh-CN" sz="3200" dirty="0">
                <a:latin typeface="宋体" panose="02010600030101010101" pitchFamily="2" charset="-122"/>
                <a:ea typeface="宋体" panose="02010600030101010101" pitchFamily="2" charset="-122"/>
              </a:rPr>
              <a:t>Difficulty: </a:t>
            </a:r>
            <a:r>
              <a:rPr lang="en-US" altLang="zh-CN" sz="3200" dirty="0">
                <a:solidFill>
                  <a:srgbClr val="000000"/>
                </a:solidFill>
                <a:latin typeface="宋体" panose="02010600030101010101" pitchFamily="2" charset="-122"/>
                <a:ea typeface="宋体" panose="02010600030101010101" pitchFamily="2" charset="-122"/>
              </a:rPr>
              <a:t>how to update the counter</a:t>
            </a:r>
            <a:endParaRPr lang="en-US" altLang="zh-CN" sz="3200" dirty="0">
              <a:latin typeface="宋体" panose="02010600030101010101" pitchFamily="2" charset="-122"/>
              <a:ea typeface="宋体" panose="02010600030101010101" pitchFamily="2" charset="-122"/>
            </a:endParaRPr>
          </a:p>
        </p:txBody>
      </p:sp>
      <p:sp>
        <p:nvSpPr>
          <p:cNvPr id="5" name="矩形 4"/>
          <p:cNvSpPr/>
          <p:nvPr/>
        </p:nvSpPr>
        <p:spPr>
          <a:xfrm>
            <a:off x="341638" y="2109874"/>
            <a:ext cx="11855796" cy="584775"/>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Solution: </a:t>
            </a:r>
            <a:r>
              <a:rPr lang="en-US" altLang="zh-CN" sz="3200" dirty="0">
                <a:solidFill>
                  <a:srgbClr val="000000"/>
                </a:solidFill>
                <a:latin typeface="宋体" panose="02010600030101010101" pitchFamily="2" charset="-122"/>
                <a:ea typeface="宋体" panose="02010600030101010101" pitchFamily="2" charset="-122"/>
              </a:rPr>
              <a:t>using Clock</a:t>
            </a:r>
            <a:endParaRPr lang="en-US" altLang="zh-CN" sz="3200" dirty="0">
              <a:solidFill>
                <a:srgbClr val="000000"/>
              </a:solidFill>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341638" y="2914015"/>
            <a:ext cx="6120680" cy="3595735"/>
          </a:xfrm>
          <a:prstGeom prst="rect">
            <a:avLst/>
          </a:prstGeom>
        </p:spPr>
      </p:pic>
      <mc:AlternateContent xmlns:mc="http://schemas.openxmlformats.org/markup-compatibility/2006">
        <mc:Choice xmlns:a14="http://schemas.microsoft.com/office/drawing/2010/main" Requires="a14">
          <p:sp>
            <p:nvSpPr>
              <p:cNvPr id="7" name="矩形 6">
                <a:extLst/>
              </p:cNvPr>
              <p:cNvSpPr/>
              <p:nvPr/>
            </p:nvSpPr>
            <p:spPr>
              <a:xfrm>
                <a:off x="6096000" y="2049614"/>
                <a:ext cx="5956800" cy="5324535"/>
              </a:xfrm>
              <a:prstGeom prst="rect">
                <a:avLst/>
              </a:prstGeom>
            </p:spPr>
            <p:txBody>
              <a:bodyPr wrap="square">
                <a:spAutoFit/>
              </a:bodyPr>
              <a:lstStyle/>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Every cell corresponds to a time slot.</a:t>
                </a: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A pointer </a:t>
                </a:r>
                <a14:m>
                  <m:oMath xmlns:m="http://schemas.openxmlformats.org/officeDocument/2006/math">
                    <m:r>
                      <a:rPr lang="en-US" altLang="zh-CN" sz="3200" b="0" i="1" smtClean="0">
                        <a:solidFill>
                          <a:srgbClr val="000000"/>
                        </a:solidFill>
                        <a:latin typeface="Cambria Math" panose="02040503050406030204" pitchFamily="18" charset="0"/>
                        <a:ea typeface="宋体" panose="02010600030101010101" pitchFamily="2" charset="-122"/>
                      </a:rPr>
                      <m:t>𝑝</m:t>
                    </m:r>
                  </m:oMath>
                </a14:m>
                <a:r>
                  <a:rPr lang="en-US" altLang="zh-CN" sz="3200" dirty="0">
                    <a:solidFill>
                      <a:srgbClr val="000000"/>
                    </a:solidFill>
                    <a:latin typeface="宋体" panose="02010600030101010101" pitchFamily="2" charset="-122"/>
                    <a:ea typeface="宋体" panose="02010600030101010101" pitchFamily="2" charset="-122"/>
                  </a:rPr>
                  <a:t> moves clockwise and passes several slots for every insertion.</a:t>
                </a: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The time of passing all slots is equal to the length of that period.</a:t>
                </a:r>
              </a:p>
              <a:p>
                <a:pPr marL="914400" lvl="1" indent="-457200">
                  <a:spcAft>
                    <a:spcPts val="800"/>
                  </a:spcAft>
                  <a:buFont typeface="Arial" panose="020B0604020202020204" pitchFamily="34" charset="0"/>
                  <a:buChar char="•"/>
                </a:pPr>
                <a:endParaRPr lang="en-US" altLang="zh-CN" sz="3200" dirty="0">
                  <a:latin typeface="宋体" panose="02010600030101010101" pitchFamily="2" charset="-122"/>
                  <a:ea typeface="宋体" panose="02010600030101010101" pitchFamily="2" charset="-122"/>
                </a:endParaRPr>
              </a:p>
            </p:txBody>
          </p:sp>
        </mc:Choice>
        <mc:Fallback>
          <p:sp>
            <p:nvSpPr>
              <p:cNvPr id="7" name="矩形 6"/>
              <p:cNvSpPr>
                <a:spLocks noRot="1" noChangeAspect="1" noMove="1" noResize="1" noEditPoints="1" noAdjustHandles="1" noChangeArrowheads="1" noChangeShapeType="1" noTextEdit="1"/>
              </p:cNvSpPr>
              <p:nvPr/>
            </p:nvSpPr>
            <p:spPr>
              <a:xfrm>
                <a:off x="6096000" y="2049614"/>
                <a:ext cx="5956800" cy="5324535"/>
              </a:xfrm>
              <a:prstGeom prst="rect">
                <a:avLst/>
              </a:prstGeom>
              <a:blipFill rotWithShape="1">
                <a:blip r:embed="rId2"/>
                <a:stretch>
                  <a:fillRect t="-1487" r="-286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8" name="矩形 7">
                <a:extLst/>
              </p:cNvPr>
              <p:cNvSpPr/>
              <p:nvPr/>
            </p:nvSpPr>
            <p:spPr>
              <a:xfrm>
                <a:off x="336204" y="2402261"/>
                <a:ext cx="11855796" cy="2369880"/>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Situation1: </a:t>
                </a:r>
                <a14:m>
                  <m:oMath xmlns:m="http://schemas.openxmlformats.org/officeDocument/2006/math">
                    <m:r>
                      <a:rPr lang="en-US" altLang="zh-CN" sz="3200" b="0" i="1" dirty="0" smtClean="0">
                        <a:solidFill>
                          <a:srgbClr val="000000"/>
                        </a:solidFill>
                        <a:latin typeface="Cambria Math" panose="02040503050406030204" pitchFamily="18" charset="0"/>
                        <a:ea typeface="宋体" panose="02010600030101010101" pitchFamily="2" charset="-122"/>
                      </a:rPr>
                      <m:t>𝑒</m:t>
                    </m:r>
                  </m:oMath>
                </a14:m>
                <a:r>
                  <a:rPr lang="en-US" altLang="zh-CN" sz="3200" dirty="0">
                    <a:solidFill>
                      <a:srgbClr val="000000"/>
                    </a:solidFill>
                    <a:latin typeface="宋体" panose="02010600030101010101" pitchFamily="2" charset="-122"/>
                    <a:ea typeface="宋体" panose="02010600030101010101" pitchFamily="2" charset="-122"/>
                  </a:rPr>
                  <a:t> is found in the mapped bucket</a:t>
                </a:r>
              </a:p>
              <a:p>
                <a:pPr lvl="1">
                  <a:spcAft>
                    <a:spcPts val="800"/>
                  </a:spcAft>
                </a:pPr>
                <a:r>
                  <a:rPr lang="en-US" altLang="zh-CN" sz="3200" dirty="0">
                    <a:latin typeface="宋体" panose="02010600030101010101" pitchFamily="2" charset="-122"/>
                    <a:ea typeface="宋体" panose="02010600030101010101" pitchFamily="2" charset="-122"/>
                  </a:rPr>
                  <a:t>Situation2: </a:t>
                </a:r>
                <a14:m>
                  <m:oMath xmlns:m="http://schemas.openxmlformats.org/officeDocument/2006/math">
                    <m:r>
                      <a:rPr lang="en-US" altLang="zh-CN" sz="3200" i="1" dirty="0">
                        <a:solidFill>
                          <a:srgbClr val="000000"/>
                        </a:solidFill>
                        <a:latin typeface="Cambria Math" panose="02040503050406030204" pitchFamily="18" charset="0"/>
                        <a:ea typeface="宋体" panose="02010600030101010101" pitchFamily="2" charset="-122"/>
                      </a:rPr>
                      <m:t>𝑒</m:t>
                    </m:r>
                  </m:oMath>
                </a14:m>
                <a:r>
                  <a:rPr lang="en-US" altLang="zh-CN" sz="3200" dirty="0">
                    <a:solidFill>
                      <a:srgbClr val="000000"/>
                    </a:solidFill>
                    <a:latin typeface="宋体" panose="02010600030101010101" pitchFamily="2" charset="-122"/>
                    <a:ea typeface="宋体" panose="02010600030101010101" pitchFamily="2" charset="-122"/>
                  </a:rPr>
                  <a:t> is not found, but there is an empty cell</a:t>
                </a:r>
              </a:p>
              <a:p>
                <a:pPr lvl="1">
                  <a:spcAft>
                    <a:spcPts val="800"/>
                  </a:spcAft>
                </a:pPr>
                <a:r>
                  <a:rPr lang="en-US" altLang="zh-CN" sz="3200" dirty="0">
                    <a:latin typeface="宋体" panose="02010600030101010101" pitchFamily="2" charset="-122"/>
                    <a:ea typeface="宋体" panose="02010600030101010101" pitchFamily="2" charset="-122"/>
                  </a:rPr>
                  <a:t>Situation3: </a:t>
                </a:r>
                <a14:m>
                  <m:oMath xmlns:m="http://schemas.openxmlformats.org/officeDocument/2006/math">
                    <m:r>
                      <a:rPr lang="en-US" altLang="zh-CN" sz="3200" i="1" dirty="0">
                        <a:solidFill>
                          <a:srgbClr val="000000"/>
                        </a:solidFill>
                        <a:latin typeface="Cambria Math" panose="02040503050406030204" pitchFamily="18" charset="0"/>
                        <a:ea typeface="宋体" panose="02010600030101010101" pitchFamily="2" charset="-122"/>
                      </a:rPr>
                      <m:t>𝑒</m:t>
                    </m:r>
                  </m:oMath>
                </a14:m>
                <a:r>
                  <a:rPr lang="en-US" altLang="zh-CN" sz="3200" dirty="0">
                    <a:solidFill>
                      <a:srgbClr val="000000"/>
                    </a:solidFill>
                    <a:latin typeface="宋体" panose="02010600030101010101" pitchFamily="2" charset="-122"/>
                    <a:ea typeface="宋体" panose="02010600030101010101" pitchFamily="2" charset="-122"/>
                  </a:rPr>
                  <a:t> is not found, and the bucket is full</a:t>
                </a:r>
              </a:p>
              <a:p>
                <a:pPr lvl="1">
                  <a:spcAft>
                    <a:spcPts val="800"/>
                  </a:spcAft>
                </a:pPr>
                <a:endParaRPr lang="en-US" altLang="zh-CN" sz="3200" dirty="0">
                  <a:solidFill>
                    <a:srgbClr val="000000"/>
                  </a:solidFill>
                  <a:latin typeface="宋体" panose="02010600030101010101" pitchFamily="2" charset="-122"/>
                  <a:ea typeface="宋体" panose="02010600030101010101" pitchFamily="2" charset="-122"/>
                </a:endParaRPr>
              </a:p>
            </p:txBody>
          </p:sp>
        </mc:Choice>
        <mc:Fallback>
          <p:sp>
            <p:nvSpPr>
              <p:cNvPr id="8" name="矩形 7"/>
              <p:cNvSpPr>
                <a:spLocks noRot="1" noChangeAspect="1" noMove="1" noResize="1" noEditPoints="1" noAdjustHandles="1" noChangeArrowheads="1" noChangeShapeType="1" noTextEdit="1"/>
              </p:cNvSpPr>
              <p:nvPr/>
            </p:nvSpPr>
            <p:spPr>
              <a:xfrm>
                <a:off x="336204" y="2402261"/>
                <a:ext cx="11855796" cy="2369880"/>
              </a:xfrm>
              <a:prstGeom prst="rect">
                <a:avLst/>
              </a:prstGeom>
              <a:blipFill rotWithShape="1">
                <a:blip r:embed="rId3"/>
                <a:stretch>
                  <a:fillRect t="-4113"/>
                </a:stretch>
              </a:blipFill>
            </p:spPr>
            <p:txBody>
              <a:bodyPr/>
              <a:lstStyle/>
              <a:p>
                <a:r>
                  <a:rPr lang="zh-CN" altLang="en-US">
                    <a:noFill/>
                  </a:rPr>
                  <a:t> </a:t>
                </a:r>
                <a:endParaRPr lang="zh-CN" altLang="en-US">
                  <a:noFill/>
                </a:endParaRPr>
              </a:p>
            </p:txBody>
          </p:sp>
        </mc:Fallback>
      </mc:AlternateContent>
      <p:sp>
        <p:nvSpPr>
          <p:cNvPr id="9" name="矩形 8"/>
          <p:cNvSpPr/>
          <p:nvPr/>
        </p:nvSpPr>
        <p:spPr>
          <a:xfrm>
            <a:off x="6096000" y="2046855"/>
            <a:ext cx="5956800" cy="3642023"/>
          </a:xfrm>
          <a:prstGeom prst="rect">
            <a:avLst/>
          </a:prstGeom>
        </p:spPr>
        <p:txBody>
          <a:bodyPr wrap="square">
            <a:spAutoFit/>
          </a:bodyPr>
          <a:lstStyle/>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When an item arrives, we set the flag to true.</a:t>
            </a:r>
            <a:endParaRPr lang="en-US" altLang="zh-CN" sz="3200" dirty="0">
              <a:solidFill>
                <a:srgbClr val="000000"/>
              </a:solidFill>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When a time slot is scanned by the pointer, we update the corresponding cell’s counter. </a:t>
            </a:r>
            <a:endParaRPr lang="en-US" altLang="zh-CN" sz="3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7"/>
                                        </p:tgtEl>
                                        <p:attrNameLst>
                                          <p:attrName>ppt_x</p:attrName>
                                        </p:attrNameLst>
                                      </p:cBhvr>
                                      <p:tavLst>
                                        <p:tav tm="0">
                                          <p:val>
                                            <p:strVal val="ppt_x"/>
                                          </p:val>
                                        </p:tav>
                                        <p:tav tm="100000">
                                          <p:val>
                                            <p:strVal val="ppt_x"/>
                                          </p:val>
                                        </p:tav>
                                      </p:tavLst>
                                    </p:anim>
                                    <p:anim calcmode="lin" valueType="num">
                                      <p:cBhvr additive="base">
                                        <p:cTn id="41" dur="500"/>
                                        <p:tgtEl>
                                          <p:spTgt spid="7"/>
                                        </p:tgtEl>
                                        <p:attrNameLst>
                                          <p:attrName>ppt_y</p:attrName>
                                        </p:attrNameLst>
                                      </p:cBhvr>
                                      <p:tavLst>
                                        <p:tav tm="0">
                                          <p:val>
                                            <p:strVal val="ppt_y"/>
                                          </p:val>
                                        </p:tav>
                                        <p:tav tm="100000">
                                          <p:val>
                                            <p:strVal val="1+ppt_h/2"/>
                                          </p:val>
                                        </p:tav>
                                      </p:tavLst>
                                    </p:anim>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7" grpId="1"/>
      <p:bldP spid="8" grpId="0"/>
      <p:bldP spid="8" grpId="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9698968" cy="496824"/>
          </a:xfrm>
        </p:spPr>
        <p:txBody>
          <a:bodyPr/>
          <a:lstStyle/>
          <a:p>
            <a:r>
              <a:rPr lang="en-US" altLang="zh-CN" dirty="0"/>
              <a:t>LTC---Query</a:t>
            </a:r>
            <a:endParaRPr lang="zh-CN" altLang="en-US" dirty="0"/>
          </a:p>
        </p:txBody>
      </p:sp>
      <mc:AlternateContent xmlns:mc="http://schemas.openxmlformats.org/markup-compatibility/2006">
        <mc:Choice xmlns:a14="http://schemas.microsoft.com/office/drawing/2010/main" Requires="a14">
          <p:sp>
            <p:nvSpPr>
              <p:cNvPr id="4" name="矩形 3">
                <a:extLst/>
              </p:cNvPr>
              <p:cNvSpPr/>
              <p:nvPr/>
            </p:nvSpPr>
            <p:spPr>
              <a:xfrm>
                <a:off x="-240704" y="1927302"/>
                <a:ext cx="6120680" cy="3847207"/>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Query an item </a:t>
                </a:r>
                <a14:m>
                  <m:oMath xmlns:m="http://schemas.openxmlformats.org/officeDocument/2006/math">
                    <m:r>
                      <a:rPr lang="en-US" altLang="zh-CN" sz="3200" b="0" i="1" smtClean="0">
                        <a:latin typeface="Cambria Math" panose="02040503050406030204" pitchFamily="18" charset="0"/>
                        <a:ea typeface="宋体" panose="02010600030101010101" pitchFamily="2" charset="-122"/>
                      </a:rPr>
                      <m:t>𝑒</m:t>
                    </m:r>
                  </m:oMath>
                </a14:m>
                <a:r>
                  <a:rPr lang="en-US" altLang="zh-CN" sz="3200" dirty="0">
                    <a:latin typeface="宋体" panose="02010600030101010101" pitchFamily="2" charset="-122"/>
                    <a:ea typeface="宋体" panose="02010600030101010101" pitchFamily="2" charset="-122"/>
                  </a:rPr>
                  <a:t>: </a:t>
                </a: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check the mapped bucket</a:t>
                </a: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if </a:t>
                </a:r>
                <a14:m>
                  <m:oMath xmlns:m="http://schemas.openxmlformats.org/officeDocument/2006/math">
                    <m:r>
                      <a:rPr lang="en-US" altLang="zh-CN" sz="3200" b="0" i="1" smtClean="0">
                        <a:solidFill>
                          <a:srgbClr val="000000"/>
                        </a:solidFill>
                        <a:latin typeface="Cambria Math" panose="02040503050406030204" pitchFamily="18" charset="0"/>
                        <a:ea typeface="宋体" panose="02010600030101010101" pitchFamily="2" charset="-122"/>
                      </a:rPr>
                      <m:t>𝑒</m:t>
                    </m:r>
                  </m:oMath>
                </a14:m>
                <a:r>
                  <a:rPr lang="en-US" altLang="zh-CN" sz="3200" dirty="0">
                    <a:solidFill>
                      <a:srgbClr val="000000"/>
                    </a:solidFill>
                    <a:latin typeface="宋体" panose="02010600030101010101" pitchFamily="2" charset="-122"/>
                    <a:ea typeface="宋体" panose="02010600030101010101" pitchFamily="2" charset="-122"/>
                  </a:rPr>
                  <a:t> matches a cell, report the estimated significance</a:t>
                </a: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otherwise report </a:t>
                </a:r>
                <a14:m>
                  <m:oMath xmlns:m="http://schemas.openxmlformats.org/officeDocument/2006/math">
                    <m:r>
                      <a:rPr lang="en-US" altLang="zh-CN" sz="3200" b="0" i="1" smtClean="0">
                        <a:solidFill>
                          <a:srgbClr val="000000"/>
                        </a:solidFill>
                        <a:latin typeface="Cambria Math" panose="02040503050406030204" pitchFamily="18" charset="0"/>
                        <a:ea typeface="宋体" panose="02010600030101010101" pitchFamily="2" charset="-122"/>
                      </a:rPr>
                      <m:t>𝑒</m:t>
                    </m:r>
                  </m:oMath>
                </a14:m>
                <a:r>
                  <a:rPr lang="en-US" altLang="zh-CN" sz="3200" dirty="0">
                    <a:solidFill>
                      <a:srgbClr val="000000"/>
                    </a:solidFill>
                    <a:latin typeface="宋体" panose="02010600030101010101" pitchFamily="2" charset="-122"/>
                    <a:ea typeface="宋体" panose="02010600030101010101" pitchFamily="2" charset="-122"/>
                  </a:rPr>
                  <a:t> has not appeared</a:t>
                </a:r>
                <a:endParaRPr lang="en-US" altLang="zh-CN" sz="3200" dirty="0">
                  <a:latin typeface="宋体" panose="02010600030101010101" pitchFamily="2" charset="-122"/>
                  <a:ea typeface="宋体" panose="02010600030101010101" pitchFamily="2" charset="-122"/>
                </a:endParaRPr>
              </a:p>
            </p:txBody>
          </p:sp>
        </mc:Choice>
        <mc:Fallback>
          <p:sp>
            <p:nvSpPr>
              <p:cNvPr id="4" name="矩形 3"/>
              <p:cNvSpPr>
                <a:spLocks noRot="1" noChangeAspect="1" noMove="1" noResize="1" noEditPoints="1" noAdjustHandles="1" noChangeArrowheads="1" noChangeShapeType="1" noTextEdit="1"/>
              </p:cNvSpPr>
              <p:nvPr/>
            </p:nvSpPr>
            <p:spPr>
              <a:xfrm>
                <a:off x="-240704" y="1927302"/>
                <a:ext cx="6120680" cy="3847207"/>
              </a:xfrm>
              <a:prstGeom prst="rect">
                <a:avLst/>
              </a:prstGeom>
              <a:blipFill rotWithShape="1">
                <a:blip r:embed="rId1"/>
                <a:stretch>
                  <a:fillRect t="-2536" b="-427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矩形 6">
                <a:extLst/>
              </p:cNvPr>
              <p:cNvSpPr/>
              <p:nvPr/>
            </p:nvSpPr>
            <p:spPr>
              <a:xfrm>
                <a:off x="5663952" y="1927302"/>
                <a:ext cx="6428573" cy="2267287"/>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Find top-</a:t>
                </a:r>
                <a14:m>
                  <m:oMath xmlns:m="http://schemas.openxmlformats.org/officeDocument/2006/math">
                    <m:r>
                      <a:rPr lang="en-US" altLang="zh-CN" sz="3200" b="0" i="1" smtClean="0">
                        <a:latin typeface="Cambria Math" panose="02040503050406030204" pitchFamily="18" charset="0"/>
                        <a:ea typeface="宋体" panose="02010600030101010101" pitchFamily="2" charset="-122"/>
                      </a:rPr>
                      <m:t>𝑘</m:t>
                    </m:r>
                  </m:oMath>
                </a14:m>
                <a:r>
                  <a:rPr lang="en-US" altLang="zh-CN" sz="3200" dirty="0">
                    <a:latin typeface="宋体" panose="02010600030101010101" pitchFamily="2" charset="-122"/>
                    <a:ea typeface="宋体" panose="02010600030101010101" pitchFamily="2" charset="-122"/>
                  </a:rPr>
                  <a:t> significant items: </a:t>
                </a: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scan all cells</a:t>
                </a: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report the largest </a:t>
                </a:r>
                <a14:m>
                  <m:oMath xmlns:m="http://schemas.openxmlformats.org/officeDocument/2006/math">
                    <m:r>
                      <a:rPr lang="en-US" altLang="zh-CN" sz="3200" b="0" i="1" smtClean="0">
                        <a:solidFill>
                          <a:srgbClr val="000000"/>
                        </a:solidFill>
                        <a:latin typeface="Cambria Math" panose="02040503050406030204" pitchFamily="18" charset="0"/>
                        <a:ea typeface="宋体" panose="02010600030101010101" pitchFamily="2" charset="-122"/>
                      </a:rPr>
                      <m:t>𝑘</m:t>
                    </m:r>
                  </m:oMath>
                </a14:m>
                <a:r>
                  <a:rPr lang="en-US" altLang="zh-CN" sz="3200" dirty="0">
                    <a:latin typeface="宋体" panose="02010600030101010101" pitchFamily="2" charset="-122"/>
                    <a:ea typeface="宋体" panose="02010600030101010101" pitchFamily="2" charset="-122"/>
                  </a:rPr>
                  <a:t> </a:t>
                </a:r>
                <a:r>
                  <a:rPr lang="en-US" altLang="zh-CN" sz="3200" dirty="0">
                    <a:solidFill>
                      <a:srgbClr val="000000"/>
                    </a:solidFill>
                    <a:latin typeface="宋体" panose="02010600030101010101" pitchFamily="2" charset="-122"/>
                    <a:ea typeface="宋体" panose="02010600030101010101" pitchFamily="2" charset="-122"/>
                  </a:rPr>
                  <a:t>significant items</a:t>
                </a:r>
                <a:endParaRPr lang="en-US" altLang="zh-CN" sz="3200" dirty="0">
                  <a:latin typeface="宋体" panose="02010600030101010101" pitchFamily="2" charset="-122"/>
                  <a:ea typeface="宋体" panose="02010600030101010101" pitchFamily="2" charset="-122"/>
                </a:endParaRPr>
              </a:p>
            </p:txBody>
          </p:sp>
        </mc:Choice>
        <mc:Fallback>
          <p:sp>
            <p:nvSpPr>
              <p:cNvPr id="7" name="矩形 6"/>
              <p:cNvSpPr>
                <a:spLocks noRot="1" noChangeAspect="1" noMove="1" noResize="1" noEditPoints="1" noAdjustHandles="1" noChangeArrowheads="1" noChangeShapeType="1" noTextEdit="1"/>
              </p:cNvSpPr>
              <p:nvPr/>
            </p:nvSpPr>
            <p:spPr>
              <a:xfrm>
                <a:off x="5663952" y="1927302"/>
                <a:ext cx="6428573" cy="2267287"/>
              </a:xfrm>
              <a:prstGeom prst="rect">
                <a:avLst/>
              </a:prstGeom>
              <a:blipFill rotWithShape="1">
                <a:blip r:embed="rId2"/>
                <a:stretch>
                  <a:fillRect t="-4301" r="-8626" b="-7796"/>
                </a:stretch>
              </a:blipFill>
            </p:spPr>
            <p:txBody>
              <a:bodyPr/>
              <a:lstStyle/>
              <a:p>
                <a:r>
                  <a:rPr lang="zh-CN" altLang="en-US">
                    <a:noFill/>
                  </a:rPr>
                  <a:t> </a:t>
                </a:r>
                <a:endParaRPr lang="zh-CN" altLang="en-US">
                  <a:noFill/>
                </a:endParaRPr>
              </a:p>
            </p:txBody>
          </p:sp>
        </mc:Fallback>
      </mc:AlternateContent>
      <p:cxnSp>
        <p:nvCxnSpPr>
          <p:cNvPr id="8" name="Straight Connector 13"/>
          <p:cNvCxnSpPr/>
          <p:nvPr/>
        </p:nvCxnSpPr>
        <p:spPr>
          <a:xfrm>
            <a:off x="5879976" y="1286999"/>
            <a:ext cx="0" cy="5572914"/>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FIVE</a:t>
            </a:r>
            <a:endParaRPr lang="zh-CN" altLang="en-US" dirty="0"/>
          </a:p>
        </p:txBody>
      </p:sp>
      <p:sp>
        <p:nvSpPr>
          <p:cNvPr id="4" name="文本占位符 3"/>
          <p:cNvSpPr>
            <a:spLocks noGrp="1"/>
          </p:cNvSpPr>
          <p:nvPr>
            <p:ph type="body" sz="quarter" idx="12"/>
          </p:nvPr>
        </p:nvSpPr>
        <p:spPr>
          <a:xfrm>
            <a:off x="3359696" y="4372336"/>
            <a:ext cx="5688632" cy="496824"/>
          </a:xfrm>
        </p:spPr>
        <p:txBody>
          <a:bodyPr/>
          <a:lstStyle/>
          <a:p>
            <a:r>
              <a:rPr lang="en-US" altLang="zh-CN" dirty="0">
                <a:latin typeface="宋体" panose="02010600030101010101" pitchFamily="2" charset="-122"/>
                <a:ea typeface="宋体" panose="02010600030101010101" pitchFamily="2" charset="-122"/>
              </a:rPr>
              <a:t>Optimizations</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a:xfrm>
            <a:off x="1437591" y="348250"/>
            <a:ext cx="10275027" cy="496824"/>
          </a:xfrm>
        </p:spPr>
        <p:txBody>
          <a:bodyPr/>
          <a:lstStyle/>
          <a:p>
            <a:r>
              <a:rPr lang="en-US" altLang="zh-CN" dirty="0"/>
              <a:t>Optimizations---Long-tail Replacement</a:t>
            </a:r>
            <a:endParaRPr lang="zh-CN" altLang="en-US" dirty="0"/>
          </a:p>
        </p:txBody>
      </p:sp>
      <p:sp>
        <p:nvSpPr>
          <p:cNvPr id="4" name="矩形 3"/>
          <p:cNvSpPr/>
          <p:nvPr/>
        </p:nvSpPr>
        <p:spPr>
          <a:xfrm>
            <a:off x="259154" y="1459723"/>
            <a:ext cx="11449272" cy="2164695"/>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Assumption:</a:t>
            </a:r>
            <a:endParaRPr lang="en-US" altLang="zh-CN" sz="3200" dirty="0">
              <a:latin typeface="宋体" panose="02010600030101010101" pitchFamily="2" charset="-122"/>
              <a:ea typeface="宋体" panose="02010600030101010101" pitchFamily="2" charset="-122"/>
            </a:endParaRPr>
          </a:p>
          <a:p>
            <a:pPr lvl="1">
              <a:spcAft>
                <a:spcPts val="800"/>
              </a:spcAft>
            </a:pPr>
            <a:r>
              <a:rPr lang="en-US" altLang="zh-CN" sz="3200" dirty="0">
                <a:solidFill>
                  <a:srgbClr val="000000"/>
                </a:solidFill>
                <a:latin typeface="宋体" panose="02010600030101010101" pitchFamily="2" charset="-122"/>
                <a:ea typeface="宋体" panose="02010600030101010101" pitchFamily="2" charset="-122"/>
              </a:rPr>
              <a:t>Real datasets often follow the long-tail distribution, and frequencies of items that fall into the same bucket still follow long-tail distribution.</a:t>
            </a:r>
            <a:endParaRPr lang="en-US" altLang="zh-CN" sz="3200" dirty="0">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1"/>
          <a:stretch>
            <a:fillRect/>
          </a:stretch>
        </p:blipFill>
        <p:spPr>
          <a:xfrm>
            <a:off x="767408" y="3823543"/>
            <a:ext cx="7753126" cy="27536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a:xfrm>
            <a:off x="1437591" y="348250"/>
            <a:ext cx="10275027" cy="496824"/>
          </a:xfrm>
        </p:spPr>
        <p:txBody>
          <a:bodyPr/>
          <a:lstStyle/>
          <a:p>
            <a:r>
              <a:rPr lang="en-US" altLang="zh-CN" dirty="0"/>
              <a:t>Optimizations---Long-tail Replacement</a:t>
            </a:r>
            <a:endParaRPr lang="zh-CN" altLang="en-US" dirty="0"/>
          </a:p>
        </p:txBody>
      </p:sp>
      <p:sp>
        <p:nvSpPr>
          <p:cNvPr id="4" name="矩形 3"/>
          <p:cNvSpPr/>
          <p:nvPr/>
        </p:nvSpPr>
        <p:spPr>
          <a:xfrm>
            <a:off x="227348" y="1260517"/>
            <a:ext cx="11449272" cy="1077218"/>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Question: how to set the initial value (frequency or persistency) of the newly inserted item?</a:t>
            </a:r>
            <a:endParaRPr lang="en-US" altLang="zh-CN" sz="3200" dirty="0">
              <a:latin typeface="宋体" panose="02010600030101010101" pitchFamily="2" charset="-122"/>
              <a:ea typeface="宋体" panose="02010600030101010101" pitchFamily="2" charset="-122"/>
            </a:endParaRPr>
          </a:p>
        </p:txBody>
      </p:sp>
      <p:sp>
        <p:nvSpPr>
          <p:cNvPr id="6" name="矩形 5"/>
          <p:cNvSpPr/>
          <p:nvPr/>
        </p:nvSpPr>
        <p:spPr>
          <a:xfrm>
            <a:off x="-226420" y="2724675"/>
            <a:ext cx="5035395" cy="4339650"/>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Traditional:</a:t>
            </a: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It seems that this item arrives for the first time.</a:t>
            </a:r>
            <a:endParaRPr lang="en-US" altLang="zh-CN" sz="3200" dirty="0">
              <a:solidFill>
                <a:srgbClr val="000000"/>
              </a:solidFill>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Apparently, the initial value should be set to 1.</a:t>
            </a:r>
            <a:endParaRPr lang="en-US" altLang="zh-CN" sz="3200" dirty="0">
              <a:solidFill>
                <a:srgbClr val="000000"/>
              </a:solidFill>
              <a:latin typeface="宋体" panose="02010600030101010101" pitchFamily="2" charset="-122"/>
              <a:ea typeface="宋体" panose="02010600030101010101" pitchFamily="2" charset="-122"/>
            </a:endParaRPr>
          </a:p>
          <a:p>
            <a:pPr lvl="1">
              <a:spcAft>
                <a:spcPts val="800"/>
              </a:spcAft>
            </a:pPr>
            <a:endParaRPr lang="en-US" altLang="zh-CN" sz="3200" dirty="0">
              <a:latin typeface="宋体" panose="02010600030101010101" pitchFamily="2" charset="-122"/>
              <a:ea typeface="宋体" panose="02010600030101010101" pitchFamily="2" charset="-122"/>
            </a:endParaRPr>
          </a:p>
        </p:txBody>
      </p:sp>
      <p:sp>
        <p:nvSpPr>
          <p:cNvPr id="7" name="矩形 6"/>
          <p:cNvSpPr/>
          <p:nvPr/>
        </p:nvSpPr>
        <p:spPr>
          <a:xfrm>
            <a:off x="5282084" y="2724675"/>
            <a:ext cx="6428573" cy="2164695"/>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Long-tail Replacement:</a:t>
            </a: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Set the initial value to the second smallest value minus 1.</a:t>
            </a:r>
            <a:endParaRPr lang="en-US" altLang="zh-CN" sz="3200" dirty="0">
              <a:latin typeface="宋体" panose="02010600030101010101" pitchFamily="2" charset="-122"/>
              <a:ea typeface="宋体" panose="02010600030101010101" pitchFamily="2" charset="-122"/>
            </a:endParaRPr>
          </a:p>
        </p:txBody>
      </p:sp>
      <p:cxnSp>
        <p:nvCxnSpPr>
          <p:cNvPr id="8" name="Straight Connector 13"/>
          <p:cNvCxnSpPr/>
          <p:nvPr/>
        </p:nvCxnSpPr>
        <p:spPr>
          <a:xfrm>
            <a:off x="5375920" y="2370096"/>
            <a:ext cx="0" cy="4487904"/>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a:xfrm>
            <a:off x="1437592" y="348250"/>
            <a:ext cx="9698968" cy="496824"/>
          </a:xfrm>
        </p:spPr>
        <p:txBody>
          <a:bodyPr/>
          <a:lstStyle/>
          <a:p>
            <a:r>
              <a:rPr lang="en-US" altLang="zh-CN" dirty="0"/>
              <a:t>Optimizations---Deviation Eliminator</a:t>
            </a:r>
            <a:endParaRPr lang="zh-CN" altLang="en-US" dirty="0"/>
          </a:p>
        </p:txBody>
      </p:sp>
      <p:sp>
        <p:nvSpPr>
          <p:cNvPr id="4" name="矩形 3"/>
          <p:cNvSpPr/>
          <p:nvPr/>
        </p:nvSpPr>
        <p:spPr>
          <a:xfrm>
            <a:off x="-240704" y="1312822"/>
            <a:ext cx="6120680" cy="584775"/>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Deviation:</a:t>
            </a:r>
            <a:endParaRPr lang="en-US" altLang="zh-CN" sz="3200" dirty="0">
              <a:latin typeface="宋体" panose="02010600030101010101" pitchFamily="2" charset="-122"/>
              <a:ea typeface="宋体" panose="02010600030101010101" pitchFamily="2" charset="-122"/>
            </a:endParaRPr>
          </a:p>
        </p:txBody>
      </p:sp>
      <p:sp>
        <p:nvSpPr>
          <p:cNvPr id="7" name="矩形 6"/>
          <p:cNvSpPr/>
          <p:nvPr/>
        </p:nvSpPr>
        <p:spPr>
          <a:xfrm>
            <a:off x="5663952" y="1312822"/>
            <a:ext cx="6428573" cy="584775"/>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Deviation Eliminator: </a:t>
            </a:r>
            <a:endParaRPr lang="en-US" altLang="zh-CN" sz="3200" dirty="0">
              <a:latin typeface="宋体" panose="02010600030101010101" pitchFamily="2" charset="-122"/>
              <a:ea typeface="宋体" panose="02010600030101010101" pitchFamily="2" charset="-122"/>
            </a:endParaRPr>
          </a:p>
        </p:txBody>
      </p:sp>
      <p:cxnSp>
        <p:nvCxnSpPr>
          <p:cNvPr id="8" name="Straight Connector 13"/>
          <p:cNvCxnSpPr/>
          <p:nvPr/>
        </p:nvCxnSpPr>
        <p:spPr>
          <a:xfrm>
            <a:off x="5663952" y="1196752"/>
            <a:ext cx="0" cy="5572914"/>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271538" y="1982514"/>
            <a:ext cx="4810125" cy="1628775"/>
          </a:xfrm>
          <a:prstGeom prst="rect">
            <a:avLst/>
          </a:prstGeom>
        </p:spPr>
      </p:pic>
      <mc:AlternateContent xmlns:mc="http://schemas.openxmlformats.org/markup-compatibility/2006">
        <mc:Choice xmlns:a14="http://schemas.microsoft.com/office/drawing/2010/main" Requires="a14">
          <p:sp>
            <p:nvSpPr>
              <p:cNvPr id="9" name="矩形 8">
                <a:extLst/>
              </p:cNvPr>
              <p:cNvSpPr/>
              <p:nvPr/>
            </p:nvSpPr>
            <p:spPr>
              <a:xfrm>
                <a:off x="-240704" y="3757386"/>
                <a:ext cx="6120680" cy="1774845"/>
              </a:xfrm>
              <a:prstGeom prst="rect">
                <a:avLst/>
              </a:prstGeom>
            </p:spPr>
            <p:txBody>
              <a:bodyPr wrap="square">
                <a:spAutoFit/>
              </a:bodyPr>
              <a:lstStyle/>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arrive at time </a:t>
                </a:r>
                <a14:m>
                  <m:oMath xmlns:m="http://schemas.openxmlformats.org/officeDocument/2006/math">
                    <m:sSub>
                      <m:sSubPr>
                        <m:ctrlPr>
                          <a:rPr lang="en-US" altLang="zh-CN" sz="3200" i="1" smtClean="0">
                            <a:solidFill>
                              <a:srgbClr val="000000"/>
                            </a:solidFill>
                            <a:latin typeface="Cambria Math" panose="02040503050406030204" pitchFamily="18" charset="0"/>
                            <a:ea typeface="宋体" panose="02010600030101010101" pitchFamily="2" charset="-122"/>
                          </a:rPr>
                        </m:ctrlPr>
                      </m:sSubPr>
                      <m:e>
                        <m:r>
                          <a:rPr lang="en-US" altLang="zh-CN" sz="3200" b="0" i="1" smtClean="0">
                            <a:solidFill>
                              <a:srgbClr val="000000"/>
                            </a:solidFill>
                            <a:latin typeface="Cambria Math" panose="02040503050406030204" pitchFamily="18" charset="0"/>
                            <a:ea typeface="宋体" panose="02010600030101010101" pitchFamily="2" charset="-122"/>
                          </a:rPr>
                          <m:t>𝑇</m:t>
                        </m:r>
                      </m:e>
                      <m:sub>
                        <m:r>
                          <a:rPr lang="en-US" altLang="zh-CN" sz="3200" b="0" i="1" smtClean="0">
                            <a:solidFill>
                              <a:srgbClr val="000000"/>
                            </a:solidFill>
                            <a:latin typeface="Cambria Math" panose="02040503050406030204" pitchFamily="18" charset="0"/>
                            <a:ea typeface="宋体" panose="02010600030101010101" pitchFamily="2" charset="-122"/>
                          </a:rPr>
                          <m:t>𝑎</m:t>
                        </m:r>
                      </m:sub>
                    </m:sSub>
                    <m:sSub>
                      <m:sSubPr>
                        <m:ctrlPr>
                          <a:rPr lang="en-US" altLang="zh-CN" sz="3200" i="1">
                            <a:solidFill>
                              <a:srgbClr val="000000"/>
                            </a:solidFill>
                            <a:latin typeface="Cambria Math" panose="02040503050406030204" pitchFamily="18" charset="0"/>
                            <a:ea typeface="宋体" panose="02010600030101010101" pitchFamily="2" charset="-122"/>
                          </a:rPr>
                        </m:ctrlPr>
                      </m:sSubPr>
                      <m:e>
                        <m:r>
                          <a:rPr lang="en-US" altLang="zh-CN" sz="3200" b="0" i="1" smtClean="0">
                            <a:solidFill>
                              <a:srgbClr val="000000"/>
                            </a:solidFill>
                            <a:latin typeface="Cambria Math" panose="02040503050406030204" pitchFamily="18" charset="0"/>
                            <a:ea typeface="宋体" panose="02010600030101010101" pitchFamily="2" charset="-122"/>
                          </a:rPr>
                          <m:t>,</m:t>
                        </m:r>
                        <m:r>
                          <a:rPr lang="en-US" altLang="zh-CN" sz="3200" i="1">
                            <a:solidFill>
                              <a:srgbClr val="000000"/>
                            </a:solidFill>
                            <a:latin typeface="Cambria Math" panose="02040503050406030204" pitchFamily="18" charset="0"/>
                            <a:ea typeface="宋体" panose="02010600030101010101" pitchFamily="2" charset="-122"/>
                          </a:rPr>
                          <m:t>𝑇</m:t>
                        </m:r>
                      </m:e>
                      <m:sub>
                        <m:r>
                          <a:rPr lang="en-US" altLang="zh-CN" sz="3200" b="0" i="1" smtClean="0">
                            <a:solidFill>
                              <a:srgbClr val="000000"/>
                            </a:solidFill>
                            <a:latin typeface="Cambria Math" panose="02040503050406030204" pitchFamily="18" charset="0"/>
                            <a:ea typeface="宋体" panose="02010600030101010101" pitchFamily="2" charset="-122"/>
                          </a:rPr>
                          <m:t>𝑏</m:t>
                        </m:r>
                      </m:sub>
                    </m:sSub>
                  </m:oMath>
                </a14:m>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be scanned at time</a:t>
                </a:r>
                <a14:m>
                  <m:oMath xmlns:m="http://schemas.openxmlformats.org/officeDocument/2006/math">
                    <m:r>
                      <a:rPr lang="en-US" altLang="zh-CN" sz="3200" b="0" i="0" smtClean="0">
                        <a:solidFill>
                          <a:srgbClr val="000000"/>
                        </a:solidFill>
                        <a:latin typeface="Cambria Math" panose="02040503050406030204" pitchFamily="18" charset="0"/>
                        <a:ea typeface="宋体" panose="02010600030101010101" pitchFamily="2" charset="-122"/>
                      </a:rPr>
                      <m:t> </m:t>
                    </m:r>
                    <m:sSubSup>
                      <m:sSubSupPr>
                        <m:ctrlPr>
                          <a:rPr lang="en-US" altLang="zh-CN" sz="3200" i="1" smtClean="0">
                            <a:solidFill>
                              <a:srgbClr val="000000"/>
                            </a:solidFill>
                            <a:latin typeface="Cambria Math" panose="02040503050406030204" pitchFamily="18" charset="0"/>
                            <a:ea typeface="宋体" panose="02010600030101010101" pitchFamily="2" charset="-122"/>
                          </a:rPr>
                        </m:ctrlPr>
                      </m:sSubSupPr>
                      <m:e>
                        <m:r>
                          <a:rPr lang="en-US" altLang="zh-CN" sz="3200" b="0" i="1" smtClean="0">
                            <a:solidFill>
                              <a:srgbClr val="000000"/>
                            </a:solidFill>
                            <a:latin typeface="Cambria Math" panose="02040503050406030204" pitchFamily="18" charset="0"/>
                            <a:ea typeface="宋体" panose="02010600030101010101" pitchFamily="2" charset="-122"/>
                          </a:rPr>
                          <m:t>𝑇</m:t>
                        </m:r>
                      </m:e>
                      <m:sub>
                        <m:r>
                          <a:rPr lang="en-US" altLang="zh-CN" sz="3200" b="0" i="1" smtClean="0">
                            <a:solidFill>
                              <a:srgbClr val="000000"/>
                            </a:solidFill>
                            <a:latin typeface="Cambria Math" panose="02040503050406030204" pitchFamily="18" charset="0"/>
                            <a:ea typeface="宋体" panose="02010600030101010101" pitchFamily="2" charset="-122"/>
                          </a:rPr>
                          <m:t>𝑎</m:t>
                        </m:r>
                      </m:sub>
                      <m:sup>
                        <m:r>
                          <a:rPr lang="en-US" altLang="zh-CN" sz="3200" b="0" i="1" smtClean="0">
                            <a:solidFill>
                              <a:srgbClr val="000000"/>
                            </a:solidFill>
                            <a:latin typeface="Cambria Math" panose="02040503050406030204" pitchFamily="18" charset="0"/>
                            <a:ea typeface="宋体" panose="02010600030101010101" pitchFamily="2" charset="-122"/>
                          </a:rPr>
                          <m:t>′</m:t>
                        </m:r>
                      </m:sup>
                    </m:sSubSup>
                    <m:sSubSup>
                      <m:sSubSupPr>
                        <m:ctrlPr>
                          <a:rPr lang="en-US" altLang="zh-CN" sz="3200" i="1">
                            <a:solidFill>
                              <a:srgbClr val="000000"/>
                            </a:solidFill>
                            <a:latin typeface="Cambria Math" panose="02040503050406030204" pitchFamily="18" charset="0"/>
                            <a:ea typeface="宋体" panose="02010600030101010101" pitchFamily="2" charset="-122"/>
                          </a:rPr>
                        </m:ctrlPr>
                      </m:sSubSupPr>
                      <m:e>
                        <m:r>
                          <a:rPr lang="en-US" altLang="zh-CN" sz="3200" b="0" i="1" smtClean="0">
                            <a:solidFill>
                              <a:srgbClr val="000000"/>
                            </a:solidFill>
                            <a:latin typeface="Cambria Math" panose="02040503050406030204" pitchFamily="18" charset="0"/>
                            <a:ea typeface="宋体" panose="02010600030101010101" pitchFamily="2" charset="-122"/>
                          </a:rPr>
                          <m:t>,</m:t>
                        </m:r>
                        <m:r>
                          <a:rPr lang="en-US" altLang="zh-CN" sz="3200" i="1">
                            <a:solidFill>
                              <a:srgbClr val="000000"/>
                            </a:solidFill>
                            <a:latin typeface="Cambria Math" panose="02040503050406030204" pitchFamily="18" charset="0"/>
                            <a:ea typeface="宋体" panose="02010600030101010101" pitchFamily="2" charset="-122"/>
                          </a:rPr>
                          <m:t>𝑇</m:t>
                        </m:r>
                      </m:e>
                      <m:sub>
                        <m:r>
                          <a:rPr lang="en-US" altLang="zh-CN" sz="3200" b="0" i="1" smtClean="0">
                            <a:solidFill>
                              <a:srgbClr val="000000"/>
                            </a:solidFill>
                            <a:latin typeface="Cambria Math" panose="02040503050406030204" pitchFamily="18" charset="0"/>
                            <a:ea typeface="宋体" panose="02010600030101010101" pitchFamily="2" charset="-122"/>
                          </a:rPr>
                          <m:t>𝑏</m:t>
                        </m:r>
                      </m:sub>
                      <m:sup>
                        <m:r>
                          <a:rPr lang="en-US" altLang="zh-CN" sz="3200" i="1">
                            <a:solidFill>
                              <a:srgbClr val="000000"/>
                            </a:solidFill>
                            <a:latin typeface="Cambria Math" panose="02040503050406030204" pitchFamily="18" charset="0"/>
                            <a:ea typeface="宋体" panose="02010600030101010101" pitchFamily="2" charset="-122"/>
                          </a:rPr>
                          <m:t>′</m:t>
                        </m:r>
                      </m:sup>
                    </m:sSubSup>
                  </m:oMath>
                </a14:m>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deviation happens</a:t>
                </a:r>
              </a:p>
            </p:txBody>
          </p:sp>
        </mc:Choice>
        <mc:Fallback>
          <p:sp>
            <p:nvSpPr>
              <p:cNvPr id="9" name="矩形 8"/>
              <p:cNvSpPr>
                <a:spLocks noRot="1" noChangeAspect="1" noMove="1" noResize="1" noEditPoints="1" noAdjustHandles="1" noChangeArrowheads="1" noChangeShapeType="1" noTextEdit="1"/>
              </p:cNvSpPr>
              <p:nvPr/>
            </p:nvSpPr>
            <p:spPr>
              <a:xfrm>
                <a:off x="-240704" y="3757386"/>
                <a:ext cx="6120680" cy="1774845"/>
              </a:xfrm>
              <a:prstGeom prst="rect">
                <a:avLst/>
              </a:prstGeom>
              <a:blipFill rotWithShape="1">
                <a:blip r:embed="rId2"/>
                <a:stretch>
                  <a:fillRect t="-5479" b="-10274"/>
                </a:stretch>
              </a:blipFill>
            </p:spPr>
            <p:txBody>
              <a:bodyPr/>
              <a:lstStyle/>
              <a:p>
                <a:r>
                  <a:rPr lang="zh-CN" altLang="en-US">
                    <a:noFill/>
                  </a:rPr>
                  <a:t> </a:t>
                </a:r>
                <a:endParaRPr lang="zh-CN" altLang="en-US">
                  <a:noFill/>
                </a:endParaRPr>
              </a:p>
            </p:txBody>
          </p:sp>
        </mc:Fallback>
      </mc:AlternateContent>
      <p:pic>
        <p:nvPicPr>
          <p:cNvPr id="6" name="图片 5"/>
          <p:cNvPicPr>
            <a:picLocks noChangeAspect="1"/>
          </p:cNvPicPr>
          <p:nvPr/>
        </p:nvPicPr>
        <p:blipFill>
          <a:blip r:embed="rId3"/>
          <a:stretch>
            <a:fillRect/>
          </a:stretch>
        </p:blipFill>
        <p:spPr>
          <a:xfrm>
            <a:off x="6168008" y="1884517"/>
            <a:ext cx="4600575" cy="1885950"/>
          </a:xfrm>
          <a:prstGeom prst="rect">
            <a:avLst/>
          </a:prstGeom>
        </p:spPr>
      </p:pic>
      <p:sp>
        <p:nvSpPr>
          <p:cNvPr id="11" name="矩形 10"/>
          <p:cNvSpPr/>
          <p:nvPr/>
        </p:nvSpPr>
        <p:spPr>
          <a:xfrm>
            <a:off x="5591944" y="3754076"/>
            <a:ext cx="6120680" cy="2759730"/>
          </a:xfrm>
          <a:prstGeom prst="rect">
            <a:avLst/>
          </a:prstGeom>
        </p:spPr>
        <p:txBody>
          <a:bodyPr wrap="square">
            <a:spAutoFit/>
          </a:bodyPr>
          <a:lstStyle/>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replace with two flags</a:t>
            </a:r>
            <a:endParaRPr lang="en-US" altLang="zh-CN" sz="3200" dirty="0">
              <a:solidFill>
                <a:srgbClr val="000000"/>
              </a:solidFill>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when an item arrives, update the current flag</a:t>
            </a:r>
            <a:endParaRPr lang="en-US" altLang="zh-CN" sz="3200" dirty="0">
              <a:solidFill>
                <a:srgbClr val="000000"/>
              </a:solidFill>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use the previous flag to update the counter</a:t>
            </a:r>
            <a:endParaRPr lang="en-US" altLang="zh-CN" sz="3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SIX</a:t>
            </a:r>
            <a:endParaRPr lang="zh-CN" altLang="en-US" dirty="0"/>
          </a:p>
        </p:txBody>
      </p:sp>
      <p:sp>
        <p:nvSpPr>
          <p:cNvPr id="4" name="文本占位符 3"/>
          <p:cNvSpPr>
            <a:spLocks noGrp="1"/>
          </p:cNvSpPr>
          <p:nvPr>
            <p:ph type="body" sz="quarter" idx="12"/>
          </p:nvPr>
        </p:nvSpPr>
        <p:spPr>
          <a:xfrm>
            <a:off x="3359696" y="4352332"/>
            <a:ext cx="6131744" cy="496824"/>
          </a:xfrm>
        </p:spPr>
        <p:txBody>
          <a:bodyPr/>
          <a:lstStyle/>
          <a:p>
            <a:r>
              <a:rPr lang="en-US" altLang="zh-CN" dirty="0">
                <a:latin typeface="宋体" panose="02010600030101010101" pitchFamily="2" charset="-122"/>
                <a:ea typeface="宋体" panose="02010600030101010101" pitchFamily="2" charset="-122"/>
              </a:rPr>
              <a:t>Experimental results</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3663791" y="1156926"/>
            <a:ext cx="2232248" cy="503237"/>
          </a:xfrm>
        </p:spPr>
        <p:txBody>
          <a:bodyPr/>
          <a:lstStyle/>
          <a:p>
            <a:r>
              <a:rPr lang="en-US" altLang="zh-CN" b="0" dirty="0"/>
              <a:t>PART  01</a:t>
            </a:r>
            <a:endParaRPr lang="zh-CN" altLang="en-US" b="0" dirty="0"/>
          </a:p>
        </p:txBody>
      </p:sp>
      <p:sp>
        <p:nvSpPr>
          <p:cNvPr id="3" name="文本占位符 2"/>
          <p:cNvSpPr>
            <a:spLocks noGrp="1"/>
          </p:cNvSpPr>
          <p:nvPr>
            <p:ph type="body" sz="quarter" idx="12"/>
          </p:nvPr>
        </p:nvSpPr>
        <p:spPr>
          <a:xfrm>
            <a:off x="3663791" y="1946665"/>
            <a:ext cx="2232248" cy="503237"/>
          </a:xfrm>
        </p:spPr>
        <p:txBody>
          <a:bodyPr/>
          <a:lstStyle/>
          <a:p>
            <a:r>
              <a:rPr lang="en-US" altLang="zh-CN" b="0" dirty="0"/>
              <a:t>PART  02</a:t>
            </a:r>
            <a:endParaRPr lang="zh-CN" altLang="en-US" b="0" dirty="0"/>
          </a:p>
        </p:txBody>
      </p:sp>
      <p:sp>
        <p:nvSpPr>
          <p:cNvPr id="4" name="文本占位符 3"/>
          <p:cNvSpPr>
            <a:spLocks noGrp="1"/>
          </p:cNvSpPr>
          <p:nvPr>
            <p:ph type="body" sz="quarter" idx="13"/>
          </p:nvPr>
        </p:nvSpPr>
        <p:spPr>
          <a:xfrm>
            <a:off x="3663791" y="2711267"/>
            <a:ext cx="2232248" cy="503237"/>
          </a:xfrm>
        </p:spPr>
        <p:txBody>
          <a:bodyPr/>
          <a:lstStyle/>
          <a:p>
            <a:r>
              <a:rPr lang="en-US" altLang="zh-CN" b="0" dirty="0"/>
              <a:t>PART  03</a:t>
            </a:r>
            <a:endParaRPr lang="zh-CN" altLang="en-US" b="0" dirty="0"/>
          </a:p>
          <a:p>
            <a:endParaRPr lang="zh-CN" altLang="en-US" b="0" dirty="0"/>
          </a:p>
        </p:txBody>
      </p:sp>
      <p:sp>
        <p:nvSpPr>
          <p:cNvPr id="5" name="文本占位符 4"/>
          <p:cNvSpPr>
            <a:spLocks noGrp="1"/>
          </p:cNvSpPr>
          <p:nvPr>
            <p:ph type="body" sz="quarter" idx="14"/>
          </p:nvPr>
        </p:nvSpPr>
        <p:spPr>
          <a:xfrm>
            <a:off x="3663791" y="3475869"/>
            <a:ext cx="2232248" cy="503237"/>
          </a:xfrm>
        </p:spPr>
        <p:txBody>
          <a:bodyPr/>
          <a:lstStyle/>
          <a:p>
            <a:r>
              <a:rPr lang="en-US" altLang="zh-CN" b="0" dirty="0"/>
              <a:t>PART  04</a:t>
            </a:r>
            <a:endParaRPr lang="zh-CN" altLang="en-US" b="0" dirty="0"/>
          </a:p>
          <a:p>
            <a:endParaRPr lang="zh-CN" altLang="en-US" b="0" dirty="0"/>
          </a:p>
        </p:txBody>
      </p:sp>
      <p:sp>
        <p:nvSpPr>
          <p:cNvPr id="6" name="文本占位符 5"/>
          <p:cNvSpPr>
            <a:spLocks noGrp="1"/>
          </p:cNvSpPr>
          <p:nvPr>
            <p:ph type="body" sz="quarter" idx="15"/>
          </p:nvPr>
        </p:nvSpPr>
        <p:spPr>
          <a:xfrm>
            <a:off x="3663791" y="4889362"/>
            <a:ext cx="2232248" cy="503237"/>
          </a:xfrm>
        </p:spPr>
        <p:txBody>
          <a:bodyPr/>
          <a:lstStyle/>
          <a:p>
            <a:r>
              <a:rPr lang="en-US" altLang="zh-CN" b="0" dirty="0"/>
              <a:t>PART  06</a:t>
            </a:r>
            <a:endParaRPr lang="zh-CN" altLang="en-US" b="0" dirty="0"/>
          </a:p>
          <a:p>
            <a:endParaRPr lang="zh-CN" altLang="en-US" b="0" dirty="0"/>
          </a:p>
        </p:txBody>
      </p:sp>
      <p:sp>
        <p:nvSpPr>
          <p:cNvPr id="8" name="文本占位符 7"/>
          <p:cNvSpPr>
            <a:spLocks noGrp="1"/>
          </p:cNvSpPr>
          <p:nvPr>
            <p:ph type="body" sz="quarter" idx="17"/>
          </p:nvPr>
        </p:nvSpPr>
        <p:spPr>
          <a:xfrm>
            <a:off x="5680015" y="1124744"/>
            <a:ext cx="3528392" cy="503237"/>
          </a:xfrm>
        </p:spPr>
        <p:txBody>
          <a:bodyPr/>
          <a:lstStyle/>
          <a:p>
            <a:r>
              <a:rPr lang="en-US" altLang="zh-CN" b="0" dirty="0"/>
              <a:t>Background</a:t>
            </a:r>
            <a:endParaRPr lang="zh-CN" altLang="en-US" b="0" dirty="0"/>
          </a:p>
        </p:txBody>
      </p:sp>
      <p:sp>
        <p:nvSpPr>
          <p:cNvPr id="9" name="文本占位符 8"/>
          <p:cNvSpPr>
            <a:spLocks noGrp="1"/>
          </p:cNvSpPr>
          <p:nvPr>
            <p:ph type="body" sz="quarter" idx="18"/>
          </p:nvPr>
        </p:nvSpPr>
        <p:spPr>
          <a:xfrm>
            <a:off x="5680015" y="1924699"/>
            <a:ext cx="6516861" cy="503237"/>
          </a:xfrm>
        </p:spPr>
        <p:txBody>
          <a:bodyPr/>
          <a:lstStyle/>
          <a:p>
            <a:r>
              <a:rPr lang="en-US" altLang="zh-CN" b="0" dirty="0"/>
              <a:t>Significant Items</a:t>
            </a:r>
            <a:endParaRPr lang="zh-CN" altLang="en-US" b="0" dirty="0"/>
          </a:p>
        </p:txBody>
      </p:sp>
      <p:sp>
        <p:nvSpPr>
          <p:cNvPr id="10" name="文本占位符 9"/>
          <p:cNvSpPr>
            <a:spLocks noGrp="1"/>
          </p:cNvSpPr>
          <p:nvPr>
            <p:ph type="body" sz="quarter" idx="19"/>
          </p:nvPr>
        </p:nvSpPr>
        <p:spPr>
          <a:xfrm>
            <a:off x="5680016" y="2682419"/>
            <a:ext cx="4880480" cy="503237"/>
          </a:xfrm>
        </p:spPr>
        <p:txBody>
          <a:bodyPr/>
          <a:lstStyle/>
          <a:p>
            <a:r>
              <a:rPr lang="en-US" altLang="zh-CN" b="0" dirty="0"/>
              <a:t>Related work</a:t>
            </a:r>
            <a:endParaRPr lang="en-US" altLang="zh-CN" b="0" dirty="0"/>
          </a:p>
        </p:txBody>
      </p:sp>
      <p:sp>
        <p:nvSpPr>
          <p:cNvPr id="11" name="文本占位符 10"/>
          <p:cNvSpPr>
            <a:spLocks noGrp="1"/>
          </p:cNvSpPr>
          <p:nvPr>
            <p:ph type="body" sz="quarter" idx="20"/>
          </p:nvPr>
        </p:nvSpPr>
        <p:spPr>
          <a:xfrm>
            <a:off x="5680014" y="3454843"/>
            <a:ext cx="4664458" cy="503237"/>
          </a:xfrm>
        </p:spPr>
        <p:txBody>
          <a:bodyPr/>
          <a:lstStyle/>
          <a:p>
            <a:r>
              <a:rPr lang="en-US" altLang="zh-CN" b="0" dirty="0"/>
              <a:t>Long-tail Clock (LTC)</a:t>
            </a:r>
            <a:endParaRPr lang="en-US" altLang="zh-CN" b="0" dirty="0"/>
          </a:p>
        </p:txBody>
      </p:sp>
      <p:sp>
        <p:nvSpPr>
          <p:cNvPr id="12" name="文本占位符 11"/>
          <p:cNvSpPr>
            <a:spLocks noGrp="1"/>
          </p:cNvSpPr>
          <p:nvPr>
            <p:ph type="body" sz="quarter" idx="21"/>
          </p:nvPr>
        </p:nvSpPr>
        <p:spPr>
          <a:xfrm>
            <a:off x="5680014" y="4895822"/>
            <a:ext cx="5292725" cy="503237"/>
          </a:xfrm>
        </p:spPr>
        <p:txBody>
          <a:bodyPr/>
          <a:lstStyle/>
          <a:p>
            <a:r>
              <a:rPr lang="en-US" altLang="zh-CN" b="0" dirty="0"/>
              <a:t>Experimental results</a:t>
            </a:r>
            <a:endParaRPr lang="zh-CN" altLang="en-US" b="0" dirty="0"/>
          </a:p>
        </p:txBody>
      </p:sp>
      <p:sp>
        <p:nvSpPr>
          <p:cNvPr id="13" name="文本占位符 5"/>
          <p:cNvSpPr>
            <a:spLocks noGrp="1"/>
          </p:cNvSpPr>
          <p:nvPr>
            <p:ph type="body" sz="quarter" idx="15"/>
          </p:nvPr>
        </p:nvSpPr>
        <p:spPr>
          <a:xfrm>
            <a:off x="3663791" y="5675930"/>
            <a:ext cx="2232248" cy="503237"/>
          </a:xfrm>
        </p:spPr>
        <p:txBody>
          <a:bodyPr/>
          <a:lstStyle/>
          <a:p>
            <a:r>
              <a:rPr lang="en-US" altLang="zh-CN" b="0" dirty="0"/>
              <a:t>PART  07</a:t>
            </a:r>
            <a:endParaRPr lang="zh-CN" altLang="en-US" b="0" dirty="0"/>
          </a:p>
          <a:p>
            <a:endParaRPr lang="zh-CN" altLang="en-US" b="0" dirty="0"/>
          </a:p>
        </p:txBody>
      </p:sp>
      <p:sp>
        <p:nvSpPr>
          <p:cNvPr id="14" name="文本占位符 11"/>
          <p:cNvSpPr>
            <a:spLocks noGrp="1"/>
          </p:cNvSpPr>
          <p:nvPr>
            <p:ph type="body" sz="quarter" idx="21"/>
          </p:nvPr>
        </p:nvSpPr>
        <p:spPr>
          <a:xfrm>
            <a:off x="5680015" y="5688729"/>
            <a:ext cx="3240360" cy="503237"/>
          </a:xfrm>
        </p:spPr>
        <p:txBody>
          <a:bodyPr/>
          <a:lstStyle/>
          <a:p>
            <a:r>
              <a:rPr lang="en-US" altLang="zh-CN" b="0" dirty="0"/>
              <a:t>Conclusion</a:t>
            </a:r>
            <a:endParaRPr lang="zh-CN" altLang="en-US" b="0" dirty="0"/>
          </a:p>
        </p:txBody>
      </p:sp>
      <p:sp>
        <p:nvSpPr>
          <p:cNvPr id="15" name="文本占位符 5"/>
          <p:cNvSpPr>
            <a:spLocks noGrp="1"/>
          </p:cNvSpPr>
          <p:nvPr>
            <p:ph type="body" sz="quarter" idx="15"/>
          </p:nvPr>
        </p:nvSpPr>
        <p:spPr>
          <a:xfrm>
            <a:off x="3663791" y="4175742"/>
            <a:ext cx="2232248" cy="503237"/>
          </a:xfrm>
        </p:spPr>
        <p:txBody>
          <a:bodyPr/>
          <a:lstStyle/>
          <a:p>
            <a:r>
              <a:rPr lang="en-US" altLang="zh-CN" b="0" dirty="0"/>
              <a:t>PART  05</a:t>
            </a:r>
            <a:endParaRPr lang="zh-CN" altLang="en-US" b="0" dirty="0"/>
          </a:p>
          <a:p>
            <a:endParaRPr lang="zh-CN" altLang="en-US" b="0" dirty="0"/>
          </a:p>
        </p:txBody>
      </p:sp>
      <p:sp>
        <p:nvSpPr>
          <p:cNvPr id="16" name="文本占位符 11"/>
          <p:cNvSpPr>
            <a:spLocks noGrp="1"/>
          </p:cNvSpPr>
          <p:nvPr>
            <p:ph type="body" sz="quarter" idx="21"/>
          </p:nvPr>
        </p:nvSpPr>
        <p:spPr>
          <a:xfrm>
            <a:off x="5680015" y="4182202"/>
            <a:ext cx="3600400" cy="503237"/>
          </a:xfrm>
        </p:spPr>
        <p:txBody>
          <a:bodyPr/>
          <a:lstStyle/>
          <a:p>
            <a:r>
              <a:rPr lang="en-US" altLang="zh-CN" b="0" dirty="0"/>
              <a:t>Optimizations</a:t>
            </a:r>
            <a:endParaRPr lang="zh-CN" altLang="en-US" b="0" dirty="0"/>
          </a:p>
        </p:txBody>
      </p:sp>
      <p:sp>
        <p:nvSpPr>
          <p:cNvPr id="7" name="文本框 6"/>
          <p:cNvSpPr txBox="1"/>
          <p:nvPr/>
        </p:nvSpPr>
        <p:spPr>
          <a:xfrm>
            <a:off x="623392" y="858540"/>
            <a:ext cx="2145139" cy="769441"/>
          </a:xfrm>
          <a:prstGeom prst="rect">
            <a:avLst/>
          </a:prstGeom>
          <a:noFill/>
        </p:spPr>
        <p:txBody>
          <a:bodyPr wrap="none" rtlCol="0">
            <a:spAutoFit/>
          </a:bodyPr>
          <a:lstStyle/>
          <a:p>
            <a:r>
              <a:rPr lang="en-US" altLang="zh-CN" sz="4400" dirty="0">
                <a:solidFill>
                  <a:schemeClr val="bg1"/>
                </a:solidFill>
                <a:latin typeface="宋体" panose="02010600030101010101" pitchFamily="2" charset="-122"/>
                <a:ea typeface="宋体" panose="02010600030101010101" pitchFamily="2" charset="-122"/>
              </a:rPr>
              <a:t>Outline</a:t>
            </a:r>
            <a:endParaRPr lang="zh-CN" altLang="en-US" sz="4400" dirty="0">
              <a:solidFill>
                <a:schemeClr val="bg1"/>
              </a:solidFill>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Experiments (Setup)</a:t>
            </a:r>
            <a:endParaRPr lang="zh-CN" altLang="en-US" dirty="0"/>
          </a:p>
        </p:txBody>
      </p:sp>
      <p:sp>
        <p:nvSpPr>
          <p:cNvPr id="6" name="矩形 5"/>
          <p:cNvSpPr/>
          <p:nvPr/>
        </p:nvSpPr>
        <p:spPr>
          <a:xfrm>
            <a:off x="227348" y="1260517"/>
            <a:ext cx="11449272" cy="2369880"/>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Datasets:</a:t>
            </a:r>
            <a:endParaRPr lang="en-US" altLang="zh-CN" sz="3200" dirty="0">
              <a:latin typeface="宋体" panose="02010600030101010101" pitchFamily="2" charset="-122"/>
              <a:ea typeface="宋体" panose="02010600030101010101" pitchFamily="2" charset="-122"/>
            </a:endParaRPr>
          </a:p>
          <a:p>
            <a:pPr lvl="1">
              <a:spcAft>
                <a:spcPts val="800"/>
              </a:spcAft>
            </a:pPr>
            <a:r>
              <a:rPr lang="en-US" altLang="zh-CN" sz="3200" dirty="0">
                <a:latin typeface="宋体" panose="02010600030101010101" pitchFamily="2" charset="-122"/>
                <a:ea typeface="宋体" panose="02010600030101010101" pitchFamily="2" charset="-122"/>
              </a:rPr>
              <a:t>Social --- a real social network</a:t>
            </a:r>
            <a:endParaRPr lang="en-US" altLang="zh-CN" sz="3200" dirty="0">
              <a:latin typeface="宋体" panose="02010600030101010101" pitchFamily="2" charset="-122"/>
              <a:ea typeface="宋体" panose="02010600030101010101" pitchFamily="2" charset="-122"/>
            </a:endParaRPr>
          </a:p>
          <a:p>
            <a:pPr lvl="1">
              <a:spcAft>
                <a:spcPts val="800"/>
              </a:spcAft>
            </a:pPr>
            <a:r>
              <a:rPr lang="en-US" altLang="zh-CN" sz="3200" dirty="0">
                <a:latin typeface="宋体" panose="02010600030101010101" pitchFamily="2" charset="-122"/>
                <a:ea typeface="宋体" panose="02010600030101010101" pitchFamily="2" charset="-122"/>
              </a:rPr>
              <a:t>Network --- a temporal network of interactions</a:t>
            </a:r>
            <a:endParaRPr lang="en-US" altLang="zh-CN" sz="3200" dirty="0">
              <a:latin typeface="宋体" panose="02010600030101010101" pitchFamily="2" charset="-122"/>
              <a:ea typeface="宋体" panose="02010600030101010101" pitchFamily="2" charset="-122"/>
            </a:endParaRPr>
          </a:p>
          <a:p>
            <a:pPr lvl="1">
              <a:spcAft>
                <a:spcPts val="800"/>
              </a:spcAft>
            </a:pPr>
            <a:r>
              <a:rPr lang="en-US" altLang="zh-CN" sz="3200" dirty="0">
                <a:latin typeface="宋体" panose="02010600030101010101" pitchFamily="2" charset="-122"/>
                <a:ea typeface="宋体" panose="02010600030101010101" pitchFamily="2" charset="-122"/>
              </a:rPr>
              <a:t>CAIDA --- from CAIDA Anonymize Internet Trace 2016</a:t>
            </a:r>
            <a:endParaRPr lang="en-US" altLang="zh-CN" sz="3200" dirty="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nvGraphicFramePr>
        <p:xfrm>
          <a:off x="767408" y="3884518"/>
          <a:ext cx="6480720" cy="2720712"/>
        </p:xfrm>
        <a:graphic>
          <a:graphicData uri="http://schemas.openxmlformats.org/drawingml/2006/table">
            <a:tbl>
              <a:tblPr firstRow="1" bandRow="1">
                <a:tableStyleId>{5C22544A-7EE6-4342-B048-85BDC9FD1C3A}</a:tableStyleId>
              </a:tblPr>
              <a:tblGrid>
                <a:gridCol w="2160240"/>
                <a:gridCol w="2160240"/>
                <a:gridCol w="2160240"/>
              </a:tblGrid>
              <a:tr h="680178">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US" altLang="zh-CN" sz="3200" dirty="0">
                          <a:latin typeface="宋体" panose="02010600030101010101" pitchFamily="2" charset="-122"/>
                          <a:ea typeface="宋体" panose="02010600030101010101" pitchFamily="2" charset="-122"/>
                        </a:rPr>
                        <a:t>Dataset</a:t>
                      </a:r>
                      <a:endParaRPr lang="zh-CN" altLang="en-US" sz="3200" dirty="0">
                        <a:latin typeface="宋体" panose="02010600030101010101" pitchFamily="2" charset="-122"/>
                        <a:ea typeface="宋体" panose="02010600030101010101" pitchFamily="2" charset="-122"/>
                      </a:endParaRPr>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latin typeface="宋体" panose="02010600030101010101" pitchFamily="2" charset="-122"/>
                          <a:ea typeface="宋体" panose="02010600030101010101" pitchFamily="2" charset="-122"/>
                        </a:rPr>
                        <a:t># items</a:t>
                      </a:r>
                      <a:endParaRPr lang="zh-CN" altLang="en-US" sz="3200" dirty="0">
                        <a:latin typeface="宋体" panose="02010600030101010101" pitchFamily="2" charset="-122"/>
                        <a:ea typeface="宋体" panose="02010600030101010101" pitchFamily="2" charset="-122"/>
                      </a:endParaRPr>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latin typeface="宋体" panose="02010600030101010101" pitchFamily="2" charset="-122"/>
                          <a:ea typeface="宋体" panose="02010600030101010101" pitchFamily="2" charset="-122"/>
                        </a:rPr>
                        <a:t># periods</a:t>
                      </a:r>
                      <a:endParaRPr lang="zh-CN" altLang="en-US" sz="3200" dirty="0">
                        <a:latin typeface="宋体" panose="02010600030101010101" pitchFamily="2" charset="-122"/>
                        <a:ea typeface="宋体" panose="02010600030101010101" pitchFamily="2" charset="-122"/>
                      </a:endParaRPr>
                    </a:p>
                  </a:txBody>
                  <a:tcPr/>
                </a:tc>
              </a:tr>
              <a:tr h="680178">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3200" dirty="0">
                          <a:latin typeface="宋体" panose="02010600030101010101" pitchFamily="2" charset="-122"/>
                          <a:ea typeface="宋体" panose="02010600030101010101" pitchFamily="2" charset="-122"/>
                        </a:rPr>
                        <a:t>Social</a:t>
                      </a:r>
                      <a:endParaRPr lang="zh-CN" altLang="en-US" sz="3200" dirty="0">
                        <a:latin typeface="宋体" panose="02010600030101010101" pitchFamily="2" charset="-122"/>
                        <a:ea typeface="宋体" panose="02010600030101010101" pitchFamily="2" charset="-122"/>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latin typeface="宋体" panose="02010600030101010101" pitchFamily="2" charset="-122"/>
                          <a:ea typeface="宋体" panose="02010600030101010101" pitchFamily="2" charset="-122"/>
                        </a:rPr>
                        <a:t>1.5M</a:t>
                      </a:r>
                      <a:endParaRPr lang="zh-CN" altLang="en-US" sz="3200" dirty="0">
                        <a:latin typeface="宋体" panose="02010600030101010101" pitchFamily="2" charset="-122"/>
                        <a:ea typeface="宋体" panose="02010600030101010101" pitchFamily="2" charset="-122"/>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latin typeface="宋体" panose="02010600030101010101" pitchFamily="2" charset="-122"/>
                          <a:ea typeface="宋体" panose="02010600030101010101" pitchFamily="2" charset="-122"/>
                        </a:rPr>
                        <a:t>200</a:t>
                      </a:r>
                      <a:endParaRPr lang="zh-CN" altLang="en-US" sz="3200" dirty="0">
                        <a:latin typeface="宋体" panose="02010600030101010101" pitchFamily="2" charset="-122"/>
                        <a:ea typeface="宋体" panose="02010600030101010101" pitchFamily="2" charset="-122"/>
                      </a:endParaRPr>
                    </a:p>
                  </a:txBody>
                  <a:tcPr/>
                </a:tc>
              </a:tr>
              <a:tr h="680178">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3200" dirty="0">
                          <a:latin typeface="宋体" panose="02010600030101010101" pitchFamily="2" charset="-122"/>
                          <a:ea typeface="宋体" panose="02010600030101010101" pitchFamily="2" charset="-122"/>
                        </a:rPr>
                        <a:t>Network</a:t>
                      </a:r>
                      <a:endParaRPr lang="zh-CN" altLang="en-US" sz="3200" dirty="0">
                        <a:latin typeface="宋体" panose="02010600030101010101" pitchFamily="2" charset="-122"/>
                        <a:ea typeface="宋体" panose="02010600030101010101" pitchFamily="2" charset="-122"/>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latin typeface="宋体" panose="02010600030101010101" pitchFamily="2" charset="-122"/>
                          <a:ea typeface="宋体" panose="02010600030101010101" pitchFamily="2" charset="-122"/>
                        </a:rPr>
                        <a:t>10M</a:t>
                      </a:r>
                      <a:endParaRPr lang="zh-CN" altLang="en-US" sz="3200" dirty="0">
                        <a:latin typeface="宋体" panose="02010600030101010101" pitchFamily="2" charset="-122"/>
                        <a:ea typeface="宋体" panose="02010600030101010101" pitchFamily="2" charset="-122"/>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dirty="0">
                          <a:latin typeface="宋体" panose="02010600030101010101" pitchFamily="2" charset="-122"/>
                          <a:ea typeface="宋体" panose="02010600030101010101" pitchFamily="2" charset="-122"/>
                        </a:rPr>
                        <a:t>1000</a:t>
                      </a:r>
                      <a:endParaRPr lang="zh-CN" altLang="en-US" sz="3200" dirty="0">
                        <a:latin typeface="宋体" panose="02010600030101010101" pitchFamily="2" charset="-122"/>
                        <a:ea typeface="宋体" panose="02010600030101010101" pitchFamily="2" charset="-122"/>
                      </a:endParaRPr>
                    </a:p>
                  </a:txBody>
                  <a:tcPr/>
                </a:tc>
              </a:tr>
              <a:tr h="680178">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3200" dirty="0">
                          <a:latin typeface="宋体" panose="02010600030101010101" pitchFamily="2" charset="-122"/>
                          <a:ea typeface="宋体" panose="02010600030101010101" pitchFamily="2" charset="-122"/>
                        </a:rPr>
                        <a:t>CAIDA</a:t>
                      </a:r>
                      <a:endParaRPr lang="zh-CN" altLang="en-US" sz="3200" dirty="0">
                        <a:latin typeface="宋体" panose="02010600030101010101" pitchFamily="2" charset="-122"/>
                        <a:ea typeface="宋体" panose="02010600030101010101" pitchFamily="2" charset="-122"/>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3200" dirty="0">
                          <a:latin typeface="宋体" panose="02010600030101010101" pitchFamily="2" charset="-122"/>
                          <a:ea typeface="宋体" panose="02010600030101010101" pitchFamily="2" charset="-122"/>
                        </a:rPr>
                        <a:t>10M</a:t>
                      </a:r>
                      <a:endParaRPr lang="zh-CN" altLang="en-US" sz="3200" dirty="0">
                        <a:latin typeface="宋体" panose="02010600030101010101" pitchFamily="2" charset="-122"/>
                        <a:ea typeface="宋体" panose="02010600030101010101" pitchFamily="2" charset="-122"/>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3200" dirty="0">
                          <a:latin typeface="宋体" panose="02010600030101010101" pitchFamily="2" charset="-122"/>
                          <a:ea typeface="宋体" panose="02010600030101010101" pitchFamily="2" charset="-122"/>
                        </a:rPr>
                        <a:t>500</a:t>
                      </a:r>
                      <a:endParaRPr lang="zh-CN" altLang="en-US" sz="3200" dirty="0">
                        <a:latin typeface="宋体" panose="02010600030101010101" pitchFamily="2" charset="-122"/>
                        <a:ea typeface="宋体" panose="02010600030101010101" pitchFamily="2" charset="-122"/>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Experiments (Finding frequent items)</a:t>
            </a:r>
            <a:endParaRPr lang="zh-CN" altLang="en-US" dirty="0"/>
          </a:p>
        </p:txBody>
      </p:sp>
      <p:pic>
        <p:nvPicPr>
          <p:cNvPr id="4" name="图片 3"/>
          <p:cNvPicPr>
            <a:picLocks noChangeAspect="1"/>
          </p:cNvPicPr>
          <p:nvPr/>
        </p:nvPicPr>
        <p:blipFill>
          <a:blip r:embed="rId1"/>
          <a:stretch>
            <a:fillRect/>
          </a:stretch>
        </p:blipFill>
        <p:spPr>
          <a:xfrm>
            <a:off x="0" y="1286907"/>
            <a:ext cx="12192000" cy="3095183"/>
          </a:xfrm>
          <a:prstGeom prst="rect">
            <a:avLst/>
          </a:prstGeom>
        </p:spPr>
      </p:pic>
      <p:sp>
        <p:nvSpPr>
          <p:cNvPr id="11" name="矩形 10"/>
          <p:cNvSpPr/>
          <p:nvPr/>
        </p:nvSpPr>
        <p:spPr>
          <a:xfrm>
            <a:off x="925830" y="4831715"/>
            <a:ext cx="10340340" cy="1076325"/>
          </a:xfrm>
          <a:prstGeom prst="rect">
            <a:avLst/>
          </a:prstGeom>
        </p:spPr>
        <p:txBody>
          <a:bodyPr wrap="square">
            <a:spAutoFit/>
          </a:bodyPr>
          <a:lstStyle/>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For finding frequent items, the precision of our algorithm is always higher than others.</a:t>
            </a:r>
            <a:endParaRPr lang="en-US" altLang="zh-CN" sz="3200" dirty="0">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Experiments (Finding persistent items)</a:t>
            </a:r>
            <a:endParaRPr lang="zh-CN" altLang="en-US" dirty="0"/>
          </a:p>
        </p:txBody>
      </p:sp>
      <p:pic>
        <p:nvPicPr>
          <p:cNvPr id="5" name="图片 4"/>
          <p:cNvPicPr>
            <a:picLocks noChangeAspect="1"/>
          </p:cNvPicPr>
          <p:nvPr/>
        </p:nvPicPr>
        <p:blipFill>
          <a:blip r:embed="rId1"/>
          <a:stretch>
            <a:fillRect/>
          </a:stretch>
        </p:blipFill>
        <p:spPr>
          <a:xfrm>
            <a:off x="-189" y="1509787"/>
            <a:ext cx="12192000" cy="2626693"/>
          </a:xfrm>
          <a:prstGeom prst="rect">
            <a:avLst/>
          </a:prstGeom>
        </p:spPr>
      </p:pic>
      <p:sp>
        <p:nvSpPr>
          <p:cNvPr id="11" name="矩形 10"/>
          <p:cNvSpPr/>
          <p:nvPr/>
        </p:nvSpPr>
        <p:spPr>
          <a:xfrm>
            <a:off x="925830" y="4831715"/>
            <a:ext cx="10340340" cy="1076325"/>
          </a:xfrm>
          <a:prstGeom prst="rect">
            <a:avLst/>
          </a:prstGeom>
        </p:spPr>
        <p:txBody>
          <a:bodyPr wrap="square">
            <a:spAutoFit/>
          </a:bodyPr>
          <a:lstStyle/>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For finding persistent items, the precision of our algorithm is always higher than others.</a:t>
            </a:r>
            <a:endParaRPr lang="en-US" altLang="zh-CN" sz="3200" dirty="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Experiments (Finding significant items)</a:t>
            </a:r>
            <a:endParaRPr lang="zh-CN" altLang="en-US" dirty="0"/>
          </a:p>
        </p:txBody>
      </p:sp>
      <p:pic>
        <p:nvPicPr>
          <p:cNvPr id="4" name="图片 3"/>
          <p:cNvPicPr>
            <a:picLocks noChangeAspect="1"/>
          </p:cNvPicPr>
          <p:nvPr/>
        </p:nvPicPr>
        <p:blipFill>
          <a:blip r:embed="rId1"/>
          <a:stretch>
            <a:fillRect/>
          </a:stretch>
        </p:blipFill>
        <p:spPr>
          <a:xfrm>
            <a:off x="0" y="1430541"/>
            <a:ext cx="12192000" cy="2814265"/>
          </a:xfrm>
          <a:prstGeom prst="rect">
            <a:avLst/>
          </a:prstGeom>
        </p:spPr>
      </p:pic>
      <p:sp>
        <p:nvSpPr>
          <p:cNvPr id="11" name="矩形 10"/>
          <p:cNvSpPr/>
          <p:nvPr/>
        </p:nvSpPr>
        <p:spPr>
          <a:xfrm>
            <a:off x="925830" y="4831715"/>
            <a:ext cx="10340340" cy="1076325"/>
          </a:xfrm>
          <a:prstGeom prst="rect">
            <a:avLst/>
          </a:prstGeom>
        </p:spPr>
        <p:txBody>
          <a:bodyPr wrap="square">
            <a:spAutoFit/>
          </a:bodyPr>
          <a:lstStyle/>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For finding significant items, the precision of our algorithm is always higher than others.</a:t>
            </a:r>
            <a:endParaRPr lang="en-US" altLang="zh-CN" sz="3200" dirty="0">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SEVEN</a:t>
            </a:r>
            <a:endParaRPr lang="zh-CN" altLang="en-US" dirty="0"/>
          </a:p>
        </p:txBody>
      </p:sp>
      <p:sp>
        <p:nvSpPr>
          <p:cNvPr id="4" name="文本占位符 3"/>
          <p:cNvSpPr>
            <a:spLocks noGrp="1"/>
          </p:cNvSpPr>
          <p:nvPr>
            <p:ph type="body" sz="quarter" idx="12"/>
          </p:nvPr>
        </p:nvSpPr>
        <p:spPr/>
        <p:txBody>
          <a:bodyPr/>
          <a:lstStyle/>
          <a:p>
            <a:r>
              <a:rPr lang="en-US" altLang="zh-CN" dirty="0">
                <a:latin typeface="宋体" panose="02010600030101010101" pitchFamily="2" charset="-122"/>
                <a:ea typeface="宋体" panose="02010600030101010101" pitchFamily="2" charset="-122"/>
              </a:rPr>
              <a:t>Conclusion</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2"/>
          </p:nvPr>
        </p:nvSpPr>
        <p:spPr>
          <a:xfrm>
            <a:off x="1437592" y="348250"/>
            <a:ext cx="10491056" cy="496824"/>
          </a:xfrm>
        </p:spPr>
        <p:txBody>
          <a:bodyPr/>
          <a:lstStyle/>
          <a:p>
            <a:r>
              <a:rPr lang="en-US" altLang="zh-CN" dirty="0"/>
              <a:t>Conclusion</a:t>
            </a:r>
            <a:endParaRPr lang="zh-CN" altLang="en-US" dirty="0"/>
          </a:p>
        </p:txBody>
      </p:sp>
      <p:sp>
        <p:nvSpPr>
          <p:cNvPr id="6" name="矩形 5"/>
          <p:cNvSpPr/>
          <p:nvPr/>
        </p:nvSpPr>
        <p:spPr>
          <a:xfrm>
            <a:off x="-19349" y="1412776"/>
            <a:ext cx="12072664" cy="5455340"/>
          </a:xfrm>
          <a:prstGeom prst="rect">
            <a:avLst/>
          </a:prstGeom>
        </p:spPr>
        <p:txBody>
          <a:bodyPr wrap="square">
            <a:spAutoFit/>
          </a:bodyPr>
          <a:lstStyle/>
          <a:p>
            <a:pPr lvl="1">
              <a:lnSpc>
                <a:spcPct val="150000"/>
              </a:lnSpc>
              <a:spcAft>
                <a:spcPts val="800"/>
              </a:spcAft>
            </a:pPr>
            <a:r>
              <a:rPr lang="en-US" altLang="zh-CN" sz="3200" dirty="0">
                <a:latin typeface="宋体" panose="02010600030101010101" pitchFamily="2" charset="-122"/>
                <a:ea typeface="宋体" panose="02010600030101010101" pitchFamily="2" charset="-122"/>
              </a:rPr>
              <a:t>1) Define a new issue: finding significant items </a:t>
            </a:r>
            <a:endParaRPr lang="en-US" altLang="zh-CN" sz="3200" dirty="0">
              <a:latin typeface="宋体" panose="02010600030101010101" pitchFamily="2" charset="-122"/>
              <a:ea typeface="宋体" panose="02010600030101010101" pitchFamily="2" charset="-122"/>
            </a:endParaRPr>
          </a:p>
          <a:p>
            <a:pPr lvl="1">
              <a:lnSpc>
                <a:spcPct val="150000"/>
              </a:lnSpc>
              <a:spcAft>
                <a:spcPts val="800"/>
              </a:spcAft>
            </a:pPr>
            <a:r>
              <a:rPr lang="en-US" altLang="zh-CN" sz="3200" dirty="0">
                <a:latin typeface="宋体" panose="02010600030101010101" pitchFamily="2" charset="-122"/>
                <a:ea typeface="宋体" panose="02010600030101010101" pitchFamily="2" charset="-122"/>
              </a:rPr>
              <a:t>2) LTC: accurately find significant items with small memory size</a:t>
            </a:r>
            <a:endParaRPr lang="en-US" altLang="zh-CN" sz="3200" dirty="0">
              <a:latin typeface="宋体" panose="02010600030101010101" pitchFamily="2" charset="-122"/>
              <a:ea typeface="宋体" panose="02010600030101010101" pitchFamily="2" charset="-122"/>
            </a:endParaRPr>
          </a:p>
          <a:p>
            <a:pPr lvl="1">
              <a:lnSpc>
                <a:spcPct val="150000"/>
              </a:lnSpc>
              <a:spcAft>
                <a:spcPts val="800"/>
              </a:spcAft>
            </a:pPr>
            <a:r>
              <a:rPr lang="en-US" altLang="zh-CN" sz="3200" dirty="0">
                <a:latin typeface="宋体" panose="02010600030101010101" pitchFamily="2" charset="-122"/>
                <a:ea typeface="宋体" panose="02010600030101010101" pitchFamily="2" charset="-122"/>
              </a:rPr>
              <a:t>3) Key techniques: Long-tail Replacement and a Clock with Deviation Eliminator</a:t>
            </a:r>
            <a:r>
              <a:rPr lang="en-US" altLang="zh-CN" sz="3200" dirty="0">
                <a:solidFill>
                  <a:srgbClr val="000000"/>
                </a:solidFill>
                <a:latin typeface="宋体" panose="02010600030101010101" pitchFamily="2" charset="-122"/>
                <a:ea typeface="宋体" panose="02010600030101010101" pitchFamily="2" charset="-122"/>
              </a:rPr>
              <a:t>	</a:t>
            </a:r>
            <a:endParaRPr lang="en-US" altLang="zh-CN" sz="3200" dirty="0">
              <a:solidFill>
                <a:srgbClr val="000000"/>
              </a:solidFill>
              <a:latin typeface="宋体" panose="02010600030101010101" pitchFamily="2" charset="-122"/>
              <a:ea typeface="宋体" panose="02010600030101010101" pitchFamily="2" charset="-122"/>
            </a:endParaRPr>
          </a:p>
          <a:p>
            <a:pPr lvl="1">
              <a:lnSpc>
                <a:spcPct val="150000"/>
              </a:lnSpc>
              <a:spcAft>
                <a:spcPts val="800"/>
              </a:spcAft>
            </a:pPr>
            <a:r>
              <a:rPr lang="en-US" altLang="zh-CN" sz="3200" dirty="0">
                <a:latin typeface="宋体" panose="02010600030101010101" pitchFamily="2" charset="-122"/>
                <a:ea typeface="宋体" panose="02010600030101010101" pitchFamily="2" charset="-122"/>
              </a:rPr>
              <a:t>4) Experimental results: the performance of our algorithm is much better than related algorithms</a:t>
            </a:r>
            <a:endParaRPr lang="en-US" altLang="zh-CN" sz="32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3832076" y="1556792"/>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3832076" y="2979192"/>
            <a:ext cx="384810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sp>
        <p:nvSpPr>
          <p:cNvPr id="4" name="文本框 3"/>
          <p:cNvSpPr txBox="1"/>
          <p:nvPr/>
        </p:nvSpPr>
        <p:spPr>
          <a:xfrm>
            <a:off x="109868" y="3339232"/>
            <a:ext cx="11495455" cy="2246769"/>
          </a:xfrm>
          <a:prstGeom prst="rect">
            <a:avLst/>
          </a:prstGeom>
          <a:noFill/>
        </p:spPr>
        <p:txBody>
          <a:bodyPr wrap="none" rtlCol="0">
            <a:spAutoFit/>
          </a:bodyPr>
          <a:lstStyle/>
          <a:p>
            <a:pPr algn="ctr"/>
            <a:r>
              <a:rPr lang="en-US" altLang="zh-CN" sz="2800" dirty="0">
                <a:latin typeface="宋体" panose="02010600030101010101" pitchFamily="2" charset="-122"/>
                <a:ea typeface="宋体" panose="02010600030101010101" pitchFamily="2" charset="-122"/>
              </a:rPr>
              <a:t>Source code: </a:t>
            </a:r>
            <a:r>
              <a:rPr lang="en-US" altLang="zh-CN" sz="2000" dirty="0">
                <a:latin typeface="宋体" panose="02010600030101010101" pitchFamily="2" charset="-122"/>
                <a:ea typeface="宋体" panose="02010600030101010101" pitchFamily="2" charset="-122"/>
              </a:rPr>
              <a:t>https://github.com/Finding-Significant-Items/Finding-Significant-Items</a:t>
            </a:r>
            <a:endParaRPr lang="en-US" altLang="zh-CN" sz="2800" dirty="0">
              <a:latin typeface="宋体" panose="02010600030101010101" pitchFamily="2" charset="-122"/>
              <a:ea typeface="宋体" panose="02010600030101010101" pitchFamily="2" charset="-122"/>
            </a:endParaRPr>
          </a:p>
          <a:p>
            <a:pPr algn="ctr"/>
            <a:endParaRPr lang="en-US" altLang="zh-CN" sz="2800" dirty="0">
              <a:latin typeface="宋体" panose="02010600030101010101" pitchFamily="2" charset="-122"/>
              <a:ea typeface="宋体" panose="02010600030101010101" pitchFamily="2" charset="-122"/>
            </a:endParaRPr>
          </a:p>
          <a:p>
            <a:pPr algn="ctr"/>
            <a:r>
              <a:rPr lang="en-US" altLang="zh-CN" sz="2800" dirty="0" err="1">
                <a:latin typeface="宋体" panose="02010600030101010101" pitchFamily="2" charset="-122"/>
                <a:ea typeface="宋体" panose="02010600030101010101" pitchFamily="2" charset="-122"/>
              </a:rPr>
              <a:t>Haowei</a:t>
            </a:r>
            <a:r>
              <a:rPr lang="en-US" altLang="zh-CN" sz="2800" dirty="0">
                <a:latin typeface="宋体" panose="02010600030101010101" pitchFamily="2" charset="-122"/>
                <a:ea typeface="宋体" panose="02010600030101010101" pitchFamily="2" charset="-122"/>
              </a:rPr>
              <a:t> Zhang</a:t>
            </a:r>
            <a:endParaRPr lang="en-US" altLang="zh-CN" sz="2800" dirty="0">
              <a:latin typeface="宋体" panose="02010600030101010101" pitchFamily="2" charset="-122"/>
              <a:ea typeface="宋体" panose="02010600030101010101" pitchFamily="2" charset="-122"/>
            </a:endParaRPr>
          </a:p>
          <a:p>
            <a:pPr algn="ctr"/>
            <a:r>
              <a:rPr lang="en-US" altLang="zh-CN" sz="2800" dirty="0">
                <a:latin typeface="宋体" panose="02010600030101010101" pitchFamily="2" charset="-122"/>
                <a:ea typeface="宋体" panose="02010600030101010101" pitchFamily="2" charset="-122"/>
              </a:rPr>
              <a:t>Peking University, China</a:t>
            </a:r>
            <a:endParaRPr lang="en-US" altLang="zh-CN" sz="2800" dirty="0">
              <a:latin typeface="宋体" panose="02010600030101010101" pitchFamily="2" charset="-122"/>
              <a:ea typeface="宋体" panose="02010600030101010101" pitchFamily="2" charset="-122"/>
            </a:endParaRPr>
          </a:p>
          <a:p>
            <a:pPr algn="ctr"/>
            <a:r>
              <a:rPr lang="en-US" altLang="zh-CN" sz="2800" dirty="0">
                <a:latin typeface="宋体" panose="02010600030101010101" pitchFamily="2" charset="-122"/>
                <a:ea typeface="宋体" panose="02010600030101010101" pitchFamily="2" charset="-122"/>
              </a:rPr>
              <a:t>Email: haowei.zhang@pku.edu.com</a:t>
            </a: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lstStyle/>
          <a:p>
            <a:r>
              <a:rPr lang="en-US" altLang="zh-CN" dirty="0">
                <a:latin typeface="宋体" panose="02010600030101010101" pitchFamily="2" charset="-122"/>
                <a:ea typeface="宋体" panose="02010600030101010101" pitchFamily="2" charset="-122"/>
              </a:rPr>
              <a:t>Background</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en-US" altLang="zh-CN" dirty="0"/>
              <a:t>Background</a:t>
            </a:r>
            <a:endParaRPr lang="zh-CN" altLang="en-US" dirty="0"/>
          </a:p>
        </p:txBody>
      </p:sp>
      <p:sp>
        <p:nvSpPr>
          <p:cNvPr id="4" name="矩形 3"/>
          <p:cNvSpPr/>
          <p:nvPr/>
        </p:nvSpPr>
        <p:spPr>
          <a:xfrm>
            <a:off x="410845" y="1347470"/>
            <a:ext cx="11369675" cy="5713095"/>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Motivations</a:t>
            </a:r>
            <a:endParaRPr lang="en-US" altLang="zh-CN" sz="3200" dirty="0">
              <a:latin typeface="宋体" panose="02010600030101010101" pitchFamily="2" charset="-122"/>
              <a:ea typeface="宋体" panose="02010600030101010101" pitchFamily="2" charset="-122"/>
            </a:endParaRPr>
          </a:p>
          <a:p>
            <a:pPr marL="914400" lvl="1" indent="-457200">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Exploding data provides more opportunities for users to better understand the world. </a:t>
            </a:r>
            <a:endParaRPr lang="en-US" altLang="zh-CN" sz="3200" dirty="0">
              <a:solidFill>
                <a:srgbClr val="000000"/>
              </a:solidFill>
              <a:latin typeface="宋体" panose="02010600030101010101" pitchFamily="2" charset="-122"/>
              <a:ea typeface="宋体" panose="02010600030101010101" pitchFamily="2" charset="-122"/>
            </a:endParaRPr>
          </a:p>
          <a:p>
            <a:pPr marL="914400" lvl="1" indent="-457200">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It is hard for users to find the information they care about most in time.</a:t>
            </a:r>
            <a:endParaRPr lang="en-US" altLang="zh-CN" sz="3200" dirty="0">
              <a:solidFill>
                <a:srgbClr val="000000"/>
              </a:solidFill>
              <a:latin typeface="宋体" panose="02010600030101010101" pitchFamily="2" charset="-122"/>
              <a:ea typeface="宋体" panose="02010600030101010101" pitchFamily="2" charset="-122"/>
            </a:endParaRPr>
          </a:p>
          <a:p>
            <a:pPr lvl="1"/>
            <a:endParaRPr lang="en-US" altLang="zh-CN" sz="3200" dirty="0">
              <a:solidFill>
                <a:srgbClr val="000000"/>
              </a:solidFill>
              <a:latin typeface="宋体" panose="02010600030101010101" pitchFamily="2" charset="-122"/>
              <a:ea typeface="宋体" panose="02010600030101010101" pitchFamily="2" charset="-122"/>
            </a:endParaRPr>
          </a:p>
          <a:p>
            <a:pPr lvl="1">
              <a:spcAft>
                <a:spcPts val="800"/>
              </a:spcAft>
            </a:pPr>
            <a:r>
              <a:rPr lang="en-US" altLang="zh-CN" sz="3200" dirty="0">
                <a:latin typeface="宋体" panose="02010600030101010101" pitchFamily="2" charset="-122"/>
                <a:ea typeface="宋体" panose="02010600030101010101" pitchFamily="2" charset="-122"/>
              </a:rPr>
              <a:t>Best solution: approximate data strcutures</a:t>
            </a:r>
            <a:endParaRPr kumimoji="1" lang="en-US" altLang="zh-CN" sz="3200" dirty="0">
              <a:latin typeface="宋体" panose="02010600030101010101" pitchFamily="2" charset="-122"/>
              <a:ea typeface="宋体" panose="02010600030101010101" pitchFamily="2" charset="-122"/>
            </a:endParaRPr>
          </a:p>
          <a:p>
            <a:pPr marL="914400" lvl="1" indent="-457200">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Few errors don't influence the results.</a:t>
            </a:r>
            <a:endParaRPr lang="en-US" altLang="zh-CN" sz="3200" dirty="0">
              <a:solidFill>
                <a:srgbClr val="000000"/>
              </a:solidFill>
              <a:latin typeface="宋体" panose="02010600030101010101" pitchFamily="2" charset="-122"/>
              <a:ea typeface="宋体" panose="02010600030101010101" pitchFamily="2" charset="-122"/>
            </a:endParaRPr>
          </a:p>
          <a:p>
            <a:pPr marL="914400" lvl="1" indent="-457200">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Fast and memory efficient.  </a:t>
            </a:r>
            <a:br>
              <a:rPr lang="en-US" altLang="zh-CN" sz="3200" dirty="0">
                <a:solidFill>
                  <a:srgbClr val="000000"/>
                </a:solidFill>
                <a:latin typeface="宋体" panose="02010600030101010101" pitchFamily="2" charset="-122"/>
                <a:ea typeface="宋体" panose="02010600030101010101" pitchFamily="2" charset="-122"/>
              </a:rPr>
            </a:br>
            <a:br>
              <a:rPr lang="en-US" altLang="zh-CN" sz="3200" dirty="0">
                <a:solidFill>
                  <a:srgbClr val="000000"/>
                </a:solidFill>
                <a:latin typeface="宋体" panose="02010600030101010101" pitchFamily="2" charset="-122"/>
                <a:ea typeface="宋体" panose="02010600030101010101" pitchFamily="2" charset="-122"/>
              </a:rPr>
            </a:br>
            <a:endParaRPr lang="en-US" altLang="zh-CN" sz="3200" dirty="0">
              <a:solidFill>
                <a:srgbClr val="0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anim calcmode="lin" valueType="num">
                                      <p:cBhvr additive="base">
                                        <p:cTn id="1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 calcmode="lin" valueType="num">
                                      <p:cBhvr additive="base">
                                        <p:cTn id="1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TWO</a:t>
            </a:r>
            <a:endParaRPr lang="zh-CN" altLang="en-US" dirty="0"/>
          </a:p>
        </p:txBody>
      </p:sp>
      <p:sp>
        <p:nvSpPr>
          <p:cNvPr id="4" name="文本占位符 3"/>
          <p:cNvSpPr>
            <a:spLocks noGrp="1"/>
          </p:cNvSpPr>
          <p:nvPr>
            <p:ph type="body" sz="quarter" idx="12"/>
          </p:nvPr>
        </p:nvSpPr>
        <p:spPr>
          <a:xfrm>
            <a:off x="1343472" y="4372336"/>
            <a:ext cx="9793088" cy="496824"/>
          </a:xfrm>
        </p:spPr>
        <p:txBody>
          <a:bodyPr/>
          <a:lstStyle/>
          <a:p>
            <a:r>
              <a:rPr lang="en-US" altLang="zh-CN" dirty="0">
                <a:latin typeface="宋体" panose="02010600030101010101" pitchFamily="2" charset="-122"/>
                <a:ea typeface="宋体" panose="02010600030101010101" pitchFamily="2" charset="-122"/>
              </a:rPr>
              <a:t>Significant Items</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2" y="348250"/>
            <a:ext cx="8186800" cy="496824"/>
          </a:xfrm>
        </p:spPr>
        <p:txBody>
          <a:bodyPr/>
          <a:lstStyle/>
          <a:p>
            <a:r>
              <a:rPr lang="en-US" altLang="zh-CN" dirty="0"/>
              <a:t>Significant Items---Definition</a:t>
            </a:r>
            <a:endParaRPr lang="zh-CN" altLang="en-US" dirty="0"/>
          </a:p>
        </p:txBody>
      </p:sp>
      <mc:AlternateContent xmlns:mc="http://schemas.openxmlformats.org/markup-compatibility/2006">
        <mc:Choice xmlns:a14="http://schemas.microsoft.com/office/drawing/2010/main" Requires="a14">
          <p:sp>
            <p:nvSpPr>
              <p:cNvPr id="48" name="矩形 47"/>
              <p:cNvSpPr/>
              <p:nvPr/>
            </p:nvSpPr>
            <p:spPr>
              <a:xfrm>
                <a:off x="-96688" y="1160546"/>
                <a:ext cx="12155720" cy="5139869"/>
              </a:xfrm>
              <a:prstGeom prst="rect">
                <a:avLst/>
              </a:prstGeom>
            </p:spPr>
            <p:txBody>
              <a:bodyPr wrap="square">
                <a:spAutoFit/>
              </a:bodyPr>
              <a:lstStyle/>
              <a:p>
                <a:pPr lvl="1">
                  <a:spcAft>
                    <a:spcPts val="800"/>
                  </a:spcAft>
                </a:pPr>
                <a:r>
                  <a:rPr lang="en-US" altLang="zh-CN" sz="3200" dirty="0">
                    <a:solidFill>
                      <a:srgbClr val="000000"/>
                    </a:solidFill>
                    <a:latin typeface="宋体" panose="02010600030101010101" pitchFamily="2" charset="-122"/>
                    <a:ea typeface="宋体" panose="02010600030101010101" pitchFamily="2" charset="-122"/>
                  </a:rPr>
                  <a:t>Given a stream of </a:t>
                </a:r>
                <a14:m>
                  <m:oMath xmlns:m="http://schemas.openxmlformats.org/officeDocument/2006/math">
                    <m:r>
                      <a:rPr lang="en-US" altLang="zh-CN" sz="3200">
                        <a:solidFill>
                          <a:srgbClr val="000000"/>
                        </a:solidFill>
                        <a:latin typeface="Cambria Math" panose="02040503050406030204" pitchFamily="18" charset="0"/>
                        <a:ea typeface="宋体" panose="02010600030101010101" pitchFamily="2" charset="-122"/>
                      </a:rPr>
                      <m:t>𝑁</m:t>
                    </m:r>
                  </m:oMath>
                </a14:m>
                <a:r>
                  <a:rPr lang="en-US" altLang="zh-CN" sz="3200" dirty="0">
                    <a:solidFill>
                      <a:srgbClr val="000000"/>
                    </a:solidFill>
                    <a:latin typeface="宋体" panose="02010600030101010101" pitchFamily="2" charset="-122"/>
                    <a:ea typeface="宋体" panose="02010600030101010101" pitchFamily="2" charset="-122"/>
                  </a:rPr>
                  <a:t> items </a:t>
                </a:r>
                <a14:m>
                  <m:oMath xmlns:m="http://schemas.openxmlformats.org/officeDocument/2006/math">
                    <m:sSub>
                      <m:sSubPr>
                        <m:ctrlPr>
                          <a:rPr lang="en-US" altLang="zh-CN" sz="3200" i="1">
                            <a:solidFill>
                              <a:srgbClr val="000000"/>
                            </a:solidFill>
                            <a:latin typeface="Cambria Math" panose="02040503050406030204" pitchFamily="18" charset="0"/>
                            <a:ea typeface="宋体" panose="02010600030101010101" pitchFamily="2" charset="-122"/>
                          </a:rPr>
                        </m:ctrlPr>
                      </m:sSubPr>
                      <m:e>
                        <m:r>
                          <a:rPr lang="en-US" altLang="zh-CN" sz="3200">
                            <a:solidFill>
                              <a:srgbClr val="000000"/>
                            </a:solidFill>
                            <a:latin typeface="Cambria Math" panose="02040503050406030204" pitchFamily="18" charset="0"/>
                            <a:ea typeface="宋体" panose="02010600030101010101" pitchFamily="2" charset="-122"/>
                          </a:rPr>
                          <m:t>𝑒</m:t>
                        </m:r>
                      </m:e>
                      <m:sub>
                        <m:r>
                          <a:rPr lang="en-US" altLang="zh-CN" sz="3200">
                            <a:solidFill>
                              <a:srgbClr val="000000"/>
                            </a:solidFill>
                            <a:latin typeface="Cambria Math" panose="02040503050406030204" pitchFamily="18" charset="0"/>
                            <a:ea typeface="宋体" panose="02010600030101010101" pitchFamily="2" charset="-122"/>
                          </a:rPr>
                          <m:t>1</m:t>
                        </m:r>
                      </m:sub>
                    </m:sSub>
                    <m:r>
                      <a:rPr lang="en-US" altLang="zh-CN" sz="3200">
                        <a:solidFill>
                          <a:srgbClr val="000000"/>
                        </a:solidFill>
                        <a:latin typeface="Cambria Math" panose="02040503050406030204" pitchFamily="18" charset="0"/>
                        <a:ea typeface="宋体" panose="02010600030101010101" pitchFamily="2" charset="-122"/>
                      </a:rPr>
                      <m:t>,</m:t>
                    </m:r>
                    <m:sSub>
                      <m:sSubPr>
                        <m:ctrlPr>
                          <a:rPr lang="en-US" altLang="zh-CN" sz="3200" i="1">
                            <a:solidFill>
                              <a:srgbClr val="000000"/>
                            </a:solidFill>
                            <a:latin typeface="Cambria Math" panose="02040503050406030204" pitchFamily="18" charset="0"/>
                            <a:ea typeface="宋体" panose="02010600030101010101" pitchFamily="2" charset="-122"/>
                          </a:rPr>
                        </m:ctrlPr>
                      </m:sSubPr>
                      <m:e>
                        <m:r>
                          <a:rPr lang="en-US" altLang="zh-CN" sz="3200">
                            <a:solidFill>
                              <a:srgbClr val="000000"/>
                            </a:solidFill>
                            <a:latin typeface="Cambria Math" panose="02040503050406030204" pitchFamily="18" charset="0"/>
                            <a:ea typeface="宋体" panose="02010600030101010101" pitchFamily="2" charset="-122"/>
                          </a:rPr>
                          <m:t>𝑒</m:t>
                        </m:r>
                      </m:e>
                      <m:sub>
                        <m:r>
                          <a:rPr lang="en-US" altLang="zh-CN" sz="3200">
                            <a:solidFill>
                              <a:srgbClr val="000000"/>
                            </a:solidFill>
                            <a:latin typeface="Cambria Math" panose="02040503050406030204" pitchFamily="18" charset="0"/>
                            <a:ea typeface="宋体" panose="02010600030101010101" pitchFamily="2" charset="-122"/>
                          </a:rPr>
                          <m:t>2</m:t>
                        </m:r>
                      </m:sub>
                    </m:sSub>
                    <m:r>
                      <a:rPr lang="en-US" altLang="zh-CN" sz="3200">
                        <a:solidFill>
                          <a:srgbClr val="000000"/>
                        </a:solidFill>
                        <a:latin typeface="Cambria Math" panose="02040503050406030204" pitchFamily="18" charset="0"/>
                        <a:ea typeface="宋体" panose="02010600030101010101" pitchFamily="2" charset="-122"/>
                      </a:rPr>
                      <m:t>, …, </m:t>
                    </m:r>
                    <m:sSub>
                      <m:sSubPr>
                        <m:ctrlPr>
                          <a:rPr lang="en-US" altLang="zh-CN" sz="3200" i="1">
                            <a:solidFill>
                              <a:srgbClr val="000000"/>
                            </a:solidFill>
                            <a:latin typeface="Cambria Math" panose="02040503050406030204" pitchFamily="18" charset="0"/>
                            <a:ea typeface="宋体" panose="02010600030101010101" pitchFamily="2" charset="-122"/>
                          </a:rPr>
                        </m:ctrlPr>
                      </m:sSubPr>
                      <m:e>
                        <m:r>
                          <a:rPr lang="en-US" altLang="zh-CN" sz="3200">
                            <a:solidFill>
                              <a:srgbClr val="000000"/>
                            </a:solidFill>
                            <a:latin typeface="Cambria Math" panose="02040503050406030204" pitchFamily="18" charset="0"/>
                            <a:ea typeface="宋体" panose="02010600030101010101" pitchFamily="2" charset="-122"/>
                          </a:rPr>
                          <m:t>𝑒</m:t>
                        </m:r>
                      </m:e>
                      <m:sub>
                        <m:r>
                          <a:rPr lang="en-US" altLang="zh-CN" sz="3200">
                            <a:solidFill>
                              <a:srgbClr val="000000"/>
                            </a:solidFill>
                            <a:latin typeface="Cambria Math" panose="02040503050406030204" pitchFamily="18" charset="0"/>
                            <a:ea typeface="宋体" panose="02010600030101010101" pitchFamily="2" charset="-122"/>
                          </a:rPr>
                          <m:t>𝑁</m:t>
                        </m:r>
                      </m:sub>
                    </m:sSub>
                  </m:oMath>
                </a14:m>
                <a:r>
                  <a:rPr lang="en-US" altLang="zh-CN" sz="3200" dirty="0">
                    <a:solidFill>
                      <a:srgbClr val="000000"/>
                    </a:solidFill>
                    <a:latin typeface="宋体" panose="02010600030101010101" pitchFamily="2" charset="-122"/>
                    <a:ea typeface="宋体" panose="02010600030101010101" pitchFamily="2" charset="-122"/>
                  </a:rPr>
                  <a:t> in </a:t>
                </a:r>
                <a14:m>
                  <m:oMath xmlns:m="http://schemas.openxmlformats.org/officeDocument/2006/math">
                    <m:r>
                      <a:rPr lang="en-US" altLang="zh-CN" sz="3200">
                        <a:solidFill>
                          <a:srgbClr val="000000"/>
                        </a:solidFill>
                        <a:latin typeface="Cambria Math" panose="02040503050406030204" pitchFamily="18" charset="0"/>
                        <a:ea typeface="宋体" panose="02010600030101010101" pitchFamily="2" charset="-122"/>
                      </a:rPr>
                      <m:t>𝑇</m:t>
                    </m:r>
                  </m:oMath>
                </a14:m>
                <a:r>
                  <a:rPr lang="en-US" altLang="zh-CN" sz="3200" dirty="0">
                    <a:solidFill>
                      <a:srgbClr val="000000"/>
                    </a:solidFill>
                    <a:latin typeface="宋体" panose="02010600030101010101" pitchFamily="2" charset="-122"/>
                    <a:ea typeface="宋体" panose="02010600030101010101" pitchFamily="2" charset="-122"/>
                  </a:rPr>
                  <a:t> consecutive measurement periods. </a:t>
                </a:r>
              </a:p>
              <a:p>
                <a:pPr lvl="1">
                  <a:spcAft>
                    <a:spcPts val="800"/>
                  </a:spcAft>
                </a:pPr>
                <a:r>
                  <a:rPr lang="en-US" altLang="zh-CN" sz="3200" dirty="0">
                    <a:solidFill>
                      <a:srgbClr val="000000"/>
                    </a:solidFill>
                    <a:latin typeface="宋体" panose="02010600030101010101" pitchFamily="2" charset="-122"/>
                    <a:ea typeface="宋体" panose="02010600030101010101" pitchFamily="2" charset="-122"/>
                  </a:rPr>
                  <a:t>For an arbitrary item </a:t>
                </a:r>
                <a14:m>
                  <m:oMath xmlns:m="http://schemas.openxmlformats.org/officeDocument/2006/math">
                    <m:r>
                      <a:rPr lang="en-US" altLang="zh-CN" sz="3200">
                        <a:solidFill>
                          <a:srgbClr val="000000"/>
                        </a:solidFill>
                        <a:latin typeface="Cambria Math" panose="02040503050406030204" pitchFamily="18" charset="0"/>
                        <a:ea typeface="宋体" panose="02010600030101010101" pitchFamily="2" charset="-122"/>
                      </a:rPr>
                      <m:t>𝑒</m:t>
                    </m:r>
                  </m:oMath>
                </a14:m>
                <a:r>
                  <a:rPr lang="en-US" altLang="zh-CN" sz="3200" dirty="0">
                    <a:solidFill>
                      <a:srgbClr val="000000"/>
                    </a:solidFill>
                    <a:latin typeface="宋体" panose="02010600030101010101" pitchFamily="2" charset="-122"/>
                    <a:ea typeface="宋体" panose="02010600030101010101" pitchFamily="2" charset="-122"/>
                  </a:rPr>
                  <a:t>:</a:t>
                </a: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frequency </a:t>
                </a:r>
                <a14:m>
                  <m:oMath xmlns:m="http://schemas.openxmlformats.org/officeDocument/2006/math">
                    <m:r>
                      <a:rPr lang="en-US" altLang="zh-CN" sz="3200">
                        <a:solidFill>
                          <a:srgbClr val="000000"/>
                        </a:solidFill>
                        <a:latin typeface="Cambria Math" panose="02040503050406030204" pitchFamily="18" charset="0"/>
                        <a:ea typeface="宋体" panose="02010600030101010101" pitchFamily="2" charset="-122"/>
                      </a:rPr>
                      <m:t>𝑓</m:t>
                    </m:r>
                  </m:oMath>
                </a14:m>
                <a:r>
                  <a:rPr lang="en-US" altLang="zh-CN" sz="3200" dirty="0">
                    <a:solidFill>
                      <a:srgbClr val="000000"/>
                    </a:solidFill>
                    <a:latin typeface="宋体" panose="02010600030101010101" pitchFamily="2" charset="-122"/>
                    <a:ea typeface="宋体" panose="02010600030101010101" pitchFamily="2" charset="-122"/>
                  </a:rPr>
                  <a:t>: the number of times that it appeared</a:t>
                </a: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persistency </a:t>
                </a:r>
                <a14:m>
                  <m:oMath xmlns:m="http://schemas.openxmlformats.org/officeDocument/2006/math">
                    <m:r>
                      <a:rPr lang="en-US" altLang="zh-CN" sz="3200">
                        <a:solidFill>
                          <a:srgbClr val="000000"/>
                        </a:solidFill>
                        <a:latin typeface="Cambria Math" panose="02040503050406030204" pitchFamily="18" charset="0"/>
                        <a:ea typeface="宋体" panose="02010600030101010101" pitchFamily="2" charset="-122"/>
                      </a:rPr>
                      <m:t>𝑝</m:t>
                    </m:r>
                  </m:oMath>
                </a14:m>
                <a:r>
                  <a:rPr lang="en-US" altLang="zh-CN" sz="3200" dirty="0">
                    <a:solidFill>
                      <a:srgbClr val="000000"/>
                    </a:solidFill>
                    <a:latin typeface="宋体" panose="02010600030101010101" pitchFamily="2" charset="-122"/>
                    <a:ea typeface="宋体" panose="02010600030101010101" pitchFamily="2" charset="-122"/>
                  </a:rPr>
                  <a:t>: the number of periods where it appeared</a:t>
                </a:r>
              </a:p>
              <a:p>
                <a:pPr marL="914400" lvl="1" indent="-457200">
                  <a:spcAft>
                    <a:spcPts val="800"/>
                  </a:spcAft>
                  <a:buFont typeface="Arial" panose="020B0604020202020204" pitchFamily="34" charset="0"/>
                  <a:buChar char="•"/>
                </a:pPr>
                <a:r>
                  <a:rPr lang="en-US" altLang="zh-CN" sz="3200" dirty="0">
                    <a:solidFill>
                      <a:srgbClr val="000000"/>
                    </a:solidFill>
                    <a:latin typeface="宋体" panose="02010600030101010101" pitchFamily="2" charset="-122"/>
                    <a:ea typeface="宋体" panose="02010600030101010101" pitchFamily="2" charset="-122"/>
                  </a:rPr>
                  <a:t>significance </a:t>
                </a:r>
                <a14:m>
                  <m:oMath xmlns:m="http://schemas.openxmlformats.org/officeDocument/2006/math">
                    <m:r>
                      <a:rPr lang="en-US" altLang="zh-CN" sz="3200">
                        <a:solidFill>
                          <a:srgbClr val="000000"/>
                        </a:solidFill>
                        <a:latin typeface="Cambria Math" panose="02040503050406030204" pitchFamily="18" charset="0"/>
                        <a:ea typeface="宋体" panose="02010600030101010101" pitchFamily="2" charset="-122"/>
                      </a:rPr>
                      <m:t>𝑠</m:t>
                    </m:r>
                  </m:oMath>
                </a14:m>
                <a:r>
                  <a:rPr lang="en-US" altLang="zh-CN" sz="3200" dirty="0">
                    <a:solidFill>
                      <a:srgbClr val="000000"/>
                    </a:solidFill>
                    <a:latin typeface="宋体" panose="02010600030101010101" pitchFamily="2" charset="-122"/>
                    <a:ea typeface="宋体" panose="02010600030101010101" pitchFamily="2" charset="-122"/>
                  </a:rPr>
                  <a:t>: </a:t>
                </a:r>
                <a14:m>
                  <m:oMath xmlns:m="http://schemas.openxmlformats.org/officeDocument/2006/math">
                    <m:r>
                      <a:rPr lang="en-US" altLang="zh-CN" sz="3200">
                        <a:solidFill>
                          <a:srgbClr val="000000"/>
                        </a:solidFill>
                        <a:latin typeface="Cambria Math" panose="02040503050406030204" pitchFamily="18" charset="0"/>
                        <a:ea typeface="宋体" panose="02010600030101010101" pitchFamily="2" charset="-122"/>
                      </a:rPr>
                      <m:t>𝑓</m:t>
                    </m:r>
                    <m:r>
                      <a:rPr lang="en-US" altLang="zh-CN" sz="3200">
                        <a:solidFill>
                          <a:srgbClr val="000000"/>
                        </a:solidFill>
                        <a:latin typeface="Cambria Math" panose="02040503050406030204" pitchFamily="18" charset="0"/>
                        <a:ea typeface="宋体" panose="02010600030101010101" pitchFamily="2" charset="-122"/>
                      </a:rPr>
                      <m:t>∗</m:t>
                    </m:r>
                    <m:r>
                      <a:rPr lang="zh-CN" altLang="en-US" sz="3200">
                        <a:solidFill>
                          <a:srgbClr val="000000"/>
                        </a:solidFill>
                        <a:latin typeface="Cambria Math" panose="02040503050406030204" pitchFamily="18" charset="0"/>
                        <a:ea typeface="宋体" panose="02010600030101010101" pitchFamily="2" charset="-122"/>
                      </a:rPr>
                      <m:t>𝛼</m:t>
                    </m:r>
                    <m:r>
                      <a:rPr lang="en-US" altLang="zh-CN" sz="3200">
                        <a:solidFill>
                          <a:srgbClr val="000000"/>
                        </a:solidFill>
                        <a:latin typeface="Cambria Math" panose="02040503050406030204" pitchFamily="18" charset="0"/>
                        <a:ea typeface="宋体" panose="02010600030101010101" pitchFamily="2" charset="-122"/>
                      </a:rPr>
                      <m:t>+</m:t>
                    </m:r>
                    <m:r>
                      <a:rPr lang="en-US" altLang="zh-CN" sz="3200">
                        <a:solidFill>
                          <a:srgbClr val="000000"/>
                        </a:solidFill>
                        <a:latin typeface="Cambria Math" panose="02040503050406030204" pitchFamily="18" charset="0"/>
                        <a:ea typeface="宋体" panose="02010600030101010101" pitchFamily="2" charset="-122"/>
                      </a:rPr>
                      <m:t>𝑝</m:t>
                    </m:r>
                    <m:r>
                      <a:rPr lang="en-US" altLang="zh-CN" sz="3200">
                        <a:solidFill>
                          <a:srgbClr val="000000"/>
                        </a:solidFill>
                        <a:latin typeface="Cambria Math" panose="02040503050406030204" pitchFamily="18" charset="0"/>
                        <a:ea typeface="宋体" panose="02010600030101010101" pitchFamily="2" charset="-122"/>
                      </a:rPr>
                      <m:t>∗</m:t>
                    </m:r>
                    <m:r>
                      <a:rPr lang="zh-CN" altLang="en-US" sz="3200">
                        <a:solidFill>
                          <a:srgbClr val="000000"/>
                        </a:solidFill>
                        <a:latin typeface="Cambria Math" panose="02040503050406030204" pitchFamily="18" charset="0"/>
                        <a:ea typeface="宋体" panose="02010600030101010101" pitchFamily="2" charset="-122"/>
                      </a:rPr>
                      <m:t>𝛽</m:t>
                    </m:r>
                  </m:oMath>
                </a14:m>
                <a:r>
                  <a:rPr lang="en-US" altLang="zh-CN" sz="3200" dirty="0">
                    <a:solidFill>
                      <a:srgbClr val="000000"/>
                    </a:solidFill>
                    <a:latin typeface="宋体" panose="02010600030101010101" pitchFamily="2" charset="-122"/>
                    <a:ea typeface="宋体" panose="02010600030101010101" pitchFamily="2" charset="-122"/>
                  </a:rPr>
                  <a:t>,where </a:t>
                </a:r>
                <a14:m>
                  <m:oMath xmlns:m="http://schemas.openxmlformats.org/officeDocument/2006/math">
                    <m:r>
                      <a:rPr lang="zh-CN" altLang="en-US" sz="3200">
                        <a:solidFill>
                          <a:srgbClr val="000000"/>
                        </a:solidFill>
                        <a:latin typeface="Cambria Math" panose="02040503050406030204" pitchFamily="18" charset="0"/>
                        <a:ea typeface="宋体" panose="02010600030101010101" pitchFamily="2" charset="-122"/>
                      </a:rPr>
                      <m:t>𝛼</m:t>
                    </m:r>
                    <m:r>
                      <a:rPr lang="en-US" altLang="zh-CN" sz="3200">
                        <a:solidFill>
                          <a:srgbClr val="000000"/>
                        </a:solidFill>
                        <a:latin typeface="Cambria Math" panose="02040503050406030204" pitchFamily="18" charset="0"/>
                        <a:ea typeface="宋体" panose="02010600030101010101" pitchFamily="2" charset="-122"/>
                      </a:rPr>
                      <m:t>,</m:t>
                    </m:r>
                    <m:r>
                      <a:rPr lang="zh-CN" altLang="en-US" sz="3200">
                        <a:solidFill>
                          <a:srgbClr val="000000"/>
                        </a:solidFill>
                        <a:latin typeface="Cambria Math" panose="02040503050406030204" pitchFamily="18" charset="0"/>
                        <a:ea typeface="宋体" panose="02010600030101010101" pitchFamily="2" charset="-122"/>
                      </a:rPr>
                      <m:t>𝛽</m:t>
                    </m:r>
                  </m:oMath>
                </a14:m>
                <a:r>
                  <a:rPr lang="en-US" altLang="zh-CN" sz="3200" dirty="0">
                    <a:solidFill>
                      <a:srgbClr val="000000"/>
                    </a:solidFill>
                    <a:latin typeface="宋体" panose="02010600030101010101" pitchFamily="2" charset="-122"/>
                    <a:ea typeface="宋体" panose="02010600030101010101" pitchFamily="2" charset="-122"/>
                  </a:rPr>
                  <a:t> are parameters  predefined by users. </a:t>
                </a:r>
              </a:p>
              <a:p>
                <a:pPr marL="914400" lvl="1" indent="-457200">
                  <a:spcAft>
                    <a:spcPts val="800"/>
                  </a:spcAft>
                  <a:buFont typeface="Arial" panose="020B0604020202020204" pitchFamily="34" charset="0"/>
                  <a:buChar char="•"/>
                </a:pPr>
                <a:endParaRPr lang="en-US" altLang="zh-CN" sz="3200" dirty="0">
                  <a:solidFill>
                    <a:srgbClr val="000000"/>
                  </a:solidFill>
                  <a:latin typeface="宋体" panose="02010600030101010101" pitchFamily="2" charset="-122"/>
                  <a:ea typeface="宋体" panose="02010600030101010101" pitchFamily="2" charset="-122"/>
                </a:endParaRPr>
              </a:p>
              <a:p>
                <a:pPr lvl="1">
                  <a:spcAft>
                    <a:spcPts val="800"/>
                  </a:spcAft>
                </a:pPr>
                <a:r>
                  <a:rPr lang="en-US" altLang="zh-CN" sz="3200" dirty="0">
                    <a:latin typeface="宋体" panose="02010600030101010101" pitchFamily="2" charset="-122"/>
                    <a:ea typeface="宋体" panose="02010600030101010101" pitchFamily="2" charset="-122"/>
                  </a:rPr>
                  <a:t>Goal: report </a:t>
                </a:r>
                <a14:m>
                  <m:oMath xmlns:m="http://schemas.openxmlformats.org/officeDocument/2006/math">
                    <m:r>
                      <a:rPr lang="en-US" altLang="zh-CN" sz="3200" b="0" i="1" smtClean="0">
                        <a:latin typeface="Cambria Math" panose="02040503050406030204" pitchFamily="18" charset="0"/>
                        <a:ea typeface="宋体" panose="02010600030101010101" pitchFamily="2" charset="-122"/>
                      </a:rPr>
                      <m:t>𝑘</m:t>
                    </m:r>
                  </m:oMath>
                </a14:m>
                <a:r>
                  <a:rPr lang="en-US" altLang="zh-CN" sz="3200" dirty="0">
                    <a:latin typeface="宋体" panose="02010600030101010101" pitchFamily="2" charset="-122"/>
                    <a:ea typeface="宋体" panose="02010600030101010101" pitchFamily="2" charset="-122"/>
                  </a:rPr>
                  <a:t> items with the largest significance. </a:t>
                </a:r>
              </a:p>
            </p:txBody>
          </p:sp>
        </mc:Choice>
        <mc:Fallback>
          <p:sp>
            <p:nvSpPr>
              <p:cNvPr id="48" name="矩形 47"/>
              <p:cNvSpPr>
                <a:spLocks noRot="1" noChangeAspect="1" noMove="1" noResize="1" noEditPoints="1" noAdjustHandles="1" noChangeArrowheads="1" noChangeShapeType="1" noTextEdit="1"/>
              </p:cNvSpPr>
              <p:nvPr/>
            </p:nvSpPr>
            <p:spPr>
              <a:xfrm>
                <a:off x="-96688" y="1160546"/>
                <a:ext cx="12155720" cy="5139869"/>
              </a:xfrm>
              <a:prstGeom prst="rect">
                <a:avLst/>
              </a:prstGeom>
              <a:blipFill rotWithShape="1">
                <a:blip r:embed="rId1"/>
                <a:stretch>
                  <a:fillRect t="-1896" r="-1003" b="-2488"/>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xEl>
                                              <p:pRg st="6" end="6"/>
                                            </p:txEl>
                                          </p:spTgt>
                                        </p:tgtEl>
                                        <p:attrNameLst>
                                          <p:attrName>style.visibility</p:attrName>
                                        </p:attrNameLst>
                                      </p:cBhvr>
                                      <p:to>
                                        <p:strVal val="visible"/>
                                      </p:to>
                                    </p:set>
                                    <p:anim calcmode="lin" valueType="num">
                                      <p:cBhvr additive="base">
                                        <p:cTn id="7" dur="500" fill="hold"/>
                                        <p:tgtEl>
                                          <p:spTgt spid="4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2" y="348250"/>
            <a:ext cx="8186800" cy="496824"/>
          </a:xfrm>
        </p:spPr>
        <p:txBody>
          <a:bodyPr/>
          <a:lstStyle/>
          <a:p>
            <a:r>
              <a:rPr lang="en-US" altLang="zh-CN" dirty="0"/>
              <a:t>Significant Items---User cases</a:t>
            </a:r>
            <a:endParaRPr lang="zh-CN" altLang="en-US" dirty="0"/>
          </a:p>
        </p:txBody>
      </p:sp>
      <p:sp>
        <p:nvSpPr>
          <p:cNvPr id="48" name="矩形 47"/>
          <p:cNvSpPr/>
          <p:nvPr/>
        </p:nvSpPr>
        <p:spPr>
          <a:xfrm>
            <a:off x="36280" y="1693388"/>
            <a:ext cx="12155720" cy="4154984"/>
          </a:xfrm>
          <a:prstGeom prst="rect">
            <a:avLst/>
          </a:prstGeom>
        </p:spPr>
        <p:txBody>
          <a:bodyPr wrap="square">
            <a:spAutoFit/>
          </a:bodyPr>
          <a:lstStyle/>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DDoS attacks detection</a:t>
            </a: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Website evaluation</a:t>
            </a: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Network congestion</a:t>
            </a:r>
            <a:endParaRPr lang="en-US" altLang="zh-CN" sz="3200" dirty="0">
              <a:solidFill>
                <a:srgbClr val="000000"/>
              </a:solidFill>
              <a:latin typeface="宋体" panose="02010600030101010101" pitchFamily="2" charset="-122"/>
              <a:ea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52184" y="1124744"/>
            <a:ext cx="2376264" cy="15778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0.bdstatic.com/70cFvHSh_Q1YnxGkpoWK1HF6hhy/it/u=3632944392,75374610&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691" y="2970809"/>
            <a:ext cx="2633278" cy="16642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s1.bdstatic.com/70cFvXSh_Q1YnxGkpoWK1HF6hhy/it/u=3733671407,4190060334&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170" y="4903267"/>
            <a:ext cx="2880320" cy="18902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 calcmode="lin" valueType="num">
                                      <p:cBhvr additive="base">
                                        <p:cTn id="7"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8">
                                            <p:txEl>
                                              <p:pRg st="3" end="3"/>
                                            </p:txEl>
                                          </p:spTgt>
                                        </p:tgtEl>
                                        <p:attrNameLst>
                                          <p:attrName>style.visibility</p:attrName>
                                        </p:attrNameLst>
                                      </p:cBhvr>
                                      <p:to>
                                        <p:strVal val="visible"/>
                                      </p:to>
                                    </p:set>
                                    <p:anim calcmode="lin" valueType="num">
                                      <p:cBhvr additive="base">
                                        <p:cTn id="17" dur="500" fill="hold"/>
                                        <p:tgtEl>
                                          <p:spTgt spid="4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additive="base">
                                        <p:cTn id="21" dur="500" fill="hold"/>
                                        <p:tgtEl>
                                          <p:spTgt spid="1028"/>
                                        </p:tgtEl>
                                        <p:attrNameLst>
                                          <p:attrName>ppt_x</p:attrName>
                                        </p:attrNameLst>
                                      </p:cBhvr>
                                      <p:tavLst>
                                        <p:tav tm="0">
                                          <p:val>
                                            <p:strVal val="#ppt_x"/>
                                          </p:val>
                                        </p:tav>
                                        <p:tav tm="100000">
                                          <p:val>
                                            <p:strVal val="#ppt_x"/>
                                          </p:val>
                                        </p:tav>
                                      </p:tavLst>
                                    </p:anim>
                                    <p:anim calcmode="lin" valueType="num">
                                      <p:cBhvr additive="base">
                                        <p:cTn id="2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8">
                                            <p:txEl>
                                              <p:pRg st="6" end="6"/>
                                            </p:txEl>
                                          </p:spTgt>
                                        </p:tgtEl>
                                        <p:attrNameLst>
                                          <p:attrName>style.visibility</p:attrName>
                                        </p:attrNameLst>
                                      </p:cBhvr>
                                      <p:to>
                                        <p:strVal val="visible"/>
                                      </p:to>
                                    </p:set>
                                    <p:anim calcmode="lin" valueType="num">
                                      <p:cBhvr additive="base">
                                        <p:cTn id="27" dur="500" fill="hold"/>
                                        <p:tgtEl>
                                          <p:spTgt spid="48">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30"/>
                                        </p:tgtEl>
                                        <p:attrNameLst>
                                          <p:attrName>style.visibility</p:attrName>
                                        </p:attrNameLst>
                                      </p:cBhvr>
                                      <p:to>
                                        <p:strVal val="visible"/>
                                      </p:to>
                                    </p:set>
                                    <p:anim calcmode="lin" valueType="num">
                                      <p:cBhvr additive="base">
                                        <p:cTn id="31" dur="500" fill="hold"/>
                                        <p:tgtEl>
                                          <p:spTgt spid="1030"/>
                                        </p:tgtEl>
                                        <p:attrNameLst>
                                          <p:attrName>ppt_x</p:attrName>
                                        </p:attrNameLst>
                                      </p:cBhvr>
                                      <p:tavLst>
                                        <p:tav tm="0">
                                          <p:val>
                                            <p:strVal val="#ppt_x"/>
                                          </p:val>
                                        </p:tav>
                                        <p:tav tm="100000">
                                          <p:val>
                                            <p:strVal val="#ppt_x"/>
                                          </p:val>
                                        </p:tav>
                                      </p:tavLst>
                                    </p:anim>
                                    <p:anim calcmode="lin" valueType="num">
                                      <p:cBhvr additive="base">
                                        <p:cTn id="32"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en-US" altLang="zh-CN" dirty="0">
                <a:latin typeface="宋体" panose="02010600030101010101" pitchFamily="2" charset="-122"/>
                <a:ea typeface="宋体" panose="02010600030101010101" pitchFamily="2" charset="-122"/>
              </a:rPr>
              <a:t>Related work</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9944" y="278936"/>
            <a:ext cx="864096" cy="1008063"/>
          </a:xfrm>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592" y="348250"/>
            <a:ext cx="8186800" cy="496824"/>
          </a:xfrm>
        </p:spPr>
        <p:txBody>
          <a:bodyPr/>
          <a:lstStyle/>
          <a:p>
            <a:r>
              <a:rPr lang="en-US" altLang="zh-CN" dirty="0"/>
              <a:t>Related work</a:t>
            </a:r>
            <a:endParaRPr lang="zh-CN" altLang="en-US" dirty="0"/>
          </a:p>
        </p:txBody>
      </p:sp>
      <p:sp>
        <p:nvSpPr>
          <p:cNvPr id="48" name="矩形 47"/>
          <p:cNvSpPr/>
          <p:nvPr/>
        </p:nvSpPr>
        <p:spPr>
          <a:xfrm>
            <a:off x="-96688" y="1160546"/>
            <a:ext cx="12155720" cy="584775"/>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No prior work could deal with finding significant items.</a:t>
            </a:r>
            <a:endParaRPr lang="en-US" altLang="zh-CN" sz="3200" dirty="0">
              <a:latin typeface="宋体" panose="02010600030101010101" pitchFamily="2" charset="-122"/>
              <a:ea typeface="宋体" panose="02010600030101010101" pitchFamily="2" charset="-122"/>
            </a:endParaRPr>
          </a:p>
        </p:txBody>
      </p:sp>
      <p:cxnSp>
        <p:nvCxnSpPr>
          <p:cNvPr id="5" name="Straight Connector 13"/>
          <p:cNvCxnSpPr/>
          <p:nvPr/>
        </p:nvCxnSpPr>
        <p:spPr>
          <a:xfrm>
            <a:off x="6096000" y="1844824"/>
            <a:ext cx="54002" cy="4032448"/>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55440" y="2168609"/>
            <a:ext cx="3744414" cy="584775"/>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Frequent items</a:t>
            </a:r>
            <a:endParaRPr lang="en-US" altLang="zh-CN" sz="3200" dirty="0">
              <a:latin typeface="宋体" panose="02010600030101010101" pitchFamily="2" charset="-122"/>
              <a:ea typeface="宋体" panose="02010600030101010101" pitchFamily="2" charset="-122"/>
            </a:endParaRPr>
          </a:p>
        </p:txBody>
      </p:sp>
      <p:sp>
        <p:nvSpPr>
          <p:cNvPr id="7" name="矩形 6"/>
          <p:cNvSpPr/>
          <p:nvPr/>
        </p:nvSpPr>
        <p:spPr>
          <a:xfrm>
            <a:off x="7176124" y="2168608"/>
            <a:ext cx="4104451" cy="584775"/>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Persistent items</a:t>
            </a:r>
            <a:endParaRPr lang="en-US" altLang="zh-CN" sz="3200" dirty="0">
              <a:latin typeface="宋体" panose="02010600030101010101" pitchFamily="2" charset="-122"/>
              <a:ea typeface="宋体" panose="02010600030101010101" pitchFamily="2" charset="-122"/>
            </a:endParaRPr>
          </a:p>
        </p:txBody>
      </p:sp>
      <p:sp>
        <p:nvSpPr>
          <p:cNvPr id="8" name="矩形 7"/>
          <p:cNvSpPr/>
          <p:nvPr/>
        </p:nvSpPr>
        <p:spPr>
          <a:xfrm>
            <a:off x="-294708" y="2852887"/>
            <a:ext cx="6444710" cy="2164695"/>
          </a:xfrm>
          <a:prstGeom prst="rect">
            <a:avLst/>
          </a:prstGeom>
        </p:spPr>
        <p:txBody>
          <a:bodyPr wrap="square">
            <a:spAutoFit/>
          </a:bodyPr>
          <a:lstStyle/>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Sketch-based:</a:t>
            </a:r>
            <a:r>
              <a:rPr lang="en-US" altLang="zh-CN" sz="3200" dirty="0">
                <a:solidFill>
                  <a:srgbClr val="000000"/>
                </a:solidFill>
                <a:latin typeface="宋体" panose="02010600030101010101" pitchFamily="2" charset="-122"/>
                <a:ea typeface="宋体" panose="02010600030101010101" pitchFamily="2" charset="-122"/>
              </a:rPr>
              <a:t> the CM sketch, the CU sketch</a:t>
            </a: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Counter-based: </a:t>
            </a:r>
            <a:r>
              <a:rPr lang="en-US" altLang="zh-CN" sz="3200" dirty="0">
                <a:solidFill>
                  <a:srgbClr val="000000"/>
                </a:solidFill>
                <a:latin typeface="宋体" panose="02010600030101010101" pitchFamily="2" charset="-122"/>
                <a:ea typeface="宋体" panose="02010600030101010101" pitchFamily="2" charset="-122"/>
              </a:rPr>
              <a:t>CSS, Space Saving, Lossy Counting</a:t>
            </a:r>
            <a:endParaRPr lang="en-US" altLang="zh-CN" sz="3200" dirty="0">
              <a:solidFill>
                <a:srgbClr val="000000"/>
              </a:solidFill>
              <a:latin typeface="宋体" panose="02010600030101010101" pitchFamily="2" charset="-122"/>
              <a:ea typeface="宋体" panose="02010600030101010101" pitchFamily="2" charset="-122"/>
            </a:endParaRPr>
          </a:p>
        </p:txBody>
      </p:sp>
      <p:sp>
        <p:nvSpPr>
          <p:cNvPr id="9" name="矩形 8"/>
          <p:cNvSpPr/>
          <p:nvPr/>
        </p:nvSpPr>
        <p:spPr>
          <a:xfrm>
            <a:off x="5819909" y="2852887"/>
            <a:ext cx="6444710" cy="2164695"/>
          </a:xfrm>
          <a:prstGeom prst="rect">
            <a:avLst/>
          </a:prstGeom>
        </p:spPr>
        <p:txBody>
          <a:bodyPr wrap="square">
            <a:spAutoFit/>
          </a:bodyPr>
          <a:lstStyle/>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Sketch-based using a bloom filter:</a:t>
            </a:r>
            <a:r>
              <a:rPr lang="en-US" altLang="zh-CN" sz="3200" dirty="0">
                <a:solidFill>
                  <a:srgbClr val="000000"/>
                </a:solidFill>
                <a:latin typeface="宋体" panose="02010600030101010101" pitchFamily="2" charset="-122"/>
                <a:ea typeface="宋体" panose="02010600030101010101" pitchFamily="2" charset="-122"/>
              </a:rPr>
              <a:t> the CM sketch, the CU sketch</a:t>
            </a:r>
            <a:endParaRPr lang="en-US" altLang="zh-CN" sz="3200" dirty="0">
              <a:latin typeface="宋体" panose="02010600030101010101" pitchFamily="2" charset="-122"/>
              <a:ea typeface="宋体" panose="02010600030101010101" pitchFamily="2" charset="-122"/>
            </a:endParaRPr>
          </a:p>
          <a:p>
            <a:pPr marL="914400" lvl="1" indent="-457200">
              <a:spcAft>
                <a:spcPts val="800"/>
              </a:spcAft>
              <a:buFont typeface="Arial" panose="020B0604020202020204" pitchFamily="34" charset="0"/>
              <a:buChar char="•"/>
            </a:pPr>
            <a:r>
              <a:rPr lang="en-US" altLang="zh-CN" sz="3200" dirty="0">
                <a:latin typeface="宋体" panose="02010600030101010101" pitchFamily="2" charset="-122"/>
                <a:ea typeface="宋体" panose="02010600030101010101" pitchFamily="2" charset="-122"/>
              </a:rPr>
              <a:t>PIE and its variant</a:t>
            </a:r>
            <a:endParaRPr lang="en-US" altLang="zh-CN" sz="3200" dirty="0">
              <a:solidFill>
                <a:srgbClr val="000000"/>
              </a:solidFill>
              <a:latin typeface="宋体" panose="02010600030101010101" pitchFamily="2" charset="-122"/>
              <a:ea typeface="宋体" panose="02010600030101010101" pitchFamily="2" charset="-122"/>
            </a:endParaRPr>
          </a:p>
        </p:txBody>
      </p:sp>
      <p:sp>
        <p:nvSpPr>
          <p:cNvPr id="10" name="矩形 9"/>
          <p:cNvSpPr/>
          <p:nvPr/>
        </p:nvSpPr>
        <p:spPr>
          <a:xfrm>
            <a:off x="1111717" y="5994289"/>
            <a:ext cx="10022567" cy="584775"/>
          </a:xfrm>
          <a:prstGeom prst="rect">
            <a:avLst/>
          </a:prstGeom>
        </p:spPr>
        <p:txBody>
          <a:bodyPr wrap="square">
            <a:spAutoFit/>
          </a:bodyPr>
          <a:lstStyle/>
          <a:p>
            <a:pPr lvl="1">
              <a:spcAft>
                <a:spcPts val="800"/>
              </a:spcAft>
            </a:pPr>
            <a:r>
              <a:rPr lang="en-US" altLang="zh-CN" sz="3200" dirty="0">
                <a:latin typeface="宋体" panose="02010600030101010101" pitchFamily="2" charset="-122"/>
                <a:ea typeface="宋体" panose="02010600030101010101" pitchFamily="2" charset="-122"/>
              </a:rPr>
              <a:t>Limitations: </a:t>
            </a:r>
            <a:r>
              <a:rPr lang="en-US" altLang="zh-CN" sz="3200" dirty="0">
                <a:solidFill>
                  <a:srgbClr val="000000"/>
                </a:solidFill>
                <a:latin typeface="宋体" panose="02010600030101010101" pitchFamily="2" charset="-122"/>
                <a:ea typeface="宋体" panose="02010600030101010101" pitchFamily="2" charset="-122"/>
              </a:rPr>
              <a:t>low memory efficient, inaccurate</a:t>
            </a:r>
            <a:endParaRPr lang="en-US" altLang="zh-CN" sz="3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tags/tag1.xml><?xml version="1.0" encoding="utf-8"?>
<p:tagLst xmlns:p="http://schemas.openxmlformats.org/presentationml/2006/main">
  <p:tag name="MH" val="20160508133540"/>
  <p:tag name="MH_LIBRARY" val="GRAPHIC"/>
  <p:tag name="MH_ORDER" val="矩形 4"/>
</p:tagLst>
</file>

<file path=ppt/tags/tag2.xml><?xml version="1.0" encoding="utf-8"?>
<p:tagLst xmlns:p="http://schemas.openxmlformats.org/presentationml/2006/main">
  <p:tag name="MH" val="20160508133540"/>
  <p:tag name="MH_LIBRARY" val="GRAPHIC"/>
  <p:tag name="MH_ORDER" val="直接连接符 6"/>
</p:tagLst>
</file>

<file path=ppt/tags/tag3.xml><?xml version="1.0" encoding="utf-8"?>
<p:tagLst xmlns:p="http://schemas.openxmlformats.org/presentationml/2006/main">
  <p:tag name="KSO_WM_DOC_GUID" val="{b53c4e5b-b948-4fca-b389-30f697551f2a}"/>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0</TotalTime>
  <Words>3474</Words>
  <Application>WPS 演示</Application>
  <PresentationFormat>宽屏</PresentationFormat>
  <Paragraphs>282</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微软雅黑</vt:lpstr>
      <vt:lpstr>Arial Unicode MS</vt:lpstr>
      <vt:lpstr>Calibri</vt:lpstr>
      <vt:lpstr>Arial Narrow</vt:lpstr>
      <vt:lpstr>华文细黑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alpq尾号4321</cp:lastModifiedBy>
  <cp:revision>1232</cp:revision>
  <dcterms:created xsi:type="dcterms:W3CDTF">2015-05-14T07:52:00Z</dcterms:created>
  <dcterms:modified xsi:type="dcterms:W3CDTF">2019-04-10T12:34:45Z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