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30" r:id="rId2"/>
    <p:sldId id="285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0" r:id="rId13"/>
    <p:sldId id="364" r:id="rId14"/>
    <p:sldId id="342" r:id="rId15"/>
    <p:sldId id="344" r:id="rId16"/>
    <p:sldId id="345" r:id="rId17"/>
    <p:sldId id="354" r:id="rId18"/>
    <p:sldId id="355" r:id="rId19"/>
    <p:sldId id="356" r:id="rId20"/>
    <p:sldId id="359" r:id="rId21"/>
    <p:sldId id="360" r:id="rId22"/>
    <p:sldId id="361" r:id="rId23"/>
    <p:sldId id="362" r:id="rId24"/>
    <p:sldId id="363" r:id="rId25"/>
    <p:sldId id="33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B9B3DB"/>
    <a:srgbClr val="8B81C3"/>
    <a:srgbClr val="E44CC7"/>
    <a:srgbClr val="ADC8E8"/>
    <a:srgbClr val="AEC9E8"/>
    <a:srgbClr val="969696"/>
    <a:srgbClr val="AF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62440" autoAdjust="0"/>
  </p:normalViewPr>
  <p:slideViewPr>
    <p:cSldViewPr snapToGrid="0" showGuides="1">
      <p:cViewPr varScale="1">
        <p:scale>
          <a:sx n="56" d="100"/>
          <a:sy n="56" d="100"/>
        </p:scale>
        <p:origin x="144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afternoon, everyone.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My</a:t>
            </a:r>
            <a:r>
              <a:rPr lang="en-US" altLang="zh-CN" baseline="0" dirty="0" smtClean="0"/>
              <a:t> name is Tong Yang from Peking university, China. Today, my topic is “Shifting Bloom filters”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9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our scheme.</a:t>
            </a:r>
          </a:p>
          <a:p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consider these two sets as three sets. S1-S2, the intersection of S1 and S2, and S2-S1. </a:t>
            </a:r>
          </a:p>
          <a:p>
            <a:r>
              <a:rPr lang="en-US" altLang="zh-CN" baseline="0" dirty="0" smtClean="0"/>
              <a:t>When inserting an element x which belongs to the third set, that is S2-S1, after computing k hash functions, we locate k bits. We do not set these k bits, instead, we set the k bits with an offset of 2.   When querying an element, we compute k hash functions and each hashing reads 3 bits, and we report the results according to the 3k bits.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7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en-US" altLang="zh-CN" baseline="0" dirty="0" smtClean="0"/>
              <a:t> are 7 situations as follows: the details are provided in our paper.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association queries, we can consider the set as S1, S2, S3, Si, and till </a:t>
            </a:r>
            <a:r>
              <a:rPr lang="en-US" altLang="zh-CN" baseline="0" dirty="0" err="1" smtClean="0"/>
              <a:t>Sg</a:t>
            </a:r>
            <a:r>
              <a:rPr lang="en-US" altLang="zh-CN" baseline="0" dirty="0" smtClean="0"/>
              <a:t>. Here Si refers to the set in which each element has 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 multiplicities.  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We can build g bloom filters, B1, B2, … </a:t>
            </a:r>
            <a:r>
              <a:rPr lang="en-US" altLang="zh-CN" baseline="0" dirty="0" err="1" smtClean="0"/>
              <a:t>Bg</a:t>
            </a:r>
            <a:r>
              <a:rPr lang="en-US" altLang="zh-CN" baseline="0" dirty="0" smtClean="0"/>
              <a:t>, and shift Bi i-1 bits to the right. And then we make an OR operation for all the Bloom filters. 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Also, we can use our shifting model. Simply speaking, when inserting an element x for the fourth time, we compute hash functions, and set the k bits with an offset of 3.  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The details of the insertion and deletion is a little more complicated, and it needs the assistant of hash table and counting shifting Bloom filters, more details are provided in the paper.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2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 use real</a:t>
            </a:r>
            <a:r>
              <a:rPr lang="en-US" altLang="zh-CN" baseline="0" dirty="0" smtClean="0"/>
              <a:t> world traffic traces to carry out experiments, and here is the experimental setup.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we show the experimental results by varying the</a:t>
            </a:r>
            <a:r>
              <a:rPr lang="en-US" altLang="zh-CN" baseline="0" dirty="0" smtClean="0"/>
              <a:t> number of hash functions k.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the membership</a:t>
            </a:r>
            <a:r>
              <a:rPr lang="en-US" altLang="zh-CN" baseline="0" dirty="0" smtClean="0"/>
              <a:t> query, we compare our algorithm with state-of-the-art one memory access Bloom filter, 1memBF in short.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Our results show that our shifting Bloom filter achieves much better false positive rate than 1memBF.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29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Similar results can</a:t>
            </a:r>
            <a:r>
              <a:rPr lang="en-US" altLang="zh-CN" baseline="0" dirty="0" smtClean="0"/>
              <a:t> be obtained by varying the number of elements n and the size of Bloom filter m.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6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7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Then we compare the query speed among our shifting Bloom filter, standard</a:t>
            </a:r>
            <a:r>
              <a:rPr lang="en-US" altLang="zh-CN" baseline="0" dirty="0" smtClean="0"/>
              <a:t> Bloom filters, and 1memBF.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show that 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ShBFM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1.8 and 1.4 times faster query speed compared to standard BF and 1MemBF, respectively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 filters are usually held in CPU cache, thus the memory access speed is very fast.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1memBF needs one more hash functions than standard BF.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1memBF may be faster when using very simple hash function, but the false positive rate will be higher.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09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Similar results</a:t>
            </a:r>
            <a:r>
              <a:rPr lang="en-US" altLang="zh-CN" baseline="0" dirty="0" smtClean="0"/>
              <a:t> can be obtained by varying k and 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0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2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 let</a:t>
            </a:r>
            <a:r>
              <a:rPr lang="en-US" altLang="zh-CN" baseline="0" dirty="0" smtClean="0"/>
              <a:t> me introduce the background.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queries are fundamental operations in computer systems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applications. </a:t>
            </a:r>
            <a:r>
              <a:rPr lang="en-US" altLang="zh-CN" baseline="0" dirty="0" smtClean="0"/>
              <a:t>There are three kinds of queries: 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membership query, 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association query, and </a:t>
            </a:r>
          </a:p>
          <a:p>
            <a:r>
              <a:rPr lang="en-US" altLang="zh-CN" baseline="0" dirty="0" smtClean="0"/>
              <a:t>%multiplicity query.</a:t>
            </a:r>
          </a:p>
          <a:p>
            <a:r>
              <a:rPr lang="en-US" altLang="zh-CN" dirty="0" smtClean="0"/>
              <a:t>Specifically,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30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the association query result. It shows that our shifting Bloom filter</a:t>
            </a:r>
            <a:r>
              <a:rPr lang="en-US" altLang="zh-CN" baseline="0" dirty="0" smtClean="0"/>
              <a:t> is much faster than </a:t>
            </a:r>
            <a:r>
              <a:rPr lang="en-US" altLang="zh-CN" baseline="0" dirty="0" err="1" smtClean="0"/>
              <a:t>iBF</a:t>
            </a:r>
            <a:r>
              <a:rPr lang="en-US" altLang="zh-CN" baseline="0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81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the result for multiplicity query.</a:t>
            </a:r>
          </a:p>
          <a:p>
            <a:r>
              <a:rPr lang="en-US" altLang="zh-CN" dirty="0" smtClean="0"/>
              <a:t>We compare our Bloom filter with Spectral</a:t>
            </a:r>
            <a:r>
              <a:rPr lang="en-US" altLang="zh-CN" baseline="0" dirty="0" smtClean="0"/>
              <a:t> BF and CM sketch, and it shows that the correct rate of our shifting Bloom filter is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higher than Spectral BF and CM Sketches.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79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figure shows</a:t>
            </a:r>
            <a:r>
              <a:rPr lang="en-US" altLang="zh-CN" baseline="0" dirty="0" smtClean="0"/>
              <a:t> that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memory accesses of 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ShBF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× is smaller than that of spectral BF and CM Sketches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k is bigger than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seven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almost equal when k is less than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70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results show that 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ShBF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× is faster than spectral BF and CM Sketches when k  is larger than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47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Then this is the conclusion.</a:t>
            </a:r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key contribution of our paper is as follows.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1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an element e, and two sets: S1, and S2.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Q1:  Whether element e is a member of set S1?    And we call it membership query.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Q2:  Whether e is a member of S1 or S2?               And we call it association query.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Q3:  How many times does e appears in set 1.        And  we call it multiplicity query. In this case, set 1 is a multi-set. A multi-set means that the element in the set could appear multiple times.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6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The basic</a:t>
            </a:r>
            <a:r>
              <a:rPr lang="en-US" altLang="zh-CN" baseline="0" dirty="0" smtClean="0"/>
              <a:t> problem is the membership query.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There are two straightforward solutions: </a:t>
            </a:r>
          </a:p>
          <a:p>
            <a:r>
              <a:rPr lang="en-US" altLang="zh-CN" baseline="0" dirty="0" smtClean="0"/>
              <a:t>The first solution is to traverse the set, and the complexity is O(n).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The second solution is to use hash tables, and the complexity is O(1). But it needs large amount of memory, and the worst case is unbounded.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3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Bloom</a:t>
            </a:r>
            <a:r>
              <a:rPr lang="en-US" altLang="zh-CN" baseline="0" dirty="0" smtClean="0"/>
              <a:t> filters can be used to address this problem efficiently. 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dirty="0" smtClean="0"/>
              <a:t>Given an element e, we compute a</a:t>
            </a:r>
            <a:r>
              <a:rPr lang="en-US" altLang="zh-CN" baseline="0" dirty="0" smtClean="0"/>
              <a:t> hash function, and set the corresponding bit to 1.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Then we can also compute another hash function, and set the corresponding bit to 1.</a:t>
            </a:r>
            <a:endParaRPr lang="en-US" altLang="zh-CN" baseline="0" dirty="0"/>
          </a:p>
          <a:p>
            <a:r>
              <a:rPr lang="en-US" altLang="zh-CN" baseline="0" dirty="0" smtClean="0"/>
              <a:t>Suppose we use k hash functions, and for each insertion, we set k bits to 1.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When querying an element, we compute k hash functions, if all the corresponding k bits are 1, BF reports true, otherwise reports false.</a:t>
            </a:r>
          </a:p>
          <a:p>
            <a:r>
              <a:rPr lang="en-US" altLang="zh-CN" baseline="0" dirty="0" smtClean="0"/>
              <a:t>If Bloom filter reports false, the element e definitely does not belong to the set. However, when BF reports true, the element may not belong to the set with a small probability. And this is called false positive.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The formula of Bloom filter is concise: when </a:t>
            </a:r>
            <a:r>
              <a:rPr lang="en-US" altLang="zh-CN" dirty="0" smtClean="0"/>
              <a:t> </a:t>
            </a:r>
            <a:r>
              <a:rPr lang="en-US" altLang="zh-CN" sz="1200" dirty="0" smtClean="0"/>
              <a:t>k=m/n * ln2, the false</a:t>
            </a:r>
            <a:r>
              <a:rPr lang="en-US" altLang="zh-CN" sz="1200" baseline="0" dirty="0" smtClean="0"/>
              <a:t> positive rate reaches the minimum, and is 0.5 to the power of k.</a:t>
            </a:r>
          </a:p>
          <a:p>
            <a:r>
              <a:rPr lang="en-US" altLang="zh-CN" sz="1200" baseline="0" dirty="0" smtClean="0"/>
              <a:t>Bloom filter is memory efficient and usually stored in CPU cache, and the worst case for query and insertion is k hash computations and k memory accesses.</a:t>
            </a:r>
          </a:p>
          <a:p>
            <a:endParaRPr lang="en-US" altLang="zh-CN" sz="1200" baseline="0" dirty="0" smtClean="0"/>
          </a:p>
          <a:p>
            <a:r>
              <a:rPr lang="en-US" altLang="zh-CN" sz="1200" baseline="0" dirty="0" smtClean="0"/>
              <a:t>Based on Bloom filters, the goal of this paper is to propose a universal model that can address the three kinds of set query problems, and achieve fast query with low false positive rate.</a:t>
            </a:r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en-US" altLang="zh-CN" baseline="0" dirty="0" smtClean="0"/>
              <a:t> we propose the universal shifting model. </a:t>
            </a:r>
          </a:p>
          <a:p>
            <a:r>
              <a:rPr lang="en-US" altLang="zh-CN" baseline="0" dirty="0" smtClean="0"/>
              <a:t>When inserting an element x, we compute $k$ hash functions, and locate $k$ bits.  In addition, we computer an  offset, and locate another k bits. In other words, we locate $2k$ bits for each insertion. To accelerate the query speed, we confine the offset is always smaller than a machine word. In this way, we can reduce the number of memory accesses to a half.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Then we show how our model applies to different set queries.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6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For membership</a:t>
            </a:r>
            <a:r>
              <a:rPr lang="en-US" altLang="zh-CN" baseline="0" dirty="0" smtClean="0"/>
              <a:t> query, when inserting an element, we first use k/2 hash functions to locate k/2 bits, and use another hash functions to compute the offset and locate another k/2 bits. Finally, we set all the k bits to 1.</a:t>
            </a:r>
          </a:p>
          <a:p>
            <a:r>
              <a:rPr lang="en-US" altLang="zh-CN" baseline="0" dirty="0" smtClean="0"/>
              <a:t>When querying an element, we compute k/2+1 hash functions and check the k bits. Only if all the k bits are 1, we report true; otherwise, report false.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And this is the false positive formula of our shifting Bloom filter.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9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the theoretical results: </a:t>
            </a:r>
          </a:p>
          <a:p>
            <a:r>
              <a:rPr lang="en-US" altLang="zh-CN" dirty="0" smtClean="0"/>
              <a:t>% </a:t>
            </a:r>
          </a:p>
          <a:p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It</a:t>
            </a:r>
            <a:r>
              <a:rPr lang="en-US" altLang="zh-CN" baseline="0" dirty="0" smtClean="0"/>
              <a:t> can be seen t</a:t>
            </a:r>
            <a:r>
              <a:rPr lang="en-US" altLang="zh-CN" dirty="0" smtClean="0"/>
              <a:t>he optimal</a:t>
            </a:r>
            <a:r>
              <a:rPr lang="en-US" altLang="zh-CN" baseline="0" dirty="0" smtClean="0"/>
              <a:t> k and false positive rate are highly close.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And this can also be observed from this figure.</a:t>
            </a:r>
          </a:p>
          <a:p>
            <a:r>
              <a:rPr lang="en-US" altLang="zh-CN" baseline="0" dirty="0" smtClean="0"/>
              <a:t>The false positive rate is almost the same, but the number of memory accesses for insertion and query is reduced to a half.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16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Then we introduce the association</a:t>
            </a:r>
            <a:r>
              <a:rPr lang="en-US" altLang="zh-CN" baseline="0" dirty="0" smtClean="0"/>
              <a:t> query.</a:t>
            </a:r>
          </a:p>
          <a:p>
            <a:r>
              <a:rPr lang="en-US" altLang="zh-CN" baseline="0" dirty="0" smtClean="0"/>
              <a:t>This paper only handles the two sets problem, and we assume that all the query elements belong to the two sets.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Given two sets with intersections, the straightforward solution is to build two bloom filters.</a:t>
            </a:r>
          </a:p>
          <a:p>
            <a:r>
              <a:rPr lang="en-US" altLang="zh-CN" baseline="0" dirty="0" smtClean="0"/>
              <a:t>The overhead of such method is 2k hash computations and 2k memory accesses for each query.</a:t>
            </a:r>
          </a:p>
          <a:p>
            <a:r>
              <a:rPr lang="en-US" altLang="zh-CN" baseline="0" dirty="0" smtClean="0"/>
              <a:t>%</a:t>
            </a:r>
          </a:p>
          <a:p>
            <a:r>
              <a:rPr lang="en-US" altLang="zh-CN" baseline="0" dirty="0" smtClean="0"/>
              <a:t>Our goal is to halve the hash computations and memory accesses, and eliminate the false positives.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11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9CA-0A46-4DD6-B5B7-96AE12F5CAC8}" type="datetime3">
              <a:rPr lang="en-US" altLang="zh-CN" smtClean="0"/>
              <a:t>7 September 2016</a:t>
            </a:fld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4602E75-F628-455A-B16B-5D96B98CC6F0}" type="datetime3">
              <a:rPr lang="en-US" altLang="zh-CN" smtClean="0"/>
              <a:t>7 September 2016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2A36659-662F-4CAF-9E94-E2C1A5529F06}" type="datetime3">
              <a:rPr lang="en-US" altLang="zh-CN" smtClean="0"/>
              <a:t>7 September 2016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6C00951-099A-45BC-86EB-F01C39E6BC43}" type="datetime3">
              <a:rPr lang="en-US" altLang="zh-CN" smtClean="0"/>
              <a:t>7 September 2016</a:t>
            </a:fld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94FC-F3E2-40E5-B64D-BAE5B6E3EE9D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F1378C36-0DC4-41F9-AA72-FB37F4623248}" type="datetime3">
              <a:rPr lang="en-US" altLang="zh-CN" smtClean="0"/>
              <a:t>7 September 2016</a:t>
            </a:fld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929544-37C2-4B93-A2D8-FCAB619B35D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CE45B0D9-CEA2-4775-B2A6-3C9CD71516DF}" type="datetime3">
              <a:rPr lang="en-US" altLang="zh-CN" smtClean="0"/>
              <a:t>7 September 2016</a:t>
            </a:fld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86E0327-45FD-4EDF-8DDC-FB06E2854BF9}" type="datetime3">
              <a:rPr lang="en-US" altLang="zh-CN" smtClean="0"/>
              <a:t>7 September 2016</a:t>
            </a:fld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565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06DAA16-F1B9-4C82-AB4F-9C7070B4E6C4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565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IWQoS 2015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565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15772" y="230190"/>
            <a:ext cx="2896947" cy="430887"/>
          </a:xfrm>
          <a:prstGeom prst="rect">
            <a:avLst/>
          </a:prstGeom>
          <a:gradFill>
            <a:gsLst>
              <a:gs pos="63000">
                <a:srgbClr val="E5E5E5"/>
              </a:gs>
              <a:gs pos="9000">
                <a:schemeClr val="bg1"/>
              </a:gs>
              <a:gs pos="36000">
                <a:schemeClr val="bg1">
                  <a:lumMod val="95000"/>
                </a:schemeClr>
              </a:gs>
              <a:gs pos="92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200" b="0" i="1" kern="1200" cap="none" spc="0" dirty="0" smtClean="0">
                <a:ln w="0"/>
                <a:solidFill>
                  <a:srgbClr val="7030A0"/>
                </a:solidFill>
                <a:effectLst>
                  <a:glow rad="444500">
                    <a:schemeClr val="accent6">
                      <a:lumMod val="40000"/>
                      <a:lumOff val="60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Peking University, China</a:t>
            </a:r>
            <a:endParaRPr lang="zh-CN" altLang="en-US" sz="2200" b="0" cap="none" spc="0" dirty="0">
              <a:ln w="0"/>
              <a:solidFill>
                <a:srgbClr val="7030A0"/>
              </a:solidFill>
              <a:effectLst>
                <a:glow rad="444500">
                  <a:schemeClr val="accent6">
                    <a:lumMod val="40000"/>
                    <a:lumOff val="60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55600" y="1761065"/>
            <a:ext cx="8568267" cy="1413935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  <a:spcBef>
                <a:spcPts val="3000"/>
              </a:spcBef>
              <a:defRPr/>
            </a:pPr>
            <a:r>
              <a:rPr lang="en-US" altLang="zh-CN" sz="6000" b="1" cap="none" dirty="0" smtClean="0">
                <a:solidFill>
                  <a:srgbClr val="0070C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Filters</a:t>
            </a:r>
            <a:endParaRPr lang="zh-CN" altLang="en-US" sz="6000" b="1" cap="none" dirty="0" smtClean="0">
              <a:solidFill>
                <a:srgbClr val="0070C0"/>
              </a:solidFill>
              <a:effectLst>
                <a:reflection stA="45000" endPos="55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067" y="3835903"/>
            <a:ext cx="8686800" cy="2158490"/>
          </a:xfrm>
        </p:spPr>
        <p:txBody>
          <a:bodyPr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Tong Yang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Alex X. Liu, Muhammad Shahzad, Yuankun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Zhong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Qiaobin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Fu, Zi Li, Gaogang Xie, Xiaoming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</a:p>
          <a:p>
            <a:pPr algn="ctr">
              <a:lnSpc>
                <a:spcPct val="120000"/>
              </a:lnSpc>
            </a:pPr>
            <a:endParaRPr lang="en-US" altLang="zh-CN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fld id="{66C00951-099A-45BC-86EB-F01C39E6BC43}" type="datetime3">
              <a:rPr lang="en-US" altLang="zh-CN" sz="2000" smtClean="0"/>
              <a:pPr>
                <a:lnSpc>
                  <a:spcPct val="120000"/>
                </a:lnSpc>
              </a:pPr>
              <a:t>7 September 2016</a:t>
            </a:fld>
            <a:endParaRPr lang="en-US" altLang="zh-CN" sz="23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83" y="3656337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ic.58pic.com/58pic/12/40/53/95I58PICw9Z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r="1507"/>
          <a:stretch/>
        </p:blipFill>
        <p:spPr bwMode="auto">
          <a:xfrm>
            <a:off x="6019801" y="4560"/>
            <a:ext cx="3115734" cy="1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8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470" y="1546080"/>
            <a:ext cx="3110592" cy="1151057"/>
            <a:chOff x="3205154" y="2227400"/>
            <a:chExt cx="3110592" cy="1151057"/>
          </a:xfrm>
        </p:grpSpPr>
        <p:sp>
          <p:nvSpPr>
            <p:cNvPr id="28" name="椭圆 27"/>
            <p:cNvSpPr/>
            <p:nvPr/>
          </p:nvSpPr>
          <p:spPr>
            <a:xfrm>
              <a:off x="3205154" y="2227400"/>
              <a:ext cx="1860557" cy="1143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29204" y="2619271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546499" y="2444575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887844" y="2398896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165363" y="2450555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63796" y="2621175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567896" y="2731907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1296" y="2705119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004015" y="2834082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676475" y="2982532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884286" y="3144220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288538" y="2959683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580451" y="3098419"/>
              <a:ext cx="140742" cy="1386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661882" y="2289707"/>
              <a:ext cx="1653864" cy="1088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30973" y="2596904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242967" y="2461203"/>
              <a:ext cx="140742" cy="13864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37687" y="2475519"/>
              <a:ext cx="140742" cy="13864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803362" y="2565932"/>
              <a:ext cx="140742" cy="13864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17540" y="285018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234479" y="3051704"/>
              <a:ext cx="140742" cy="13864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991311" y="3003855"/>
              <a:ext cx="140742" cy="13864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51470" y="2908541"/>
                <a:ext cx="39938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1-S2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000" b="1" i="1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/>
                  <a:t>      </a:t>
                </a:r>
              </a:p>
              <a:p>
                <a:endParaRPr lang="en-US" altLang="zh-CN" sz="20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0" y="2908541"/>
                <a:ext cx="3993810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289" y="3021656"/>
            <a:ext cx="710850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470" y="2147212"/>
            <a:ext cx="3110592" cy="1151057"/>
            <a:chOff x="3205154" y="2227400"/>
            <a:chExt cx="3110592" cy="1151057"/>
          </a:xfrm>
        </p:grpSpPr>
        <p:sp>
          <p:nvSpPr>
            <p:cNvPr id="28" name="椭圆 27"/>
            <p:cNvSpPr/>
            <p:nvPr/>
          </p:nvSpPr>
          <p:spPr>
            <a:xfrm>
              <a:off x="3205154" y="2227400"/>
              <a:ext cx="1860557" cy="1143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29204" y="2619271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546499" y="24445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887844" y="239889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165363" y="245055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63796" y="26211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567896" y="2731907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1296" y="27051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004015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676475" y="298253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884286" y="3144220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288538" y="295968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580451" y="30984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661882" y="2289707"/>
              <a:ext cx="1653864" cy="1088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30973" y="2596904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242967" y="246120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37687" y="24755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803362" y="256593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17540" y="285018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234479" y="3051704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991311" y="300385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20490" y="3509673"/>
                <a:ext cx="24415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1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/>
                  <a:t>,      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/>
                  <a:t>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90" y="3509673"/>
                <a:ext cx="2441572" cy="923330"/>
              </a:xfrm>
              <a:prstGeom prst="rect">
                <a:avLst/>
              </a:prstGeom>
              <a:blipFill rotWithShape="0"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88264" y="1582109"/>
                <a:ext cx="5274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1.  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zh-CN" altLang="en-US" dirty="0" smtClean="0"/>
                  <a:t>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4" y="1582109"/>
                <a:ext cx="527473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494664" y="2659208"/>
                <a:ext cx="5571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3.  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zh-CN" altLang="en-US" dirty="0" smtClean="0"/>
                  <a:t>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64" y="2659208"/>
                <a:ext cx="557107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494664" y="2104804"/>
                <a:ext cx="5431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2.  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zh-CN" altLang="en-US" dirty="0" smtClean="0"/>
                  <a:t>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64" y="2104804"/>
                <a:ext cx="543122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488263" y="3136298"/>
                <a:ext cx="5571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4.   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Both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2,   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1          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3" y="3136298"/>
                <a:ext cx="557107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3488263" y="3667699"/>
                <a:ext cx="5431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5.   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Both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2−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1,        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3" y="3667699"/>
                <a:ext cx="543122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488263" y="4180601"/>
                <a:ext cx="5431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Both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1,        !(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3" y="4180601"/>
                <a:ext cx="543122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488263" y="4652334"/>
                <a:ext cx="5431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7.   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2        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3" y="4652334"/>
                <a:ext cx="543122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48" grpId="0"/>
      <p:bldP spid="49" grpId="0"/>
      <p:bldP spid="51" grpId="0"/>
      <p:bldP spid="5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2" y="1992631"/>
            <a:ext cx="4683995" cy="4648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797" y="2430781"/>
            <a:ext cx="7095807" cy="377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 smtClean="0">
                <a:solidFill>
                  <a:srgbClr val="7030A0"/>
                </a:solidFill>
              </a:rPr>
              <a:t>S</a:t>
            </a:r>
            <a:r>
              <a:rPr lang="en-US" altLang="zh-CN" sz="2800" i="1" baseline="-25000" dirty="0" smtClean="0">
                <a:solidFill>
                  <a:srgbClr val="7030A0"/>
                </a:solidFill>
              </a:rPr>
              <a:t>i </a:t>
            </a:r>
            <a:r>
              <a:rPr lang="en-US" altLang="zh-CN" dirty="0" smtClean="0">
                <a:solidFill>
                  <a:srgbClr val="7030A0"/>
                </a:solidFill>
              </a:rPr>
              <a:t>:  all the elements which have </a:t>
            </a:r>
            <a:r>
              <a:rPr lang="en-US" altLang="zh-CN" i="1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 multiplicities</a:t>
            </a:r>
            <a:r>
              <a:rPr lang="en-US" altLang="zh-CN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47" y="1925017"/>
            <a:ext cx="2246794" cy="4140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50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8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Experimental Setup 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0895" y="2242671"/>
            <a:ext cx="7655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10Gbps link of a backbone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5-tuple flow ID of each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packet: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source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IP, source port, destination IP,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destination port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protocol type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million 5-tuple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flow IDs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out of which 8 million flow IDs are distinct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0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8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M</a:t>
            </a:r>
            <a:r>
              <a:rPr lang="en-US" altLang="zh-CN" dirty="0" smtClean="0">
                <a:solidFill>
                  <a:srgbClr val="7030A0"/>
                </a:solidFill>
              </a:rPr>
              <a:t>:   Membership Query  ---   FP rate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8" r="11111" b="16135"/>
          <a:stretch/>
        </p:blipFill>
        <p:spPr>
          <a:xfrm>
            <a:off x="428731" y="1972733"/>
            <a:ext cx="8128000" cy="43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8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0" r="11024" b="16762"/>
          <a:stretch/>
        </p:blipFill>
        <p:spPr>
          <a:xfrm>
            <a:off x="356308" y="1871827"/>
            <a:ext cx="8135889" cy="4445000"/>
          </a:xfrm>
          <a:prstGeom prst="rect">
            <a:avLst/>
          </a:prstGeom>
        </p:spPr>
      </p:pic>
      <p:sp>
        <p:nvSpPr>
          <p:cNvPr id="20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M</a:t>
            </a:r>
            <a:r>
              <a:rPr lang="en-US" altLang="zh-CN" dirty="0" smtClean="0">
                <a:solidFill>
                  <a:srgbClr val="7030A0"/>
                </a:solidFill>
              </a:rPr>
              <a:t>:   Membership Query  ---   FP rate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12400" r="11574" b="17789"/>
          <a:stretch/>
        </p:blipFill>
        <p:spPr>
          <a:xfrm>
            <a:off x="398641" y="1837267"/>
            <a:ext cx="7984067" cy="4485707"/>
          </a:xfrm>
          <a:prstGeom prst="rect">
            <a:avLst/>
          </a:prstGeom>
        </p:spPr>
      </p:pic>
      <p:sp>
        <p:nvSpPr>
          <p:cNvPr id="18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M</a:t>
            </a:r>
            <a:r>
              <a:rPr lang="en-US" altLang="zh-CN" dirty="0" smtClean="0">
                <a:solidFill>
                  <a:srgbClr val="7030A0"/>
                </a:solidFill>
              </a:rPr>
              <a:t>:   Membership Query  ---   FP rate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8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M</a:t>
            </a:r>
            <a:r>
              <a:rPr lang="en-US" altLang="zh-CN" dirty="0" smtClean="0">
                <a:solidFill>
                  <a:srgbClr val="7030A0"/>
                </a:solidFill>
              </a:rPr>
              <a:t>:   Membership Query   ----  Query Speed (</a:t>
            </a:r>
            <a:r>
              <a:rPr lang="en-US" altLang="zh-CN" dirty="0" err="1" smtClean="0">
                <a:solidFill>
                  <a:srgbClr val="7030A0"/>
                </a:solidFill>
              </a:rPr>
              <a:t>Mqps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3166" b="18711"/>
          <a:stretch/>
        </p:blipFill>
        <p:spPr>
          <a:xfrm>
            <a:off x="851605" y="1905693"/>
            <a:ext cx="7619999" cy="43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9" t="13651" b="19148"/>
          <a:stretch/>
        </p:blipFill>
        <p:spPr>
          <a:xfrm>
            <a:off x="950896" y="1913087"/>
            <a:ext cx="7577667" cy="4318000"/>
          </a:xfrm>
          <a:prstGeom prst="rect">
            <a:avLst/>
          </a:prstGeom>
        </p:spPr>
      </p:pic>
      <p:sp>
        <p:nvSpPr>
          <p:cNvPr id="18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M</a:t>
            </a:r>
            <a:r>
              <a:rPr lang="en-US" altLang="zh-CN" dirty="0" smtClean="0">
                <a:solidFill>
                  <a:srgbClr val="7030A0"/>
                </a:solidFill>
              </a:rPr>
              <a:t>:   Membership Query   ----  Query Speed (</a:t>
            </a:r>
            <a:r>
              <a:rPr lang="en-US" altLang="zh-CN" dirty="0" err="1" smtClean="0">
                <a:solidFill>
                  <a:srgbClr val="7030A0"/>
                </a:solidFill>
              </a:rPr>
              <a:t>Mqps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2" t="13092" b="20893"/>
          <a:stretch/>
        </p:blipFill>
        <p:spPr>
          <a:xfrm>
            <a:off x="1092199" y="1842394"/>
            <a:ext cx="7603067" cy="4241800"/>
          </a:xfrm>
          <a:prstGeom prst="rect">
            <a:avLst/>
          </a:prstGeom>
        </p:spPr>
      </p:pic>
      <p:sp>
        <p:nvSpPr>
          <p:cNvPr id="18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M</a:t>
            </a:r>
            <a:r>
              <a:rPr lang="en-US" altLang="zh-CN" dirty="0" smtClean="0">
                <a:solidFill>
                  <a:srgbClr val="7030A0"/>
                </a:solidFill>
              </a:rPr>
              <a:t>:   Membership Query   ----  Query Speed (</a:t>
            </a:r>
            <a:r>
              <a:rPr lang="en-US" altLang="zh-CN" dirty="0" err="1" smtClean="0">
                <a:solidFill>
                  <a:srgbClr val="7030A0"/>
                </a:solidFill>
              </a:rPr>
              <a:t>Mqps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6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591733"/>
            <a:ext cx="7886700" cy="45852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Membership query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Association query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Multiplicity query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5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A</a:t>
            </a:r>
            <a:r>
              <a:rPr lang="en-US" altLang="zh-CN" dirty="0" smtClean="0">
                <a:solidFill>
                  <a:srgbClr val="7030A0"/>
                </a:solidFill>
              </a:rPr>
              <a:t>:   Association Query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t="13105" r="1852" b="21539"/>
          <a:stretch/>
        </p:blipFill>
        <p:spPr>
          <a:xfrm>
            <a:off x="1075266" y="1930400"/>
            <a:ext cx="7332135" cy="41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8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X</a:t>
            </a:r>
            <a:r>
              <a:rPr lang="en-US" altLang="zh-CN" dirty="0" smtClean="0">
                <a:solidFill>
                  <a:srgbClr val="7030A0"/>
                </a:solidFill>
              </a:rPr>
              <a:t>:   Multiplicity Query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16216" r="13242" b="18050"/>
          <a:stretch/>
        </p:blipFill>
        <p:spPr>
          <a:xfrm>
            <a:off x="872523" y="1842394"/>
            <a:ext cx="7374467" cy="42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8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X</a:t>
            </a:r>
            <a:r>
              <a:rPr lang="en-US" altLang="zh-CN" dirty="0" smtClean="0">
                <a:solidFill>
                  <a:srgbClr val="7030A0"/>
                </a:solidFill>
              </a:rPr>
              <a:t>:   Multiplicity Query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t="29178" r="1758" b="1288"/>
          <a:stretch/>
        </p:blipFill>
        <p:spPr>
          <a:xfrm>
            <a:off x="628650" y="1861465"/>
            <a:ext cx="811953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8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398641" y="1442117"/>
            <a:ext cx="7886700" cy="80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ShBF</a:t>
            </a:r>
            <a:r>
              <a:rPr lang="en-US" altLang="zh-CN" baseline="-25000" dirty="0" err="1" smtClean="0">
                <a:solidFill>
                  <a:srgbClr val="7030A0"/>
                </a:solidFill>
              </a:rPr>
              <a:t>X</a:t>
            </a:r>
            <a:r>
              <a:rPr lang="en-US" altLang="zh-CN" dirty="0" smtClean="0">
                <a:solidFill>
                  <a:srgbClr val="7030A0"/>
                </a:solidFill>
              </a:rPr>
              <a:t>:   Multiplicity Query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" t="19992" r="12813" b="17808"/>
          <a:stretch/>
        </p:blipFill>
        <p:spPr>
          <a:xfrm>
            <a:off x="891828" y="2034987"/>
            <a:ext cx="7357534" cy="40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8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398641" y="1442117"/>
            <a:ext cx="8660694" cy="4881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Key Contributions: 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We propose </a:t>
            </a:r>
            <a:r>
              <a:rPr lang="en-US" altLang="zh-CN" sz="2400" dirty="0"/>
              <a:t>Shifting Bloom Filter, a general framework to answer a variety of set queries</a:t>
            </a:r>
            <a:r>
              <a:rPr lang="en-US" altLang="zh-CN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We present how to use </a:t>
            </a:r>
            <a:r>
              <a:rPr lang="en-US" altLang="zh-CN" sz="2400" dirty="0" err="1"/>
              <a:t>ShBF</a:t>
            </a:r>
            <a:r>
              <a:rPr lang="en-US" altLang="zh-CN" sz="2400" dirty="0"/>
              <a:t> to answer three important set queries, </a:t>
            </a:r>
            <a:r>
              <a:rPr lang="en-US" altLang="zh-CN" sz="2400" i="1" dirty="0" smtClean="0"/>
              <a:t>i.e.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membership, association, and multiplicity queries</a:t>
            </a:r>
            <a:r>
              <a:rPr lang="en-US" altLang="zh-CN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We validated our analytical models through simulations using real world network traces</a:t>
            </a:r>
            <a:r>
              <a:rPr lang="en-US" altLang="zh-CN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The source codes of our </a:t>
            </a:r>
            <a:r>
              <a:rPr lang="en-US" altLang="zh-CN" sz="2400" dirty="0" err="1" smtClean="0"/>
              <a:t>ShBF</a:t>
            </a:r>
            <a:r>
              <a:rPr lang="en-US" altLang="zh-CN" sz="2400" dirty="0" smtClean="0"/>
              <a:t> and prior art are available at 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    </a:t>
            </a:r>
            <a:r>
              <a:rPr lang="en-US" altLang="zh-CN" sz="2400" dirty="0" smtClean="0">
                <a:solidFill>
                  <a:srgbClr val="7030A0"/>
                </a:solidFill>
              </a:rPr>
              <a:t>http</a:t>
            </a:r>
            <a:r>
              <a:rPr lang="en-US" altLang="zh-CN" sz="2400" dirty="0">
                <a:solidFill>
                  <a:srgbClr val="7030A0"/>
                </a:solidFill>
              </a:rPr>
              <a:t>://net.pku.edu.cn/~yangtong/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7 September 2016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1604" y="2571744"/>
            <a:ext cx="592933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800" b="1" kern="10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/>
                <a:ea typeface="华文新魏" pitchFamily="2" charset="-122"/>
                <a:cs typeface="Arial"/>
              </a:rPr>
              <a:t> </a:t>
            </a:r>
            <a:r>
              <a:rPr lang="en-US" altLang="zh-CN" sz="4800" b="1" kern="10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/>
                <a:ea typeface="华文新魏" pitchFamily="2" charset="-122"/>
                <a:cs typeface="Arial"/>
              </a:rPr>
              <a:t>Thanks!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CC0000"/>
                  </a:gs>
                  <a:gs pos="100000">
                    <a:srgbClr val="CC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华文新魏" pitchFamily="2" charset="-122"/>
              <a:cs typeface="Arial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-13648" y="113029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pic.58pic.com/58pic/12/40/53/95I58PICw9Z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r="1507"/>
          <a:stretch/>
        </p:blipFill>
        <p:spPr bwMode="auto">
          <a:xfrm>
            <a:off x="13737" y="0"/>
            <a:ext cx="3115734" cy="1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591733"/>
            <a:ext cx="7886700" cy="45852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element 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                      set  </a:t>
            </a:r>
            <a:r>
              <a:rPr lang="en-US" altLang="zh-CN" i="1" dirty="0" smtClean="0"/>
              <a:t>S1                </a:t>
            </a:r>
            <a:r>
              <a:rPr lang="en-US" altLang="zh-CN" dirty="0" smtClean="0"/>
              <a:t>set </a:t>
            </a:r>
            <a:r>
              <a:rPr lang="en-US" altLang="zh-CN" i="1" dirty="0" smtClean="0"/>
              <a:t>   S2</a:t>
            </a:r>
            <a:endParaRPr lang="en-US" altLang="zh-CN" i="1" dirty="0" smtClean="0"/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endParaRPr lang="en-US" altLang="zh-CN" i="1" dirty="0" smtClean="0"/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dirty="0" smtClean="0"/>
              <a:t>Question 1.    </a:t>
            </a:r>
            <a:r>
              <a:rPr lang="en-US" altLang="zh-CN" i="1" dirty="0" smtClean="0"/>
              <a:t>e  </a:t>
            </a:r>
            <a:r>
              <a:rPr lang="en-US" altLang="zh-CN" dirty="0" smtClean="0"/>
              <a:t> in </a:t>
            </a:r>
            <a:r>
              <a:rPr lang="en-US" altLang="zh-CN" i="1" dirty="0"/>
              <a:t>S1 </a:t>
            </a:r>
            <a:r>
              <a:rPr lang="en-US" altLang="zh-CN" dirty="0" smtClean="0"/>
              <a:t>?                      ---</a:t>
            </a:r>
            <a:r>
              <a:rPr lang="en-US" altLang="zh-CN" dirty="0" smtClean="0">
                <a:sym typeface="Wingdings" panose="05000000000000000000" pitchFamily="2" charset="2"/>
              </a:rPr>
              <a:t> Membership Query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Question 2.    </a:t>
            </a:r>
            <a:r>
              <a:rPr lang="en-US" altLang="zh-CN" i="1" dirty="0" smtClean="0"/>
              <a:t>e  </a:t>
            </a:r>
            <a:r>
              <a:rPr lang="en-US" altLang="zh-CN" dirty="0" smtClean="0"/>
              <a:t> </a:t>
            </a:r>
            <a:r>
              <a:rPr lang="en-US" altLang="zh-CN" dirty="0"/>
              <a:t>in  </a:t>
            </a:r>
            <a:r>
              <a:rPr lang="en-US" altLang="zh-CN" i="1" dirty="0" smtClean="0"/>
              <a:t>S1   or   S2  </a:t>
            </a:r>
            <a:r>
              <a:rPr lang="en-US" altLang="zh-CN" dirty="0" smtClean="0"/>
              <a:t>?       </a:t>
            </a:r>
            <a:r>
              <a:rPr lang="en-US" altLang="zh-CN" dirty="0"/>
              <a:t>---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Association  Query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Question 3.    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 smtClean="0"/>
              <a:t>s quantity in </a:t>
            </a:r>
            <a:r>
              <a:rPr lang="en-US" altLang="zh-CN" i="1" dirty="0"/>
              <a:t>S1 </a:t>
            </a:r>
            <a:r>
              <a:rPr lang="en-US" altLang="zh-CN" dirty="0" smtClean="0"/>
              <a:t>?        </a:t>
            </a:r>
            <a:r>
              <a:rPr lang="en-US" altLang="zh-CN" dirty="0" smtClean="0"/>
              <a:t>---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Multiplicity  Query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686050" y="1798743"/>
            <a:ext cx="848832" cy="2159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205154" y="2227400"/>
            <a:ext cx="1860557" cy="1143000"/>
            <a:chOff x="3205154" y="2227400"/>
            <a:chExt cx="1860557" cy="1143000"/>
          </a:xfrm>
        </p:grpSpPr>
        <p:sp>
          <p:nvSpPr>
            <p:cNvPr id="18" name="椭圆 17"/>
            <p:cNvSpPr/>
            <p:nvPr/>
          </p:nvSpPr>
          <p:spPr>
            <a:xfrm>
              <a:off x="3205154" y="2227400"/>
              <a:ext cx="1860557" cy="1143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29204" y="2619271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6499" y="24445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87844" y="239889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165363" y="245055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463796" y="26211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567896" y="2731907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241296" y="27051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004015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76475" y="298253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84286" y="3144220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288538" y="295968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580451" y="30984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2001325" y="2695440"/>
            <a:ext cx="140742" cy="13864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5729069" y="2227400"/>
            <a:ext cx="1860557" cy="1143000"/>
            <a:chOff x="5729069" y="2227400"/>
            <a:chExt cx="1860557" cy="1143000"/>
          </a:xfrm>
        </p:grpSpPr>
        <p:sp>
          <p:nvSpPr>
            <p:cNvPr id="36" name="椭圆 35"/>
            <p:cNvSpPr/>
            <p:nvPr/>
          </p:nvSpPr>
          <p:spPr>
            <a:xfrm>
              <a:off x="5729069" y="2227400"/>
              <a:ext cx="1860557" cy="1143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187917" y="248253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411759" y="239889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689278" y="245055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972154" y="250362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091811" y="2731907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871404" y="2714074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27930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403271" y="305713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863748" y="292690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112896" y="305713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52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591733"/>
            <a:ext cx="7886700" cy="45852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731326" y="1783495"/>
            <a:ext cx="1860557" cy="1143000"/>
            <a:chOff x="3205154" y="2227400"/>
            <a:chExt cx="1860557" cy="1143000"/>
          </a:xfrm>
        </p:grpSpPr>
        <p:sp>
          <p:nvSpPr>
            <p:cNvPr id="52" name="椭圆 51"/>
            <p:cNvSpPr/>
            <p:nvPr/>
          </p:nvSpPr>
          <p:spPr>
            <a:xfrm>
              <a:off x="3205154" y="2227400"/>
              <a:ext cx="1860557" cy="1143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829204" y="2619271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546499" y="24445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887844" y="239889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165363" y="245055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463796" y="26211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567896" y="2731907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241296" y="27051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004015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76475" y="298253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884286" y="3144220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288538" y="295968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580451" y="30984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1" name="椭圆 50"/>
          <p:cNvSpPr/>
          <p:nvPr/>
        </p:nvSpPr>
        <p:spPr>
          <a:xfrm>
            <a:off x="2547026" y="2320856"/>
            <a:ext cx="140742" cy="13864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内容占位符 1"/>
          <p:cNvSpPr txBox="1">
            <a:spLocks/>
          </p:cNvSpPr>
          <p:nvPr/>
        </p:nvSpPr>
        <p:spPr>
          <a:xfrm>
            <a:off x="781050" y="1744133"/>
            <a:ext cx="7886700" cy="458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Question 1.    </a:t>
            </a:r>
            <a:r>
              <a:rPr lang="en-US" altLang="zh-CN" i="1" dirty="0" smtClean="0"/>
              <a:t>e  </a:t>
            </a:r>
            <a:r>
              <a:rPr lang="en-US" altLang="zh-CN" dirty="0" smtClean="0"/>
              <a:t> in  </a:t>
            </a:r>
            <a:r>
              <a:rPr lang="en-US" altLang="zh-CN" i="1" dirty="0" smtClean="0"/>
              <a:t>S  </a:t>
            </a:r>
            <a:r>
              <a:rPr lang="en-US" altLang="zh-CN" dirty="0" smtClean="0"/>
              <a:t>?                      ---</a:t>
            </a:r>
            <a:r>
              <a:rPr lang="en-US" altLang="zh-CN" dirty="0" smtClean="0">
                <a:sym typeface="Wingdings" panose="05000000000000000000" pitchFamily="2" charset="2"/>
              </a:rPr>
              <a:t> Membership Query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Solution I:  </a:t>
            </a:r>
            <a:r>
              <a:rPr lang="en-US" altLang="zh-CN" dirty="0" smtClean="0"/>
              <a:t>Traversing </a:t>
            </a:r>
            <a:r>
              <a:rPr lang="en-US" altLang="zh-CN" dirty="0" smtClean="0"/>
              <a:t>the set.  </a:t>
            </a:r>
            <a:r>
              <a:rPr lang="en-US" altLang="zh-CN" dirty="0" smtClean="0"/>
              <a:t>O(n</a:t>
            </a:r>
            <a:r>
              <a:rPr lang="en-US" altLang="zh-CN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Solution II: </a:t>
            </a:r>
            <a:r>
              <a:rPr lang="en-US" altLang="zh-CN" dirty="0" smtClean="0"/>
              <a:t>Using </a:t>
            </a:r>
            <a:r>
              <a:rPr lang="en-US" altLang="zh-CN" dirty="0" smtClean="0"/>
              <a:t>hash tables. </a:t>
            </a:r>
            <a:r>
              <a:rPr lang="en-US" altLang="zh-CN" dirty="0" smtClean="0"/>
              <a:t> O(1</a:t>
            </a:r>
            <a:r>
              <a:rPr lang="en-US" altLang="zh-CN" dirty="0" smtClean="0"/>
              <a:t>),  </a:t>
            </a:r>
            <a:r>
              <a:rPr lang="en-US" altLang="zh-CN" dirty="0" smtClean="0"/>
              <a:t>large memory, worst case is unbounded.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305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591733"/>
            <a:ext cx="7886700" cy="45852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6608" y="3208749"/>
            <a:ext cx="5266117" cy="338667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138735" y="2080505"/>
            <a:ext cx="953511" cy="1128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027687" y="1760136"/>
            <a:ext cx="494595" cy="3894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93344" y="3207405"/>
            <a:ext cx="304800" cy="3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20" idx="4"/>
          </p:cNvCxnSpPr>
          <p:nvPr/>
        </p:nvCxnSpPr>
        <p:spPr>
          <a:xfrm>
            <a:off x="3274985" y="2149602"/>
            <a:ext cx="887773" cy="1056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995265" y="3207405"/>
            <a:ext cx="304800" cy="3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>
            <a:stCxn id="20" idx="5"/>
          </p:cNvCxnSpPr>
          <p:nvPr/>
        </p:nvCxnSpPr>
        <p:spPr>
          <a:xfrm>
            <a:off x="3449850" y="2092566"/>
            <a:ext cx="1920411" cy="1113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187394" y="3207405"/>
            <a:ext cx="304800" cy="3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5997186" y="1343148"/>
            <a:ext cx="3135976" cy="290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More hash functions  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less hash functions?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3000" dirty="0" smtClean="0"/>
              <a:t>k=m/n * ln2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000" dirty="0" smtClean="0"/>
              <a:t>   f=0.5^k</a:t>
            </a:r>
            <a:endParaRPr lang="en-US" altLang="zh-CN" sz="3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48433" y="1455149"/>
            <a:ext cx="296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Standard Bloom filters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77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内容占位符 1"/>
          <p:cNvSpPr txBox="1">
            <a:spLocks/>
          </p:cNvSpPr>
          <p:nvPr/>
        </p:nvSpPr>
        <p:spPr>
          <a:xfrm>
            <a:off x="781050" y="1744133"/>
            <a:ext cx="7886700" cy="458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Shifting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99" y="1867722"/>
            <a:ext cx="7210051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内容占位符 1"/>
          <p:cNvSpPr txBox="1">
            <a:spLocks/>
          </p:cNvSpPr>
          <p:nvPr/>
        </p:nvSpPr>
        <p:spPr>
          <a:xfrm>
            <a:off x="781050" y="1744133"/>
            <a:ext cx="7886700" cy="458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Membership query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59" y="1959236"/>
            <a:ext cx="6943482" cy="3505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582" y="4943238"/>
            <a:ext cx="5315611" cy="10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内容占位符 1"/>
          <p:cNvSpPr txBox="1">
            <a:spLocks/>
          </p:cNvSpPr>
          <p:nvPr/>
        </p:nvSpPr>
        <p:spPr>
          <a:xfrm>
            <a:off x="781050" y="1744133"/>
            <a:ext cx="7886700" cy="109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Theoretical Results: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112707" y="3079006"/>
                <a:ext cx="3685368" cy="751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2 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 = 0.6931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07" y="3079006"/>
                <a:ext cx="3685368" cy="751296"/>
              </a:xfrm>
              <a:prstGeom prst="rect">
                <a:avLst/>
              </a:prstGeom>
              <a:blipFill rotWithShape="0"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007348" y="3012313"/>
                <a:ext cx="2454838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=0.6185 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48" y="3012313"/>
                <a:ext cx="2454838" cy="8302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109470" y="4319508"/>
                <a:ext cx="2305183" cy="751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0.7009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470" y="4319508"/>
                <a:ext cx="2305183" cy="751296"/>
              </a:xfrm>
              <a:prstGeom prst="rect">
                <a:avLst/>
              </a:prstGeom>
              <a:blipFill rotWithShape="0">
                <a:blip r:embed="rId5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003361" y="4223895"/>
                <a:ext cx="2454839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=0.6204 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61" y="4223895"/>
                <a:ext cx="2454839" cy="8302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112448" y="3163519"/>
            <a:ext cx="199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Bloom filter: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81050" y="4433546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ShBF</a:t>
            </a:r>
            <a:r>
              <a:rPr lang="en-US" altLang="zh-CN" sz="2800" baseline="-25000" dirty="0" err="1" smtClean="0"/>
              <a:t>M</a:t>
            </a:r>
            <a:r>
              <a:rPr lang="en-US" altLang="zh-CN" sz="2800" dirty="0" smtClean="0"/>
              <a:t> :</a:t>
            </a:r>
            <a:endParaRPr lang="zh-CN" altLang="en-US" sz="2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08" y="2373834"/>
            <a:ext cx="6992933" cy="384387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6120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1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1991" y="883560"/>
            <a:ext cx="143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Membership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7" y="883560"/>
            <a:ext cx="1306768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1605" y="88356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7 September 2016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0200" y="176272"/>
            <a:ext cx="364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Shifting 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内容占位符 1"/>
          <p:cNvSpPr txBox="1">
            <a:spLocks/>
          </p:cNvSpPr>
          <p:nvPr/>
        </p:nvSpPr>
        <p:spPr>
          <a:xfrm>
            <a:off x="781050" y="1744133"/>
            <a:ext cx="7886700" cy="109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Association Query: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205154" y="2227400"/>
            <a:ext cx="3110592" cy="1151057"/>
            <a:chOff x="3205154" y="2227400"/>
            <a:chExt cx="3110592" cy="1151057"/>
          </a:xfrm>
        </p:grpSpPr>
        <p:sp>
          <p:nvSpPr>
            <p:cNvPr id="28" name="椭圆 27"/>
            <p:cNvSpPr/>
            <p:nvPr/>
          </p:nvSpPr>
          <p:spPr>
            <a:xfrm>
              <a:off x="3205154" y="2227400"/>
              <a:ext cx="1860557" cy="1143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29204" y="2619271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546499" y="24445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887844" y="239889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165363" y="245055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63796" y="26211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567896" y="2731907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41296" y="27051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004015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676475" y="298253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884286" y="3144220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288538" y="295968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580451" y="30984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661882" y="2289707"/>
              <a:ext cx="1653864" cy="1088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30973" y="2596904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242967" y="246120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37687" y="24755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803362" y="256593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17540" y="285018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234479" y="3051704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991311" y="300385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84286" y="37924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BF1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302165" y="37924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BF2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18710" y="4595836"/>
            <a:ext cx="2716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Overhead:</a:t>
            </a:r>
          </a:p>
          <a:p>
            <a:r>
              <a:rPr lang="en-US" altLang="zh-CN" dirty="0" smtClean="0"/>
              <a:t>1) 2k hash computations</a:t>
            </a:r>
          </a:p>
          <a:p>
            <a:r>
              <a:rPr lang="en-US" altLang="zh-CN" dirty="0" smtClean="0"/>
              <a:t>2) 2k memory accesses</a:t>
            </a:r>
          </a:p>
          <a:p>
            <a:r>
              <a:rPr lang="en-US" altLang="zh-CN" dirty="0" smtClean="0"/>
              <a:t>3) False positives</a:t>
            </a:r>
          </a:p>
          <a:p>
            <a:endParaRPr lang="en-US" altLang="zh-CN" dirty="0"/>
          </a:p>
          <a:p>
            <a:r>
              <a:rPr lang="en-US" altLang="zh-CN" dirty="0" smtClean="0"/>
              <a:t>k: # hash functions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665113" y="5416573"/>
            <a:ext cx="1097978" cy="245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128298" y="4595836"/>
            <a:ext cx="2716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Our goal:</a:t>
            </a:r>
          </a:p>
          <a:p>
            <a:r>
              <a:rPr lang="en-US" altLang="zh-CN" dirty="0" smtClean="0"/>
              <a:t>1) k hash computations</a:t>
            </a:r>
          </a:p>
          <a:p>
            <a:r>
              <a:rPr lang="en-US" altLang="zh-CN" dirty="0" smtClean="0"/>
              <a:t>2) k memory accesses</a:t>
            </a:r>
          </a:p>
          <a:p>
            <a:r>
              <a:rPr lang="en-US" altLang="zh-CN" dirty="0" smtClean="0"/>
              <a:t>3) No false positives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33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/>
      <p:bldP spid="9" grpId="0"/>
      <p:bldP spid="12" grpId="0" animBg="1"/>
      <p:bldP spid="4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2219</Words>
  <Application>Microsoft Office PowerPoint</Application>
  <PresentationFormat>全屏显示(4:3)</PresentationFormat>
  <Paragraphs>445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华文楷体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Shifting Bloom Filters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zyylove</cp:lastModifiedBy>
  <cp:revision>566</cp:revision>
  <dcterms:created xsi:type="dcterms:W3CDTF">2014-08-08T13:32:37Z</dcterms:created>
  <dcterms:modified xsi:type="dcterms:W3CDTF">2016-09-08T07:08:00Z</dcterms:modified>
</cp:coreProperties>
</file>