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92" r:id="rId4"/>
    <p:sldId id="259" r:id="rId5"/>
    <p:sldId id="296" r:id="rId6"/>
    <p:sldId id="261" r:id="rId7"/>
    <p:sldId id="268" r:id="rId8"/>
    <p:sldId id="264" r:id="rId9"/>
    <p:sldId id="293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4" r:id="rId18"/>
    <p:sldId id="273" r:id="rId19"/>
    <p:sldId id="277" r:id="rId20"/>
    <p:sldId id="278" r:id="rId21"/>
    <p:sldId id="279" r:id="rId22"/>
    <p:sldId id="294" r:id="rId23"/>
    <p:sldId id="281" r:id="rId24"/>
    <p:sldId id="283" r:id="rId25"/>
    <p:sldId id="282" r:id="rId26"/>
    <p:sldId id="284" r:id="rId27"/>
    <p:sldId id="286" r:id="rId28"/>
    <p:sldId id="285" r:id="rId29"/>
    <p:sldId id="287" r:id="rId30"/>
    <p:sldId id="295" r:id="rId31"/>
    <p:sldId id="289" r:id="rId32"/>
    <p:sldId id="298" r:id="rId33"/>
    <p:sldId id="299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DengXian"/>
        <a:ea typeface="DengXian"/>
        <a:cs typeface="DengXian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DengXian"/>
        <a:ea typeface="DengXian"/>
        <a:cs typeface="DengXian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DengXian"/>
        <a:ea typeface="DengXian"/>
        <a:cs typeface="DengXian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DengXian"/>
        <a:ea typeface="DengXian"/>
        <a:cs typeface="DengXian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DengXian"/>
        <a:ea typeface="DengXian"/>
        <a:cs typeface="DengXian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DengXian"/>
        <a:ea typeface="DengXian"/>
        <a:cs typeface="DengXian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DengXian"/>
        <a:ea typeface="DengXian"/>
        <a:cs typeface="DengXian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DengXian"/>
        <a:ea typeface="DengXian"/>
        <a:cs typeface="DengXian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DengXian"/>
        <a:ea typeface="DengXian"/>
        <a:cs typeface="DengXi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FAADC"/>
    <a:srgbClr val="01B14F"/>
    <a:srgbClr val="006DBF"/>
    <a:srgbClr val="D72415"/>
    <a:srgbClr val="E57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2"/>
    <p:restoredTop sz="67497" autoAdjust="0"/>
  </p:normalViewPr>
  <p:slideViewPr>
    <p:cSldViewPr snapToGrid="0" snapToObjects="1">
      <p:cViewPr varScale="1">
        <p:scale>
          <a:sx n="59" d="100"/>
          <a:sy n="59" d="100"/>
        </p:scale>
        <p:origin x="223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D21F20-B26C-4EB8-88B0-DDE5D517655A}" type="datetimeFigureOut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1449AE-8C43-4958-952F-00D25343E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BBB1EA-E307-438A-A3AA-EAF100A2B078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16C77E0-8832-4D55-BEC7-A7504CD0A4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42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</a:t>
            </a:r>
            <a:r>
              <a:rPr lang="en-US" altLang="zh-CN" baseline="0" dirty="0" smtClean="0"/>
              <a:t> afternoon, everyone. My name is Tong Yang from Peking University, China.</a:t>
            </a:r>
          </a:p>
          <a:p>
            <a:r>
              <a:rPr lang="en-US" altLang="zh-CN" baseline="0" dirty="0" smtClean="0"/>
              <a:t> today, my topic is Pyramid sketch: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6C77E0-8832-4D55-BEC7-A7504CD0A4C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23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DengXian" charset="-122"/>
              </a:rPr>
              <a:t>The first technique is called counter-pair sharing.</a:t>
            </a:r>
          </a:p>
          <a:p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DengXian"/>
              </a:rPr>
              <a:t>There are multiple layers in our framework, each layer is a counter array, each counter is the same size, for example, 4 bits.</a:t>
            </a:r>
          </a:p>
          <a:p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DengXian"/>
              </a:rPr>
              <a:t>Each counter has only four bits, thus it could overflow during insertions.</a:t>
            </a:r>
          </a:p>
          <a:p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DengXian"/>
              </a:rPr>
              <a:t>When a counter overflows, we use its parent counter to record the number of overflows.</a:t>
            </a:r>
          </a:p>
          <a:p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DengXian"/>
            </a:endParaRPr>
          </a:p>
          <a:p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DengXian"/>
              </a:rPr>
              <a:t>Note that every two adjacent counters share one parent counter at the higher layer.</a:t>
            </a:r>
          </a:p>
          <a:p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DengXian"/>
              </a:rPr>
              <a:t>Obviously, the number of counters is halved layer by layer.</a:t>
            </a:r>
          </a:p>
          <a:p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DengXian"/>
              </a:rPr>
              <a:t>The counters at the first layer are pure counters. It means that each counter is used to only record frequencies.</a:t>
            </a:r>
          </a:p>
          <a:p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DengXian"/>
              </a:rPr>
              <a:t>Other counters at the rest layers are hybrid counters.</a:t>
            </a:r>
          </a:p>
        </p:txBody>
      </p:sp>
      <p:sp>
        <p:nvSpPr>
          <p:cNvPr id="2048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03D990-B46B-4B58-84A2-F3376E89224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6343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dirty="0" smtClean="0">
                <a:cs typeface="DengXian"/>
              </a:rPr>
              <a:t>Let show the data structure</a:t>
            </a:r>
            <a:r>
              <a:rPr kumimoji="1" lang="en-US" altLang="zh-CN" baseline="0" dirty="0" smtClean="0">
                <a:cs typeface="DengXian"/>
              </a:rPr>
              <a:t> of hybrid counters.</a:t>
            </a:r>
          </a:p>
          <a:p>
            <a:pPr eaLnBrk="1" hangingPunct="1">
              <a:spcBef>
                <a:spcPct val="0"/>
              </a:spcBef>
            </a:pPr>
            <a:endParaRPr kumimoji="1" lang="zh-CN" altLang="en-US" dirty="0" smtClean="0">
              <a:cs typeface="DengXian"/>
            </a:endParaRPr>
          </a:p>
        </p:txBody>
      </p:sp>
      <p:sp>
        <p:nvSpPr>
          <p:cNvPr id="2253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871955-4B00-473F-80FE-483BA071EE4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026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964E65-18EA-4E2E-8F5A-E2975640553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5720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266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22609E-A34C-4B81-BDAA-7E27D72BF80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35045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2867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98A74B-8FB2-414D-AC91-61F6DC03AF2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9303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307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3313B6-F5F0-4900-9CBE-6C9FA066C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1182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3277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EE47E5-03E5-4F93-AEC5-DB2678D7654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21364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dirty="0" smtClean="0">
                <a:cs typeface="DengXian"/>
              </a:rPr>
              <a:t>Using</a:t>
            </a:r>
            <a:r>
              <a:rPr kumimoji="1" lang="en-US" altLang="zh-CN" baseline="0" dirty="0" smtClean="0">
                <a:cs typeface="DengXian"/>
              </a:rPr>
              <a:t> this method, we can alleviate the problem of hash collisions.</a:t>
            </a:r>
            <a:endParaRPr kumimoji="1" lang="zh-CN" altLang="en-US" dirty="0" smtClean="0">
              <a:cs typeface="DengXian"/>
            </a:endParaRPr>
          </a:p>
        </p:txBody>
      </p:sp>
      <p:sp>
        <p:nvSpPr>
          <p:cNvPr id="3481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EFD72D-B738-4695-B608-D02774DE526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07148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3686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418FF8-5D76-4199-A442-60945DC5FE9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1339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dirty="0" smtClean="0">
                <a:cs typeface="DengXian"/>
              </a:rPr>
              <a:t>Just like ostrich, we pretend</a:t>
            </a:r>
            <a:r>
              <a:rPr kumimoji="1" lang="en-US" altLang="zh-CN" baseline="0" dirty="0" smtClean="0">
                <a:cs typeface="DengXian"/>
              </a:rPr>
              <a:t> that there are no parent counters.</a:t>
            </a:r>
            <a:endParaRPr kumimoji="1" lang="zh-CN" altLang="en-US" dirty="0" smtClean="0">
              <a:cs typeface="DengXian"/>
            </a:endParaRPr>
          </a:p>
        </p:txBody>
      </p:sp>
      <p:sp>
        <p:nvSpPr>
          <p:cNvPr id="3891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E2C26A-8DA3-4EE2-9D41-8AFF1427D71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6581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dirty="0" smtClean="0">
                <a:cs typeface="DengXian"/>
              </a:rPr>
              <a:t>Here</a:t>
            </a:r>
            <a:r>
              <a:rPr kumimoji="1" lang="en-US" altLang="zh-CN" baseline="0" dirty="0" smtClean="0">
                <a:cs typeface="DengXian"/>
              </a:rPr>
              <a:t> is the outline, We first introduce the background.</a:t>
            </a:r>
            <a:endParaRPr kumimoji="1" lang="zh-CN" altLang="en-US" dirty="0" smtClean="0">
              <a:cs typeface="DengXian"/>
            </a:endParaRPr>
          </a:p>
        </p:txBody>
      </p:sp>
      <p:sp>
        <p:nvSpPr>
          <p:cNvPr id="614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81A288-0FDA-41EF-8384-87CE85FDF7F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90462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4096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31F987-FE03-4DEF-9F6D-09C10C773FFA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78360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4301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DCE2D2-B0BB-4A6C-A894-C9C73AB13CD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9674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dirty="0" smtClean="0">
                <a:cs typeface="DengXian"/>
              </a:rPr>
              <a:t>Here</a:t>
            </a:r>
            <a:r>
              <a:rPr kumimoji="1" lang="en-US" altLang="zh-CN" baseline="0" dirty="0" smtClean="0">
                <a:cs typeface="DengXian"/>
              </a:rPr>
              <a:t> is the outline, including Background, Pyramid Techniques, Evaluation, and Conclusion.</a:t>
            </a:r>
            <a:endParaRPr kumimoji="1" lang="zh-CN" altLang="en-US" dirty="0" smtClean="0">
              <a:cs typeface="DengXian"/>
            </a:endParaRPr>
          </a:p>
        </p:txBody>
      </p:sp>
      <p:sp>
        <p:nvSpPr>
          <p:cNvPr id="614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81A288-0FDA-41EF-8384-87CE85FDF7F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4733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4710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1C66C4-7A1C-4825-88A5-3BCAAF99D29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0156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dirty="0" smtClean="0">
                <a:cs typeface="DengXian"/>
              </a:rPr>
              <a:t>We apply our</a:t>
            </a:r>
            <a:r>
              <a:rPr kumimoji="1" lang="en-US" altLang="zh-CN" baseline="0" dirty="0" smtClean="0">
                <a:cs typeface="DengXian"/>
              </a:rPr>
              <a:t> framework to four typical sketches: CM, CU, Count, and Augmented sketch, and find that the error rate is significantly reduced.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baseline="0" dirty="0" smtClean="0">
                <a:cs typeface="DengXian"/>
              </a:rPr>
              <a:t>And we also find that when applying pyramid to the CU sketch, the accuracy is the best, and thus we compare P_CU with other sketches in the following experiments.</a:t>
            </a:r>
            <a:endParaRPr kumimoji="1" lang="zh-CN" altLang="en-US" dirty="0" smtClean="0">
              <a:cs typeface="DengXian"/>
            </a:endParaRPr>
          </a:p>
        </p:txBody>
      </p:sp>
      <p:sp>
        <p:nvSpPr>
          <p:cNvPr id="5120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BFC83D-208A-4EA2-81F3-E442CDE09D8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84166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DengXian" charset="-122"/>
              </a:rPr>
              <a:t>We have proposed five techniques: counter-pair sharing (T1), word constraint (T2), word sharing (T3), one hashing (T4), and Ostrich policy (T5).</a:t>
            </a:r>
          </a:p>
          <a:p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DengXian"/>
              </a:rPr>
              <a:t>These figures show that with all our five techniques, the accuracy and speed are both optimized.</a:t>
            </a:r>
            <a:endParaRPr kumimoji="1" lang="zh-CN" altLang="en-US" dirty="0" smtClean="0">
              <a:cs typeface="DengXian"/>
            </a:endParaRPr>
          </a:p>
        </p:txBody>
      </p:sp>
      <p:sp>
        <p:nvSpPr>
          <p:cNvPr id="4915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5FAEAC-40F8-4C38-9204-932E184777D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0116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dirty="0" smtClean="0">
                <a:cs typeface="DengXian"/>
              </a:rPr>
              <a:t>Here we vary</a:t>
            </a:r>
            <a:r>
              <a:rPr kumimoji="1" lang="en-US" altLang="zh-CN" baseline="0" dirty="0" smtClean="0">
                <a:cs typeface="DengXian"/>
              </a:rPr>
              <a:t> the </a:t>
            </a:r>
            <a:r>
              <a:rPr kumimoji="1" lang="en-US" altLang="zh-CN" baseline="0" dirty="0" err="1" smtClean="0">
                <a:cs typeface="DengXian"/>
              </a:rPr>
              <a:t>skewness</a:t>
            </a:r>
            <a:r>
              <a:rPr kumimoji="1" lang="en-US" altLang="zh-CN" baseline="0" dirty="0" smtClean="0">
                <a:cs typeface="DengXian"/>
              </a:rPr>
              <a:t> and data ID, and find that,  P_CU sketch achieves a much higher accuracy than the four typical sketches.</a:t>
            </a:r>
            <a:endParaRPr kumimoji="1" lang="zh-CN" altLang="en-US" dirty="0" smtClean="0">
              <a:cs typeface="DengXian"/>
            </a:endParaRPr>
          </a:p>
        </p:txBody>
      </p:sp>
      <p:sp>
        <p:nvSpPr>
          <p:cNvPr id="5325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774984-A3F9-47F7-A4EA-19053E4E9D7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00120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cs typeface="DengXian"/>
              </a:rPr>
              <a:t>We apply our</a:t>
            </a:r>
            <a:r>
              <a:rPr kumimoji="1" lang="en-US" altLang="zh-CN" baseline="0" dirty="0" smtClean="0">
                <a:cs typeface="DengXian"/>
              </a:rPr>
              <a:t> framework to four typical sketches: CM, CU, Count, and Augmented sketch, and find that the insertion speed and query speed are both improved.</a:t>
            </a:r>
          </a:p>
          <a:p>
            <a:pPr eaLnBrk="1" hangingPunct="1">
              <a:spcBef>
                <a:spcPct val="0"/>
              </a:spcBef>
            </a:pPr>
            <a:endParaRPr kumimoji="1" lang="zh-CN" altLang="en-US" dirty="0" smtClean="0">
              <a:cs typeface="DengXian"/>
            </a:endParaRPr>
          </a:p>
        </p:txBody>
      </p:sp>
      <p:sp>
        <p:nvSpPr>
          <p:cNvPr id="5734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DB616B-5E54-41F9-9492-056882AB291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3609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dirty="0" smtClean="0">
                <a:cs typeface="DengXian"/>
              </a:rPr>
              <a:t>Similarly,</a:t>
            </a:r>
            <a:r>
              <a:rPr kumimoji="1" lang="en-US" altLang="zh-CN" baseline="0" dirty="0" smtClean="0">
                <a:cs typeface="DengXian"/>
              </a:rPr>
              <a:t> with different </a:t>
            </a:r>
            <a:r>
              <a:rPr kumimoji="1" lang="en-US" altLang="zh-CN" baseline="0" dirty="0" err="1" smtClean="0">
                <a:cs typeface="DengXian"/>
              </a:rPr>
              <a:t>skewness</a:t>
            </a:r>
            <a:r>
              <a:rPr kumimoji="1" lang="en-US" altLang="zh-CN" baseline="0" dirty="0" smtClean="0">
                <a:cs typeface="DengXian"/>
              </a:rPr>
              <a:t> and dataset ID, P_CU achieves a much fewer number of memory accesses than the four typical sketches.</a:t>
            </a:r>
            <a:endParaRPr kumimoji="1" lang="zh-CN" altLang="en-US" dirty="0" smtClean="0">
              <a:cs typeface="DengXian"/>
            </a:endParaRPr>
          </a:p>
        </p:txBody>
      </p:sp>
      <p:sp>
        <p:nvSpPr>
          <p:cNvPr id="5529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C58C06-AA98-4CDD-8034-16B8C96B399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7422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cs typeface="DengXian"/>
              </a:rPr>
              <a:t>Here we vary</a:t>
            </a:r>
            <a:r>
              <a:rPr kumimoji="1" lang="en-US" altLang="zh-CN" baseline="0" dirty="0" smtClean="0">
                <a:cs typeface="DengXian"/>
              </a:rPr>
              <a:t> the </a:t>
            </a:r>
            <a:r>
              <a:rPr kumimoji="1" lang="en-US" altLang="zh-CN" baseline="0" dirty="0" err="1" smtClean="0">
                <a:cs typeface="DengXian"/>
              </a:rPr>
              <a:t>skewness</a:t>
            </a:r>
            <a:r>
              <a:rPr kumimoji="1" lang="en-US" altLang="zh-CN" baseline="0" dirty="0" smtClean="0">
                <a:cs typeface="DengXian"/>
              </a:rPr>
              <a:t> and dataset ID, we find that,  P_CU sketch achieves a much higher insertion speed and query speed than the four typical sketches.</a:t>
            </a:r>
            <a:endParaRPr kumimoji="1" lang="zh-CN" altLang="en-US" dirty="0" smtClean="0">
              <a:cs typeface="DengXian"/>
            </a:endParaRPr>
          </a:p>
          <a:p>
            <a:pPr eaLnBrk="1" hangingPunct="1">
              <a:spcBef>
                <a:spcPct val="0"/>
              </a:spcBef>
            </a:pPr>
            <a:endParaRPr kumimoji="1" lang="zh-CN" altLang="en-US" dirty="0" smtClean="0">
              <a:cs typeface="DengXian"/>
            </a:endParaRPr>
          </a:p>
        </p:txBody>
      </p:sp>
      <p:sp>
        <p:nvSpPr>
          <p:cNvPr id="5939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842274-08E3-4281-96F3-10575712B71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5185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dirty="0" smtClean="0">
              <a:cs typeface="DengXian"/>
            </a:endParaRPr>
          </a:p>
        </p:txBody>
      </p:sp>
      <p:sp>
        <p:nvSpPr>
          <p:cNvPr id="614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81A288-0FDA-41EF-8384-87CE85FDF7F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2905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dirty="0" smtClean="0">
                <a:cs typeface="DengXian"/>
              </a:rPr>
              <a:t>Here</a:t>
            </a:r>
            <a:r>
              <a:rPr kumimoji="1" lang="en-US" altLang="zh-CN" baseline="0" dirty="0" smtClean="0">
                <a:cs typeface="DengXian"/>
              </a:rPr>
              <a:t> is the outline, including Background, Pyramid Techniques, Evaluation, and Conclusion.</a:t>
            </a:r>
            <a:endParaRPr kumimoji="1" lang="zh-CN" altLang="en-US" dirty="0" smtClean="0">
              <a:cs typeface="DengXian"/>
            </a:endParaRPr>
          </a:p>
        </p:txBody>
      </p:sp>
      <p:sp>
        <p:nvSpPr>
          <p:cNvPr id="614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81A288-0FDA-41EF-8384-87CE85FDF7F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90837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6349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9A0D5B-AB40-4764-B83D-8887CA8D22A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37317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6C77E0-8832-4D55-BEC7-A7504CD0A4CF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53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6349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9A0D5B-AB40-4764-B83D-8887CA8D22A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1609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dirty="0" smtClean="0">
                <a:cs typeface="DengXian"/>
              </a:rPr>
              <a:t>A data stream is</a:t>
            </a:r>
            <a:r>
              <a:rPr kumimoji="1" lang="en-US" altLang="zh-CN" baseline="0" dirty="0" smtClean="0">
                <a:cs typeface="DengXian"/>
              </a:rPr>
              <a:t> composed of hot items and cold items. Each item can appear more than once.</a:t>
            </a:r>
          </a:p>
          <a:p>
            <a:r>
              <a:rPr kumimoji="1" lang="en-US" altLang="zh-CN" baseline="0" dirty="0" smtClean="0">
                <a:cs typeface="DengXian"/>
              </a:rPr>
              <a:t>In practice,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DengXian" charset="-122"/>
              </a:rPr>
              <a:t>most items are cold items with low frequencies, while a few items are hot items with high frequencies.</a:t>
            </a:r>
          </a:p>
          <a:p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DengXian"/>
              </a:rPr>
              <a:t>Given an Item, the question is how many times does it appear?</a:t>
            </a:r>
          </a:p>
          <a:p>
            <a:endParaRPr kumimoji="1" lang="en-US" altLang="zh-CN" baseline="0" dirty="0" smtClean="0">
              <a:cs typeface="DengXian"/>
            </a:endParaRPr>
          </a:p>
          <a:p>
            <a:r>
              <a:rPr kumimoji="1" lang="en-US" altLang="zh-CN" baseline="0" dirty="0" smtClean="0">
                <a:cs typeface="DengXian"/>
              </a:rPr>
              <a:t>One straightforward solution is to use a hash table. However, hash table </a:t>
            </a:r>
            <a:r>
              <a:rPr kumimoji="1" lang="en-US" altLang="zh-CN" baseline="0" smtClean="0">
                <a:cs typeface="DengXian"/>
              </a:rPr>
              <a:t>is not </a:t>
            </a:r>
            <a:r>
              <a:rPr kumimoji="1" lang="en-US" altLang="zh-CN" baseline="0" smtClean="0">
                <a:cs typeface="DengXian"/>
              </a:rPr>
              <a:t>memory </a:t>
            </a:r>
            <a:r>
              <a:rPr kumimoji="1" lang="en-US" altLang="zh-CN" baseline="0" smtClean="0">
                <a:cs typeface="DengXian"/>
              </a:rPr>
              <a:t>efficient</a:t>
            </a:r>
            <a:r>
              <a:rPr kumimoji="1" lang="en-US" altLang="zh-CN" baseline="0" dirty="0" smtClean="0">
                <a:cs typeface="DengXian"/>
              </a:rPr>
              <a:t>, and the update speed is slow and not reasonable bounded.</a:t>
            </a:r>
          </a:p>
          <a:p>
            <a:endParaRPr kumimoji="1" lang="en-US" altLang="zh-CN" baseline="0" dirty="0" smtClean="0">
              <a:cs typeface="DengXian"/>
            </a:endParaRPr>
          </a:p>
          <a:p>
            <a:r>
              <a:rPr kumimoji="1" lang="en-US" altLang="zh-CN" baseline="0" dirty="0" smtClean="0">
                <a:cs typeface="DengXian"/>
              </a:rPr>
              <a:t>Nowadays, the speed of data stream is often very high, and it is often impractical and unnecessary to exactly record all item information.</a:t>
            </a:r>
          </a:p>
          <a:p>
            <a:endParaRPr kumimoji="1" lang="en-US" altLang="zh-CN" baseline="0" dirty="0" smtClean="0">
              <a:cs typeface="DengXian"/>
            </a:endParaRPr>
          </a:p>
          <a:p>
            <a:endParaRPr kumimoji="1" lang="en-US" altLang="zh-CN" baseline="0" dirty="0" smtClean="0">
              <a:cs typeface="DengXian"/>
            </a:endParaRPr>
          </a:p>
          <a:p>
            <a:pPr eaLnBrk="1" hangingPunct="1">
              <a:spcBef>
                <a:spcPct val="0"/>
              </a:spcBef>
            </a:pPr>
            <a:endParaRPr kumimoji="1" lang="zh-CN" altLang="en-US" dirty="0" smtClean="0">
              <a:cs typeface="DengXian"/>
            </a:endParaRPr>
          </a:p>
        </p:txBody>
      </p:sp>
      <p:sp>
        <p:nvSpPr>
          <p:cNvPr id="1024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F2D687-6174-47E8-9B08-7BC8478B059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184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DengXian" charset="-122"/>
              </a:rPr>
              <a:t>To address this problem, sketch, a probabilistic data structure becomes popular.</a:t>
            </a:r>
          </a:p>
          <a:p>
            <a:pPr eaLnBrk="1" hangingPunct="1">
              <a:spcBef>
                <a:spcPct val="0"/>
              </a:spcBef>
            </a:pPr>
            <a:endParaRPr kumimoji="1" lang="en-US" altLang="zh-CN" dirty="0" smtClean="0">
              <a:cs typeface="DengXian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CN" dirty="0" smtClean="0">
                <a:cs typeface="DengXian"/>
              </a:rPr>
              <a:t>There</a:t>
            </a:r>
            <a:r>
              <a:rPr kumimoji="1" lang="en-US" altLang="zh-CN" baseline="0" dirty="0" smtClean="0">
                <a:cs typeface="DengXian"/>
              </a:rPr>
              <a:t> are various sketches, typical sketches include</a:t>
            </a:r>
            <a:endParaRPr kumimoji="1" lang="zh-CN" altLang="en-US" dirty="0" smtClean="0">
              <a:cs typeface="DengXian"/>
            </a:endParaRPr>
          </a:p>
        </p:txBody>
      </p:sp>
      <p:sp>
        <p:nvSpPr>
          <p:cNvPr id="1638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39B880-5DAA-4037-8261-71A4E4B167A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653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en-US" altLang="zh-CN" baseline="0" dirty="0" smtClean="0">
              <a:cs typeface="DengXian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cs typeface="DengXian"/>
              </a:rPr>
              <a:t>The most well known sketches are CM and </a:t>
            </a:r>
            <a:r>
              <a:rPr kumimoji="1" lang="en-US" altLang="zh-CN" smtClean="0">
                <a:cs typeface="DengXian"/>
              </a:rPr>
              <a:t>CU sketches.</a:t>
            </a:r>
            <a:endParaRPr kumimoji="1" lang="en-US" altLang="zh-CN" baseline="0" dirty="0" smtClean="0">
              <a:cs typeface="DengXian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DengXian" charset="-122"/>
            </a:endParaRPr>
          </a:p>
          <a:p>
            <a:endParaRPr kumimoji="1" lang="zh-CN" altLang="en-US" dirty="0" smtClean="0">
              <a:cs typeface="DengXian"/>
            </a:endParaRPr>
          </a:p>
        </p:txBody>
      </p:sp>
      <p:sp>
        <p:nvSpPr>
          <p:cNvPr id="1229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AA856B-CD7F-431F-89EB-42712BF0AD6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305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>
              <a:cs typeface="DengXian"/>
            </a:endParaRPr>
          </a:p>
        </p:txBody>
      </p:sp>
      <p:sp>
        <p:nvSpPr>
          <p:cNvPr id="1433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705C61-3AB6-4D70-8407-6083C678C54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270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dirty="0" smtClean="0">
                <a:cs typeface="DengXian"/>
              </a:rPr>
              <a:t>Hot items</a:t>
            </a:r>
            <a:r>
              <a:rPr kumimoji="1" lang="en-US" altLang="zh-CN" baseline="0" dirty="0" smtClean="0">
                <a:cs typeface="DengXian"/>
              </a:rPr>
              <a:t> need large counters, to meet the need of hot items, existing sketches use large counters</a:t>
            </a:r>
            <a:endParaRPr kumimoji="1" lang="zh-CN" altLang="en-US" dirty="0" smtClean="0">
              <a:cs typeface="DengXian"/>
            </a:endParaRPr>
          </a:p>
        </p:txBody>
      </p:sp>
      <p:sp>
        <p:nvSpPr>
          <p:cNvPr id="1638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39B880-5DAA-4037-8261-71A4E4B167A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9156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dirty="0" smtClean="0">
                <a:cs typeface="DengXian"/>
              </a:rPr>
              <a:t>Then we show how our pyramid</a:t>
            </a:r>
            <a:r>
              <a:rPr kumimoji="1" lang="en-US" altLang="zh-CN" baseline="0" dirty="0" smtClean="0">
                <a:cs typeface="DengXian"/>
              </a:rPr>
              <a:t> sketch to achieve high accuracy and high speed.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baseline="0" dirty="0" smtClean="0">
                <a:cs typeface="DengXian"/>
              </a:rPr>
              <a:t>Our pyramid sketch including the following techniques</a:t>
            </a:r>
            <a:endParaRPr kumimoji="1" lang="zh-CN" altLang="en-US" dirty="0" smtClean="0">
              <a:cs typeface="DengXian"/>
            </a:endParaRPr>
          </a:p>
        </p:txBody>
      </p:sp>
      <p:sp>
        <p:nvSpPr>
          <p:cNvPr id="614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81A288-0FDA-41EF-8384-87CE85FDF7F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6861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DB659-81D6-41D6-B830-F6F64635B78D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A828A-914D-4E48-B706-1DA95B2A49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7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C142-8E3D-46DD-B9C1-578B482D2033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E947-F1C7-44F6-8BBC-265335ED68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0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4C65C-F437-4FE4-9BED-1DBD7CA52FD7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41246-1F8E-45D9-B3DE-C6C5AD542F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5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99380-5DB9-4478-BCAE-9480CBA76D4D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27C1-75B6-47ED-ABF4-0405115030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1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CDA60-2446-4F4F-A662-8AFC4E502D61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FD174-1D86-4D83-BEE7-10C9D45D25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7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34F4B-336D-4D96-A25E-6DB4CF4A9AC2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2375F-A1DA-4B37-8BE8-C6069B8AC9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4B2B0-6986-4207-864E-F7124B20A398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88405-F1DF-48C7-B1B6-61F4C9D8C0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6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3DCDB-418E-4B92-813C-C3C0144978E6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B417-647C-460A-99F9-48338C829F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5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EB03C-16F4-4B75-A2F0-A449D2CFF597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C22EB-36E9-4BC5-B3A0-460C0906D3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7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CF697-897E-4343-B42F-6E6C4A36D677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E2BE-E26B-464A-924D-54D08FADA9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9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56156-7A76-4E69-8F48-B7C66A626B6A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BDAF5-80F0-448C-BD1C-83209645BA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FD10A54-120C-4E9A-B6D7-2560F708DE86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A42DBA3-889B-4A74-BCAC-6C567CCE19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DengXian Light" charset="-122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ngXian Light" charset="-122"/>
          <a:ea typeface="DengXian Light" charset="-122"/>
          <a:cs typeface="DengXian Light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ngXian Light" charset="-122"/>
          <a:ea typeface="DengXian Light" charset="-122"/>
          <a:cs typeface="DengXian Light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ngXian Light" charset="-122"/>
          <a:ea typeface="DengXian Light" charset="-122"/>
          <a:cs typeface="DengXian Light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ngXian Light" charset="-122"/>
          <a:ea typeface="DengXian Light" charset="-122"/>
          <a:cs typeface="DengXian Light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ngXian Light" charset="-122"/>
          <a:ea typeface="DengXian Light" charset="-122"/>
          <a:cs typeface="DengXian Light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ngXian Light" charset="-122"/>
          <a:ea typeface="DengXian Light" charset="-122"/>
          <a:cs typeface="DengXian Light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ngXian Light" charset="-122"/>
          <a:ea typeface="DengXian Light" charset="-122"/>
          <a:cs typeface="DengXian Light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ngXian Light" charset="-122"/>
          <a:ea typeface="DengXian Light" charset="-122"/>
          <a:cs typeface="DengXian Light" charset="-122"/>
        </a:defRPr>
      </a:lvl9pPr>
    </p:titleStyle>
    <p:bodyStyle>
      <a:lvl1pPr marL="171450" indent="-17145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DengXian" charset="-122"/>
        </a:defRPr>
      </a:lvl1pPr>
      <a:lvl2pPr marL="5143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DengXian" charset="-122"/>
        </a:defRPr>
      </a:lvl2pPr>
      <a:lvl3pPr marL="8572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DengXian" charset="-122"/>
        </a:defRPr>
      </a:lvl3pPr>
      <a:lvl4pPr marL="12001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DengXian" charset="-122"/>
        </a:defRPr>
      </a:lvl4pPr>
      <a:lvl5pPr marL="15430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DengXian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gi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.hk/scholar?cites=11466344534863514914&amp;as_sdt=8005&amp;sciodt=0,7&amp;hl=zh-C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cholar.google.com.hk/scholar?cites=11770690079952672164&amp;as_sdt=8005&amp;sciodt=0,7&amp;hl=zh-C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文本框 3"/>
          <p:cNvSpPr txBox="1">
            <a:spLocks noChangeArrowheads="1"/>
          </p:cNvSpPr>
          <p:nvPr/>
        </p:nvSpPr>
        <p:spPr bwMode="auto">
          <a:xfrm>
            <a:off x="62982" y="1619677"/>
            <a:ext cx="88524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Pyramid Sketch: a Sketch </a:t>
            </a:r>
            <a:r>
              <a:rPr kumimoji="1"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Frequency Estimation of Data Streams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5898792"/>
            <a:ext cx="18669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382318" y="2927749"/>
            <a:ext cx="6521053" cy="34528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文本框 8"/>
          <p:cNvSpPr txBox="1">
            <a:spLocks noChangeArrowheads="1"/>
          </p:cNvSpPr>
          <p:nvPr/>
        </p:nvSpPr>
        <p:spPr bwMode="auto">
          <a:xfrm>
            <a:off x="758283" y="3471911"/>
            <a:ext cx="772544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Tong</a:t>
            </a:r>
            <a:r>
              <a:rPr kumimoji="1" lang="zh-C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Zhou,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Peking University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Shigang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Florida, USA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Xiaoming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Li, Peking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3"/>
    </mc:Choice>
    <mc:Fallback xmlns="">
      <p:transition spd="slow" advTm="125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 sz="21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 sz="21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7360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 I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文本框 14"/>
          <p:cNvSpPr txBox="1">
            <a:spLocks noChangeArrowheads="1"/>
          </p:cNvSpPr>
          <p:nvPr/>
        </p:nvSpPr>
        <p:spPr bwMode="auto">
          <a:xfrm>
            <a:off x="457201" y="1581150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Counter-pair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kumimoji="1"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线箭头连接符 159"/>
          <p:cNvCxnSpPr/>
          <p:nvPr/>
        </p:nvCxnSpPr>
        <p:spPr>
          <a:xfrm flipH="1" flipV="1">
            <a:off x="5687616" y="3802856"/>
            <a:ext cx="266700" cy="3869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159"/>
          <p:cNvCxnSpPr/>
          <p:nvPr/>
        </p:nvCxnSpPr>
        <p:spPr>
          <a:xfrm flipV="1">
            <a:off x="3413524" y="3811191"/>
            <a:ext cx="263128" cy="37504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61"/>
          <p:cNvGraphicFramePr>
            <a:graphicFrameLocks noGrp="1"/>
          </p:cNvGraphicFramePr>
          <p:nvPr/>
        </p:nvGraphicFramePr>
        <p:xfrm>
          <a:off x="2978944" y="4206480"/>
          <a:ext cx="1700214" cy="28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9"/>
                <a:gridCol w="283369"/>
                <a:gridCol w="283369"/>
                <a:gridCol w="283369"/>
                <a:gridCol w="283369"/>
                <a:gridCol w="283369"/>
              </a:tblGrid>
              <a:tr h="27411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62"/>
          <p:cNvGraphicFramePr>
            <a:graphicFrameLocks noGrp="1"/>
          </p:cNvGraphicFramePr>
          <p:nvPr/>
        </p:nvGraphicFramePr>
        <p:xfrm>
          <a:off x="4679156" y="4206480"/>
          <a:ext cx="1700213" cy="28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06"/>
                <a:gridCol w="283369"/>
                <a:gridCol w="283369"/>
                <a:gridCol w="283369"/>
              </a:tblGrid>
              <a:tr h="274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r>
                        <a:rPr lang="zh-CN" altLang="en-US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endParaRPr lang="zh-CN" altLang="en-US" sz="1400" b="1" cap="none" spc="0" dirty="0" smtClean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63"/>
          <p:cNvGraphicFramePr>
            <a:graphicFrameLocks noGrp="1"/>
          </p:cNvGraphicFramePr>
          <p:nvPr/>
        </p:nvGraphicFramePr>
        <p:xfrm>
          <a:off x="3543668" y="3530719"/>
          <a:ext cx="113373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  <a:gridCol w="283433"/>
                <a:gridCol w="283433"/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64"/>
          <p:cNvGraphicFramePr>
            <a:graphicFrameLocks noGrp="1"/>
          </p:cNvGraphicFramePr>
          <p:nvPr/>
        </p:nvGraphicFramePr>
        <p:xfrm>
          <a:off x="4679156" y="3530204"/>
          <a:ext cx="1133476" cy="28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38"/>
                <a:gridCol w="283369"/>
                <a:gridCol w="283369"/>
              </a:tblGrid>
              <a:tr h="275034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r>
                        <a:rPr lang="zh-CN" altLang="en-US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endParaRPr lang="zh-CN" altLang="en-US" sz="1400" b="1" cap="none" spc="0" dirty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379" marB="34379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379" marB="34379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379" marB="34379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表格 65"/>
          <p:cNvGraphicFramePr>
            <a:graphicFrameLocks noGrp="1"/>
          </p:cNvGraphicFramePr>
          <p:nvPr/>
        </p:nvGraphicFramePr>
        <p:xfrm>
          <a:off x="4112083" y="2852537"/>
          <a:ext cx="11337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  <a:gridCol w="566867"/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400" dirty="0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  <a:r>
                        <a:rPr lang="zh-CN" altLang="en-US" sz="1400" dirty="0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s-IS" altLang="zh-CN" sz="1400" dirty="0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66"/>
          <p:cNvGraphicFramePr>
            <a:graphicFrameLocks noGrp="1"/>
          </p:cNvGraphicFramePr>
          <p:nvPr/>
        </p:nvGraphicFramePr>
        <p:xfrm>
          <a:off x="4393968" y="2176831"/>
          <a:ext cx="566866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67"/>
          <p:cNvGraphicFramePr>
            <a:graphicFrameLocks noGrp="1"/>
          </p:cNvGraphicFramePr>
          <p:nvPr/>
        </p:nvGraphicFramePr>
        <p:xfrm>
          <a:off x="4543801" y="1501124"/>
          <a:ext cx="2834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文本框 68"/>
          <p:cNvSpPr txBox="1"/>
          <p:nvPr/>
        </p:nvSpPr>
        <p:spPr>
          <a:xfrm>
            <a:off x="4579712" y="3151587"/>
            <a:ext cx="507831" cy="401240"/>
          </a:xfrm>
          <a:prstGeom prst="rect">
            <a:avLst/>
          </a:prstGeom>
          <a:noFill/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/>
            <a:r>
              <a:rPr kumimoji="1" lang="en-US" altLang="zh-CN" sz="210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kumimoji="1" lang="zh-CN" altLang="en-US" sz="210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10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1600" y="4784506"/>
            <a:ext cx="1102663" cy="39241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53" name="文本框 10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46710" y="4086242"/>
            <a:ext cx="1101691" cy="392415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54" name="文本框 10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21824" y="3404074"/>
            <a:ext cx="1071866" cy="392415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55" name="文本框 103"/>
          <p:cNvSpPr txBox="1"/>
          <p:nvPr/>
        </p:nvSpPr>
        <p:spPr>
          <a:xfrm>
            <a:off x="4582093" y="2488408"/>
            <a:ext cx="507831" cy="402431"/>
          </a:xfrm>
          <a:prstGeom prst="rect">
            <a:avLst/>
          </a:prstGeom>
          <a:noFill/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/>
            <a:r>
              <a:rPr kumimoji="1" lang="en-US" altLang="zh-CN" sz="210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kumimoji="1" lang="zh-CN" altLang="en-US" sz="210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10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62866" y="2746823"/>
            <a:ext cx="1102379" cy="392415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57" name="文本框 1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57446" y="1376780"/>
            <a:ext cx="796522" cy="392415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cxnSp>
        <p:nvCxnSpPr>
          <p:cNvPr id="58" name="直线箭头连接符 159"/>
          <p:cNvCxnSpPr/>
          <p:nvPr/>
        </p:nvCxnSpPr>
        <p:spPr>
          <a:xfrm flipH="1" flipV="1">
            <a:off x="2808685" y="5173268"/>
            <a:ext cx="2260997" cy="606028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61"/>
          <p:cNvCxnSpPr/>
          <p:nvPr/>
        </p:nvCxnSpPr>
        <p:spPr>
          <a:xfrm flipH="1" flipV="1">
            <a:off x="4487466" y="5145881"/>
            <a:ext cx="642938" cy="528638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169"/>
          <p:cNvCxnSpPr/>
          <p:nvPr/>
        </p:nvCxnSpPr>
        <p:spPr>
          <a:xfrm flipV="1">
            <a:off x="5335191" y="5145881"/>
            <a:ext cx="1184672" cy="610791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93"/>
          <p:cNvSpPr txBox="1">
            <a:spLocks noChangeArrowheads="1"/>
          </p:cNvSpPr>
          <p:nvPr/>
        </p:nvSpPr>
        <p:spPr bwMode="auto">
          <a:xfrm>
            <a:off x="5069683" y="5560219"/>
            <a:ext cx="2166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100" i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线箭头连接符 159"/>
          <p:cNvCxnSpPr/>
          <p:nvPr/>
        </p:nvCxnSpPr>
        <p:spPr>
          <a:xfrm flipV="1">
            <a:off x="3102771" y="3811193"/>
            <a:ext cx="573881" cy="386953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159"/>
          <p:cNvCxnSpPr/>
          <p:nvPr/>
        </p:nvCxnSpPr>
        <p:spPr>
          <a:xfrm flipH="1" flipV="1">
            <a:off x="5687616" y="3806431"/>
            <a:ext cx="560784" cy="391715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159"/>
          <p:cNvCxnSpPr/>
          <p:nvPr/>
        </p:nvCxnSpPr>
        <p:spPr>
          <a:xfrm flipV="1">
            <a:off x="2545556" y="4494612"/>
            <a:ext cx="591741" cy="3833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159"/>
          <p:cNvCxnSpPr/>
          <p:nvPr/>
        </p:nvCxnSpPr>
        <p:spPr>
          <a:xfrm flipV="1">
            <a:off x="2837260" y="4482703"/>
            <a:ext cx="304800" cy="385763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159"/>
          <p:cNvCxnSpPr/>
          <p:nvPr/>
        </p:nvCxnSpPr>
        <p:spPr>
          <a:xfrm flipH="1" flipV="1">
            <a:off x="3967165" y="4488658"/>
            <a:ext cx="279797" cy="3786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159"/>
          <p:cNvCxnSpPr/>
          <p:nvPr/>
        </p:nvCxnSpPr>
        <p:spPr>
          <a:xfrm flipH="1" flipV="1">
            <a:off x="3952877" y="4476750"/>
            <a:ext cx="588169" cy="390525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159"/>
          <p:cNvCxnSpPr/>
          <p:nvPr/>
        </p:nvCxnSpPr>
        <p:spPr>
          <a:xfrm flipH="1" flipV="1">
            <a:off x="6248402" y="4488656"/>
            <a:ext cx="551260" cy="37266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159"/>
          <p:cNvCxnSpPr/>
          <p:nvPr/>
        </p:nvCxnSpPr>
        <p:spPr>
          <a:xfrm flipH="1" flipV="1">
            <a:off x="6248400" y="4475562"/>
            <a:ext cx="271463" cy="391715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159"/>
          <p:cNvCxnSpPr/>
          <p:nvPr/>
        </p:nvCxnSpPr>
        <p:spPr>
          <a:xfrm flipV="1">
            <a:off x="3682604" y="3806431"/>
            <a:ext cx="284559" cy="3917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159"/>
          <p:cNvCxnSpPr/>
          <p:nvPr/>
        </p:nvCxnSpPr>
        <p:spPr>
          <a:xfrm flipH="1" flipV="1">
            <a:off x="3952875" y="3802856"/>
            <a:ext cx="28575" cy="395288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159"/>
          <p:cNvCxnSpPr/>
          <p:nvPr/>
        </p:nvCxnSpPr>
        <p:spPr>
          <a:xfrm flipV="1">
            <a:off x="3964783" y="3132537"/>
            <a:ext cx="275035" cy="391715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159"/>
          <p:cNvCxnSpPr/>
          <p:nvPr/>
        </p:nvCxnSpPr>
        <p:spPr>
          <a:xfrm flipV="1">
            <a:off x="3680224" y="3137299"/>
            <a:ext cx="573881" cy="386953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159"/>
          <p:cNvCxnSpPr/>
          <p:nvPr/>
        </p:nvCxnSpPr>
        <p:spPr>
          <a:xfrm flipH="1" flipV="1">
            <a:off x="5098258" y="3132537"/>
            <a:ext cx="275035" cy="386953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59"/>
          <p:cNvCxnSpPr/>
          <p:nvPr/>
        </p:nvCxnSpPr>
        <p:spPr>
          <a:xfrm flipH="1" flipV="1">
            <a:off x="5098256" y="3132537"/>
            <a:ext cx="557213" cy="382190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159"/>
          <p:cNvCxnSpPr/>
          <p:nvPr/>
        </p:nvCxnSpPr>
        <p:spPr>
          <a:xfrm flipV="1">
            <a:off x="4512469" y="2447927"/>
            <a:ext cx="28575" cy="383381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159"/>
          <p:cNvCxnSpPr/>
          <p:nvPr/>
        </p:nvCxnSpPr>
        <p:spPr>
          <a:xfrm flipH="1" flipV="1">
            <a:off x="4825606" y="2457450"/>
            <a:ext cx="10715" cy="371475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159"/>
          <p:cNvCxnSpPr/>
          <p:nvPr/>
        </p:nvCxnSpPr>
        <p:spPr>
          <a:xfrm flipV="1">
            <a:off x="4261247" y="2447927"/>
            <a:ext cx="279797" cy="388144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159"/>
          <p:cNvCxnSpPr/>
          <p:nvPr/>
        </p:nvCxnSpPr>
        <p:spPr>
          <a:xfrm flipH="1" flipV="1">
            <a:off x="4829175" y="2464594"/>
            <a:ext cx="258366" cy="366713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1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92386" y="2058153"/>
            <a:ext cx="1353447" cy="392415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cxnSp>
        <p:nvCxnSpPr>
          <p:cNvPr id="87" name="直线箭头连接符 159"/>
          <p:cNvCxnSpPr/>
          <p:nvPr/>
        </p:nvCxnSpPr>
        <p:spPr>
          <a:xfrm flipV="1">
            <a:off x="4519615" y="1775222"/>
            <a:ext cx="165497" cy="394097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159"/>
          <p:cNvCxnSpPr/>
          <p:nvPr/>
        </p:nvCxnSpPr>
        <p:spPr>
          <a:xfrm flipH="1" flipV="1">
            <a:off x="4685112" y="1775222"/>
            <a:ext cx="140494" cy="394097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3"/>
          <p:cNvSpPr/>
          <p:nvPr/>
        </p:nvSpPr>
        <p:spPr>
          <a:xfrm>
            <a:off x="6648450" y="4874419"/>
            <a:ext cx="309563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196"/>
          <p:cNvSpPr/>
          <p:nvPr/>
        </p:nvSpPr>
        <p:spPr>
          <a:xfrm>
            <a:off x="6376990" y="4874419"/>
            <a:ext cx="288131" cy="27741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197"/>
          <p:cNvSpPr/>
          <p:nvPr/>
        </p:nvSpPr>
        <p:spPr>
          <a:xfrm>
            <a:off x="6091240" y="4874419"/>
            <a:ext cx="288131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连接符 6"/>
          <p:cNvCxnSpPr/>
          <p:nvPr/>
        </p:nvCxnSpPr>
        <p:spPr>
          <a:xfrm>
            <a:off x="4535091" y="4874419"/>
            <a:ext cx="1562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200"/>
          <p:cNvCxnSpPr/>
          <p:nvPr/>
        </p:nvCxnSpPr>
        <p:spPr>
          <a:xfrm>
            <a:off x="4542235" y="5150644"/>
            <a:ext cx="1562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201"/>
          <p:cNvSpPr/>
          <p:nvPr/>
        </p:nvSpPr>
        <p:spPr>
          <a:xfrm>
            <a:off x="4379119" y="4874419"/>
            <a:ext cx="285750" cy="27741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202"/>
          <p:cNvSpPr/>
          <p:nvPr/>
        </p:nvSpPr>
        <p:spPr>
          <a:xfrm>
            <a:off x="4090990" y="4874419"/>
            <a:ext cx="288131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203"/>
          <p:cNvSpPr/>
          <p:nvPr/>
        </p:nvSpPr>
        <p:spPr>
          <a:xfrm>
            <a:off x="3817144" y="4874419"/>
            <a:ext cx="276225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204"/>
          <p:cNvSpPr/>
          <p:nvPr/>
        </p:nvSpPr>
        <p:spPr>
          <a:xfrm>
            <a:off x="3531394" y="4874419"/>
            <a:ext cx="285750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205"/>
          <p:cNvSpPr/>
          <p:nvPr/>
        </p:nvSpPr>
        <p:spPr>
          <a:xfrm>
            <a:off x="3211118" y="4874419"/>
            <a:ext cx="320278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206"/>
          <p:cNvSpPr/>
          <p:nvPr/>
        </p:nvSpPr>
        <p:spPr>
          <a:xfrm>
            <a:off x="2928939" y="4874419"/>
            <a:ext cx="292894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207"/>
          <p:cNvSpPr/>
          <p:nvPr/>
        </p:nvSpPr>
        <p:spPr>
          <a:xfrm>
            <a:off x="2643190" y="4874419"/>
            <a:ext cx="288131" cy="27741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208"/>
          <p:cNvSpPr/>
          <p:nvPr/>
        </p:nvSpPr>
        <p:spPr>
          <a:xfrm>
            <a:off x="2358629" y="4874419"/>
            <a:ext cx="285750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5"/>
          <p:cNvSpPr txBox="1"/>
          <p:nvPr/>
        </p:nvSpPr>
        <p:spPr>
          <a:xfrm>
            <a:off x="5081588" y="4810125"/>
            <a:ext cx="647700" cy="41549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is-IS" altLang="zh-CN" sz="2100" b="1">
                <a:solidFill>
                  <a:srgbClr val="2F559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4" name="表格 69"/>
          <p:cNvGraphicFramePr>
            <a:graphicFrameLocks noGrp="1"/>
          </p:cNvGraphicFramePr>
          <p:nvPr/>
        </p:nvGraphicFramePr>
        <p:xfrm>
          <a:off x="6331453" y="2286865"/>
          <a:ext cx="2834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5" name="文本框 71"/>
          <p:cNvSpPr txBox="1">
            <a:spLocks noChangeArrowheads="1"/>
          </p:cNvSpPr>
          <p:nvPr/>
        </p:nvSpPr>
        <p:spPr bwMode="auto">
          <a:xfrm>
            <a:off x="6625829" y="2228851"/>
            <a:ext cx="22276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kumimoji="1"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kumimoji="1"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72"/>
          <p:cNvSpPr txBox="1">
            <a:spLocks noChangeArrowheads="1"/>
          </p:cNvSpPr>
          <p:nvPr/>
        </p:nvSpPr>
        <p:spPr bwMode="auto">
          <a:xfrm>
            <a:off x="6648452" y="2595562"/>
            <a:ext cx="18264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Pure Counter</a:t>
            </a:r>
            <a:endParaRPr kumimoji="1"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209"/>
          <p:cNvSpPr/>
          <p:nvPr/>
        </p:nvSpPr>
        <p:spPr>
          <a:xfrm>
            <a:off x="6328172" y="2706293"/>
            <a:ext cx="285750" cy="278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B14F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B14F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B14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61" grpId="0"/>
      <p:bldP spid="125" grpId="0"/>
      <p:bldP spid="126" grpId="0"/>
      <p:bldP spid="1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4848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I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08802"/>
              </p:ext>
            </p:extLst>
          </p:nvPr>
        </p:nvGraphicFramePr>
        <p:xfrm>
          <a:off x="2109794" y="3326552"/>
          <a:ext cx="2834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08382"/>
              </p:ext>
            </p:extLst>
          </p:nvPr>
        </p:nvGraphicFramePr>
        <p:xfrm>
          <a:off x="2392495" y="3326068"/>
          <a:ext cx="78793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32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11081"/>
              </p:ext>
            </p:extLst>
          </p:nvPr>
        </p:nvGraphicFramePr>
        <p:xfrm>
          <a:off x="3179572" y="3326552"/>
          <a:ext cx="2834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32717"/>
              </p:ext>
            </p:extLst>
          </p:nvPr>
        </p:nvGraphicFramePr>
        <p:xfrm>
          <a:off x="1273390" y="4081414"/>
          <a:ext cx="108024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42"/>
              </a:tblGrid>
              <a:tr h="278183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65189"/>
              </p:ext>
            </p:extLst>
          </p:nvPr>
        </p:nvGraphicFramePr>
        <p:xfrm>
          <a:off x="3221420" y="4076675"/>
          <a:ext cx="1164175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75"/>
              </a:tblGrid>
              <a:tr h="279057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1208647" y="3235009"/>
            <a:ext cx="90368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28"/>
          <p:cNvSpPr txBox="1">
            <a:spLocks noChangeArrowheads="1"/>
          </p:cNvSpPr>
          <p:nvPr/>
        </p:nvSpPr>
        <p:spPr bwMode="auto">
          <a:xfrm>
            <a:off x="1239758" y="4386316"/>
            <a:ext cx="153693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child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>
            <a:off x="3180427" y="4358615"/>
            <a:ext cx="145851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child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4"/>
          <p:cNvCxnSpPr/>
          <p:nvPr/>
        </p:nvCxnSpPr>
        <p:spPr>
          <a:xfrm flipV="1">
            <a:off x="1709898" y="3600530"/>
            <a:ext cx="541735" cy="4845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/>
          <p:nvPr/>
        </p:nvCxnSpPr>
        <p:spPr>
          <a:xfrm flipH="1" flipV="1">
            <a:off x="3320812" y="3600530"/>
            <a:ext cx="581025" cy="48101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0"/>
          <p:cNvCxnSpPr/>
          <p:nvPr/>
        </p:nvCxnSpPr>
        <p:spPr>
          <a:xfrm rot="16200000" flipV="1">
            <a:off x="1626555" y="2701608"/>
            <a:ext cx="631031" cy="61912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41"/>
          <p:cNvSpPr txBox="1">
            <a:spLocks noChangeArrowheads="1"/>
          </p:cNvSpPr>
          <p:nvPr/>
        </p:nvSpPr>
        <p:spPr bwMode="auto">
          <a:xfrm>
            <a:off x="988378" y="2347994"/>
            <a:ext cx="118229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left flag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44"/>
          <p:cNvSpPr txBox="1">
            <a:spLocks noChangeArrowheads="1"/>
          </p:cNvSpPr>
          <p:nvPr/>
        </p:nvSpPr>
        <p:spPr bwMode="auto">
          <a:xfrm>
            <a:off x="3680383" y="2330134"/>
            <a:ext cx="125968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right flag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15"/>
          <p:cNvCxnSpPr/>
          <p:nvPr/>
        </p:nvCxnSpPr>
        <p:spPr>
          <a:xfrm flipV="1">
            <a:off x="2752884" y="2940923"/>
            <a:ext cx="0" cy="3857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48"/>
          <p:cNvSpPr txBox="1">
            <a:spLocks noChangeArrowheads="1"/>
          </p:cNvSpPr>
          <p:nvPr/>
        </p:nvSpPr>
        <p:spPr bwMode="auto">
          <a:xfrm>
            <a:off x="1956356" y="2603978"/>
            <a:ext cx="1833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counting part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曲线连接符 81"/>
          <p:cNvCxnSpPr/>
          <p:nvPr/>
        </p:nvCxnSpPr>
        <p:spPr>
          <a:xfrm rot="5400000" flipH="1" flipV="1">
            <a:off x="3363676" y="2651602"/>
            <a:ext cx="632222" cy="71794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6540" y="4086307"/>
            <a:ext cx="0" cy="26908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92087" y="4092260"/>
            <a:ext cx="0" cy="26908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14959" y="4086307"/>
            <a:ext cx="0" cy="26908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9640" y="4076782"/>
            <a:ext cx="0" cy="26908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64" y="2041436"/>
            <a:ext cx="4150190" cy="2915621"/>
          </a:xfrm>
          <a:prstGeom prst="rect">
            <a:avLst/>
          </a:prstGeom>
        </p:spPr>
      </p:pic>
      <p:sp>
        <p:nvSpPr>
          <p:cNvPr id="27" name="文本框 14"/>
          <p:cNvSpPr txBox="1">
            <a:spLocks noChangeArrowheads="1"/>
          </p:cNvSpPr>
          <p:nvPr/>
        </p:nvSpPr>
        <p:spPr bwMode="auto">
          <a:xfrm>
            <a:off x="457201" y="1581150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Counter-pair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kumimoji="1"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4848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I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22"/>
          <p:cNvGraphicFramePr>
            <a:graphicFrameLocks noGrp="1"/>
          </p:cNvGraphicFramePr>
          <p:nvPr/>
        </p:nvGraphicFramePr>
        <p:xfrm>
          <a:off x="2266377" y="2996948"/>
          <a:ext cx="2834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23"/>
          <p:cNvGraphicFramePr>
            <a:graphicFrameLocks noGrp="1"/>
          </p:cNvGraphicFramePr>
          <p:nvPr/>
        </p:nvGraphicFramePr>
        <p:xfrm>
          <a:off x="2549078" y="2996465"/>
          <a:ext cx="78793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32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24"/>
          <p:cNvGraphicFramePr>
            <a:graphicFrameLocks noGrp="1"/>
          </p:cNvGraphicFramePr>
          <p:nvPr/>
        </p:nvGraphicFramePr>
        <p:xfrm>
          <a:off x="3336155" y="2996948"/>
          <a:ext cx="2834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25"/>
          <p:cNvGraphicFramePr>
            <a:graphicFrameLocks noGrp="1"/>
          </p:cNvGraphicFramePr>
          <p:nvPr/>
        </p:nvGraphicFramePr>
        <p:xfrm>
          <a:off x="1429973" y="3751810"/>
          <a:ext cx="108024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42"/>
              </a:tblGrid>
              <a:tr h="278183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26"/>
          <p:cNvGraphicFramePr>
            <a:graphicFrameLocks noGrp="1"/>
          </p:cNvGraphicFramePr>
          <p:nvPr/>
        </p:nvGraphicFramePr>
        <p:xfrm>
          <a:off x="3378003" y="3747071"/>
          <a:ext cx="1164175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75"/>
              </a:tblGrid>
              <a:tr h="279057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4"/>
          <p:cNvCxnSpPr/>
          <p:nvPr/>
        </p:nvCxnSpPr>
        <p:spPr>
          <a:xfrm flipV="1">
            <a:off x="1866902" y="3271839"/>
            <a:ext cx="541735" cy="4833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/>
          <p:nvPr/>
        </p:nvCxnSpPr>
        <p:spPr>
          <a:xfrm flipH="1" flipV="1">
            <a:off x="3477816" y="3271840"/>
            <a:ext cx="581025" cy="4798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文本框 2"/>
          <p:cNvSpPr txBox="1">
            <a:spLocks noChangeArrowheads="1"/>
          </p:cNvSpPr>
          <p:nvPr/>
        </p:nvSpPr>
        <p:spPr bwMode="auto">
          <a:xfrm>
            <a:off x="2561990" y="2520583"/>
            <a:ext cx="105132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5" name="文本框 28"/>
          <p:cNvSpPr txBox="1">
            <a:spLocks noChangeArrowheads="1"/>
          </p:cNvSpPr>
          <p:nvPr/>
        </p:nvSpPr>
        <p:spPr bwMode="auto">
          <a:xfrm>
            <a:off x="1333896" y="4080302"/>
            <a:ext cx="12644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child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6" name="文本框 29"/>
          <p:cNvSpPr txBox="1">
            <a:spLocks noChangeArrowheads="1"/>
          </p:cNvSpPr>
          <p:nvPr/>
        </p:nvSpPr>
        <p:spPr bwMode="auto">
          <a:xfrm>
            <a:off x="3361135" y="4061224"/>
            <a:ext cx="13954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right child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363516" y="2949179"/>
            <a:ext cx="289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0</a:t>
            </a:r>
            <a:endParaRPr lang="en-US" sz="1800" b="1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02858" y="3705227"/>
            <a:ext cx="511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15</a:t>
            </a:r>
            <a:endParaRPr lang="en-US" sz="18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293146" y="2955133"/>
            <a:ext cx="289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0</a:t>
            </a:r>
            <a:endParaRPr lang="en-US" sz="18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832497" y="2950370"/>
            <a:ext cx="289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0</a:t>
            </a:r>
            <a:endParaRPr lang="en-US" sz="18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764508" y="3713561"/>
            <a:ext cx="5131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10</a:t>
            </a:r>
            <a:endParaRPr lang="en-US" sz="1800" b="1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5191" y="1696641"/>
            <a:ext cx="357544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Example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bits.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35193" y="2936081"/>
            <a:ext cx="243482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comes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in.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335190" y="3529013"/>
            <a:ext cx="33719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supposed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35190" y="4561286"/>
            <a:ext cx="299601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carry operation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93"/>
          <p:cNvSpPr txBox="1">
            <a:spLocks noChangeArrowheads="1"/>
          </p:cNvSpPr>
          <p:nvPr/>
        </p:nvSpPr>
        <p:spPr bwMode="auto">
          <a:xfrm>
            <a:off x="2750345" y="4974433"/>
            <a:ext cx="27146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1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线箭头连接符 169"/>
          <p:cNvCxnSpPr/>
          <p:nvPr/>
        </p:nvCxnSpPr>
        <p:spPr>
          <a:xfrm flipV="1">
            <a:off x="2943227" y="4452939"/>
            <a:ext cx="1016794" cy="675085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8" name="TextBox 29"/>
          <p:cNvSpPr txBox="1">
            <a:spLocks noChangeArrowheads="1"/>
          </p:cNvSpPr>
          <p:nvPr/>
        </p:nvSpPr>
        <p:spPr bwMode="auto">
          <a:xfrm>
            <a:off x="903687" y="3705225"/>
            <a:ext cx="45600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b="1" i="1"/>
              <a:t>L</a:t>
            </a:r>
            <a:r>
              <a:rPr lang="en-US" altLang="zh-CN" sz="2100" b="1" i="1" baseline="-25000"/>
              <a:t>1</a:t>
            </a:r>
            <a:endParaRPr lang="en-US" altLang="zh-CN" sz="2100" b="1" i="1"/>
          </a:p>
        </p:txBody>
      </p:sp>
      <p:sp>
        <p:nvSpPr>
          <p:cNvPr id="23579" name="TextBox 30"/>
          <p:cNvSpPr txBox="1">
            <a:spLocks noChangeArrowheads="1"/>
          </p:cNvSpPr>
          <p:nvPr/>
        </p:nvSpPr>
        <p:spPr bwMode="auto">
          <a:xfrm>
            <a:off x="1764508" y="2922986"/>
            <a:ext cx="48934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b="1" i="1" dirty="0"/>
              <a:t>L</a:t>
            </a:r>
            <a:r>
              <a:rPr lang="en-US" altLang="zh-CN" sz="2100" b="1" i="1" baseline="-25000" dirty="0"/>
              <a:t>2</a:t>
            </a:r>
            <a:endParaRPr lang="en-US" altLang="zh-CN" sz="2100" b="1" i="1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799285" y="3713561"/>
            <a:ext cx="5131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1B14F"/>
                </a:solidFill>
              </a:rPr>
              <a:t>16</a:t>
            </a:r>
            <a:endParaRPr lang="en-US" sz="1800" b="1">
              <a:solidFill>
                <a:srgbClr val="01B14F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371852" y="2944416"/>
            <a:ext cx="289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1B14F"/>
                </a:solidFill>
              </a:rPr>
              <a:t>1</a:t>
            </a:r>
            <a:endParaRPr lang="en-US" sz="1800" b="1">
              <a:solidFill>
                <a:srgbClr val="01B14F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828927" y="2946797"/>
            <a:ext cx="289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1B14F"/>
                </a:solidFill>
              </a:rPr>
              <a:t>1</a:t>
            </a:r>
            <a:endParaRPr lang="en-US" sz="1800" b="1">
              <a:solidFill>
                <a:srgbClr val="01B14F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867152" y="3707608"/>
            <a:ext cx="5131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1B14F"/>
                </a:solidFill>
              </a:rPr>
              <a:t>0</a:t>
            </a:r>
            <a:endParaRPr lang="en-US" sz="1800" b="1">
              <a:solidFill>
                <a:srgbClr val="01B14F"/>
              </a:solidFill>
            </a:endParaRPr>
          </a:p>
        </p:txBody>
      </p:sp>
      <p:sp>
        <p:nvSpPr>
          <p:cNvPr id="37" name="文本框 14"/>
          <p:cNvSpPr txBox="1">
            <a:spLocks noChangeArrowheads="1"/>
          </p:cNvSpPr>
          <p:nvPr/>
        </p:nvSpPr>
        <p:spPr bwMode="auto">
          <a:xfrm>
            <a:off x="457201" y="1581150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Counter-pair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kumimoji="1"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4" grpId="0"/>
      <p:bldP spid="44" grpId="1"/>
      <p:bldP spid="45" grpId="0"/>
      <p:bldP spid="46" grpId="0"/>
      <p:bldP spid="46" grpId="1"/>
      <p:bldP spid="47" grpId="0"/>
      <p:bldP spid="4" grpId="0"/>
      <p:bldP spid="48" grpId="0"/>
      <p:bldP spid="49" grpId="0"/>
      <p:bldP spid="50" grpId="0"/>
      <p:bldP spid="25" grpId="0"/>
      <p:bldP spid="33" grpId="0"/>
      <p:bldP spid="33" grpId="1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6076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 I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22"/>
          <p:cNvGraphicFramePr>
            <a:graphicFrameLocks noGrp="1"/>
          </p:cNvGraphicFramePr>
          <p:nvPr/>
        </p:nvGraphicFramePr>
        <p:xfrm>
          <a:off x="2060637" y="3288413"/>
          <a:ext cx="2834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23"/>
          <p:cNvGraphicFramePr>
            <a:graphicFrameLocks noGrp="1"/>
          </p:cNvGraphicFramePr>
          <p:nvPr/>
        </p:nvGraphicFramePr>
        <p:xfrm>
          <a:off x="2343338" y="3287930"/>
          <a:ext cx="78793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32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24"/>
          <p:cNvGraphicFramePr>
            <a:graphicFrameLocks noGrp="1"/>
          </p:cNvGraphicFramePr>
          <p:nvPr/>
        </p:nvGraphicFramePr>
        <p:xfrm>
          <a:off x="3130415" y="3288413"/>
          <a:ext cx="2834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25"/>
          <p:cNvGraphicFramePr>
            <a:graphicFrameLocks noGrp="1"/>
          </p:cNvGraphicFramePr>
          <p:nvPr/>
        </p:nvGraphicFramePr>
        <p:xfrm>
          <a:off x="1224233" y="4043275"/>
          <a:ext cx="108024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42"/>
              </a:tblGrid>
              <a:tr h="278183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26"/>
          <p:cNvGraphicFramePr>
            <a:graphicFrameLocks noGrp="1"/>
          </p:cNvGraphicFramePr>
          <p:nvPr/>
        </p:nvGraphicFramePr>
        <p:xfrm>
          <a:off x="3172263" y="4038536"/>
          <a:ext cx="1164175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75"/>
              </a:tblGrid>
              <a:tr h="279057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4"/>
          <p:cNvCxnSpPr/>
          <p:nvPr/>
        </p:nvCxnSpPr>
        <p:spPr>
          <a:xfrm flipV="1">
            <a:off x="1660922" y="3562352"/>
            <a:ext cx="541734" cy="484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/>
          <p:nvPr/>
        </p:nvCxnSpPr>
        <p:spPr>
          <a:xfrm flipH="1" flipV="1">
            <a:off x="3271838" y="3562350"/>
            <a:ext cx="581025" cy="48101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2" name="文本框 2"/>
          <p:cNvSpPr txBox="1">
            <a:spLocks noChangeArrowheads="1"/>
          </p:cNvSpPr>
          <p:nvPr/>
        </p:nvSpPr>
        <p:spPr bwMode="auto">
          <a:xfrm>
            <a:off x="3446860" y="3174208"/>
            <a:ext cx="9453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3" name="文本框 28"/>
          <p:cNvSpPr txBox="1">
            <a:spLocks noChangeArrowheads="1"/>
          </p:cNvSpPr>
          <p:nvPr/>
        </p:nvSpPr>
        <p:spPr bwMode="auto">
          <a:xfrm>
            <a:off x="1185864" y="4352925"/>
            <a:ext cx="134064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child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4" name="文本框 29"/>
          <p:cNvSpPr txBox="1">
            <a:spLocks noChangeArrowheads="1"/>
          </p:cNvSpPr>
          <p:nvPr/>
        </p:nvSpPr>
        <p:spPr bwMode="auto">
          <a:xfrm>
            <a:off x="3155156" y="4352925"/>
            <a:ext cx="13954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right child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087166" y="3245645"/>
            <a:ext cx="290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0</a:t>
            </a:r>
            <a:endParaRPr lang="en-US" sz="18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558529" y="4004072"/>
            <a:ext cx="5131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10</a:t>
            </a:r>
            <a:endParaRPr lang="en-US" sz="1800" b="1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5191" y="2015730"/>
            <a:ext cx="357544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Example: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bits.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35191" y="3255169"/>
            <a:ext cx="34385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e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362575" y="3869533"/>
            <a:ext cx="3848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shown.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93"/>
          <p:cNvSpPr txBox="1">
            <a:spLocks noChangeArrowheads="1"/>
          </p:cNvSpPr>
          <p:nvPr/>
        </p:nvSpPr>
        <p:spPr bwMode="auto">
          <a:xfrm>
            <a:off x="2545558" y="5266136"/>
            <a:ext cx="2166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100" i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线箭头连接符 169"/>
          <p:cNvCxnSpPr/>
          <p:nvPr/>
        </p:nvCxnSpPr>
        <p:spPr>
          <a:xfrm flipV="1">
            <a:off x="2737249" y="4744641"/>
            <a:ext cx="1016794" cy="675084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2" name="TextBox 29"/>
          <p:cNvSpPr txBox="1">
            <a:spLocks noChangeArrowheads="1"/>
          </p:cNvSpPr>
          <p:nvPr/>
        </p:nvSpPr>
        <p:spPr bwMode="auto">
          <a:xfrm>
            <a:off x="684607" y="3996928"/>
            <a:ext cx="46910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b="1" i="1" dirty="0"/>
              <a:t>L</a:t>
            </a:r>
            <a:r>
              <a:rPr lang="en-US" altLang="zh-CN" sz="2100" b="1" i="1" baseline="-25000" dirty="0"/>
              <a:t>1</a:t>
            </a:r>
            <a:endParaRPr lang="en-US" altLang="zh-CN" sz="2100" b="1" i="1" dirty="0"/>
          </a:p>
        </p:txBody>
      </p:sp>
      <p:sp>
        <p:nvSpPr>
          <p:cNvPr id="25623" name="TextBox 30"/>
          <p:cNvSpPr txBox="1">
            <a:spLocks noChangeArrowheads="1"/>
          </p:cNvSpPr>
          <p:nvPr/>
        </p:nvSpPr>
        <p:spPr bwMode="auto">
          <a:xfrm>
            <a:off x="1515668" y="3214687"/>
            <a:ext cx="53221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b="1" i="1" dirty="0"/>
              <a:t>L</a:t>
            </a:r>
            <a:r>
              <a:rPr lang="en-US" altLang="zh-CN" sz="2100" b="1" i="1" baseline="-25000" dirty="0"/>
              <a:t>2</a:t>
            </a:r>
            <a:endParaRPr lang="en-US" altLang="zh-CN" sz="2100" b="1" i="1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169444" y="3237310"/>
            <a:ext cx="290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1</a:t>
            </a:r>
            <a:endParaRPr lang="en-US" sz="18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599135" y="3237310"/>
            <a:ext cx="289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1</a:t>
            </a:r>
            <a:endParaRPr lang="en-US" sz="1800" b="1"/>
          </a:p>
        </p:txBody>
      </p:sp>
      <p:graphicFrame>
        <p:nvGraphicFramePr>
          <p:cNvPr id="37" name="表格 22"/>
          <p:cNvGraphicFramePr>
            <a:graphicFrameLocks noGrp="1"/>
          </p:cNvGraphicFramePr>
          <p:nvPr/>
        </p:nvGraphicFramePr>
        <p:xfrm>
          <a:off x="3013689" y="2457281"/>
          <a:ext cx="2834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23"/>
          <p:cNvGraphicFramePr>
            <a:graphicFrameLocks noGrp="1"/>
          </p:cNvGraphicFramePr>
          <p:nvPr/>
        </p:nvGraphicFramePr>
        <p:xfrm>
          <a:off x="3296390" y="2456798"/>
          <a:ext cx="78793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32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24"/>
          <p:cNvGraphicFramePr>
            <a:graphicFrameLocks noGrp="1"/>
          </p:cNvGraphicFramePr>
          <p:nvPr/>
        </p:nvGraphicFramePr>
        <p:xfrm>
          <a:off x="4083467" y="2457281"/>
          <a:ext cx="2834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629" name="TextBox 42"/>
          <p:cNvSpPr txBox="1">
            <a:spLocks noChangeArrowheads="1"/>
          </p:cNvSpPr>
          <p:nvPr/>
        </p:nvSpPr>
        <p:spPr bwMode="auto">
          <a:xfrm>
            <a:off x="2407998" y="2389271"/>
            <a:ext cx="6470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b="1" i="1" dirty="0"/>
              <a:t>L</a:t>
            </a:r>
            <a:r>
              <a:rPr lang="en-US" altLang="zh-CN" sz="2100" b="1" i="1" baseline="-25000" dirty="0"/>
              <a:t>3</a:t>
            </a:r>
            <a:endParaRPr lang="en-US" altLang="zh-CN" sz="2100" b="1" i="1" dirty="0"/>
          </a:p>
        </p:txBody>
      </p:sp>
      <p:cxnSp>
        <p:nvCxnSpPr>
          <p:cNvPr id="51" name="直接箭头连接符 4"/>
          <p:cNvCxnSpPr>
            <a:endCxn id="37" idx="2"/>
          </p:cNvCxnSpPr>
          <p:nvPr/>
        </p:nvCxnSpPr>
        <p:spPr>
          <a:xfrm flipV="1">
            <a:off x="2745581" y="2739221"/>
            <a:ext cx="409824" cy="51118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038477" y="2426495"/>
            <a:ext cx="289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0</a:t>
            </a:r>
            <a:endParaRPr lang="en-US" sz="18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45683" y="2426495"/>
            <a:ext cx="289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2</a:t>
            </a:r>
            <a:endParaRPr lang="en-US" sz="18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101703" y="2409827"/>
            <a:ext cx="290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1</a:t>
            </a:r>
            <a:endParaRPr lang="en-US" sz="18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632597" y="4011218"/>
            <a:ext cx="289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0</a:t>
            </a:r>
            <a:endParaRPr lang="en-US" sz="1800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45643" y="5025629"/>
            <a:ext cx="3490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1*1</a:t>
            </a:r>
            <a:r>
              <a:rPr lang="zh-CN" altLang="en-US" sz="2000" dirty="0" smtClean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dirty="0" smtClean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2*64</a:t>
            </a:r>
            <a:r>
              <a:rPr lang="zh-CN" altLang="en-US" sz="2000" dirty="0" smtClean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000" dirty="0">
              <a:solidFill>
                <a:srgbClr val="01B1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14"/>
          <p:cNvSpPr txBox="1">
            <a:spLocks noChangeArrowheads="1"/>
          </p:cNvSpPr>
          <p:nvPr/>
        </p:nvSpPr>
        <p:spPr bwMode="auto">
          <a:xfrm>
            <a:off x="457201" y="1581150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Counter-pair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kumimoji="1"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" grpId="0"/>
      <p:bldP spid="48" grpId="0"/>
      <p:bldP spid="49" grpId="0"/>
      <p:bldP spid="25" grpId="0"/>
      <p:bldP spid="34" grpId="0"/>
      <p:bldP spid="35" grpId="0"/>
      <p:bldP spid="52" grpId="0"/>
      <p:bldP spid="53" grpId="0"/>
      <p:bldP spid="54" grpId="0"/>
      <p:bldP spid="55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4848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 I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4" name="TextBox 1"/>
          <p:cNvSpPr txBox="1">
            <a:spLocks noChangeArrowheads="1"/>
          </p:cNvSpPr>
          <p:nvPr/>
        </p:nvSpPr>
        <p:spPr bwMode="auto">
          <a:xfrm>
            <a:off x="457200" y="1952626"/>
            <a:ext cx="778443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Counter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It automatically assigns appropriate number of small counters to store the frequency of each item.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1" y="3398166"/>
            <a:ext cx="3414962" cy="3333140"/>
          </a:xfrm>
          <a:prstGeom prst="rect">
            <a:avLst/>
          </a:prstGeom>
        </p:spPr>
      </p:pic>
      <p:sp>
        <p:nvSpPr>
          <p:cNvPr id="11" name="文本框 14"/>
          <p:cNvSpPr txBox="1">
            <a:spLocks noChangeArrowheads="1"/>
          </p:cNvSpPr>
          <p:nvPr/>
        </p:nvSpPr>
        <p:spPr bwMode="auto">
          <a:xfrm>
            <a:off x="457201" y="1581150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Counter-pair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kumimoji="1"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8786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 II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文本框 14"/>
          <p:cNvSpPr txBox="1">
            <a:spLocks noChangeArrowheads="1"/>
          </p:cNvSpPr>
          <p:nvPr/>
        </p:nvSpPr>
        <p:spPr bwMode="auto">
          <a:xfrm>
            <a:off x="457201" y="1581150"/>
            <a:ext cx="25646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Word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  <a:endParaRPr kumimoji="1"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342003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 II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文本框 14"/>
          <p:cNvSpPr txBox="1">
            <a:spLocks noChangeArrowheads="1"/>
          </p:cNvSpPr>
          <p:nvPr/>
        </p:nvSpPr>
        <p:spPr bwMode="auto">
          <a:xfrm>
            <a:off x="457201" y="1581150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Word</a:t>
            </a:r>
            <a:r>
              <a:rPr kumimoji="1"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</a:p>
        </p:txBody>
      </p:sp>
      <p:sp>
        <p:nvSpPr>
          <p:cNvPr id="17" name="文本框 10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3682" y="3107272"/>
            <a:ext cx="1102663" cy="43858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81" y="2802731"/>
            <a:ext cx="3136106" cy="107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56" y="3711179"/>
            <a:ext cx="285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框 10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3885" y="2583407"/>
            <a:ext cx="1102663" cy="438581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88658" y="2918222"/>
            <a:ext cx="940594" cy="2083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71962" y="2675336"/>
            <a:ext cx="148113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endParaRPr lang="en-US" sz="13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889897" y="2667001"/>
            <a:ext cx="4213622" cy="1416278"/>
            <a:chOff x="6519373" y="2413022"/>
            <a:chExt cx="5618162" cy="1888370"/>
          </a:xfrm>
        </p:grpSpPr>
        <p:sp>
          <p:nvSpPr>
            <p:cNvPr id="19" name="Rectangle 18"/>
            <p:cNvSpPr/>
            <p:nvPr/>
          </p:nvSpPr>
          <p:spPr>
            <a:xfrm>
              <a:off x="6927360" y="3122635"/>
              <a:ext cx="288925" cy="287337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13110" y="3122635"/>
              <a:ext cx="287338" cy="287337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98860" y="3122635"/>
              <a:ext cx="288925" cy="287337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89373" y="3122635"/>
              <a:ext cx="288925" cy="287337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64023" y="3116285"/>
              <a:ext cx="287337" cy="287337"/>
            </a:xfrm>
            <a:prstGeom prst="rect">
              <a:avLst/>
            </a:prstGeom>
            <a:solidFill>
              <a:srgbClr val="01B14F"/>
            </a:solidFill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459298" y="3116285"/>
              <a:ext cx="287337" cy="287337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45048" y="3116285"/>
              <a:ext cx="287337" cy="287337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35560" y="3116285"/>
              <a:ext cx="288925" cy="287337"/>
            </a:xfrm>
            <a:prstGeom prst="rect">
              <a:avLst/>
            </a:prstGeom>
            <a:solidFill>
              <a:srgbClr val="01B14F"/>
            </a:solidFill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599248" y="3116285"/>
              <a:ext cx="287337" cy="287337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892935" y="3116285"/>
              <a:ext cx="288925" cy="287337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180273" y="3116285"/>
              <a:ext cx="287337" cy="287337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70785" y="3116285"/>
              <a:ext cx="287338" cy="287337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46560" y="2571772"/>
              <a:ext cx="288925" cy="288925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432310" y="2571772"/>
              <a:ext cx="287338" cy="288925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29173" y="2571772"/>
              <a:ext cx="287337" cy="288925"/>
            </a:xfrm>
            <a:prstGeom prst="rect">
              <a:avLst/>
            </a:prstGeom>
            <a:solidFill>
              <a:srgbClr val="01B14F"/>
            </a:solidFill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08573" y="2571772"/>
              <a:ext cx="288925" cy="288925"/>
            </a:xfrm>
            <a:prstGeom prst="rect">
              <a:avLst/>
            </a:prstGeom>
            <a:solidFill>
              <a:srgbClr val="01B14F"/>
            </a:solidFill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130935" y="2571772"/>
              <a:ext cx="288925" cy="288925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416685" y="2571772"/>
              <a:ext cx="287338" cy="288925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713548" y="2571772"/>
              <a:ext cx="287337" cy="288925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992948" y="2571772"/>
              <a:ext cx="288925" cy="288925"/>
            </a:xfrm>
            <a:prstGeom prst="rect">
              <a:avLst/>
            </a:prstGeom>
            <a:noFill/>
            <a:ln w="25400">
              <a:solidFill>
                <a:srgbClr val="006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780" name="TextBox 38"/>
            <p:cNvSpPr txBox="1">
              <a:spLocks noChangeArrowheads="1"/>
            </p:cNvSpPr>
            <p:nvPr/>
          </p:nvSpPr>
          <p:spPr bwMode="auto">
            <a:xfrm>
              <a:off x="9157798" y="3556022"/>
              <a:ext cx="438151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1B14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sz="2100" b="1" i="1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 flipV="1">
              <a:off x="8308485" y="3403622"/>
              <a:ext cx="849313" cy="414338"/>
            </a:xfrm>
            <a:prstGeom prst="straightConnector1">
              <a:avLst/>
            </a:prstGeom>
            <a:ln w="28575">
              <a:solidFill>
                <a:srgbClr val="01B14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9180023" y="3403622"/>
              <a:ext cx="90487" cy="350838"/>
            </a:xfrm>
            <a:prstGeom prst="straightConnector1">
              <a:avLst/>
            </a:prstGeom>
            <a:ln w="28575">
              <a:solidFill>
                <a:srgbClr val="01B14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9153035" y="2860697"/>
              <a:ext cx="26988" cy="255588"/>
            </a:xfrm>
            <a:prstGeom prst="straightConnector1">
              <a:avLst/>
            </a:prstGeom>
            <a:ln w="28575">
              <a:solidFill>
                <a:srgbClr val="01B14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8889510" y="2860697"/>
              <a:ext cx="263525" cy="255588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8602173" y="2860697"/>
              <a:ext cx="269875" cy="255588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8308485" y="2860697"/>
              <a:ext cx="563563" cy="255588"/>
            </a:xfrm>
            <a:prstGeom prst="straightConnector1">
              <a:avLst/>
            </a:prstGeom>
            <a:ln w="28575">
              <a:solidFill>
                <a:srgbClr val="01B14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ight Brace 45"/>
            <p:cNvSpPr/>
            <p:nvPr/>
          </p:nvSpPr>
          <p:spPr>
            <a:xfrm rot="5400000" flipV="1">
              <a:off x="11093755" y="2971028"/>
              <a:ext cx="169862" cy="1158875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788" name="TextBox 46"/>
            <p:cNvSpPr txBox="1">
              <a:spLocks noChangeArrowheads="1"/>
            </p:cNvSpPr>
            <p:nvPr/>
          </p:nvSpPr>
          <p:spPr bwMode="auto">
            <a:xfrm>
              <a:off x="10324610" y="3624284"/>
              <a:ext cx="1812925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5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135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5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</a:t>
              </a:r>
              <a:r>
                <a:rPr lang="zh-CN" altLang="en-US" sz="135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5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</a:t>
              </a:r>
              <a:endParaRPr lang="en-US" sz="135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89" name="TextBox 47"/>
            <p:cNvSpPr txBox="1">
              <a:spLocks noChangeArrowheads="1"/>
            </p:cNvSpPr>
            <p:nvPr/>
          </p:nvSpPr>
          <p:spPr bwMode="auto">
            <a:xfrm>
              <a:off x="6519373" y="2989284"/>
              <a:ext cx="514351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L</a:t>
              </a:r>
              <a:r>
                <a:rPr lang="en-US" altLang="zh-CN" sz="1800" b="1" i="1" baseline="-25000"/>
                <a:t>1</a:t>
              </a:r>
              <a:endParaRPr lang="en-US" sz="1800" b="1" i="1" baseline="-25000"/>
            </a:p>
          </p:txBody>
        </p:sp>
        <p:sp>
          <p:nvSpPr>
            <p:cNvPr id="31790" name="TextBox 49"/>
            <p:cNvSpPr txBox="1">
              <a:spLocks noChangeArrowheads="1"/>
            </p:cNvSpPr>
            <p:nvPr/>
          </p:nvSpPr>
          <p:spPr bwMode="auto">
            <a:xfrm>
              <a:off x="7714760" y="2413022"/>
              <a:ext cx="514351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L</a:t>
              </a:r>
              <a:r>
                <a:rPr lang="en-US" altLang="zh-CN" sz="1800" b="1" i="1" baseline="-25000"/>
                <a:t>2</a:t>
              </a:r>
              <a:endParaRPr lang="en-US" sz="1800" b="1" i="1" baseline="-25000"/>
            </a:p>
          </p:txBody>
        </p:sp>
        <p:sp>
          <p:nvSpPr>
            <p:cNvPr id="31791" name="TextBox 53"/>
            <p:cNvSpPr txBox="1">
              <a:spLocks noChangeArrowheads="1"/>
            </p:cNvSpPr>
            <p:nvPr/>
          </p:nvSpPr>
          <p:spPr bwMode="auto">
            <a:xfrm>
              <a:off x="9495935" y="2463822"/>
              <a:ext cx="754063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mr-IN" altLang="zh-CN" sz="2100" b="1">
                  <a:solidFill>
                    <a:srgbClr val="8FAADC"/>
                  </a:solidFill>
                  <a:cs typeface="Mangal" panose="02040503050203030202" pitchFamily="18" charset="0"/>
                </a:rPr>
                <a:t>...</a:t>
              </a:r>
              <a:endParaRPr lang="en-US" sz="1350" b="1">
                <a:solidFill>
                  <a:srgbClr val="8FAADC"/>
                </a:solidFill>
              </a:endParaRPr>
            </a:p>
          </p:txBody>
        </p:sp>
        <p:sp>
          <p:nvSpPr>
            <p:cNvPr id="31792" name="TextBox 54"/>
            <p:cNvSpPr txBox="1">
              <a:spLocks noChangeArrowheads="1"/>
            </p:cNvSpPr>
            <p:nvPr/>
          </p:nvSpPr>
          <p:spPr bwMode="auto">
            <a:xfrm>
              <a:off x="9716598" y="3005159"/>
              <a:ext cx="754063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engXian"/>
                  <a:ea typeface="DengXian"/>
                  <a:cs typeface="DengXian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mr-IN" altLang="zh-CN" sz="2100" b="1">
                  <a:solidFill>
                    <a:srgbClr val="8FAADC"/>
                  </a:solidFill>
                  <a:cs typeface="Mangal" panose="02040503050203030202" pitchFamily="18" charset="0"/>
                </a:rPr>
                <a:t>...</a:t>
              </a:r>
              <a:endParaRPr lang="en-US" sz="1350" b="1">
                <a:solidFill>
                  <a:srgbClr val="8FAADC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74441" y="4783933"/>
            <a:ext cx="1232107" cy="6558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82903" y="2095263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we hash an item e to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counters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25728" y="4235212"/>
            <a:ext cx="340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insertion needs: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accesses and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computations at layer 1.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331267" y="4322268"/>
            <a:ext cx="340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insertion needs: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memory access and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k+1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computations at layer 1.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32432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 II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文本框 14"/>
          <p:cNvSpPr txBox="1">
            <a:spLocks noChangeArrowheads="1"/>
          </p:cNvSpPr>
          <p:nvPr/>
        </p:nvSpPr>
        <p:spPr bwMode="auto">
          <a:xfrm>
            <a:off x="457201" y="1581150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Word</a:t>
            </a:r>
            <a:r>
              <a:rPr kumimoji="1"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0881" y="1955045"/>
            <a:ext cx="6535882" cy="392415"/>
          </a:xfrm>
          <a:prstGeom prst="rect">
            <a:avLst/>
          </a:prstGeom>
          <a:blipFill rotWithShape="0">
            <a:blip r:embed="rId3"/>
            <a:stretch>
              <a:fillRect l="-1470"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956073" y="3499248"/>
            <a:ext cx="215503" cy="215503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69196" y="3499249"/>
            <a:ext cx="216694" cy="215503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84699" y="3499249"/>
            <a:ext cx="215503" cy="215503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2581" y="3499249"/>
            <a:ext cx="215504" cy="215503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82380" y="3493296"/>
            <a:ext cx="216694" cy="21669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03837" y="3493296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19337" y="3493296"/>
            <a:ext cx="21550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37224" y="3493296"/>
            <a:ext cx="215503" cy="21669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92018" y="3493296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13474" y="3493296"/>
            <a:ext cx="215503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27787" y="3493296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45671" y="3493296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708799" y="3493296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930255" y="3493296"/>
            <a:ext cx="215503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44568" y="3493296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63643" y="3493296"/>
            <a:ext cx="215503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70474" y="3086102"/>
            <a:ext cx="215503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83596" y="3086102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06243" y="3086102"/>
            <a:ext cx="215503" cy="21669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16981" y="3086102"/>
            <a:ext cx="215504" cy="21669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87255" y="3086102"/>
            <a:ext cx="215503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00377" y="3086102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23024" y="3086102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433762" y="3086102"/>
            <a:ext cx="21550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312196" y="2671762"/>
            <a:ext cx="21669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26506" y="2671762"/>
            <a:ext cx="215504" cy="21550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740821" y="2671762"/>
            <a:ext cx="21669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58705" y="2671762"/>
            <a:ext cx="21669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628900" y="3824287"/>
            <a:ext cx="3286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b="1" i="1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100" b="1" i="1">
              <a:solidFill>
                <a:srgbClr val="01B1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/>
          <p:cNvCxnSpPr>
            <a:stCxn id="69" idx="1"/>
            <a:endCxn id="29" idx="2"/>
          </p:cNvCxnSpPr>
          <p:nvPr/>
        </p:nvCxnSpPr>
        <p:spPr>
          <a:xfrm flipH="1" flipV="1">
            <a:off x="1990727" y="3709990"/>
            <a:ext cx="638173" cy="322046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2" idx="2"/>
          </p:cNvCxnSpPr>
          <p:nvPr/>
        </p:nvCxnSpPr>
        <p:spPr>
          <a:xfrm flipH="1" flipV="1">
            <a:off x="2644381" y="3709987"/>
            <a:ext cx="69056" cy="263129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2" idx="0"/>
            <a:endCxn id="44" idx="2"/>
          </p:cNvCxnSpPr>
          <p:nvPr/>
        </p:nvCxnSpPr>
        <p:spPr>
          <a:xfrm flipH="1" flipV="1">
            <a:off x="2625329" y="3302794"/>
            <a:ext cx="19050" cy="190500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1" idx="0"/>
            <a:endCxn id="44" idx="2"/>
          </p:cNvCxnSpPr>
          <p:nvPr/>
        </p:nvCxnSpPr>
        <p:spPr>
          <a:xfrm flipV="1">
            <a:off x="2426496" y="3302794"/>
            <a:ext cx="198835" cy="1905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0" idx="0"/>
            <a:endCxn id="43" idx="2"/>
          </p:cNvCxnSpPr>
          <p:nvPr/>
        </p:nvCxnSpPr>
        <p:spPr>
          <a:xfrm flipV="1">
            <a:off x="2212183" y="3302794"/>
            <a:ext cx="202406" cy="1905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9" idx="0"/>
            <a:endCxn id="43" idx="2"/>
          </p:cNvCxnSpPr>
          <p:nvPr/>
        </p:nvCxnSpPr>
        <p:spPr>
          <a:xfrm flipV="1">
            <a:off x="1990725" y="3302794"/>
            <a:ext cx="423863" cy="190500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3" idx="0"/>
            <a:endCxn id="66" idx="2"/>
          </p:cNvCxnSpPr>
          <p:nvPr/>
        </p:nvCxnSpPr>
        <p:spPr>
          <a:xfrm flipV="1">
            <a:off x="2414588" y="2887266"/>
            <a:ext cx="220266" cy="198834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4" idx="0"/>
            <a:endCxn id="66" idx="2"/>
          </p:cNvCxnSpPr>
          <p:nvPr/>
        </p:nvCxnSpPr>
        <p:spPr>
          <a:xfrm flipV="1">
            <a:off x="2625329" y="2887266"/>
            <a:ext cx="9525" cy="198834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ight Brace 91"/>
          <p:cNvSpPr/>
          <p:nvPr/>
        </p:nvSpPr>
        <p:spPr>
          <a:xfrm rot="5400000" flipV="1">
            <a:off x="4080272" y="3384947"/>
            <a:ext cx="127397" cy="87034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502821" y="3875486"/>
            <a:ext cx="135969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zh-CN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en-US" sz="13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48891" y="3399235"/>
            <a:ext cx="385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i="1"/>
              <a:t>L</a:t>
            </a:r>
            <a:r>
              <a:rPr lang="en-US" altLang="zh-CN" sz="1800" b="1" i="1" baseline="-25000"/>
              <a:t>1</a:t>
            </a:r>
            <a:endParaRPr lang="en-US" sz="1800" b="1" i="1" baseline="-25000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1545431" y="2965847"/>
            <a:ext cx="385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i="1"/>
              <a:t>L</a:t>
            </a:r>
            <a:r>
              <a:rPr lang="en-US" altLang="zh-CN" sz="1800" b="1" i="1" baseline="-25000"/>
              <a:t>2</a:t>
            </a:r>
            <a:endParaRPr lang="en-US" sz="1800" b="1" i="1" baseline="-25000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88344" y="2578895"/>
            <a:ext cx="386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i="1"/>
              <a:t>L</a:t>
            </a:r>
            <a:r>
              <a:rPr lang="en-US" altLang="zh-CN" sz="1800" b="1" i="1" baseline="-25000"/>
              <a:t>3</a:t>
            </a:r>
            <a:endParaRPr lang="en-US" sz="1800" b="1" i="1" baseline="-25000"/>
          </a:p>
        </p:txBody>
      </p:sp>
      <p:sp>
        <p:nvSpPr>
          <p:cNvPr id="99" name="Right Arrow 98"/>
          <p:cNvSpPr/>
          <p:nvPr/>
        </p:nvSpPr>
        <p:spPr>
          <a:xfrm>
            <a:off x="4182668" y="2922987"/>
            <a:ext cx="967978" cy="248840"/>
          </a:xfrm>
          <a:prstGeom prst="rightArrow">
            <a:avLst/>
          </a:prstGeom>
          <a:solidFill>
            <a:srgbClr val="7030A0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106468" y="2689622"/>
            <a:ext cx="13596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lang="en-US" sz="13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162552" y="3493296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76862" y="3493296"/>
            <a:ext cx="21550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591175" y="3493296"/>
            <a:ext cx="21550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809062" y="3493296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090049" y="3488533"/>
            <a:ext cx="215503" cy="21669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10314" y="3488533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525818" y="3488533"/>
            <a:ext cx="215503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743700" y="3488533"/>
            <a:ext cx="215504" cy="21669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998496" y="3488533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219952" y="3488533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435455" y="3488533"/>
            <a:ext cx="215503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53337" y="3488533"/>
            <a:ext cx="21550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915277" y="3488533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136732" y="3488532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352235" y="3488532"/>
            <a:ext cx="215503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570119" y="3488532"/>
            <a:ext cx="21550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076952" y="3081337"/>
            <a:ext cx="216694" cy="21550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291262" y="3081337"/>
            <a:ext cx="21550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512721" y="3081337"/>
            <a:ext cx="216694" cy="215504"/>
          </a:xfrm>
          <a:prstGeom prst="rect">
            <a:avLst/>
          </a:prstGeom>
          <a:solidFill>
            <a:schemeClr val="bg1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723462" y="3081337"/>
            <a:ext cx="216694" cy="21550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993733" y="3081337"/>
            <a:ext cx="21669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208044" y="3081337"/>
            <a:ext cx="21550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7429502" y="3081337"/>
            <a:ext cx="21669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640243" y="3081337"/>
            <a:ext cx="21669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519862" y="2667000"/>
            <a:ext cx="215504" cy="21550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732987" y="2667000"/>
            <a:ext cx="215503" cy="215504"/>
          </a:xfrm>
          <a:prstGeom prst="rect">
            <a:avLst/>
          </a:prstGeom>
          <a:solidFill>
            <a:schemeClr val="bg1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948487" y="2667000"/>
            <a:ext cx="21550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166374" y="2667000"/>
            <a:ext cx="215503" cy="21550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835378" y="3819525"/>
            <a:ext cx="3286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b="1" i="1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100" b="1" i="1">
              <a:solidFill>
                <a:srgbClr val="01B1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Arrow Connector 129"/>
          <p:cNvCxnSpPr>
            <a:endCxn id="128" idx="2"/>
          </p:cNvCxnSpPr>
          <p:nvPr/>
        </p:nvCxnSpPr>
        <p:spPr>
          <a:xfrm flipH="1" flipV="1">
            <a:off x="6197204" y="3705225"/>
            <a:ext cx="638175" cy="309563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31" idx="2"/>
          </p:cNvCxnSpPr>
          <p:nvPr/>
        </p:nvCxnSpPr>
        <p:spPr>
          <a:xfrm flipH="1" flipV="1">
            <a:off x="6852049" y="3705225"/>
            <a:ext cx="67865" cy="263129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31" idx="0"/>
          </p:cNvCxnSpPr>
          <p:nvPr/>
        </p:nvCxnSpPr>
        <p:spPr>
          <a:xfrm flipH="1" flipV="1">
            <a:off x="6831806" y="3296843"/>
            <a:ext cx="20241" cy="191690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4" idx="0"/>
          </p:cNvCxnSpPr>
          <p:nvPr/>
        </p:nvCxnSpPr>
        <p:spPr>
          <a:xfrm flipV="1">
            <a:off x="5917406" y="3296843"/>
            <a:ext cx="914400" cy="19645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1" idx="0"/>
            <a:endCxn id="117" idx="2"/>
          </p:cNvCxnSpPr>
          <p:nvPr/>
        </p:nvCxnSpPr>
        <p:spPr>
          <a:xfrm flipV="1">
            <a:off x="5270897" y="3296843"/>
            <a:ext cx="914400" cy="19645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5" idx="0"/>
            <a:endCxn id="117" idx="2"/>
          </p:cNvCxnSpPr>
          <p:nvPr/>
        </p:nvCxnSpPr>
        <p:spPr>
          <a:xfrm flipH="1" flipV="1">
            <a:off x="6185299" y="3296843"/>
            <a:ext cx="11906" cy="191690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7" idx="0"/>
            <a:endCxn id="125" idx="2"/>
          </p:cNvCxnSpPr>
          <p:nvPr/>
        </p:nvCxnSpPr>
        <p:spPr>
          <a:xfrm flipV="1">
            <a:off x="6185297" y="2882504"/>
            <a:ext cx="441722" cy="198834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28" idx="2"/>
          </p:cNvCxnSpPr>
          <p:nvPr/>
        </p:nvCxnSpPr>
        <p:spPr>
          <a:xfrm flipV="1">
            <a:off x="6831808" y="2882504"/>
            <a:ext cx="441722" cy="198834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4855369" y="3393283"/>
            <a:ext cx="386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i="1"/>
              <a:t>L</a:t>
            </a:r>
            <a:r>
              <a:rPr lang="en-US" altLang="zh-CN" sz="1800" b="1" i="1" baseline="-25000"/>
              <a:t>1</a:t>
            </a:r>
            <a:endParaRPr lang="en-US" sz="1800" b="1" i="1" baseline="-25000"/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5751912" y="2961085"/>
            <a:ext cx="386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i="1"/>
              <a:t>L</a:t>
            </a:r>
            <a:r>
              <a:rPr lang="en-US" altLang="zh-CN" sz="1800" b="1" i="1" baseline="-25000"/>
              <a:t>2</a:t>
            </a:r>
            <a:endParaRPr lang="en-US" sz="1800" b="1" i="1" baseline="-25000"/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6196012" y="2574133"/>
            <a:ext cx="385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i="1"/>
              <a:t>L</a:t>
            </a:r>
            <a:r>
              <a:rPr lang="en-US" altLang="zh-CN" sz="1800" b="1" i="1" baseline="-25000"/>
              <a:t>3</a:t>
            </a:r>
            <a:endParaRPr lang="en-US" sz="1800" b="1" i="1" baseline="-25000"/>
          </a:p>
        </p:txBody>
      </p:sp>
      <p:cxnSp>
        <p:nvCxnSpPr>
          <p:cNvPr id="149" name="Straight Arrow Connector 148"/>
          <p:cNvCxnSpPr>
            <a:stCxn id="121" idx="0"/>
            <a:endCxn id="125" idx="2"/>
          </p:cNvCxnSpPr>
          <p:nvPr/>
        </p:nvCxnSpPr>
        <p:spPr>
          <a:xfrm flipH="1" flipV="1">
            <a:off x="6627021" y="2882504"/>
            <a:ext cx="475060" cy="19883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4" idx="0"/>
            <a:endCxn id="128" idx="2"/>
          </p:cNvCxnSpPr>
          <p:nvPr/>
        </p:nvCxnSpPr>
        <p:spPr>
          <a:xfrm flipH="1" flipV="1">
            <a:off x="7273529" y="2882504"/>
            <a:ext cx="475059" cy="19883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65" grpId="0" animBg="1"/>
      <p:bldP spid="66" grpId="0" animBg="1"/>
      <p:bldP spid="67" grpId="0" animBg="1"/>
      <p:bldP spid="68" grpId="0" animBg="1"/>
      <p:bldP spid="69" grpId="0"/>
      <p:bldP spid="92" grpId="0" animBg="1"/>
      <p:bldP spid="93" grpId="0"/>
      <p:bldP spid="94" grpId="0"/>
      <p:bldP spid="95" grpId="0"/>
      <p:bldP spid="96" grpId="0"/>
      <p:bldP spid="99" grpId="0" animBg="1"/>
      <p:bldP spid="100" grpId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/>
      <p:bldP spid="138" grpId="0"/>
      <p:bldP spid="139" grpId="0"/>
      <p:bldP spid="1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6158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II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文本框 14"/>
          <p:cNvSpPr txBox="1">
            <a:spLocks noChangeArrowheads="1"/>
          </p:cNvSpPr>
          <p:nvPr/>
        </p:nvSpPr>
        <p:spPr bwMode="auto">
          <a:xfrm>
            <a:off x="457201" y="1581150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One</a:t>
            </a:r>
            <a:r>
              <a:rPr kumimoji="1"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88296" y="3873999"/>
            <a:ext cx="62217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one hash function to compute a 32 bit hash value.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7433" y="2426494"/>
            <a:ext cx="21669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21744" y="2426494"/>
            <a:ext cx="21550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36058" y="2426494"/>
            <a:ext cx="21669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53943" y="2426494"/>
            <a:ext cx="21669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34930" y="2421731"/>
            <a:ext cx="215503" cy="21550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56387" y="2421731"/>
            <a:ext cx="215503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70699" y="2421731"/>
            <a:ext cx="215503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88583" y="2421731"/>
            <a:ext cx="216694" cy="21550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61349" y="2421731"/>
            <a:ext cx="215503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81614" y="2421731"/>
            <a:ext cx="21669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97118" y="2421731"/>
            <a:ext cx="215503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15000" y="2421731"/>
            <a:ext cx="215504" cy="21550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21833" y="2013349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36144" y="2013349"/>
            <a:ext cx="21550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58793" y="2013349"/>
            <a:ext cx="215503" cy="21669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68343" y="2013349"/>
            <a:ext cx="216694" cy="216694"/>
          </a:xfrm>
          <a:prstGeom prst="rect">
            <a:avLst/>
          </a:prstGeom>
          <a:solidFill>
            <a:srgbClr val="01B14F"/>
          </a:solidFill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10114" y="2013349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24425" y="2013349"/>
            <a:ext cx="21550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47074" y="2013349"/>
            <a:ext cx="215503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56624" y="2013349"/>
            <a:ext cx="216694" cy="216694"/>
          </a:xfrm>
          <a:prstGeom prst="rect">
            <a:avLst/>
          </a:prstGeom>
          <a:noFill/>
          <a:ln w="25400">
            <a:solidFill>
              <a:srgbClr val="006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980260" y="2751536"/>
            <a:ext cx="3286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b="1" i="1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100" b="1" i="1">
              <a:solidFill>
                <a:srgbClr val="01B1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3343277" y="2637237"/>
            <a:ext cx="636985" cy="310753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4" idx="2"/>
          </p:cNvCxnSpPr>
          <p:nvPr/>
        </p:nvCxnSpPr>
        <p:spPr>
          <a:xfrm flipH="1" flipV="1">
            <a:off x="3996931" y="2637237"/>
            <a:ext cx="67865" cy="263128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4" idx="0"/>
          </p:cNvCxnSpPr>
          <p:nvPr/>
        </p:nvCxnSpPr>
        <p:spPr>
          <a:xfrm flipH="1" flipV="1">
            <a:off x="3976688" y="2230043"/>
            <a:ext cx="20241" cy="191690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343277" y="2230043"/>
            <a:ext cx="422672" cy="191690"/>
          </a:xfrm>
          <a:prstGeom prst="straightConnector1">
            <a:avLst/>
          </a:prstGeom>
          <a:ln w="28575">
            <a:solidFill>
              <a:srgbClr val="01B14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ight Brace 50"/>
          <p:cNvSpPr/>
          <p:nvPr/>
        </p:nvSpPr>
        <p:spPr>
          <a:xfrm rot="5400000" flipV="1">
            <a:off x="5432229" y="2312791"/>
            <a:ext cx="127397" cy="86915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855371" y="2802731"/>
            <a:ext cx="135969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zh-CN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en-US" sz="13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001441" y="2326483"/>
            <a:ext cx="385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i="1"/>
              <a:t>L</a:t>
            </a:r>
            <a:r>
              <a:rPr lang="en-US" altLang="zh-CN" sz="1800" b="1" i="1" baseline="-25000"/>
              <a:t>1</a:t>
            </a:r>
            <a:endParaRPr lang="en-US" sz="1800" b="1" i="1" baseline="-2500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97981" y="1894286"/>
            <a:ext cx="385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i="1"/>
              <a:t>L</a:t>
            </a:r>
            <a:r>
              <a:rPr lang="en-US" altLang="zh-CN" sz="1800" b="1" i="1" baseline="-25000"/>
              <a:t>2</a:t>
            </a:r>
            <a:endParaRPr lang="en-US" sz="1800" b="1" i="1" baseline="-2500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233865" y="1932386"/>
            <a:ext cx="5655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mr-IN" altLang="zh-CN" sz="2100" b="1">
                <a:solidFill>
                  <a:srgbClr val="8FAADC"/>
                </a:solidFill>
                <a:cs typeface="Mangal" panose="02040503050203030202" pitchFamily="18" charset="0"/>
              </a:rPr>
              <a:t>...</a:t>
            </a:r>
            <a:endParaRPr lang="en-US" sz="1350" b="1">
              <a:solidFill>
                <a:srgbClr val="8FAADC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399360" y="2338389"/>
            <a:ext cx="5655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mr-IN" altLang="zh-CN" sz="2100" b="1">
                <a:solidFill>
                  <a:srgbClr val="8FAADC"/>
                </a:solidFill>
                <a:cs typeface="Mangal" panose="02040503050203030202" pitchFamily="18" charset="0"/>
              </a:rPr>
              <a:t>...</a:t>
            </a:r>
            <a:endParaRPr lang="en-US" sz="1350" b="1">
              <a:solidFill>
                <a:srgbClr val="8FAAD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9132" y="4513788"/>
            <a:ext cx="4538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16 bits,                locating a word (64 bits)</a:t>
            </a:r>
          </a:p>
        </p:txBody>
      </p:sp>
      <p:sp>
        <p:nvSpPr>
          <p:cNvPr id="5" name="矩形 4"/>
          <p:cNvSpPr/>
          <p:nvPr/>
        </p:nvSpPr>
        <p:spPr>
          <a:xfrm>
            <a:off x="1565554" y="4937822"/>
            <a:ext cx="542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4*4 bits,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locating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counters in the word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8064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 III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文本框 14"/>
          <p:cNvSpPr txBox="1">
            <a:spLocks noChangeArrowheads="1"/>
          </p:cNvSpPr>
          <p:nvPr/>
        </p:nvSpPr>
        <p:spPr bwMode="auto">
          <a:xfrm>
            <a:off x="457200" y="1581150"/>
            <a:ext cx="2069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Ostrich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46535" y="1952626"/>
            <a:ext cx="792360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Ostrich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only applied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ketch with Pyramid: P</a:t>
            </a:r>
            <a:r>
              <a:rPr lang="en-US" altLang="zh-CN" sz="2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1888" y="2737249"/>
            <a:ext cx="43137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Ostrich policy, the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endParaRPr lang="en-US" sz="2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线箭头连接符 159"/>
          <p:cNvCxnSpPr/>
          <p:nvPr/>
        </p:nvCxnSpPr>
        <p:spPr>
          <a:xfrm flipH="1" flipV="1">
            <a:off x="7808119" y="3649268"/>
            <a:ext cx="266700" cy="3869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159"/>
          <p:cNvCxnSpPr/>
          <p:nvPr/>
        </p:nvCxnSpPr>
        <p:spPr>
          <a:xfrm flipV="1">
            <a:off x="5534025" y="3657602"/>
            <a:ext cx="263129" cy="37504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格 61"/>
          <p:cNvGraphicFramePr>
            <a:graphicFrameLocks noGrp="1"/>
          </p:cNvGraphicFramePr>
          <p:nvPr/>
        </p:nvGraphicFramePr>
        <p:xfrm>
          <a:off x="5099447" y="4052889"/>
          <a:ext cx="1700214" cy="28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9"/>
                <a:gridCol w="283369"/>
                <a:gridCol w="283369"/>
                <a:gridCol w="283369"/>
                <a:gridCol w="283369"/>
                <a:gridCol w="283369"/>
              </a:tblGrid>
              <a:tr h="27411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62"/>
          <p:cNvGraphicFramePr>
            <a:graphicFrameLocks noGrp="1"/>
          </p:cNvGraphicFramePr>
          <p:nvPr/>
        </p:nvGraphicFramePr>
        <p:xfrm>
          <a:off x="6799660" y="4052889"/>
          <a:ext cx="1700213" cy="28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06"/>
                <a:gridCol w="283369"/>
                <a:gridCol w="283369"/>
                <a:gridCol w="283369"/>
              </a:tblGrid>
              <a:tr h="274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r>
                        <a:rPr lang="zh-CN" altLang="en-US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endParaRPr lang="zh-CN" altLang="en-US" sz="1400" b="1" cap="none" spc="0" dirty="0" smtClean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表格 63"/>
          <p:cNvGraphicFramePr>
            <a:graphicFrameLocks noGrp="1"/>
          </p:cNvGraphicFramePr>
          <p:nvPr/>
        </p:nvGraphicFramePr>
        <p:xfrm>
          <a:off x="5664313" y="3377145"/>
          <a:ext cx="113373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  <a:gridCol w="283433"/>
                <a:gridCol w="283433"/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19344"/>
              </p:ext>
            </p:extLst>
          </p:nvPr>
        </p:nvGraphicFramePr>
        <p:xfrm>
          <a:off x="6799660" y="3376614"/>
          <a:ext cx="1133476" cy="28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38"/>
                <a:gridCol w="283369"/>
                <a:gridCol w="283369"/>
              </a:tblGrid>
              <a:tr h="282471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r>
                        <a:rPr lang="zh-CN" altLang="en-US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endParaRPr lang="zh-CN" altLang="en-US" sz="1400" b="1" cap="none" spc="0" dirty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379" marB="34379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379" marB="34379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379" marB="34379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33601"/>
              </p:ext>
            </p:extLst>
          </p:nvPr>
        </p:nvGraphicFramePr>
        <p:xfrm>
          <a:off x="6232727" y="2698964"/>
          <a:ext cx="1133733" cy="284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  <a:gridCol w="566867"/>
                <a:gridCol w="283433"/>
              </a:tblGrid>
              <a:tr h="284742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400" dirty="0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  <a:r>
                        <a:rPr lang="zh-CN" altLang="en-US" sz="1400" dirty="0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s-IS" altLang="zh-CN" sz="1400" dirty="0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格 66"/>
          <p:cNvGraphicFramePr>
            <a:graphicFrameLocks noGrp="1"/>
          </p:cNvGraphicFramePr>
          <p:nvPr/>
        </p:nvGraphicFramePr>
        <p:xfrm>
          <a:off x="6514612" y="2023257"/>
          <a:ext cx="566866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表格 67"/>
          <p:cNvGraphicFramePr>
            <a:graphicFrameLocks noGrp="1"/>
          </p:cNvGraphicFramePr>
          <p:nvPr/>
        </p:nvGraphicFramePr>
        <p:xfrm>
          <a:off x="6664446" y="1347551"/>
          <a:ext cx="2834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4" name="文本框 68"/>
          <p:cNvSpPr txBox="1"/>
          <p:nvPr/>
        </p:nvSpPr>
        <p:spPr>
          <a:xfrm>
            <a:off x="6654046" y="2997994"/>
            <a:ext cx="553998" cy="401241"/>
          </a:xfrm>
          <a:prstGeom prst="rect">
            <a:avLst/>
          </a:prstGeom>
          <a:noFill/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2F5597"/>
                </a:solidFill>
                <a:latin typeface="Calibri" panose="020F0502020204030204" pitchFamily="34" charset="0"/>
              </a:rPr>
              <a:t>...</a:t>
            </a:r>
            <a:endParaRPr kumimoji="1" lang="zh-CN" altLang="en-US" sz="2400" dirty="0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文本框 10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2244" y="4630934"/>
            <a:ext cx="1102663" cy="43858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86" name="文本框 10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43600" y="3935789"/>
            <a:ext cx="437197" cy="438581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87" name="文本框 10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15614" y="3253347"/>
            <a:ext cx="489649" cy="438581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88" name="文本框 103"/>
          <p:cNvSpPr txBox="1"/>
          <p:nvPr/>
        </p:nvSpPr>
        <p:spPr>
          <a:xfrm>
            <a:off x="6656427" y="2334818"/>
            <a:ext cx="553998" cy="402431"/>
          </a:xfrm>
          <a:prstGeom prst="rect">
            <a:avLst/>
          </a:prstGeom>
          <a:noFill/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2F5597"/>
                </a:solidFill>
                <a:latin typeface="Calibri" panose="020F0502020204030204" pitchFamily="34" charset="0"/>
              </a:rPr>
              <a:t>...</a:t>
            </a:r>
            <a:endParaRPr kumimoji="1" lang="zh-CN" altLang="en-US" sz="2400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文本框 10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83510" y="2593251"/>
            <a:ext cx="1102379" cy="438581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90" name="文本框 1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11413" y="1223208"/>
            <a:ext cx="1158681" cy="438581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cxnSp>
        <p:nvCxnSpPr>
          <p:cNvPr id="91" name="直线箭头连接符 159"/>
          <p:cNvCxnSpPr/>
          <p:nvPr/>
        </p:nvCxnSpPr>
        <p:spPr>
          <a:xfrm flipH="1" flipV="1">
            <a:off x="4929190" y="5019675"/>
            <a:ext cx="2260997" cy="606029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161"/>
          <p:cNvCxnSpPr/>
          <p:nvPr/>
        </p:nvCxnSpPr>
        <p:spPr>
          <a:xfrm flipH="1" flipV="1">
            <a:off x="6607969" y="4992291"/>
            <a:ext cx="644129" cy="528638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169"/>
          <p:cNvCxnSpPr/>
          <p:nvPr/>
        </p:nvCxnSpPr>
        <p:spPr>
          <a:xfrm flipV="1">
            <a:off x="7455696" y="4992293"/>
            <a:ext cx="1184672" cy="610790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>
            <a:spLocks noChangeArrowheads="1"/>
          </p:cNvSpPr>
          <p:nvPr/>
        </p:nvSpPr>
        <p:spPr bwMode="auto">
          <a:xfrm>
            <a:off x="7190187" y="5406629"/>
            <a:ext cx="2166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B050"/>
                </a:solidFill>
                <a:latin typeface="Calibri" panose="020F0502020204030204" pitchFamily="34" charset="0"/>
              </a:rPr>
              <a:t>e</a:t>
            </a:r>
            <a:endParaRPr lang="zh-CN" altLang="en-US" sz="2400" i="1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cxnSp>
        <p:nvCxnSpPr>
          <p:cNvPr id="95" name="直线箭头连接符 159"/>
          <p:cNvCxnSpPr/>
          <p:nvPr/>
        </p:nvCxnSpPr>
        <p:spPr>
          <a:xfrm flipV="1">
            <a:off x="5223274" y="3657600"/>
            <a:ext cx="573881" cy="386954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159"/>
          <p:cNvCxnSpPr/>
          <p:nvPr/>
        </p:nvCxnSpPr>
        <p:spPr>
          <a:xfrm flipH="1" flipV="1">
            <a:off x="7808121" y="3652838"/>
            <a:ext cx="560785" cy="391716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159"/>
          <p:cNvCxnSpPr/>
          <p:nvPr/>
        </p:nvCxnSpPr>
        <p:spPr>
          <a:xfrm flipV="1">
            <a:off x="4666062" y="4341021"/>
            <a:ext cx="591740" cy="3833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159"/>
          <p:cNvCxnSpPr/>
          <p:nvPr/>
        </p:nvCxnSpPr>
        <p:spPr>
          <a:xfrm flipV="1">
            <a:off x="4957763" y="4329112"/>
            <a:ext cx="304800" cy="385763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159"/>
          <p:cNvCxnSpPr/>
          <p:nvPr/>
        </p:nvCxnSpPr>
        <p:spPr>
          <a:xfrm flipH="1" flipV="1">
            <a:off x="6087666" y="4335066"/>
            <a:ext cx="279797" cy="37980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159"/>
          <p:cNvCxnSpPr/>
          <p:nvPr/>
        </p:nvCxnSpPr>
        <p:spPr>
          <a:xfrm flipH="1" flipV="1">
            <a:off x="6073380" y="4323162"/>
            <a:ext cx="588169" cy="391715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59"/>
          <p:cNvCxnSpPr/>
          <p:nvPr/>
        </p:nvCxnSpPr>
        <p:spPr>
          <a:xfrm flipH="1" flipV="1">
            <a:off x="8368904" y="4335067"/>
            <a:ext cx="551259" cy="3726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59"/>
          <p:cNvCxnSpPr/>
          <p:nvPr/>
        </p:nvCxnSpPr>
        <p:spPr>
          <a:xfrm flipH="1" flipV="1">
            <a:off x="8368903" y="4321969"/>
            <a:ext cx="271463" cy="392906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59"/>
          <p:cNvCxnSpPr/>
          <p:nvPr/>
        </p:nvCxnSpPr>
        <p:spPr>
          <a:xfrm flipV="1">
            <a:off x="5803108" y="3652838"/>
            <a:ext cx="284560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59"/>
          <p:cNvCxnSpPr/>
          <p:nvPr/>
        </p:nvCxnSpPr>
        <p:spPr>
          <a:xfrm flipH="1" flipV="1">
            <a:off x="6073379" y="3649266"/>
            <a:ext cx="28575" cy="395288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59"/>
          <p:cNvCxnSpPr/>
          <p:nvPr/>
        </p:nvCxnSpPr>
        <p:spPr>
          <a:xfrm flipV="1">
            <a:off x="6085285" y="2978944"/>
            <a:ext cx="275034" cy="391716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59"/>
          <p:cNvCxnSpPr/>
          <p:nvPr/>
        </p:nvCxnSpPr>
        <p:spPr>
          <a:xfrm flipV="1">
            <a:off x="5801918" y="2983706"/>
            <a:ext cx="572690" cy="386954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59"/>
          <p:cNvCxnSpPr/>
          <p:nvPr/>
        </p:nvCxnSpPr>
        <p:spPr>
          <a:xfrm flipH="1" flipV="1">
            <a:off x="7218760" y="2978944"/>
            <a:ext cx="275034" cy="386954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59"/>
          <p:cNvCxnSpPr/>
          <p:nvPr/>
        </p:nvCxnSpPr>
        <p:spPr>
          <a:xfrm flipH="1" flipV="1">
            <a:off x="7218760" y="2978944"/>
            <a:ext cx="557213" cy="382191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59"/>
          <p:cNvCxnSpPr/>
          <p:nvPr/>
        </p:nvCxnSpPr>
        <p:spPr>
          <a:xfrm flipV="1">
            <a:off x="6632972" y="2294337"/>
            <a:ext cx="28575" cy="383381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59"/>
          <p:cNvCxnSpPr/>
          <p:nvPr/>
        </p:nvCxnSpPr>
        <p:spPr>
          <a:xfrm flipH="1" flipV="1">
            <a:off x="6946106" y="2303860"/>
            <a:ext cx="10716" cy="371475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59"/>
          <p:cNvCxnSpPr/>
          <p:nvPr/>
        </p:nvCxnSpPr>
        <p:spPr>
          <a:xfrm flipV="1">
            <a:off x="6381752" y="2294337"/>
            <a:ext cx="279797" cy="388144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59"/>
          <p:cNvCxnSpPr/>
          <p:nvPr/>
        </p:nvCxnSpPr>
        <p:spPr>
          <a:xfrm flipH="1" flipV="1">
            <a:off x="6949681" y="2311003"/>
            <a:ext cx="258365" cy="366713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13030" y="1904581"/>
            <a:ext cx="1353447" cy="438581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cxnSp>
        <p:nvCxnSpPr>
          <p:cNvPr id="114" name="直线箭头连接符 159"/>
          <p:cNvCxnSpPr/>
          <p:nvPr/>
        </p:nvCxnSpPr>
        <p:spPr>
          <a:xfrm flipV="1">
            <a:off x="6640116" y="1621633"/>
            <a:ext cx="165497" cy="394097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59"/>
          <p:cNvCxnSpPr/>
          <p:nvPr/>
        </p:nvCxnSpPr>
        <p:spPr>
          <a:xfrm flipH="1" flipV="1">
            <a:off x="6805614" y="1621633"/>
            <a:ext cx="140494" cy="394097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3"/>
          <p:cNvSpPr/>
          <p:nvPr/>
        </p:nvSpPr>
        <p:spPr>
          <a:xfrm>
            <a:off x="8770144" y="4720829"/>
            <a:ext cx="308372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矩形 197"/>
          <p:cNvSpPr/>
          <p:nvPr/>
        </p:nvSpPr>
        <p:spPr>
          <a:xfrm>
            <a:off x="8211742" y="4720829"/>
            <a:ext cx="288131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19" name="直接连接符 6"/>
          <p:cNvCxnSpPr/>
          <p:nvPr/>
        </p:nvCxnSpPr>
        <p:spPr>
          <a:xfrm>
            <a:off x="6655594" y="4720829"/>
            <a:ext cx="1562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200"/>
          <p:cNvCxnSpPr/>
          <p:nvPr/>
        </p:nvCxnSpPr>
        <p:spPr>
          <a:xfrm>
            <a:off x="6662738" y="4997054"/>
            <a:ext cx="1562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202"/>
          <p:cNvSpPr/>
          <p:nvPr/>
        </p:nvSpPr>
        <p:spPr>
          <a:xfrm>
            <a:off x="6211493" y="4720831"/>
            <a:ext cx="288131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矩形 203"/>
          <p:cNvSpPr/>
          <p:nvPr/>
        </p:nvSpPr>
        <p:spPr>
          <a:xfrm>
            <a:off x="5937647" y="4720831"/>
            <a:ext cx="276225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矩形 204"/>
          <p:cNvSpPr/>
          <p:nvPr/>
        </p:nvSpPr>
        <p:spPr>
          <a:xfrm>
            <a:off x="5651897" y="4720831"/>
            <a:ext cx="285750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矩形 205"/>
          <p:cNvSpPr/>
          <p:nvPr/>
        </p:nvSpPr>
        <p:spPr>
          <a:xfrm>
            <a:off x="5331619" y="4720831"/>
            <a:ext cx="320279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矩形 206"/>
          <p:cNvSpPr/>
          <p:nvPr/>
        </p:nvSpPr>
        <p:spPr>
          <a:xfrm>
            <a:off x="5049441" y="4720831"/>
            <a:ext cx="294084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矩形 208"/>
          <p:cNvSpPr/>
          <p:nvPr/>
        </p:nvSpPr>
        <p:spPr>
          <a:xfrm>
            <a:off x="4479131" y="4720831"/>
            <a:ext cx="285750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文本框 5"/>
          <p:cNvSpPr txBox="1"/>
          <p:nvPr/>
        </p:nvSpPr>
        <p:spPr>
          <a:xfrm>
            <a:off x="7202091" y="4710113"/>
            <a:ext cx="6477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s-IS" altLang="zh-CN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…</a:t>
            </a:r>
            <a:r>
              <a:rPr lang="zh-CN" altLang="en-US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is-IS" altLang="zh-CN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…</a:t>
            </a:r>
            <a:endParaRPr kumimoji="1" lang="zh-CN" altLang="en-US" sz="1500" b="1" dirty="0">
              <a:latin typeface="+mn-lt"/>
              <a:ea typeface="+mn-ea"/>
              <a:cs typeface="+mn-cs"/>
            </a:endParaRPr>
          </a:p>
        </p:txBody>
      </p:sp>
      <p:sp>
        <p:nvSpPr>
          <p:cNvPr id="130" name="矩形 207"/>
          <p:cNvSpPr/>
          <p:nvPr/>
        </p:nvSpPr>
        <p:spPr>
          <a:xfrm>
            <a:off x="5093496" y="4045746"/>
            <a:ext cx="288131" cy="278606"/>
          </a:xfrm>
          <a:prstGeom prst="rect">
            <a:avLst/>
          </a:prstGeom>
          <a:solidFill>
            <a:srgbClr val="01B14F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矩形 207"/>
          <p:cNvSpPr/>
          <p:nvPr/>
        </p:nvSpPr>
        <p:spPr>
          <a:xfrm>
            <a:off x="5661424" y="3371852"/>
            <a:ext cx="288131" cy="278606"/>
          </a:xfrm>
          <a:prstGeom prst="rect">
            <a:avLst/>
          </a:prstGeom>
          <a:solidFill>
            <a:srgbClr val="01B14F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矩形 201"/>
          <p:cNvSpPr/>
          <p:nvPr/>
        </p:nvSpPr>
        <p:spPr>
          <a:xfrm>
            <a:off x="5951935" y="3376615"/>
            <a:ext cx="285750" cy="278606"/>
          </a:xfrm>
          <a:prstGeom prst="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矩形 201"/>
          <p:cNvSpPr/>
          <p:nvPr/>
        </p:nvSpPr>
        <p:spPr>
          <a:xfrm>
            <a:off x="5950744" y="4040981"/>
            <a:ext cx="285750" cy="2774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矩形 196"/>
          <p:cNvSpPr/>
          <p:nvPr/>
        </p:nvSpPr>
        <p:spPr>
          <a:xfrm>
            <a:off x="8209360" y="4045744"/>
            <a:ext cx="288131" cy="278606"/>
          </a:xfrm>
          <a:prstGeom prst="rect">
            <a:avLst/>
          </a:prstGeom>
          <a:solidFill>
            <a:srgbClr val="FF0000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矩形 196"/>
          <p:cNvSpPr/>
          <p:nvPr/>
        </p:nvSpPr>
        <p:spPr>
          <a:xfrm>
            <a:off x="7642622" y="3377806"/>
            <a:ext cx="289322" cy="277415"/>
          </a:xfrm>
          <a:prstGeom prst="rect">
            <a:avLst/>
          </a:prstGeom>
          <a:solidFill>
            <a:srgbClr val="FF0000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矩形 207"/>
          <p:cNvSpPr/>
          <p:nvPr/>
        </p:nvSpPr>
        <p:spPr>
          <a:xfrm>
            <a:off x="4774408" y="4723212"/>
            <a:ext cx="288131" cy="27860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矩形 201"/>
          <p:cNvSpPr/>
          <p:nvPr/>
        </p:nvSpPr>
        <p:spPr>
          <a:xfrm>
            <a:off x="6519863" y="4717258"/>
            <a:ext cx="285750" cy="27860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矩形 201"/>
          <p:cNvSpPr/>
          <p:nvPr/>
        </p:nvSpPr>
        <p:spPr>
          <a:xfrm>
            <a:off x="8504635" y="4718448"/>
            <a:ext cx="285750" cy="277415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矩形 207"/>
          <p:cNvSpPr/>
          <p:nvPr/>
        </p:nvSpPr>
        <p:spPr>
          <a:xfrm>
            <a:off x="4773218" y="4725593"/>
            <a:ext cx="288131" cy="278606"/>
          </a:xfrm>
          <a:prstGeom prst="rect">
            <a:avLst/>
          </a:prstGeom>
          <a:solidFill>
            <a:srgbClr val="01B14F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矩形 201"/>
          <p:cNvSpPr/>
          <p:nvPr/>
        </p:nvSpPr>
        <p:spPr>
          <a:xfrm>
            <a:off x="6512719" y="4727974"/>
            <a:ext cx="285750" cy="277415"/>
          </a:xfrm>
          <a:prstGeom prst="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矩形 196"/>
          <p:cNvSpPr/>
          <p:nvPr/>
        </p:nvSpPr>
        <p:spPr>
          <a:xfrm>
            <a:off x="8507016" y="4725592"/>
            <a:ext cx="289322" cy="278606"/>
          </a:xfrm>
          <a:prstGeom prst="rect">
            <a:avLst/>
          </a:prstGeom>
          <a:solidFill>
            <a:srgbClr val="FF0000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629" y="3800484"/>
            <a:ext cx="29129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4" grpId="0"/>
      <p:bldP spid="88" grpId="0"/>
      <p:bldP spid="94" grpId="0"/>
      <p:bldP spid="116" grpId="0" animBg="1"/>
      <p:bldP spid="118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8" grpId="0" animBg="1"/>
      <p:bldP spid="129" grpId="0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40" grpId="0" animBg="1"/>
      <p:bldP spid="141" grpId="0" animBg="1"/>
      <p:bldP spid="142" grpId="0" animBg="1"/>
      <p:bldP spid="127" grpId="0" animBg="1"/>
      <p:bldP spid="121" grpId="0" animBg="1"/>
      <p:bldP spid="117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15435" y="1938337"/>
            <a:ext cx="2459831" cy="4919663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10800000" flipH="1">
            <a:off x="-13691" y="-36090"/>
            <a:ext cx="1839516" cy="386596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871" y="98808"/>
            <a:ext cx="2459832" cy="6759179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文本框 4"/>
          <p:cNvSpPr txBox="1">
            <a:spLocks noChangeArrowheads="1"/>
          </p:cNvSpPr>
          <p:nvPr/>
        </p:nvSpPr>
        <p:spPr bwMode="auto">
          <a:xfrm>
            <a:off x="3718803" y="432122"/>
            <a:ext cx="207525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CN" altLang="en-US" sz="3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文本框 6"/>
          <p:cNvSpPr txBox="1">
            <a:spLocks noChangeArrowheads="1"/>
          </p:cNvSpPr>
          <p:nvPr/>
        </p:nvSpPr>
        <p:spPr bwMode="auto">
          <a:xfrm>
            <a:off x="1861100" y="1343784"/>
            <a:ext cx="337066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Pyramid Techniques</a:t>
            </a: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Counter-pair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Ostrich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</p:txBody>
      </p:sp>
      <p:sp>
        <p:nvSpPr>
          <p:cNvPr id="5126" name="文本框 7"/>
          <p:cNvSpPr txBox="1">
            <a:spLocks noChangeArrowheads="1"/>
          </p:cNvSpPr>
          <p:nvPr/>
        </p:nvSpPr>
        <p:spPr bwMode="auto">
          <a:xfrm>
            <a:off x="5367611" y="1273199"/>
            <a:ext cx="3206353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直角三角形 10"/>
          <p:cNvSpPr/>
          <p:nvPr/>
        </p:nvSpPr>
        <p:spPr>
          <a:xfrm flipH="1">
            <a:off x="7443346" y="400050"/>
            <a:ext cx="1712119" cy="645795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/>
          <p:nvPr/>
        </p:nvSpPr>
        <p:spPr>
          <a:xfrm rot="10800000">
            <a:off x="7735490" y="0"/>
            <a:ext cx="1408510" cy="6759179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6682978" y="0"/>
            <a:ext cx="2461022" cy="201692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5"/>
    </mc:Choice>
    <mc:Fallback xmlns="">
      <p:transition spd="slow" advTm="412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相关图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01" y="22535"/>
            <a:ext cx="3230459" cy="23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6491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 III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1" name="TextBox 3"/>
          <p:cNvSpPr txBox="1">
            <a:spLocks noChangeArrowheads="1"/>
          </p:cNvSpPr>
          <p:nvPr/>
        </p:nvSpPr>
        <p:spPr bwMode="auto">
          <a:xfrm>
            <a:off x="815579" y="1910953"/>
            <a:ext cx="52578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Ostrich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Policy,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1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线箭头连接符 159"/>
          <p:cNvCxnSpPr/>
          <p:nvPr/>
        </p:nvCxnSpPr>
        <p:spPr>
          <a:xfrm flipH="1" flipV="1">
            <a:off x="7808119" y="3649268"/>
            <a:ext cx="266700" cy="3869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159"/>
          <p:cNvCxnSpPr/>
          <p:nvPr/>
        </p:nvCxnSpPr>
        <p:spPr>
          <a:xfrm flipV="1">
            <a:off x="5534025" y="3657602"/>
            <a:ext cx="263129" cy="37504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格 61"/>
          <p:cNvGraphicFramePr>
            <a:graphicFrameLocks noGrp="1"/>
          </p:cNvGraphicFramePr>
          <p:nvPr/>
        </p:nvGraphicFramePr>
        <p:xfrm>
          <a:off x="5099447" y="4052889"/>
          <a:ext cx="1700214" cy="28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9"/>
                <a:gridCol w="283369"/>
                <a:gridCol w="283369"/>
                <a:gridCol w="283369"/>
                <a:gridCol w="283369"/>
                <a:gridCol w="283369"/>
              </a:tblGrid>
              <a:tr h="27411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62"/>
          <p:cNvGraphicFramePr>
            <a:graphicFrameLocks noGrp="1"/>
          </p:cNvGraphicFramePr>
          <p:nvPr/>
        </p:nvGraphicFramePr>
        <p:xfrm>
          <a:off x="6799660" y="4052889"/>
          <a:ext cx="1700213" cy="28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06"/>
                <a:gridCol w="283369"/>
                <a:gridCol w="283369"/>
                <a:gridCol w="283369"/>
              </a:tblGrid>
              <a:tr h="274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r>
                        <a:rPr lang="zh-CN" altLang="en-US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endParaRPr lang="zh-CN" altLang="en-US" sz="1400" b="1" cap="none" spc="0" dirty="0" smtClean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表格 63"/>
          <p:cNvGraphicFramePr>
            <a:graphicFrameLocks noGrp="1"/>
          </p:cNvGraphicFramePr>
          <p:nvPr/>
        </p:nvGraphicFramePr>
        <p:xfrm>
          <a:off x="5664313" y="3377145"/>
          <a:ext cx="113373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  <a:gridCol w="283433"/>
                <a:gridCol w="283433"/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96117"/>
              </p:ext>
            </p:extLst>
          </p:nvPr>
        </p:nvGraphicFramePr>
        <p:xfrm>
          <a:off x="6799660" y="3376614"/>
          <a:ext cx="1133476" cy="28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38"/>
                <a:gridCol w="283369"/>
                <a:gridCol w="283369"/>
              </a:tblGrid>
              <a:tr h="272652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r>
                        <a:rPr lang="zh-CN" altLang="en-US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endParaRPr lang="zh-CN" altLang="en-US" sz="1400" b="1" cap="none" spc="0" dirty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379" marB="34379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379" marB="34379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379" marB="34379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70097"/>
              </p:ext>
            </p:extLst>
          </p:nvPr>
        </p:nvGraphicFramePr>
        <p:xfrm>
          <a:off x="6232727" y="2698964"/>
          <a:ext cx="11337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  <a:gridCol w="566867"/>
                <a:gridCol w="283433"/>
              </a:tblGrid>
              <a:tr h="27998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400" dirty="0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  <a:r>
                        <a:rPr lang="zh-CN" altLang="en-US" sz="1400" dirty="0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s-IS" altLang="zh-CN" sz="1400" dirty="0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格 66"/>
          <p:cNvGraphicFramePr>
            <a:graphicFrameLocks noGrp="1"/>
          </p:cNvGraphicFramePr>
          <p:nvPr/>
        </p:nvGraphicFramePr>
        <p:xfrm>
          <a:off x="6514612" y="2023257"/>
          <a:ext cx="566866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表格 67"/>
          <p:cNvGraphicFramePr>
            <a:graphicFrameLocks noGrp="1"/>
          </p:cNvGraphicFramePr>
          <p:nvPr/>
        </p:nvGraphicFramePr>
        <p:xfrm>
          <a:off x="6664446" y="1347551"/>
          <a:ext cx="2834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4" name="文本框 68"/>
          <p:cNvSpPr txBox="1"/>
          <p:nvPr/>
        </p:nvSpPr>
        <p:spPr>
          <a:xfrm>
            <a:off x="6654046" y="2997994"/>
            <a:ext cx="553998" cy="401241"/>
          </a:xfrm>
          <a:prstGeom prst="rect">
            <a:avLst/>
          </a:prstGeom>
          <a:noFill/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2F5597"/>
                </a:solidFill>
                <a:latin typeface="Calibri" panose="020F0502020204030204" pitchFamily="34" charset="0"/>
              </a:rPr>
              <a:t>...</a:t>
            </a:r>
            <a:endParaRPr kumimoji="1" lang="zh-CN" altLang="en-US" sz="2400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文本框 10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2244" y="4630934"/>
            <a:ext cx="1102663" cy="438581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86" name="文本框 10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43600" y="3935789"/>
            <a:ext cx="437197" cy="438581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87" name="文本框 10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15614" y="3253347"/>
            <a:ext cx="489649" cy="438581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88" name="文本框 103"/>
          <p:cNvSpPr txBox="1"/>
          <p:nvPr/>
        </p:nvSpPr>
        <p:spPr>
          <a:xfrm>
            <a:off x="6656427" y="2334818"/>
            <a:ext cx="553998" cy="402431"/>
          </a:xfrm>
          <a:prstGeom prst="rect">
            <a:avLst/>
          </a:prstGeom>
          <a:noFill/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2F5597"/>
                </a:solidFill>
                <a:latin typeface="Calibri" panose="020F0502020204030204" pitchFamily="34" charset="0"/>
              </a:rPr>
              <a:t>...</a:t>
            </a:r>
            <a:endParaRPr kumimoji="1" lang="zh-CN" altLang="en-US" sz="2400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文本框 10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83510" y="2593251"/>
            <a:ext cx="1102379" cy="438581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90" name="文本框 1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11413" y="1223208"/>
            <a:ext cx="1158681" cy="438581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cxnSp>
        <p:nvCxnSpPr>
          <p:cNvPr id="91" name="直线箭头连接符 159"/>
          <p:cNvCxnSpPr/>
          <p:nvPr/>
        </p:nvCxnSpPr>
        <p:spPr>
          <a:xfrm flipH="1" flipV="1">
            <a:off x="4929190" y="5019675"/>
            <a:ext cx="2260997" cy="606029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161"/>
          <p:cNvCxnSpPr/>
          <p:nvPr/>
        </p:nvCxnSpPr>
        <p:spPr>
          <a:xfrm flipH="1" flipV="1">
            <a:off x="6607969" y="4992291"/>
            <a:ext cx="644129" cy="528638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169"/>
          <p:cNvCxnSpPr/>
          <p:nvPr/>
        </p:nvCxnSpPr>
        <p:spPr>
          <a:xfrm flipV="1">
            <a:off x="7455696" y="4992293"/>
            <a:ext cx="1184672" cy="610790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>
            <a:spLocks noChangeArrowheads="1"/>
          </p:cNvSpPr>
          <p:nvPr/>
        </p:nvSpPr>
        <p:spPr bwMode="auto">
          <a:xfrm>
            <a:off x="7190187" y="5406629"/>
            <a:ext cx="2166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B050"/>
                </a:solidFill>
                <a:latin typeface="Calibri" panose="020F0502020204030204" pitchFamily="34" charset="0"/>
              </a:rPr>
              <a:t>e</a:t>
            </a:r>
            <a:endParaRPr lang="zh-CN" altLang="en-US" sz="2400" i="1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cxnSp>
        <p:nvCxnSpPr>
          <p:cNvPr id="95" name="直线箭头连接符 159"/>
          <p:cNvCxnSpPr/>
          <p:nvPr/>
        </p:nvCxnSpPr>
        <p:spPr>
          <a:xfrm flipV="1">
            <a:off x="5223274" y="3657600"/>
            <a:ext cx="573881" cy="386954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159"/>
          <p:cNvCxnSpPr/>
          <p:nvPr/>
        </p:nvCxnSpPr>
        <p:spPr>
          <a:xfrm flipH="1" flipV="1">
            <a:off x="7808121" y="3652838"/>
            <a:ext cx="560785" cy="391716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159"/>
          <p:cNvCxnSpPr/>
          <p:nvPr/>
        </p:nvCxnSpPr>
        <p:spPr>
          <a:xfrm flipV="1">
            <a:off x="4666062" y="4341021"/>
            <a:ext cx="591740" cy="3833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159"/>
          <p:cNvCxnSpPr/>
          <p:nvPr/>
        </p:nvCxnSpPr>
        <p:spPr>
          <a:xfrm flipV="1">
            <a:off x="4957763" y="4329112"/>
            <a:ext cx="304800" cy="385763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159"/>
          <p:cNvCxnSpPr/>
          <p:nvPr/>
        </p:nvCxnSpPr>
        <p:spPr>
          <a:xfrm flipH="1" flipV="1">
            <a:off x="6087666" y="4335066"/>
            <a:ext cx="279797" cy="37980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159"/>
          <p:cNvCxnSpPr/>
          <p:nvPr/>
        </p:nvCxnSpPr>
        <p:spPr>
          <a:xfrm flipH="1" flipV="1">
            <a:off x="6073380" y="4323162"/>
            <a:ext cx="588169" cy="391715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59"/>
          <p:cNvCxnSpPr/>
          <p:nvPr/>
        </p:nvCxnSpPr>
        <p:spPr>
          <a:xfrm flipH="1" flipV="1">
            <a:off x="8368904" y="4335067"/>
            <a:ext cx="551259" cy="3726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59"/>
          <p:cNvCxnSpPr/>
          <p:nvPr/>
        </p:nvCxnSpPr>
        <p:spPr>
          <a:xfrm flipH="1" flipV="1">
            <a:off x="8368903" y="4321969"/>
            <a:ext cx="271463" cy="392906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59"/>
          <p:cNvCxnSpPr/>
          <p:nvPr/>
        </p:nvCxnSpPr>
        <p:spPr>
          <a:xfrm flipV="1">
            <a:off x="5803108" y="3652838"/>
            <a:ext cx="284560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59"/>
          <p:cNvCxnSpPr/>
          <p:nvPr/>
        </p:nvCxnSpPr>
        <p:spPr>
          <a:xfrm flipH="1" flipV="1">
            <a:off x="6073379" y="3649266"/>
            <a:ext cx="28575" cy="395288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59"/>
          <p:cNvCxnSpPr/>
          <p:nvPr/>
        </p:nvCxnSpPr>
        <p:spPr>
          <a:xfrm flipV="1">
            <a:off x="6085285" y="2978944"/>
            <a:ext cx="275034" cy="391716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59"/>
          <p:cNvCxnSpPr/>
          <p:nvPr/>
        </p:nvCxnSpPr>
        <p:spPr>
          <a:xfrm flipV="1">
            <a:off x="5801918" y="2983706"/>
            <a:ext cx="572690" cy="386954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59"/>
          <p:cNvCxnSpPr/>
          <p:nvPr/>
        </p:nvCxnSpPr>
        <p:spPr>
          <a:xfrm flipH="1" flipV="1">
            <a:off x="7218760" y="2978944"/>
            <a:ext cx="275034" cy="386954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59"/>
          <p:cNvCxnSpPr/>
          <p:nvPr/>
        </p:nvCxnSpPr>
        <p:spPr>
          <a:xfrm flipH="1" flipV="1">
            <a:off x="7218760" y="2978944"/>
            <a:ext cx="557213" cy="382191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59"/>
          <p:cNvCxnSpPr/>
          <p:nvPr/>
        </p:nvCxnSpPr>
        <p:spPr>
          <a:xfrm flipV="1">
            <a:off x="6632972" y="2294337"/>
            <a:ext cx="28575" cy="383381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59"/>
          <p:cNvCxnSpPr/>
          <p:nvPr/>
        </p:nvCxnSpPr>
        <p:spPr>
          <a:xfrm flipH="1" flipV="1">
            <a:off x="6946106" y="2303860"/>
            <a:ext cx="10716" cy="371475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59"/>
          <p:cNvCxnSpPr/>
          <p:nvPr/>
        </p:nvCxnSpPr>
        <p:spPr>
          <a:xfrm flipV="1">
            <a:off x="6381752" y="2294337"/>
            <a:ext cx="279797" cy="388144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59"/>
          <p:cNvCxnSpPr/>
          <p:nvPr/>
        </p:nvCxnSpPr>
        <p:spPr>
          <a:xfrm flipH="1" flipV="1">
            <a:off x="6949681" y="2311003"/>
            <a:ext cx="258365" cy="366713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13030" y="1904581"/>
            <a:ext cx="1353447" cy="438581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cxnSp>
        <p:nvCxnSpPr>
          <p:cNvPr id="114" name="直线箭头连接符 159"/>
          <p:cNvCxnSpPr/>
          <p:nvPr/>
        </p:nvCxnSpPr>
        <p:spPr>
          <a:xfrm flipV="1">
            <a:off x="6640116" y="1621633"/>
            <a:ext cx="165497" cy="394097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59"/>
          <p:cNvCxnSpPr/>
          <p:nvPr/>
        </p:nvCxnSpPr>
        <p:spPr>
          <a:xfrm flipH="1" flipV="1">
            <a:off x="6805614" y="1621633"/>
            <a:ext cx="140494" cy="394097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3"/>
          <p:cNvSpPr/>
          <p:nvPr/>
        </p:nvSpPr>
        <p:spPr>
          <a:xfrm>
            <a:off x="8770144" y="4720829"/>
            <a:ext cx="308372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矩形 197"/>
          <p:cNvSpPr/>
          <p:nvPr/>
        </p:nvSpPr>
        <p:spPr>
          <a:xfrm>
            <a:off x="8211742" y="4720829"/>
            <a:ext cx="288131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19" name="直接连接符 6"/>
          <p:cNvCxnSpPr/>
          <p:nvPr/>
        </p:nvCxnSpPr>
        <p:spPr>
          <a:xfrm>
            <a:off x="6655594" y="4720829"/>
            <a:ext cx="1562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200"/>
          <p:cNvCxnSpPr/>
          <p:nvPr/>
        </p:nvCxnSpPr>
        <p:spPr>
          <a:xfrm>
            <a:off x="6662738" y="4997054"/>
            <a:ext cx="1562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202"/>
          <p:cNvSpPr/>
          <p:nvPr/>
        </p:nvSpPr>
        <p:spPr>
          <a:xfrm>
            <a:off x="6211493" y="4720831"/>
            <a:ext cx="288131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矩形 203"/>
          <p:cNvSpPr/>
          <p:nvPr/>
        </p:nvSpPr>
        <p:spPr>
          <a:xfrm>
            <a:off x="5937647" y="4720831"/>
            <a:ext cx="276225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矩形 204"/>
          <p:cNvSpPr/>
          <p:nvPr/>
        </p:nvSpPr>
        <p:spPr>
          <a:xfrm>
            <a:off x="5651897" y="4720831"/>
            <a:ext cx="285750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矩形 205"/>
          <p:cNvSpPr/>
          <p:nvPr/>
        </p:nvSpPr>
        <p:spPr>
          <a:xfrm>
            <a:off x="5331619" y="4720831"/>
            <a:ext cx="320279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矩形 206"/>
          <p:cNvSpPr/>
          <p:nvPr/>
        </p:nvSpPr>
        <p:spPr>
          <a:xfrm>
            <a:off x="5049441" y="4720831"/>
            <a:ext cx="294084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矩形 208"/>
          <p:cNvSpPr/>
          <p:nvPr/>
        </p:nvSpPr>
        <p:spPr>
          <a:xfrm>
            <a:off x="4479131" y="4720831"/>
            <a:ext cx="285750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文本框 5"/>
          <p:cNvSpPr txBox="1"/>
          <p:nvPr/>
        </p:nvSpPr>
        <p:spPr>
          <a:xfrm>
            <a:off x="7202091" y="4710113"/>
            <a:ext cx="6477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s-IS" altLang="zh-CN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…</a:t>
            </a:r>
            <a:r>
              <a:rPr lang="zh-CN" altLang="en-US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is-IS" altLang="zh-CN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…</a:t>
            </a:r>
            <a:endParaRPr kumimoji="1" lang="zh-CN" altLang="en-US" sz="15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2013" y="2426494"/>
            <a:ext cx="28265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solidFill>
                  <a:srgbClr val="01B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comes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862013" y="2903935"/>
            <a:ext cx="381357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merely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207"/>
          <p:cNvSpPr/>
          <p:nvPr/>
        </p:nvSpPr>
        <p:spPr>
          <a:xfrm>
            <a:off x="4774408" y="4723212"/>
            <a:ext cx="288131" cy="27860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矩形 201"/>
          <p:cNvSpPr/>
          <p:nvPr/>
        </p:nvSpPr>
        <p:spPr>
          <a:xfrm>
            <a:off x="6519863" y="4717258"/>
            <a:ext cx="285750" cy="27860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矩形 201"/>
          <p:cNvSpPr/>
          <p:nvPr/>
        </p:nvSpPr>
        <p:spPr>
          <a:xfrm>
            <a:off x="8504635" y="4718448"/>
            <a:ext cx="285750" cy="277415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矩形 207"/>
          <p:cNvSpPr/>
          <p:nvPr/>
        </p:nvSpPr>
        <p:spPr>
          <a:xfrm>
            <a:off x="4773218" y="4725593"/>
            <a:ext cx="288131" cy="278606"/>
          </a:xfrm>
          <a:prstGeom prst="rect">
            <a:avLst/>
          </a:prstGeom>
          <a:solidFill>
            <a:srgbClr val="01B14F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矩形 201"/>
          <p:cNvSpPr/>
          <p:nvPr/>
        </p:nvSpPr>
        <p:spPr>
          <a:xfrm>
            <a:off x="6512719" y="4738688"/>
            <a:ext cx="285750" cy="2774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矩形 196"/>
          <p:cNvSpPr/>
          <p:nvPr/>
        </p:nvSpPr>
        <p:spPr>
          <a:xfrm>
            <a:off x="8507016" y="4736307"/>
            <a:ext cx="289322" cy="278606"/>
          </a:xfrm>
          <a:prstGeom prst="rect">
            <a:avLst/>
          </a:prstGeom>
          <a:solidFill>
            <a:srgbClr val="FF0000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文本框 14"/>
          <p:cNvSpPr txBox="1">
            <a:spLocks noChangeArrowheads="1"/>
          </p:cNvSpPr>
          <p:nvPr/>
        </p:nvSpPr>
        <p:spPr bwMode="auto">
          <a:xfrm>
            <a:off x="457200" y="1581150"/>
            <a:ext cx="2069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Ostrich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5" grpId="0"/>
      <p:bldP spid="5" grpId="1"/>
      <p:bldP spid="136" grpId="0"/>
      <p:bldP spid="136" grpId="1"/>
      <p:bldP spid="127" grpId="0" animBg="1"/>
      <p:bldP spid="121" grpId="0" animBg="1"/>
      <p:bldP spid="1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3215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 III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线箭头连接符 159"/>
          <p:cNvCxnSpPr/>
          <p:nvPr/>
        </p:nvCxnSpPr>
        <p:spPr>
          <a:xfrm flipH="1" flipV="1">
            <a:off x="7808119" y="3649268"/>
            <a:ext cx="266700" cy="3869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159"/>
          <p:cNvCxnSpPr/>
          <p:nvPr/>
        </p:nvCxnSpPr>
        <p:spPr>
          <a:xfrm flipV="1">
            <a:off x="5534025" y="3657602"/>
            <a:ext cx="263129" cy="37504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格 61"/>
          <p:cNvGraphicFramePr>
            <a:graphicFrameLocks noGrp="1"/>
          </p:cNvGraphicFramePr>
          <p:nvPr/>
        </p:nvGraphicFramePr>
        <p:xfrm>
          <a:off x="5099447" y="4052889"/>
          <a:ext cx="1700214" cy="28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9"/>
                <a:gridCol w="283369"/>
                <a:gridCol w="283369"/>
                <a:gridCol w="283369"/>
                <a:gridCol w="283369"/>
                <a:gridCol w="283369"/>
              </a:tblGrid>
              <a:tr h="27411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62"/>
          <p:cNvGraphicFramePr>
            <a:graphicFrameLocks noGrp="1"/>
          </p:cNvGraphicFramePr>
          <p:nvPr/>
        </p:nvGraphicFramePr>
        <p:xfrm>
          <a:off x="6799660" y="4052889"/>
          <a:ext cx="1700213" cy="28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06"/>
                <a:gridCol w="283369"/>
                <a:gridCol w="283369"/>
                <a:gridCol w="283369"/>
              </a:tblGrid>
              <a:tr h="274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r>
                        <a:rPr lang="zh-CN" altLang="en-US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endParaRPr lang="zh-CN" altLang="en-US" sz="1400" b="1" cap="none" spc="0" dirty="0" smtClean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64" marR="68564" marT="34186" marB="34186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表格 63"/>
          <p:cNvGraphicFramePr>
            <a:graphicFrameLocks noGrp="1"/>
          </p:cNvGraphicFramePr>
          <p:nvPr/>
        </p:nvGraphicFramePr>
        <p:xfrm>
          <a:off x="5664313" y="3377145"/>
          <a:ext cx="113373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  <a:gridCol w="283433"/>
                <a:gridCol w="283433"/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04743"/>
              </p:ext>
            </p:extLst>
          </p:nvPr>
        </p:nvGraphicFramePr>
        <p:xfrm>
          <a:off x="6799660" y="3376614"/>
          <a:ext cx="1133476" cy="28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38"/>
                <a:gridCol w="283369"/>
                <a:gridCol w="283369"/>
              </a:tblGrid>
              <a:tr h="280986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r>
                        <a:rPr lang="zh-CN" altLang="en-US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is-IS" altLang="zh-CN" sz="1400" b="1" cap="none" spc="0" dirty="0" smtClean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…</a:t>
                      </a:r>
                      <a:endParaRPr lang="zh-CN" altLang="en-US" sz="1400" b="1" cap="none" spc="0" dirty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379" marB="34379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379" marB="34379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64" marR="68564" marT="34379" marB="34379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50118"/>
              </p:ext>
            </p:extLst>
          </p:nvPr>
        </p:nvGraphicFramePr>
        <p:xfrm>
          <a:off x="6232727" y="2698964"/>
          <a:ext cx="1133733" cy="299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  <a:gridCol w="566867"/>
                <a:gridCol w="283433"/>
              </a:tblGrid>
              <a:tr h="29903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400" dirty="0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  <a:r>
                        <a:rPr lang="zh-CN" altLang="en-US" sz="1400" dirty="0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s-IS" altLang="zh-CN" sz="1400" dirty="0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格 66"/>
          <p:cNvGraphicFramePr>
            <a:graphicFrameLocks noGrp="1"/>
          </p:cNvGraphicFramePr>
          <p:nvPr/>
        </p:nvGraphicFramePr>
        <p:xfrm>
          <a:off x="6514612" y="2023257"/>
          <a:ext cx="566866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表格 67"/>
          <p:cNvGraphicFramePr>
            <a:graphicFrameLocks noGrp="1"/>
          </p:cNvGraphicFramePr>
          <p:nvPr/>
        </p:nvGraphicFramePr>
        <p:xfrm>
          <a:off x="6664446" y="1347551"/>
          <a:ext cx="283433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3"/>
              </a:tblGrid>
              <a:tr h="274320">
                <a:tc>
                  <a:txBody>
                    <a:bodyPr/>
                    <a:lstStyle/>
                    <a:p>
                      <a:endParaRPr lang="zh-CN" altLang="en-US" sz="140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4" name="文本框 68"/>
          <p:cNvSpPr txBox="1"/>
          <p:nvPr/>
        </p:nvSpPr>
        <p:spPr>
          <a:xfrm>
            <a:off x="6654046" y="2997994"/>
            <a:ext cx="553998" cy="401241"/>
          </a:xfrm>
          <a:prstGeom prst="rect">
            <a:avLst/>
          </a:prstGeom>
          <a:noFill/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2F5597"/>
                </a:solidFill>
                <a:latin typeface="Calibri" panose="020F0502020204030204" pitchFamily="34" charset="0"/>
              </a:rPr>
              <a:t>...</a:t>
            </a:r>
            <a:endParaRPr kumimoji="1" lang="zh-CN" altLang="en-US" sz="2400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文本框 10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2244" y="4630934"/>
            <a:ext cx="1102663" cy="43858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86" name="文本框 10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43600" y="3935789"/>
            <a:ext cx="437197" cy="438581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87" name="文本框 10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15614" y="3253347"/>
            <a:ext cx="489649" cy="438581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88" name="文本框 103"/>
          <p:cNvSpPr txBox="1"/>
          <p:nvPr/>
        </p:nvSpPr>
        <p:spPr>
          <a:xfrm>
            <a:off x="6656427" y="2334818"/>
            <a:ext cx="553998" cy="402431"/>
          </a:xfrm>
          <a:prstGeom prst="rect">
            <a:avLst/>
          </a:prstGeom>
          <a:noFill/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2F5597"/>
                </a:solidFill>
                <a:latin typeface="Calibri" panose="020F0502020204030204" pitchFamily="34" charset="0"/>
              </a:rPr>
              <a:t>...</a:t>
            </a:r>
            <a:endParaRPr kumimoji="1" lang="zh-CN" altLang="en-US" sz="2400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文本框 10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83510" y="2593251"/>
            <a:ext cx="1102379" cy="438581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sp>
        <p:nvSpPr>
          <p:cNvPr id="90" name="文本框 1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11413" y="1223208"/>
            <a:ext cx="1158681" cy="438581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cxnSp>
        <p:nvCxnSpPr>
          <p:cNvPr id="91" name="直线箭头连接符 159"/>
          <p:cNvCxnSpPr/>
          <p:nvPr/>
        </p:nvCxnSpPr>
        <p:spPr>
          <a:xfrm flipH="1" flipV="1">
            <a:off x="4929190" y="5019675"/>
            <a:ext cx="2260997" cy="606029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161"/>
          <p:cNvCxnSpPr/>
          <p:nvPr/>
        </p:nvCxnSpPr>
        <p:spPr>
          <a:xfrm flipH="1" flipV="1">
            <a:off x="6607969" y="4992291"/>
            <a:ext cx="644129" cy="528638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169"/>
          <p:cNvCxnSpPr/>
          <p:nvPr/>
        </p:nvCxnSpPr>
        <p:spPr>
          <a:xfrm flipV="1">
            <a:off x="7455696" y="4992293"/>
            <a:ext cx="1184672" cy="610790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43" name="文本框 93"/>
          <p:cNvSpPr txBox="1">
            <a:spLocks noChangeArrowheads="1"/>
          </p:cNvSpPr>
          <p:nvPr/>
        </p:nvSpPr>
        <p:spPr bwMode="auto">
          <a:xfrm>
            <a:off x="7190187" y="5406629"/>
            <a:ext cx="2166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B050"/>
                </a:solidFill>
                <a:latin typeface="Calibri" panose="020F0502020204030204" pitchFamily="34" charset="0"/>
              </a:rPr>
              <a:t>e</a:t>
            </a:r>
            <a:endParaRPr lang="zh-CN" altLang="en-US" sz="2400" i="1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cxnSp>
        <p:nvCxnSpPr>
          <p:cNvPr id="95" name="直线箭头连接符 159"/>
          <p:cNvCxnSpPr/>
          <p:nvPr/>
        </p:nvCxnSpPr>
        <p:spPr>
          <a:xfrm flipV="1">
            <a:off x="5223274" y="3657600"/>
            <a:ext cx="573881" cy="386954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159"/>
          <p:cNvCxnSpPr/>
          <p:nvPr/>
        </p:nvCxnSpPr>
        <p:spPr>
          <a:xfrm flipH="1" flipV="1">
            <a:off x="7808121" y="3652838"/>
            <a:ext cx="560785" cy="391716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159"/>
          <p:cNvCxnSpPr/>
          <p:nvPr/>
        </p:nvCxnSpPr>
        <p:spPr>
          <a:xfrm flipV="1">
            <a:off x="4666062" y="4341021"/>
            <a:ext cx="591740" cy="3833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159"/>
          <p:cNvCxnSpPr/>
          <p:nvPr/>
        </p:nvCxnSpPr>
        <p:spPr>
          <a:xfrm flipV="1">
            <a:off x="4957763" y="4329112"/>
            <a:ext cx="304800" cy="385763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159"/>
          <p:cNvCxnSpPr/>
          <p:nvPr/>
        </p:nvCxnSpPr>
        <p:spPr>
          <a:xfrm flipH="1" flipV="1">
            <a:off x="6087666" y="4335066"/>
            <a:ext cx="279797" cy="37980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159"/>
          <p:cNvCxnSpPr/>
          <p:nvPr/>
        </p:nvCxnSpPr>
        <p:spPr>
          <a:xfrm flipH="1" flipV="1">
            <a:off x="6073380" y="4323162"/>
            <a:ext cx="588169" cy="391715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59"/>
          <p:cNvCxnSpPr/>
          <p:nvPr/>
        </p:nvCxnSpPr>
        <p:spPr>
          <a:xfrm flipH="1" flipV="1">
            <a:off x="8368904" y="4335067"/>
            <a:ext cx="551259" cy="3726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59"/>
          <p:cNvCxnSpPr/>
          <p:nvPr/>
        </p:nvCxnSpPr>
        <p:spPr>
          <a:xfrm flipH="1" flipV="1">
            <a:off x="8368903" y="4321969"/>
            <a:ext cx="271463" cy="392906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59"/>
          <p:cNvCxnSpPr/>
          <p:nvPr/>
        </p:nvCxnSpPr>
        <p:spPr>
          <a:xfrm flipV="1">
            <a:off x="5803108" y="3652838"/>
            <a:ext cx="284560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59"/>
          <p:cNvCxnSpPr/>
          <p:nvPr/>
        </p:nvCxnSpPr>
        <p:spPr>
          <a:xfrm flipH="1" flipV="1">
            <a:off x="6073379" y="3649266"/>
            <a:ext cx="28575" cy="395288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59"/>
          <p:cNvCxnSpPr/>
          <p:nvPr/>
        </p:nvCxnSpPr>
        <p:spPr>
          <a:xfrm flipV="1">
            <a:off x="6085285" y="2978944"/>
            <a:ext cx="275034" cy="391716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59"/>
          <p:cNvCxnSpPr/>
          <p:nvPr/>
        </p:nvCxnSpPr>
        <p:spPr>
          <a:xfrm flipV="1">
            <a:off x="5801918" y="2983706"/>
            <a:ext cx="572690" cy="386954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59"/>
          <p:cNvCxnSpPr/>
          <p:nvPr/>
        </p:nvCxnSpPr>
        <p:spPr>
          <a:xfrm flipH="1" flipV="1">
            <a:off x="7218760" y="2978944"/>
            <a:ext cx="275034" cy="386954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59"/>
          <p:cNvCxnSpPr/>
          <p:nvPr/>
        </p:nvCxnSpPr>
        <p:spPr>
          <a:xfrm flipH="1" flipV="1">
            <a:off x="7218760" y="2978944"/>
            <a:ext cx="557213" cy="382191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59"/>
          <p:cNvCxnSpPr/>
          <p:nvPr/>
        </p:nvCxnSpPr>
        <p:spPr>
          <a:xfrm flipV="1">
            <a:off x="6632972" y="2294337"/>
            <a:ext cx="28575" cy="383381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59"/>
          <p:cNvCxnSpPr/>
          <p:nvPr/>
        </p:nvCxnSpPr>
        <p:spPr>
          <a:xfrm flipH="1" flipV="1">
            <a:off x="6946106" y="2303860"/>
            <a:ext cx="10716" cy="371475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59"/>
          <p:cNvCxnSpPr/>
          <p:nvPr/>
        </p:nvCxnSpPr>
        <p:spPr>
          <a:xfrm flipV="1">
            <a:off x="6381752" y="2294337"/>
            <a:ext cx="279797" cy="388144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59"/>
          <p:cNvCxnSpPr/>
          <p:nvPr/>
        </p:nvCxnSpPr>
        <p:spPr>
          <a:xfrm flipH="1" flipV="1">
            <a:off x="6949681" y="2311003"/>
            <a:ext cx="258365" cy="366713"/>
          </a:xfrm>
          <a:prstGeom prst="straightConnector1">
            <a:avLst/>
          </a:prstGeom>
          <a:ln w="19050">
            <a:solidFill>
              <a:srgbClr val="00B05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13030" y="1904581"/>
            <a:ext cx="1353447" cy="438581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DengXian" charset="-122"/>
                <a:ea typeface="DengXian" charset="-122"/>
                <a:cs typeface="DengXian" charset="-122"/>
              </a:rPr>
              <a:t> </a:t>
            </a:r>
          </a:p>
        </p:txBody>
      </p:sp>
      <p:cxnSp>
        <p:nvCxnSpPr>
          <p:cNvPr id="114" name="直线箭头连接符 159"/>
          <p:cNvCxnSpPr/>
          <p:nvPr/>
        </p:nvCxnSpPr>
        <p:spPr>
          <a:xfrm flipV="1">
            <a:off x="6640116" y="1621633"/>
            <a:ext cx="165497" cy="394097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59"/>
          <p:cNvCxnSpPr/>
          <p:nvPr/>
        </p:nvCxnSpPr>
        <p:spPr>
          <a:xfrm flipH="1" flipV="1">
            <a:off x="6805614" y="1621633"/>
            <a:ext cx="140494" cy="394097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3"/>
          <p:cNvSpPr/>
          <p:nvPr/>
        </p:nvSpPr>
        <p:spPr>
          <a:xfrm>
            <a:off x="8770144" y="4720829"/>
            <a:ext cx="308372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矩形 197"/>
          <p:cNvSpPr/>
          <p:nvPr/>
        </p:nvSpPr>
        <p:spPr>
          <a:xfrm>
            <a:off x="8211742" y="4720829"/>
            <a:ext cx="288131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19" name="直接连接符 6"/>
          <p:cNvCxnSpPr/>
          <p:nvPr/>
        </p:nvCxnSpPr>
        <p:spPr>
          <a:xfrm>
            <a:off x="6655594" y="4720829"/>
            <a:ext cx="1562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200"/>
          <p:cNvCxnSpPr/>
          <p:nvPr/>
        </p:nvCxnSpPr>
        <p:spPr>
          <a:xfrm>
            <a:off x="6662738" y="4997054"/>
            <a:ext cx="1562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202"/>
          <p:cNvSpPr/>
          <p:nvPr/>
        </p:nvSpPr>
        <p:spPr>
          <a:xfrm>
            <a:off x="6211493" y="4720831"/>
            <a:ext cx="288131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矩形 203"/>
          <p:cNvSpPr/>
          <p:nvPr/>
        </p:nvSpPr>
        <p:spPr>
          <a:xfrm>
            <a:off x="5937647" y="4720831"/>
            <a:ext cx="276225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矩形 204"/>
          <p:cNvSpPr/>
          <p:nvPr/>
        </p:nvSpPr>
        <p:spPr>
          <a:xfrm>
            <a:off x="5651897" y="4720831"/>
            <a:ext cx="285750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矩形 205"/>
          <p:cNvSpPr/>
          <p:nvPr/>
        </p:nvSpPr>
        <p:spPr>
          <a:xfrm>
            <a:off x="5331619" y="4720831"/>
            <a:ext cx="320279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矩形 206"/>
          <p:cNvSpPr/>
          <p:nvPr/>
        </p:nvSpPr>
        <p:spPr>
          <a:xfrm>
            <a:off x="5049441" y="4720831"/>
            <a:ext cx="294084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矩形 208"/>
          <p:cNvSpPr/>
          <p:nvPr/>
        </p:nvSpPr>
        <p:spPr>
          <a:xfrm>
            <a:off x="4479131" y="4720831"/>
            <a:ext cx="285750" cy="27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文本框 5"/>
          <p:cNvSpPr txBox="1"/>
          <p:nvPr/>
        </p:nvSpPr>
        <p:spPr>
          <a:xfrm>
            <a:off x="7202091" y="4710113"/>
            <a:ext cx="6477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s-IS" altLang="zh-CN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…</a:t>
            </a:r>
            <a:r>
              <a:rPr lang="zh-CN" altLang="en-US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is-IS" altLang="zh-CN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…</a:t>
            </a:r>
            <a:endParaRPr kumimoji="1" lang="zh-CN" altLang="en-US" sz="1500" b="1" dirty="0">
              <a:latin typeface="+mn-lt"/>
              <a:ea typeface="+mn-ea"/>
              <a:cs typeface="+mn-cs"/>
            </a:endParaRPr>
          </a:p>
        </p:txBody>
      </p:sp>
      <p:sp>
        <p:nvSpPr>
          <p:cNvPr id="140" name="矩形 207"/>
          <p:cNvSpPr/>
          <p:nvPr/>
        </p:nvSpPr>
        <p:spPr>
          <a:xfrm>
            <a:off x="4774408" y="4723212"/>
            <a:ext cx="288131" cy="27860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矩形 201"/>
          <p:cNvSpPr/>
          <p:nvPr/>
        </p:nvSpPr>
        <p:spPr>
          <a:xfrm>
            <a:off x="6519863" y="4717258"/>
            <a:ext cx="285750" cy="27860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矩形 201"/>
          <p:cNvSpPr/>
          <p:nvPr/>
        </p:nvSpPr>
        <p:spPr>
          <a:xfrm>
            <a:off x="8504635" y="4718448"/>
            <a:ext cx="285750" cy="277415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矩形 207"/>
          <p:cNvSpPr/>
          <p:nvPr/>
        </p:nvSpPr>
        <p:spPr>
          <a:xfrm>
            <a:off x="4773218" y="4711306"/>
            <a:ext cx="288131" cy="278606"/>
          </a:xfrm>
          <a:prstGeom prst="rect">
            <a:avLst/>
          </a:prstGeom>
          <a:solidFill>
            <a:srgbClr val="01B14F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矩形 201"/>
          <p:cNvSpPr/>
          <p:nvPr/>
        </p:nvSpPr>
        <p:spPr>
          <a:xfrm>
            <a:off x="6512719" y="4710113"/>
            <a:ext cx="285750" cy="2774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矩形 196"/>
          <p:cNvSpPr/>
          <p:nvPr/>
        </p:nvSpPr>
        <p:spPr>
          <a:xfrm>
            <a:off x="8507016" y="4722019"/>
            <a:ext cx="289322" cy="278606"/>
          </a:xfrm>
          <a:prstGeom prst="rect">
            <a:avLst/>
          </a:prstGeom>
          <a:solidFill>
            <a:srgbClr val="FF0000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04942" y="1962150"/>
            <a:ext cx="42759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Ostrich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Policy,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achieves...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41851" y="2426494"/>
            <a:ext cx="478750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Speed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Around one memory access for each insertion.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821611" y="3631406"/>
            <a:ext cx="478750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Amazingly, accuracy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improvement!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Picture 2" descr="相关图片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01" y="22535"/>
            <a:ext cx="3230459" cy="23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文本框 14"/>
          <p:cNvSpPr txBox="1">
            <a:spLocks noChangeArrowheads="1"/>
          </p:cNvSpPr>
          <p:nvPr/>
        </p:nvSpPr>
        <p:spPr bwMode="auto">
          <a:xfrm>
            <a:off x="457200" y="1581150"/>
            <a:ext cx="2069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Ostrich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15435" y="1938337"/>
            <a:ext cx="2459831" cy="4919663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10800000" flipH="1">
            <a:off x="-13691" y="-36090"/>
            <a:ext cx="1839516" cy="386596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871" y="98808"/>
            <a:ext cx="2459832" cy="6759179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文本框 4"/>
          <p:cNvSpPr txBox="1">
            <a:spLocks noChangeArrowheads="1"/>
          </p:cNvSpPr>
          <p:nvPr/>
        </p:nvSpPr>
        <p:spPr bwMode="auto">
          <a:xfrm>
            <a:off x="3718803" y="432122"/>
            <a:ext cx="207525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CN" altLang="en-US" sz="3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文本框 6"/>
          <p:cNvSpPr txBox="1">
            <a:spLocks noChangeArrowheads="1"/>
          </p:cNvSpPr>
          <p:nvPr/>
        </p:nvSpPr>
        <p:spPr bwMode="auto">
          <a:xfrm>
            <a:off x="1861100" y="1343784"/>
            <a:ext cx="337066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Techniques</a:t>
            </a:r>
            <a:endParaRPr kumimoji="1" lang="en-US" altLang="zh-CN" sz="2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Counter-pair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Ostrich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</p:txBody>
      </p:sp>
      <p:sp>
        <p:nvSpPr>
          <p:cNvPr id="5126" name="文本框 7"/>
          <p:cNvSpPr txBox="1">
            <a:spLocks noChangeArrowheads="1"/>
          </p:cNvSpPr>
          <p:nvPr/>
        </p:nvSpPr>
        <p:spPr bwMode="auto">
          <a:xfrm>
            <a:off x="5367611" y="1273199"/>
            <a:ext cx="3206353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kumimoji="1"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kumimoji="1" lang="en-US" altLang="zh-CN" sz="21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kumimoji="1" lang="en-US" altLang="zh-CN" sz="21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1"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直角三角形 10"/>
          <p:cNvSpPr/>
          <p:nvPr/>
        </p:nvSpPr>
        <p:spPr>
          <a:xfrm flipH="1">
            <a:off x="7443346" y="400050"/>
            <a:ext cx="1712119" cy="645795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/>
          <p:nvPr/>
        </p:nvSpPr>
        <p:spPr>
          <a:xfrm rot="10800000">
            <a:off x="7735490" y="0"/>
            <a:ext cx="1408510" cy="6759179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6682978" y="0"/>
            <a:ext cx="2461022" cy="201692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3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kumimoji="1"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4" name="文本框 14"/>
          <p:cNvSpPr txBox="1">
            <a:spLocks noChangeArrowheads="1"/>
          </p:cNvSpPr>
          <p:nvPr/>
        </p:nvSpPr>
        <p:spPr bwMode="auto">
          <a:xfrm>
            <a:off x="457201" y="1581150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kumimoji="1"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kumimoji="1"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5" name="TextBox 1"/>
          <p:cNvSpPr txBox="1">
            <a:spLocks noChangeArrowheads="1"/>
          </p:cNvSpPr>
          <p:nvPr/>
        </p:nvSpPr>
        <p:spPr bwMode="auto">
          <a:xfrm>
            <a:off x="457200" y="1910954"/>
            <a:ext cx="586859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IP-Trace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Real-Life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6" name="TextBox 13"/>
          <p:cNvSpPr txBox="1">
            <a:spLocks noChangeArrowheads="1"/>
          </p:cNvSpPr>
          <p:nvPr/>
        </p:nvSpPr>
        <p:spPr bwMode="auto">
          <a:xfrm>
            <a:off x="438214" y="3448965"/>
            <a:ext cx="72968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applied Pyramid to 4 typical sketches.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7" name="TextBox 15"/>
          <p:cNvSpPr txBox="1">
            <a:spLocks noChangeArrowheads="1"/>
          </p:cNvSpPr>
          <p:nvPr/>
        </p:nvSpPr>
        <p:spPr bwMode="auto">
          <a:xfrm>
            <a:off x="406005" y="4340645"/>
            <a:ext cx="9527381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with 12-core CPUs and 62 GB DRAM.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has three levels of cache memory: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32KB L1 caches for each core,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256KB L2 cache for each core,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one 15MB L3 cache shared by all cores.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572472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文本框 9"/>
          <p:cNvSpPr txBox="1">
            <a:spLocks noChangeArrowheads="1"/>
          </p:cNvSpPr>
          <p:nvPr/>
        </p:nvSpPr>
        <p:spPr bwMode="auto">
          <a:xfrm>
            <a:off x="406003" y="41453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kumimoji="1"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80" name="文本框 14"/>
          <p:cNvSpPr txBox="1">
            <a:spLocks noChangeArrowheads="1"/>
          </p:cNvSpPr>
          <p:nvPr/>
        </p:nvSpPr>
        <p:spPr bwMode="auto">
          <a:xfrm>
            <a:off x="457201" y="635575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kumimoji="1"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18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95" y="829756"/>
            <a:ext cx="5496508" cy="269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19" y="3908751"/>
            <a:ext cx="5629146" cy="272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541301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1" name="文本框 9"/>
          <p:cNvSpPr txBox="1">
            <a:spLocks noChangeArrowheads="1"/>
          </p:cNvSpPr>
          <p:nvPr/>
        </p:nvSpPr>
        <p:spPr bwMode="auto">
          <a:xfrm>
            <a:off x="406003" y="10282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kumimoji="1"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2" name="文本框 14"/>
          <p:cNvSpPr txBox="1">
            <a:spLocks noChangeArrowheads="1"/>
          </p:cNvSpPr>
          <p:nvPr/>
        </p:nvSpPr>
        <p:spPr bwMode="auto">
          <a:xfrm>
            <a:off x="457201" y="604404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kumimoji="1"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kumimoji="1"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13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3" y="1361185"/>
            <a:ext cx="4289437" cy="217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86" y="3912394"/>
            <a:ext cx="4894364" cy="252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01" y="1361185"/>
            <a:ext cx="4145299" cy="212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562081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7" name="文本框 9"/>
          <p:cNvSpPr txBox="1">
            <a:spLocks noChangeArrowheads="1"/>
          </p:cNvSpPr>
          <p:nvPr/>
        </p:nvSpPr>
        <p:spPr bwMode="auto">
          <a:xfrm>
            <a:off x="406003" y="31062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kumimoji="1"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8" name="文本框 14"/>
          <p:cNvSpPr txBox="1">
            <a:spLocks noChangeArrowheads="1"/>
          </p:cNvSpPr>
          <p:nvPr/>
        </p:nvSpPr>
        <p:spPr bwMode="auto">
          <a:xfrm>
            <a:off x="457201" y="625184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kumimoji="1"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22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24" y="3648364"/>
            <a:ext cx="5909828" cy="288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24" y="625183"/>
            <a:ext cx="5909828" cy="285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551692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3" name="文本框 9"/>
          <p:cNvSpPr txBox="1">
            <a:spLocks noChangeArrowheads="1"/>
          </p:cNvSpPr>
          <p:nvPr/>
        </p:nvSpPr>
        <p:spPr bwMode="auto">
          <a:xfrm>
            <a:off x="406003" y="20673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kumimoji="1"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4" name="文本框 14"/>
          <p:cNvSpPr txBox="1">
            <a:spLocks noChangeArrowheads="1"/>
          </p:cNvSpPr>
          <p:nvPr/>
        </p:nvSpPr>
        <p:spPr bwMode="auto">
          <a:xfrm>
            <a:off x="457201" y="614795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kumimoji="1"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32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07" y="712968"/>
            <a:ext cx="5899777" cy="290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06" y="3711600"/>
            <a:ext cx="5904707" cy="29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551691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文本框 9"/>
          <p:cNvSpPr txBox="1">
            <a:spLocks noChangeArrowheads="1"/>
          </p:cNvSpPr>
          <p:nvPr/>
        </p:nvSpPr>
        <p:spPr bwMode="auto">
          <a:xfrm>
            <a:off x="406003" y="20672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kumimoji="1"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6" name="文本框 14"/>
          <p:cNvSpPr txBox="1">
            <a:spLocks noChangeArrowheads="1"/>
          </p:cNvSpPr>
          <p:nvPr/>
        </p:nvSpPr>
        <p:spPr bwMode="auto">
          <a:xfrm>
            <a:off x="457201" y="614794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kumimoji="1"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27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24" y="3782291"/>
            <a:ext cx="5582588" cy="29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23" y="707792"/>
            <a:ext cx="5556191" cy="296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562081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1" name="文本框 9"/>
          <p:cNvSpPr txBox="1">
            <a:spLocks noChangeArrowheads="1"/>
          </p:cNvSpPr>
          <p:nvPr/>
        </p:nvSpPr>
        <p:spPr bwMode="auto">
          <a:xfrm>
            <a:off x="406003" y="31062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kumimoji="1"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2" name="文本框 14"/>
          <p:cNvSpPr txBox="1">
            <a:spLocks noChangeArrowheads="1"/>
          </p:cNvSpPr>
          <p:nvPr/>
        </p:nvSpPr>
        <p:spPr bwMode="auto">
          <a:xfrm>
            <a:off x="457201" y="625184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kumimoji="1"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37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98" y="3852046"/>
            <a:ext cx="5761473" cy="284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97" y="914770"/>
            <a:ext cx="5761473" cy="286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15435" y="1938337"/>
            <a:ext cx="2459831" cy="4919663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10800000" flipH="1">
            <a:off x="-13691" y="-36090"/>
            <a:ext cx="1839516" cy="386596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871" y="98808"/>
            <a:ext cx="2459832" cy="6759179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文本框 4"/>
          <p:cNvSpPr txBox="1">
            <a:spLocks noChangeArrowheads="1"/>
          </p:cNvSpPr>
          <p:nvPr/>
        </p:nvSpPr>
        <p:spPr bwMode="auto">
          <a:xfrm>
            <a:off x="3718803" y="432122"/>
            <a:ext cx="207525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CN" altLang="en-US" sz="3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文本框 6"/>
          <p:cNvSpPr txBox="1">
            <a:spLocks noChangeArrowheads="1"/>
          </p:cNvSpPr>
          <p:nvPr/>
        </p:nvSpPr>
        <p:spPr bwMode="auto">
          <a:xfrm>
            <a:off x="1861099" y="1343784"/>
            <a:ext cx="372155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kumimoji="1"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kumimoji="1"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Techniques</a:t>
            </a: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Counter-pair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Ostrich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</p:txBody>
      </p:sp>
      <p:sp>
        <p:nvSpPr>
          <p:cNvPr id="5126" name="文本框 7"/>
          <p:cNvSpPr txBox="1">
            <a:spLocks noChangeArrowheads="1"/>
          </p:cNvSpPr>
          <p:nvPr/>
        </p:nvSpPr>
        <p:spPr bwMode="auto">
          <a:xfrm>
            <a:off x="5367611" y="1273199"/>
            <a:ext cx="3206353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直角三角形 10"/>
          <p:cNvSpPr/>
          <p:nvPr/>
        </p:nvSpPr>
        <p:spPr>
          <a:xfrm flipH="1">
            <a:off x="7443346" y="400050"/>
            <a:ext cx="1712119" cy="645795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/>
          <p:nvPr/>
        </p:nvSpPr>
        <p:spPr>
          <a:xfrm rot="10800000">
            <a:off x="7735490" y="0"/>
            <a:ext cx="1408510" cy="6759179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6682978" y="0"/>
            <a:ext cx="2461022" cy="201692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1"/>
    </mc:Choice>
    <mc:Fallback xmlns="">
      <p:transition spd="slow" advTm="111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15435" y="1938337"/>
            <a:ext cx="2459831" cy="4919663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10800000" flipH="1">
            <a:off x="-13691" y="-36090"/>
            <a:ext cx="1839516" cy="386596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871" y="98808"/>
            <a:ext cx="2459832" cy="6759179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文本框 4"/>
          <p:cNvSpPr txBox="1">
            <a:spLocks noChangeArrowheads="1"/>
          </p:cNvSpPr>
          <p:nvPr/>
        </p:nvSpPr>
        <p:spPr bwMode="auto">
          <a:xfrm>
            <a:off x="3718803" y="432122"/>
            <a:ext cx="207525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CN" altLang="en-US" sz="3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文本框 6"/>
          <p:cNvSpPr txBox="1">
            <a:spLocks noChangeArrowheads="1"/>
          </p:cNvSpPr>
          <p:nvPr/>
        </p:nvSpPr>
        <p:spPr bwMode="auto">
          <a:xfrm>
            <a:off x="1861100" y="1343784"/>
            <a:ext cx="337066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Pyramid Techniques</a:t>
            </a:r>
            <a:endParaRPr kumimoji="1" lang="en-US" altLang="zh-CN" sz="2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Counter-pair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Ostrich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</p:txBody>
      </p:sp>
      <p:sp>
        <p:nvSpPr>
          <p:cNvPr id="5126" name="文本框 7"/>
          <p:cNvSpPr txBox="1">
            <a:spLocks noChangeArrowheads="1"/>
          </p:cNvSpPr>
          <p:nvPr/>
        </p:nvSpPr>
        <p:spPr bwMode="auto">
          <a:xfrm>
            <a:off x="5367611" y="1273199"/>
            <a:ext cx="3206353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kumimoji="1" lang="en-US" altLang="zh-CN" sz="2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kumimoji="1" lang="en-US" altLang="zh-CN" sz="2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1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1" lang="en-US" altLang="zh-CN" sz="2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1"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直角三角形 10"/>
          <p:cNvSpPr/>
          <p:nvPr/>
        </p:nvSpPr>
        <p:spPr>
          <a:xfrm flipH="1">
            <a:off x="7443346" y="400050"/>
            <a:ext cx="1712119" cy="645795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/>
          <p:nvPr/>
        </p:nvSpPr>
        <p:spPr>
          <a:xfrm rot="10800000">
            <a:off x="7735490" y="0"/>
            <a:ext cx="1408510" cy="6759179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6682978" y="0"/>
            <a:ext cx="2461022" cy="201692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7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8" name="TextBox 2"/>
          <p:cNvSpPr txBox="1">
            <a:spLocks noChangeArrowheads="1"/>
          </p:cNvSpPr>
          <p:nvPr/>
        </p:nvSpPr>
        <p:spPr bwMode="auto">
          <a:xfrm>
            <a:off x="789386" y="2049068"/>
            <a:ext cx="7948214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 have been applied to various fields. In this paper, we propose a sketch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- 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Pyramid sketch, to significantly improve the update speed and accuracy.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applied our framework to four typical sketches: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sketches of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CM, CU, Count, and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Augmented.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show that our framework significantly improves both accuracy and speed.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believe our framework can be applied to many more sketches.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E75-F628-455A-B16B-5D96B98CC6F0}" type="datetime3">
              <a:rPr lang="en-US" altLang="zh-CN" smtClean="0"/>
              <a:t>8 September 2017</a:t>
            </a:fld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2077" y="1894218"/>
            <a:ext cx="8595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kern="10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/>
                <a:ea typeface="华文新魏" pitchFamily="2" charset="-122"/>
                <a:cs typeface="Arial"/>
              </a:rPr>
              <a:t> </a:t>
            </a:r>
            <a:r>
              <a:rPr lang="en-US" altLang="zh-CN" sz="4800" b="1" kern="10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/>
                <a:ea typeface="华文新魏" pitchFamily="2" charset="-122"/>
                <a:cs typeface="Arial"/>
              </a:rPr>
              <a:t>Thanks!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-13648" y="113029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pic.58pic.com/58pic/12/40/53/95I58PICw9Z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r="1507"/>
          <a:stretch/>
        </p:blipFill>
        <p:spPr bwMode="auto">
          <a:xfrm>
            <a:off x="13737" y="0"/>
            <a:ext cx="3115734" cy="10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28650" y="3142444"/>
            <a:ext cx="77635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Pyramid Sketch: a Sketch Framework for 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Frequency Estimation </a:t>
            </a:r>
            <a:r>
              <a:rPr lang="zh-CN" altLang="en-US" sz="2800" dirty="0"/>
              <a:t>of Data </a:t>
            </a:r>
            <a:r>
              <a:rPr lang="zh-CN" altLang="en-US" sz="2800" dirty="0" smtClean="0"/>
              <a:t>Streams</a:t>
            </a:r>
            <a:endParaRPr lang="en-US" altLang="zh-CN" sz="2800" dirty="0" smtClean="0"/>
          </a:p>
          <a:p>
            <a:pPr algn="ctr"/>
            <a:endParaRPr lang="zh-CN" altLang="en-US" sz="2800" dirty="0"/>
          </a:p>
          <a:p>
            <a:pPr algn="ctr"/>
            <a:r>
              <a:rPr lang="zh-CN" altLang="en-US" sz="2800" dirty="0"/>
              <a:t>Source codes: http://net.pku.edu.cn/~yangtong/</a:t>
            </a:r>
          </a:p>
        </p:txBody>
      </p:sp>
    </p:spTree>
    <p:extLst>
      <p:ext uri="{BB962C8B-B14F-4D97-AF65-F5344CB8AC3E}">
        <p14:creationId xmlns:p14="http://schemas.microsoft.com/office/powerpoint/2010/main" val="29864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7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8" name="TextBox 2"/>
          <p:cNvSpPr txBox="1">
            <a:spLocks noChangeArrowheads="1"/>
          </p:cNvSpPr>
          <p:nvPr/>
        </p:nvSpPr>
        <p:spPr bwMode="auto">
          <a:xfrm>
            <a:off x="789386" y="2049068"/>
            <a:ext cx="7948214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 have been applied to various fields. In this paper, we propose a sketch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- 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Pyramid sketch, to significantly improve the update speed and accuracy.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applied our framework to four typical sketches: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sketches of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CM, CU, Count, and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Augmented.</a:t>
            </a: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show that our framework significantly improves both accuracy and speed.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believe our framework can be applied to many more sketches. </a:t>
            </a:r>
          </a:p>
        </p:txBody>
      </p:sp>
    </p:spTree>
    <p:extLst>
      <p:ext uri="{BB962C8B-B14F-4D97-AF65-F5344CB8AC3E}">
        <p14:creationId xmlns:p14="http://schemas.microsoft.com/office/powerpoint/2010/main" val="20503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文本框 14"/>
          <p:cNvSpPr txBox="1">
            <a:spLocks noChangeArrowheads="1"/>
          </p:cNvSpPr>
          <p:nvPr/>
        </p:nvSpPr>
        <p:spPr bwMode="auto">
          <a:xfrm>
            <a:off x="457201" y="1581150"/>
            <a:ext cx="2222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7202" y="3604881"/>
            <a:ext cx="1803797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7771" y="2677385"/>
            <a:ext cx="131683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048" y="4653821"/>
            <a:ext cx="1410890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</a:t>
            </a:r>
            <a:r>
              <a: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xplosion 2 2"/>
          <p:cNvSpPr/>
          <p:nvPr/>
        </p:nvSpPr>
        <p:spPr>
          <a:xfrm>
            <a:off x="4089797" y="1795132"/>
            <a:ext cx="2362200" cy="1383506"/>
          </a:xfrm>
          <a:prstGeom prst="irregularSeal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7" idx="3"/>
            <a:endCxn id="2" idx="1"/>
          </p:cNvCxnSpPr>
          <p:nvPr/>
        </p:nvCxnSpPr>
        <p:spPr>
          <a:xfrm>
            <a:off x="2514602" y="2885134"/>
            <a:ext cx="1752600" cy="92749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2" idx="1"/>
          </p:cNvCxnSpPr>
          <p:nvPr/>
        </p:nvCxnSpPr>
        <p:spPr>
          <a:xfrm flipV="1">
            <a:off x="2547938" y="3812630"/>
            <a:ext cx="1719264" cy="104894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27" name="TextBox 18"/>
          <p:cNvSpPr txBox="1">
            <a:spLocks noChangeArrowheads="1"/>
          </p:cNvSpPr>
          <p:nvPr/>
        </p:nvSpPr>
        <p:spPr bwMode="auto">
          <a:xfrm rot="1770162">
            <a:off x="2893221" y="2954220"/>
            <a:ext cx="13311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8" name="TextBox 19"/>
          <p:cNvSpPr txBox="1">
            <a:spLocks noChangeArrowheads="1"/>
          </p:cNvSpPr>
          <p:nvPr/>
        </p:nvSpPr>
        <p:spPr bwMode="auto">
          <a:xfrm rot="19499045">
            <a:off x="2875362" y="4238904"/>
            <a:ext cx="13311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c 20"/>
          <p:cNvSpPr/>
          <p:nvPr/>
        </p:nvSpPr>
        <p:spPr>
          <a:xfrm rot="16200000">
            <a:off x="7235430" y="2270192"/>
            <a:ext cx="959644" cy="3107531"/>
          </a:xfrm>
          <a:prstGeom prst="arc">
            <a:avLst>
              <a:gd name="adj1" fmla="val 13864524"/>
              <a:gd name="adj2" fmla="val 18077700"/>
            </a:avLst>
          </a:prstGeom>
          <a:ln w="41275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30" name="TextBox 21"/>
          <p:cNvSpPr txBox="1">
            <a:spLocks noChangeArrowheads="1"/>
          </p:cNvSpPr>
          <p:nvPr/>
        </p:nvSpPr>
        <p:spPr bwMode="auto">
          <a:xfrm>
            <a:off x="6629400" y="3597736"/>
            <a:ext cx="21717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4251" y="555019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07570" y="5550195"/>
            <a:ext cx="2899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inefficient, and slow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22"/>
    </mc:Choice>
    <mc:Fallback xmlns="">
      <p:transition spd="slow" advTm="460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文本框 14"/>
          <p:cNvSpPr txBox="1">
            <a:spLocks noChangeArrowheads="1"/>
          </p:cNvSpPr>
          <p:nvPr/>
        </p:nvSpPr>
        <p:spPr bwMode="auto">
          <a:xfrm>
            <a:off x="457201" y="1674430"/>
            <a:ext cx="2564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sketches: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406003" y="2640598"/>
            <a:ext cx="847129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 sketch            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-------Journal of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2005, cited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976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 sketch                -------SIGCOMM  2002, cited </a:t>
            </a:r>
            <a:r>
              <a:rPr lang="en-US" altLang="zh-CN" sz="2100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949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times.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sketch          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Automata, Languages and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Programming, 2002,     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cited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715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sketch   ------ SIGMOD 2016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Slim-Fat sketch       ------ ICDE 2017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9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8"/>
    </mc:Choice>
    <mc:Fallback xmlns="">
      <p:transition spd="slow" advTm="115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线箭头连接符 159"/>
          <p:cNvCxnSpPr/>
          <p:nvPr/>
        </p:nvCxnSpPr>
        <p:spPr>
          <a:xfrm flipH="1" flipV="1">
            <a:off x="1452565" y="3623074"/>
            <a:ext cx="2259806" cy="606028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161"/>
          <p:cNvCxnSpPr/>
          <p:nvPr/>
        </p:nvCxnSpPr>
        <p:spPr>
          <a:xfrm flipH="1" flipV="1">
            <a:off x="3130155" y="3595687"/>
            <a:ext cx="644128" cy="528638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169"/>
          <p:cNvCxnSpPr/>
          <p:nvPr/>
        </p:nvCxnSpPr>
        <p:spPr>
          <a:xfrm flipV="1">
            <a:off x="3977878" y="3595688"/>
            <a:ext cx="1185863" cy="610791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/>
          <p:cNvSpPr txBox="1">
            <a:spLocks noChangeArrowheads="1"/>
          </p:cNvSpPr>
          <p:nvPr/>
        </p:nvSpPr>
        <p:spPr bwMode="auto">
          <a:xfrm>
            <a:off x="3712371" y="4010025"/>
            <a:ext cx="2166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B050"/>
                </a:solidFill>
                <a:latin typeface="Calibri" panose="020F0502020204030204" pitchFamily="34" charset="0"/>
              </a:rPr>
              <a:t>e</a:t>
            </a:r>
            <a:endParaRPr lang="zh-CN" altLang="en-US" sz="2400" i="1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矩形 3"/>
          <p:cNvSpPr/>
          <p:nvPr/>
        </p:nvSpPr>
        <p:spPr>
          <a:xfrm>
            <a:off x="5292328" y="3324225"/>
            <a:ext cx="308372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矩形 196"/>
          <p:cNvSpPr/>
          <p:nvPr/>
        </p:nvSpPr>
        <p:spPr>
          <a:xfrm>
            <a:off x="5019677" y="3324225"/>
            <a:ext cx="289322" cy="27741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矩形 197"/>
          <p:cNvSpPr/>
          <p:nvPr/>
        </p:nvSpPr>
        <p:spPr>
          <a:xfrm>
            <a:off x="4733927" y="3324225"/>
            <a:ext cx="289322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直接连接符 6"/>
          <p:cNvCxnSpPr/>
          <p:nvPr/>
        </p:nvCxnSpPr>
        <p:spPr>
          <a:xfrm>
            <a:off x="3177779" y="3324225"/>
            <a:ext cx="1562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200"/>
          <p:cNvCxnSpPr/>
          <p:nvPr/>
        </p:nvCxnSpPr>
        <p:spPr>
          <a:xfrm>
            <a:off x="3184924" y="3600450"/>
            <a:ext cx="156329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201"/>
          <p:cNvSpPr/>
          <p:nvPr/>
        </p:nvSpPr>
        <p:spPr>
          <a:xfrm>
            <a:off x="3021806" y="3324225"/>
            <a:ext cx="285750" cy="27741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矩形 202"/>
          <p:cNvSpPr/>
          <p:nvPr/>
        </p:nvSpPr>
        <p:spPr>
          <a:xfrm>
            <a:off x="2733677" y="3324225"/>
            <a:ext cx="289322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矩形 203"/>
          <p:cNvSpPr/>
          <p:nvPr/>
        </p:nvSpPr>
        <p:spPr>
          <a:xfrm>
            <a:off x="2459831" y="3324225"/>
            <a:ext cx="277416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矩形 204"/>
          <p:cNvSpPr/>
          <p:nvPr/>
        </p:nvSpPr>
        <p:spPr>
          <a:xfrm>
            <a:off x="2175272" y="3324225"/>
            <a:ext cx="285750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矩形 205"/>
          <p:cNvSpPr/>
          <p:nvPr/>
        </p:nvSpPr>
        <p:spPr>
          <a:xfrm>
            <a:off x="1854994" y="3324225"/>
            <a:ext cx="319088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矩形 206"/>
          <p:cNvSpPr/>
          <p:nvPr/>
        </p:nvSpPr>
        <p:spPr>
          <a:xfrm>
            <a:off x="1571627" y="3324225"/>
            <a:ext cx="294085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矩形 207"/>
          <p:cNvSpPr/>
          <p:nvPr/>
        </p:nvSpPr>
        <p:spPr>
          <a:xfrm>
            <a:off x="1285877" y="3324225"/>
            <a:ext cx="289322" cy="27741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矩形 208"/>
          <p:cNvSpPr/>
          <p:nvPr/>
        </p:nvSpPr>
        <p:spPr>
          <a:xfrm>
            <a:off x="1001316" y="3324225"/>
            <a:ext cx="285750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文本框 5"/>
          <p:cNvSpPr txBox="1"/>
          <p:nvPr/>
        </p:nvSpPr>
        <p:spPr>
          <a:xfrm>
            <a:off x="3725466" y="3313510"/>
            <a:ext cx="6477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s-IS" altLang="zh-CN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…</a:t>
            </a:r>
            <a:r>
              <a:rPr lang="zh-CN" altLang="en-US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is-IS" altLang="zh-CN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…</a:t>
            </a:r>
            <a:endParaRPr kumimoji="1" lang="zh-CN" altLang="en-US" sz="1500" b="1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85875" y="3003949"/>
            <a:ext cx="4679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5</a:t>
            </a:r>
            <a:endParaRPr lang="en-US" sz="18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021806" y="3003949"/>
            <a:ext cx="4679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7</a:t>
            </a:r>
            <a:endParaRPr lang="en-US" sz="1800" b="1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970862" y="3003949"/>
            <a:ext cx="6298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10</a:t>
            </a:r>
            <a:endParaRPr lang="en-US" sz="18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448993" y="3092055"/>
            <a:ext cx="5965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 b="1">
                <a:solidFill>
                  <a:srgbClr val="FF0000"/>
                </a:solidFill>
              </a:rPr>
              <a:t>+1</a:t>
            </a:r>
            <a:endParaRPr lang="en-US" sz="18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184924" y="3080147"/>
            <a:ext cx="5965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 b="1">
                <a:solidFill>
                  <a:srgbClr val="FF0000"/>
                </a:solidFill>
              </a:rPr>
              <a:t>+1</a:t>
            </a:r>
            <a:endParaRPr lang="en-US" sz="18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47087" y="3069431"/>
            <a:ext cx="5965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 b="1">
                <a:solidFill>
                  <a:srgbClr val="FF0000"/>
                </a:solidFill>
              </a:rPr>
              <a:t>+1</a:t>
            </a:r>
            <a:endParaRPr lang="en-US" sz="1800" b="1">
              <a:solidFill>
                <a:srgbClr val="FF0000"/>
              </a:solidFill>
            </a:endParaRPr>
          </a:p>
        </p:txBody>
      </p:sp>
      <p:sp>
        <p:nvSpPr>
          <p:cNvPr id="11292" name="文本框 14"/>
          <p:cNvSpPr txBox="1">
            <a:spLocks noChangeArrowheads="1"/>
          </p:cNvSpPr>
          <p:nvPr/>
        </p:nvSpPr>
        <p:spPr bwMode="auto">
          <a:xfrm>
            <a:off x="457201" y="1581150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kumimoji="1"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kumimoji="1"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kumimoji="1"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kumimoji="1"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Sketch</a:t>
            </a:r>
            <a:endParaRPr kumimoji="1"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01315" y="2305050"/>
            <a:ext cx="531846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Insertion: when a new item e comes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01316" y="2334816"/>
            <a:ext cx="563642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query for the frequency of the item 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824538" y="3286125"/>
            <a:ext cx="733425" cy="30956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637737" y="3245644"/>
            <a:ext cx="22633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Reported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01317" y="2332435"/>
            <a:ext cx="274439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Deletion: delete item e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493044" y="3080147"/>
            <a:ext cx="5965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 b="1">
                <a:solidFill>
                  <a:srgbClr val="FF0000"/>
                </a:solidFill>
              </a:rPr>
              <a:t>-1</a:t>
            </a:r>
            <a:endParaRPr lang="en-US" sz="1800" b="1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221831" y="3061099"/>
            <a:ext cx="5965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 b="1">
                <a:solidFill>
                  <a:srgbClr val="FF0000"/>
                </a:solidFill>
              </a:rPr>
              <a:t>-1</a:t>
            </a:r>
            <a:endParaRPr lang="en-US" sz="1800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79231" y="3058717"/>
            <a:ext cx="5965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 b="1">
                <a:solidFill>
                  <a:srgbClr val="FF0000"/>
                </a:solidFill>
              </a:rPr>
              <a:t>-1</a:t>
            </a:r>
            <a:endParaRPr 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BB67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BB67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BB67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  <p:bldP spid="28" grpId="0"/>
      <p:bldP spid="29" grpId="0"/>
      <p:bldP spid="30" grpId="0"/>
      <p:bldP spid="30" grpId="1"/>
      <p:bldP spid="31" grpId="0"/>
      <p:bldP spid="31" grpId="1"/>
      <p:bldP spid="32" grpId="0"/>
      <p:bldP spid="32" grpId="1"/>
      <p:bldP spid="11292" grpId="0"/>
      <p:bldP spid="4" grpId="0"/>
      <p:bldP spid="4" grpId="1"/>
      <p:bldP spid="5" grpId="0"/>
      <p:bldP spid="5" grpId="1"/>
      <p:bldP spid="7" grpId="0" animBg="1"/>
      <p:bldP spid="7" grpId="1" animBg="1"/>
      <p:bldP spid="49" grpId="0"/>
      <p:bldP spid="49" grpId="1"/>
      <p:bldP spid="8" grpId="0"/>
      <p:bldP spid="48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线箭头连接符 159"/>
          <p:cNvCxnSpPr/>
          <p:nvPr/>
        </p:nvCxnSpPr>
        <p:spPr>
          <a:xfrm flipH="1" flipV="1">
            <a:off x="1452565" y="3623074"/>
            <a:ext cx="2259806" cy="606028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161"/>
          <p:cNvCxnSpPr/>
          <p:nvPr/>
        </p:nvCxnSpPr>
        <p:spPr>
          <a:xfrm flipH="1" flipV="1">
            <a:off x="3130155" y="3595687"/>
            <a:ext cx="644128" cy="528638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169"/>
          <p:cNvCxnSpPr/>
          <p:nvPr/>
        </p:nvCxnSpPr>
        <p:spPr>
          <a:xfrm flipV="1">
            <a:off x="3977878" y="3595688"/>
            <a:ext cx="1185863" cy="610791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/>
          <p:cNvSpPr txBox="1">
            <a:spLocks noChangeArrowheads="1"/>
          </p:cNvSpPr>
          <p:nvPr/>
        </p:nvSpPr>
        <p:spPr bwMode="auto">
          <a:xfrm>
            <a:off x="3712371" y="4010025"/>
            <a:ext cx="2166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B050"/>
                </a:solidFill>
                <a:latin typeface="Calibri" panose="020F0502020204030204" pitchFamily="34" charset="0"/>
              </a:rPr>
              <a:t>e</a:t>
            </a:r>
            <a:endParaRPr lang="zh-CN" altLang="en-US" sz="2400" i="1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矩形 3"/>
          <p:cNvSpPr/>
          <p:nvPr/>
        </p:nvSpPr>
        <p:spPr>
          <a:xfrm>
            <a:off x="5292328" y="3324225"/>
            <a:ext cx="308372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矩形 196"/>
          <p:cNvSpPr/>
          <p:nvPr/>
        </p:nvSpPr>
        <p:spPr>
          <a:xfrm>
            <a:off x="5019677" y="3324225"/>
            <a:ext cx="289322" cy="27741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矩形 197"/>
          <p:cNvSpPr/>
          <p:nvPr/>
        </p:nvSpPr>
        <p:spPr>
          <a:xfrm>
            <a:off x="4733927" y="3324225"/>
            <a:ext cx="289322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直接连接符 6"/>
          <p:cNvCxnSpPr/>
          <p:nvPr/>
        </p:nvCxnSpPr>
        <p:spPr>
          <a:xfrm>
            <a:off x="3177779" y="3324225"/>
            <a:ext cx="1562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200"/>
          <p:cNvCxnSpPr/>
          <p:nvPr/>
        </p:nvCxnSpPr>
        <p:spPr>
          <a:xfrm>
            <a:off x="3184924" y="3600450"/>
            <a:ext cx="156329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201"/>
          <p:cNvSpPr/>
          <p:nvPr/>
        </p:nvSpPr>
        <p:spPr>
          <a:xfrm>
            <a:off x="3021806" y="3324225"/>
            <a:ext cx="285750" cy="27741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矩形 202"/>
          <p:cNvSpPr/>
          <p:nvPr/>
        </p:nvSpPr>
        <p:spPr>
          <a:xfrm>
            <a:off x="2733677" y="3324225"/>
            <a:ext cx="289322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矩形 203"/>
          <p:cNvSpPr/>
          <p:nvPr/>
        </p:nvSpPr>
        <p:spPr>
          <a:xfrm>
            <a:off x="2459831" y="3324225"/>
            <a:ext cx="277416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矩形 204"/>
          <p:cNvSpPr/>
          <p:nvPr/>
        </p:nvSpPr>
        <p:spPr>
          <a:xfrm>
            <a:off x="2175272" y="3324225"/>
            <a:ext cx="285750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矩形 205"/>
          <p:cNvSpPr/>
          <p:nvPr/>
        </p:nvSpPr>
        <p:spPr>
          <a:xfrm>
            <a:off x="1854994" y="3324225"/>
            <a:ext cx="319088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矩形 206"/>
          <p:cNvSpPr/>
          <p:nvPr/>
        </p:nvSpPr>
        <p:spPr>
          <a:xfrm>
            <a:off x="1571627" y="3324225"/>
            <a:ext cx="294085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矩形 207"/>
          <p:cNvSpPr/>
          <p:nvPr/>
        </p:nvSpPr>
        <p:spPr>
          <a:xfrm>
            <a:off x="1285877" y="3324225"/>
            <a:ext cx="289322" cy="27741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矩形 208"/>
          <p:cNvSpPr/>
          <p:nvPr/>
        </p:nvSpPr>
        <p:spPr>
          <a:xfrm>
            <a:off x="1001316" y="3324225"/>
            <a:ext cx="285750" cy="277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文本框 5"/>
          <p:cNvSpPr txBox="1"/>
          <p:nvPr/>
        </p:nvSpPr>
        <p:spPr>
          <a:xfrm>
            <a:off x="3725466" y="3313510"/>
            <a:ext cx="6477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s-IS" altLang="zh-CN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…</a:t>
            </a:r>
            <a:r>
              <a:rPr lang="zh-CN" altLang="en-US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is-IS" altLang="zh-CN" sz="1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…</a:t>
            </a:r>
            <a:endParaRPr kumimoji="1" lang="zh-CN" altLang="en-US" sz="1500" b="1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85875" y="3003949"/>
            <a:ext cx="4679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5</a:t>
            </a:r>
            <a:endParaRPr lang="en-US" sz="18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021806" y="3003949"/>
            <a:ext cx="4679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7</a:t>
            </a:r>
            <a:endParaRPr lang="en-US" sz="1800" b="1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970862" y="3003949"/>
            <a:ext cx="6298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10</a:t>
            </a:r>
            <a:endParaRPr lang="en-US" sz="18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448993" y="3092055"/>
            <a:ext cx="5965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 b="1">
                <a:solidFill>
                  <a:srgbClr val="FF0000"/>
                </a:solidFill>
              </a:rPr>
              <a:t>+1</a:t>
            </a:r>
            <a:endParaRPr lang="en-US" sz="1800" b="1">
              <a:solidFill>
                <a:srgbClr val="FF0000"/>
              </a:solidFill>
            </a:endParaRPr>
          </a:p>
        </p:txBody>
      </p:sp>
      <p:sp>
        <p:nvSpPr>
          <p:cNvPr id="13338" name="文本框 14"/>
          <p:cNvSpPr txBox="1">
            <a:spLocks noChangeArrowheads="1"/>
          </p:cNvSpPr>
          <p:nvPr/>
        </p:nvSpPr>
        <p:spPr bwMode="auto">
          <a:xfrm>
            <a:off x="457201" y="1581150"/>
            <a:ext cx="2564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Sketch</a:t>
            </a:r>
            <a:endParaRPr kumimoji="1"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01316" y="2305050"/>
            <a:ext cx="492492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Insertion: when a new item e comes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01316" y="2334816"/>
            <a:ext cx="54110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query for the frequency of the item 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824538" y="3286125"/>
            <a:ext cx="733425" cy="30956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637737" y="3245644"/>
            <a:ext cx="22633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Reported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  <a:r>
              <a: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1316" y="4785122"/>
            <a:ext cx="679514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Obviously, CU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ketch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higher accuracy than CM Sketch.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BB67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BB67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BB67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  <p:bldP spid="28" grpId="0"/>
      <p:bldP spid="29" grpId="0"/>
      <p:bldP spid="30" grpId="0"/>
      <p:bldP spid="30" grpId="1"/>
      <p:bldP spid="13338" grpId="0"/>
      <p:bldP spid="4" grpId="0"/>
      <p:bldP spid="4" grpId="1"/>
      <p:bldP spid="5" grpId="0"/>
      <p:bldP spid="5" grpId="1"/>
      <p:bldP spid="7" grpId="0" animBg="1"/>
      <p:bldP spid="7" grpId="1" animBg="1"/>
      <p:bldP spid="49" grpId="0"/>
      <p:bldP spid="49" grpId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6700" y="565547"/>
            <a:ext cx="533400" cy="5867401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8100" y="1518047"/>
            <a:ext cx="2700338" cy="38100"/>
          </a:xfrm>
          <a:prstGeom prst="rect">
            <a:avLst/>
          </a:prstGeom>
          <a:solidFill>
            <a:srgbClr val="D72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文本框 9"/>
          <p:cNvSpPr txBox="1">
            <a:spLocks noChangeArrowheads="1"/>
          </p:cNvSpPr>
          <p:nvPr/>
        </p:nvSpPr>
        <p:spPr bwMode="auto">
          <a:xfrm>
            <a:off x="406003" y="987028"/>
            <a:ext cx="22228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6" name="TextBox 10"/>
          <p:cNvSpPr txBox="1">
            <a:spLocks noChangeArrowheads="1"/>
          </p:cNvSpPr>
          <p:nvPr/>
        </p:nvSpPr>
        <p:spPr bwMode="auto">
          <a:xfrm>
            <a:off x="930851" y="3404479"/>
            <a:ext cx="565546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203"/>
          <p:cNvSpPr/>
          <p:nvPr/>
        </p:nvSpPr>
        <p:spPr>
          <a:xfrm>
            <a:off x="5949254" y="2470844"/>
            <a:ext cx="614491" cy="373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矩形 205"/>
          <p:cNvSpPr/>
          <p:nvPr/>
        </p:nvSpPr>
        <p:spPr>
          <a:xfrm>
            <a:off x="5371487" y="2470844"/>
            <a:ext cx="615051" cy="373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矩形 207"/>
          <p:cNvSpPr/>
          <p:nvPr/>
        </p:nvSpPr>
        <p:spPr>
          <a:xfrm>
            <a:off x="4784120" y="2470844"/>
            <a:ext cx="626727" cy="373956"/>
          </a:xfrm>
          <a:prstGeom prst="rect">
            <a:avLst/>
          </a:prstGeom>
          <a:solidFill>
            <a:srgbClr val="8FAADC"/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30k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矩形 208"/>
          <p:cNvSpPr/>
          <p:nvPr/>
        </p:nvSpPr>
        <p:spPr>
          <a:xfrm>
            <a:off x="4233329" y="2470844"/>
            <a:ext cx="550791" cy="373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直线箭头连接符 159"/>
          <p:cNvCxnSpPr>
            <a:stCxn id="16" idx="2"/>
            <a:endCxn id="13" idx="0"/>
          </p:cNvCxnSpPr>
          <p:nvPr/>
        </p:nvCxnSpPr>
        <p:spPr>
          <a:xfrm>
            <a:off x="4534095" y="1944141"/>
            <a:ext cx="563389" cy="526703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93"/>
          <p:cNvSpPr txBox="1">
            <a:spLocks noChangeArrowheads="1"/>
          </p:cNvSpPr>
          <p:nvPr/>
        </p:nvSpPr>
        <p:spPr bwMode="auto">
          <a:xfrm>
            <a:off x="3845950" y="1482476"/>
            <a:ext cx="1376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Hot item</a:t>
            </a:r>
            <a:endParaRPr lang="zh-CN" altLang="en-US" sz="2400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文本框 93"/>
          <p:cNvSpPr txBox="1">
            <a:spLocks noChangeArrowheads="1"/>
          </p:cNvSpPr>
          <p:nvPr/>
        </p:nvSpPr>
        <p:spPr bwMode="auto">
          <a:xfrm>
            <a:off x="6241488" y="1477728"/>
            <a:ext cx="1673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Cold item</a:t>
            </a:r>
            <a:endParaRPr lang="zh-CN" altLang="en-US" sz="2400" i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cxnSp>
        <p:nvCxnSpPr>
          <p:cNvPr id="26" name="直线箭头连接符 159"/>
          <p:cNvCxnSpPr>
            <a:stCxn id="25" idx="2"/>
            <a:endCxn id="8" idx="0"/>
          </p:cNvCxnSpPr>
          <p:nvPr/>
        </p:nvCxnSpPr>
        <p:spPr>
          <a:xfrm flipH="1">
            <a:off x="6256500" y="1939393"/>
            <a:ext cx="821564" cy="531451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6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15435" y="1938337"/>
            <a:ext cx="2459831" cy="4919663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10800000" flipH="1">
            <a:off x="-13691" y="-36090"/>
            <a:ext cx="1839516" cy="386596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871" y="98808"/>
            <a:ext cx="2459832" cy="6759179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文本框 4"/>
          <p:cNvSpPr txBox="1">
            <a:spLocks noChangeArrowheads="1"/>
          </p:cNvSpPr>
          <p:nvPr/>
        </p:nvSpPr>
        <p:spPr bwMode="auto">
          <a:xfrm>
            <a:off x="3718803" y="432122"/>
            <a:ext cx="207525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CN" altLang="en-US" sz="3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文本框 6"/>
          <p:cNvSpPr txBox="1">
            <a:spLocks noChangeArrowheads="1"/>
          </p:cNvSpPr>
          <p:nvPr/>
        </p:nvSpPr>
        <p:spPr bwMode="auto">
          <a:xfrm>
            <a:off x="1861100" y="1343784"/>
            <a:ext cx="337066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21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kumimoji="1" lang="zh-CN" altLang="en-US" sz="21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sz="2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kumimoji="1" lang="zh-CN" altLang="en-US" sz="21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Pyramid Techniques</a:t>
            </a:r>
            <a:endParaRPr kumimoji="1" lang="en-US" altLang="zh-CN" sz="21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Counter-pair</a:t>
            </a:r>
            <a:r>
              <a:rPr kumimoji="1"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marL="1200150" lvl="1" indent="-4572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LcPeriod"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Ostrich</a:t>
            </a:r>
            <a:r>
              <a:rPr kumimoji="1"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</p:txBody>
      </p:sp>
      <p:sp>
        <p:nvSpPr>
          <p:cNvPr id="5126" name="文本框 7"/>
          <p:cNvSpPr txBox="1">
            <a:spLocks noChangeArrowheads="1"/>
          </p:cNvSpPr>
          <p:nvPr/>
        </p:nvSpPr>
        <p:spPr bwMode="auto">
          <a:xfrm>
            <a:off x="5367611" y="1273199"/>
            <a:ext cx="3206353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1"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直角三角形 10"/>
          <p:cNvSpPr/>
          <p:nvPr/>
        </p:nvSpPr>
        <p:spPr>
          <a:xfrm flipH="1">
            <a:off x="7443346" y="400050"/>
            <a:ext cx="1712119" cy="645795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/>
          <p:nvPr/>
        </p:nvSpPr>
        <p:spPr>
          <a:xfrm rot="10800000">
            <a:off x="7735490" y="0"/>
            <a:ext cx="1408510" cy="6759179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6682978" y="0"/>
            <a:ext cx="2461022" cy="2016920"/>
          </a:xfrm>
          <a:prstGeom prst="rtTriangle">
            <a:avLst/>
          </a:prstGeom>
          <a:solidFill>
            <a:srgbClr val="D7241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ramid sketch" id="{57F4F51B-8F8C-694D-A40C-1A2108B50092}" vid="{4C76450E-88F8-BD4D-9CC3-6FE2CE27ADA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pyramid sketch</Template>
  <TotalTime>1083</TotalTime>
  <Words>1859</Words>
  <Application>Microsoft Office PowerPoint</Application>
  <PresentationFormat>全屏显示(4:3)</PresentationFormat>
  <Paragraphs>476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DengXian</vt:lpstr>
      <vt:lpstr>DengXian Light</vt:lpstr>
      <vt:lpstr>华文新魏</vt:lpstr>
      <vt:lpstr>Arial</vt:lpstr>
      <vt:lpstr>Calibri</vt:lpstr>
      <vt:lpstr>Mangal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zyylove</cp:lastModifiedBy>
  <cp:revision>177</cp:revision>
  <dcterms:created xsi:type="dcterms:W3CDTF">2017-08-08T04:23:52Z</dcterms:created>
  <dcterms:modified xsi:type="dcterms:W3CDTF">2017-09-08T15:36:17Z</dcterms:modified>
</cp:coreProperties>
</file>