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</p:sldIdLst>
  <p:sldSz cx="10972800" cy="61722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000000"/>
    <a:srgbClr val="FFFFFF"/>
    <a:srgbClr val="B9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>
      <p:cViewPr varScale="1">
        <p:scale>
          <a:sx n="111" d="100"/>
          <a:sy n="111" d="100"/>
        </p:scale>
        <p:origin x="-96" y="-378"/>
      </p:cViewPr>
      <p:guideLst>
        <p:guide orient="horz" pos="194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E2DAA56-A336-450A-8B65-EADC11A23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1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6C7DD-D5EA-4F40-9BF3-37654A2E1B1E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018E-3C5E-4B11-8A23-CD5AF0456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1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7721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7" y="4802825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4991100"/>
            <a:ext cx="9448800" cy="584775"/>
          </a:xfrm>
        </p:spPr>
        <p:txBody>
          <a:bodyPr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490911"/>
            <a:ext cx="9448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1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7721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7" y="4802825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7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7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57200" y="5829300"/>
            <a:ext cx="2057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NVIDIA Confidential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4730175"/>
            <a:ext cx="9448800" cy="584775"/>
          </a:xfrm>
        </p:spPr>
        <p:txBody>
          <a:bodyPr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229986"/>
            <a:ext cx="9448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7" y="247651"/>
            <a:ext cx="920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7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5" r:id="rId4"/>
    <p:sldLayoutId id="2147483680" r:id="rId5"/>
    <p:sldLayoutId id="2147483686" r:id="rId6"/>
    <p:sldLayoutId id="2147483681" r:id="rId7"/>
    <p:sldLayoutId id="2147483687" r:id="rId8"/>
    <p:sldLayoutId id="2147483689" r:id="rId9"/>
    <p:sldLayoutId id="2147483690" r:id="rId10"/>
    <p:sldLayoutId id="2147483682" r:id="rId11"/>
    <p:sldLayoutId id="2147483688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46102" y="3448050"/>
            <a:ext cx="5191125" cy="584775"/>
          </a:xfrm>
        </p:spPr>
        <p:txBody>
          <a:bodyPr/>
          <a:lstStyle/>
          <a:p>
            <a:r>
              <a:rPr lang="en-US" dirty="0" smtClean="0"/>
              <a:t>Thread Workers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49277" y="4802189"/>
            <a:ext cx="5191125" cy="461665"/>
          </a:xfrm>
        </p:spPr>
        <p:txBody>
          <a:bodyPr/>
          <a:lstStyle/>
          <a:p>
            <a:r>
              <a:rPr lang="en-US" dirty="0" smtClean="0"/>
              <a:t>Tristan </a:t>
            </a:r>
            <a:r>
              <a:rPr lang="en-US" dirty="0" err="1" smtClean="0"/>
              <a:t>Lorach</a:t>
            </a:r>
            <a:r>
              <a:rPr lang="en-US" dirty="0" smtClean="0"/>
              <a:t> (&amp; Demo-Team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6984" y="1191869"/>
            <a:ext cx="4608560" cy="3802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ThreadWorkerPool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8717819" y="2658885"/>
            <a:ext cx="1843424" cy="962508"/>
            <a:chOff x="7938232" y="6172200"/>
            <a:chExt cx="1843424" cy="962508"/>
          </a:xfrm>
        </p:grpSpPr>
        <p:grpSp>
          <p:nvGrpSpPr>
            <p:cNvPr id="23" name="Group 22"/>
            <p:cNvGrpSpPr/>
            <p:nvPr/>
          </p:nvGrpSpPr>
          <p:grpSpPr>
            <a:xfrm>
              <a:off x="7938232" y="6172200"/>
              <a:ext cx="1843424" cy="962508"/>
              <a:chOff x="472819" y="3781076"/>
              <a:chExt cx="1843424" cy="96250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72819" y="3781076"/>
                <a:ext cx="1843424" cy="962508"/>
              </a:xfrm>
              <a:prstGeom prst="roundRect">
                <a:avLst/>
              </a:prstGeom>
              <a:ln w="28575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err="1" smtClean="0">
                    <a:solidFill>
                      <a:srgbClr val="FFFF00"/>
                    </a:solidFill>
                  </a:rPr>
                  <a:t>TaskQueue</a:t>
                </a:r>
                <a:endParaRPr lang="en-US" sz="1400" b="1" dirty="0" smtClean="0">
                  <a:solidFill>
                    <a:srgbClr val="FFFF00"/>
                  </a:solidFill>
                </a:endParaRPr>
              </a:p>
              <a:p>
                <a:pPr algn="ctr"/>
                <a:r>
                  <a:rPr lang="en-US" sz="1400" dirty="0" smtClean="0"/>
                  <a:t>for </a:t>
                </a:r>
                <a:r>
                  <a:rPr lang="en-US" sz="1400" dirty="0" smtClean="0"/>
                  <a:t>Main </a:t>
                </a:r>
                <a:r>
                  <a:rPr lang="en-US" sz="1400" dirty="0" smtClean="0"/>
                  <a:t>Thread</a:t>
                </a:r>
                <a:endParaRPr lang="en-US" sz="14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89804" y="4364150"/>
                <a:ext cx="1555389" cy="285007"/>
                <a:chOff x="2950503" y="4416129"/>
                <a:chExt cx="1014198" cy="172821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950503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123324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296145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91880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8875377" y="6673894"/>
              <a:ext cx="415498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12" y="1796742"/>
            <a:ext cx="2073852" cy="2451990"/>
            <a:chOff x="5659221" y="1732335"/>
            <a:chExt cx="2073852" cy="2451990"/>
          </a:xfrm>
        </p:grpSpPr>
        <p:sp>
          <p:nvSpPr>
            <p:cNvPr id="7" name="Rectangle 6"/>
            <p:cNvSpPr/>
            <p:nvPr/>
          </p:nvSpPr>
          <p:spPr>
            <a:xfrm>
              <a:off x="5659221" y="1732335"/>
              <a:ext cx="2073852" cy="24519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err="1">
                  <a:solidFill>
                    <a:srgbClr val="FFFF00"/>
                  </a:solidFill>
                </a:rPr>
                <a:t>ThreadWorker</a:t>
              </a:r>
              <a:r>
                <a:rPr lang="en-US" sz="1400" dirty="0" smtClean="0">
                  <a:solidFill>
                    <a:srgbClr val="FFFF00"/>
                  </a:solidFill>
                </a:rPr>
                <a:t> </a:t>
              </a:r>
              <a:r>
                <a:rPr lang="en-US" sz="1400" dirty="0" smtClean="0"/>
                <a:t>#3</a:t>
              </a:r>
              <a:endParaRPr lang="en-US" sz="14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815854" y="3230911"/>
              <a:ext cx="1561160" cy="806498"/>
              <a:chOff x="472819" y="3781076"/>
              <a:chExt cx="1561160" cy="80649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72819" y="3781076"/>
                <a:ext cx="1561160" cy="80649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Task list</a:t>
                </a:r>
                <a:endParaRPr lang="en-US" sz="1400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9803" y="4184315"/>
                <a:ext cx="1290348" cy="291524"/>
                <a:chOff x="2950503" y="4307088"/>
                <a:chExt cx="841377" cy="176773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950503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123324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296145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619059" y="4311040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023940" y="2228474"/>
              <a:ext cx="1187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threadFunc</a:t>
              </a:r>
              <a:r>
                <a:rPr lang="en-US" sz="1200" dirty="0" smtClean="0"/>
                <a:t>()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</a:t>
              </a:r>
              <a:r>
                <a:rPr lang="en-US" sz="1200" dirty="0" err="1" smtClean="0"/>
                <a:t>pollTask</a:t>
              </a:r>
              <a:r>
                <a:rPr lang="en-US" sz="1200" dirty="0" smtClean="0"/>
                <a:t>() 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cxnSp>
          <p:nvCxnSpPr>
            <p:cNvPr id="35" name="Elbow Connector 34"/>
            <p:cNvCxnSpPr>
              <a:stCxn id="24" idx="2"/>
              <a:endCxn id="24" idx="0"/>
            </p:cNvCxnSpPr>
            <p:nvPr/>
          </p:nvCxnSpPr>
          <p:spPr>
            <a:xfrm rot="5400000" flipH="1">
              <a:off x="6294334" y="2551640"/>
              <a:ext cx="646331" cy="12700"/>
            </a:xfrm>
            <a:prstGeom prst="bentConnector5">
              <a:avLst>
                <a:gd name="adj1" fmla="val -35369"/>
                <a:gd name="adj2" fmla="val 6473701"/>
                <a:gd name="adj3" fmla="val 13536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>
            <a:stCxn id="24" idx="3"/>
            <a:endCxn id="28" idx="3"/>
          </p:cNvCxnSpPr>
          <p:nvPr/>
        </p:nvCxnSpPr>
        <p:spPr>
          <a:xfrm>
            <a:off x="2199251" y="2616047"/>
            <a:ext cx="165954" cy="1082520"/>
          </a:xfrm>
          <a:prstGeom prst="bentConnector3">
            <a:avLst>
              <a:gd name="adj1" fmla="val 2377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09410" y="2122817"/>
            <a:ext cx="2073852" cy="2451990"/>
            <a:chOff x="5659221" y="1732335"/>
            <a:chExt cx="2073852" cy="2451990"/>
          </a:xfrm>
        </p:grpSpPr>
        <p:sp>
          <p:nvSpPr>
            <p:cNvPr id="50" name="Rectangle 49"/>
            <p:cNvSpPr/>
            <p:nvPr/>
          </p:nvSpPr>
          <p:spPr>
            <a:xfrm>
              <a:off x="5659221" y="1732335"/>
              <a:ext cx="2073852" cy="24519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err="1">
                  <a:solidFill>
                    <a:srgbClr val="FFFF00"/>
                  </a:solidFill>
                </a:rPr>
                <a:t>ThreadWorker</a:t>
              </a:r>
              <a:r>
                <a:rPr lang="en-US" sz="1400" dirty="0" smtClean="0">
                  <a:solidFill>
                    <a:srgbClr val="FFFF00"/>
                  </a:solidFill>
                </a:rPr>
                <a:t> </a:t>
              </a:r>
              <a:r>
                <a:rPr lang="en-US" sz="1400" dirty="0" smtClean="0"/>
                <a:t>#2</a:t>
              </a:r>
              <a:endParaRPr lang="en-US" sz="14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815854" y="3230911"/>
              <a:ext cx="1561160" cy="806498"/>
              <a:chOff x="472819" y="3781076"/>
              <a:chExt cx="1561160" cy="806498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72819" y="3781076"/>
                <a:ext cx="1561160" cy="80649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Task list</a:t>
                </a:r>
                <a:endParaRPr lang="en-US" sz="1400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89803" y="4184315"/>
                <a:ext cx="1290348" cy="291524"/>
                <a:chOff x="2950503" y="4307088"/>
                <a:chExt cx="841377" cy="176773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950503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123324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96145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619059" y="4311040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023940" y="2228474"/>
              <a:ext cx="1187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threadFunc</a:t>
              </a:r>
              <a:r>
                <a:rPr lang="en-US" sz="1200" dirty="0" smtClean="0"/>
                <a:t>()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</a:t>
              </a:r>
              <a:r>
                <a:rPr lang="en-US" sz="1200" dirty="0" err="1" smtClean="0"/>
                <a:t>pollTask</a:t>
              </a:r>
              <a:r>
                <a:rPr lang="en-US" sz="1200" dirty="0" smtClean="0"/>
                <a:t>() 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cxnSp>
          <p:nvCxnSpPr>
            <p:cNvPr id="53" name="Elbow Connector 52"/>
            <p:cNvCxnSpPr>
              <a:stCxn id="52" idx="2"/>
              <a:endCxn id="52" idx="0"/>
            </p:cNvCxnSpPr>
            <p:nvPr/>
          </p:nvCxnSpPr>
          <p:spPr>
            <a:xfrm rot="5400000" flipH="1">
              <a:off x="6294334" y="2551640"/>
              <a:ext cx="646331" cy="12700"/>
            </a:xfrm>
            <a:prstGeom prst="bentConnector5">
              <a:avLst>
                <a:gd name="adj1" fmla="val -35369"/>
                <a:gd name="adj2" fmla="val 6473701"/>
                <a:gd name="adj3" fmla="val 13536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236174" y="2378144"/>
            <a:ext cx="2073852" cy="2451990"/>
            <a:chOff x="5659221" y="1732335"/>
            <a:chExt cx="2073852" cy="2451990"/>
          </a:xfrm>
        </p:grpSpPr>
        <p:sp>
          <p:nvSpPr>
            <p:cNvPr id="61" name="Rectangle 60"/>
            <p:cNvSpPr/>
            <p:nvPr/>
          </p:nvSpPr>
          <p:spPr>
            <a:xfrm>
              <a:off x="5659221" y="1732335"/>
              <a:ext cx="2073852" cy="24519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err="1">
                  <a:solidFill>
                    <a:srgbClr val="FFFF00"/>
                  </a:solidFill>
                </a:rPr>
                <a:t>ThreadWorker</a:t>
              </a:r>
              <a:r>
                <a:rPr lang="en-US" sz="1400" dirty="0" smtClean="0">
                  <a:solidFill>
                    <a:srgbClr val="FFFF00"/>
                  </a:solidFill>
                </a:rPr>
                <a:t> </a:t>
              </a:r>
              <a:r>
                <a:rPr lang="en-US" sz="1400" dirty="0" smtClean="0"/>
                <a:t>#1</a:t>
              </a:r>
              <a:endParaRPr lang="en-US" sz="1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815854" y="3230911"/>
              <a:ext cx="1561160" cy="806498"/>
              <a:chOff x="472819" y="3781076"/>
              <a:chExt cx="1561160" cy="8064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472819" y="3781076"/>
                <a:ext cx="1561160" cy="80649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err="1" smtClean="0">
                    <a:solidFill>
                      <a:srgbClr val="FFFF00"/>
                    </a:solidFill>
                  </a:rPr>
                  <a:t>TaskQueue</a:t>
                </a:r>
                <a:endParaRPr lang="en-US" sz="1400" b="1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89803" y="4184315"/>
                <a:ext cx="1290348" cy="291524"/>
                <a:chOff x="2950503" y="4307088"/>
                <a:chExt cx="841377" cy="176773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950503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123324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296145" y="4307088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619059" y="4311040"/>
                  <a:ext cx="172821" cy="17282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6023940" y="2228474"/>
              <a:ext cx="1187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threadFunc</a:t>
              </a:r>
              <a:r>
                <a:rPr lang="en-US" sz="1200" dirty="0" smtClean="0"/>
                <a:t>()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</a:t>
              </a:r>
              <a:r>
                <a:rPr lang="en-US" sz="1200" dirty="0" err="1" smtClean="0"/>
                <a:t>pollTask</a:t>
              </a:r>
              <a:r>
                <a:rPr lang="en-US" sz="1200" dirty="0" smtClean="0"/>
                <a:t>() 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cxnSp>
          <p:nvCxnSpPr>
            <p:cNvPr id="64" name="Elbow Connector 63"/>
            <p:cNvCxnSpPr>
              <a:stCxn id="63" idx="2"/>
              <a:endCxn id="63" idx="0"/>
            </p:cNvCxnSpPr>
            <p:nvPr/>
          </p:nvCxnSpPr>
          <p:spPr>
            <a:xfrm rot="5400000" flipH="1">
              <a:off x="6294334" y="2551640"/>
              <a:ext cx="646331" cy="12700"/>
            </a:xfrm>
            <a:prstGeom prst="bentConnector5">
              <a:avLst>
                <a:gd name="adj1" fmla="val -35369"/>
                <a:gd name="adj2" fmla="val 6473701"/>
                <a:gd name="adj3" fmla="val 13536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395658" y="3990081"/>
            <a:ext cx="2321276" cy="1839109"/>
            <a:chOff x="7716078" y="1072730"/>
            <a:chExt cx="2321276" cy="1839109"/>
          </a:xfrm>
        </p:grpSpPr>
        <p:sp>
          <p:nvSpPr>
            <p:cNvPr id="9" name="Rectangle 8"/>
            <p:cNvSpPr/>
            <p:nvPr/>
          </p:nvSpPr>
          <p:spPr>
            <a:xfrm>
              <a:off x="7716078" y="1072730"/>
              <a:ext cx="2321276" cy="1839109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Task1</a:t>
              </a:r>
            </a:p>
            <a:p>
              <a:r>
                <a:rPr lang="en-US" sz="1400" dirty="0" smtClean="0"/>
                <a:t>Task1(</a:t>
              </a:r>
              <a:r>
                <a:rPr lang="en-US" sz="1400" dirty="0" err="1" smtClean="0"/>
                <a:t>args</a:t>
              </a:r>
              <a:r>
                <a:rPr lang="en-US" sz="1400" dirty="0" smtClean="0"/>
                <a:t>…) {…}</a:t>
              </a:r>
            </a:p>
            <a:p>
              <a:endParaRPr lang="en-US" sz="1400" dirty="0" smtClean="0"/>
            </a:p>
            <a:p>
              <a:r>
                <a:rPr lang="en-US" sz="1400" dirty="0" smtClean="0">
                  <a:solidFill>
                    <a:srgbClr val="92D050"/>
                  </a:solidFill>
                </a:rPr>
                <a:t>   // Specific Work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}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078715" y="2369224"/>
              <a:ext cx="1631898" cy="50590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rgbClr val="FFFF00"/>
                  </a:solidFill>
                </a:rPr>
                <a:t>TaskBase</a:t>
              </a:r>
              <a:endParaRPr lang="en-US" sz="1400" b="1" dirty="0" smtClean="0">
                <a:solidFill>
                  <a:srgbClr val="FFFF00"/>
                </a:solidFill>
              </a:endParaRPr>
            </a:p>
            <a:p>
              <a:pPr algn="ctr"/>
              <a:endParaRPr lang="en-US" sz="1400" dirty="0" smtClean="0"/>
            </a:p>
          </p:txBody>
        </p:sp>
        <p:cxnSp>
          <p:nvCxnSpPr>
            <p:cNvPr id="71" name="Elbow Connector 70"/>
            <p:cNvCxnSpPr>
              <a:stCxn id="4096" idx="1"/>
              <a:endCxn id="75" idx="1"/>
            </p:cNvCxnSpPr>
            <p:nvPr/>
          </p:nvCxnSpPr>
          <p:spPr>
            <a:xfrm rot="10800000">
              <a:off x="7971513" y="1661859"/>
              <a:ext cx="320634" cy="1059384"/>
            </a:xfrm>
            <a:prstGeom prst="bentConnector3">
              <a:avLst>
                <a:gd name="adj1" fmla="val 15941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6" name="TextBox 4095"/>
            <p:cNvSpPr txBox="1"/>
            <p:nvPr/>
          </p:nvSpPr>
          <p:spPr>
            <a:xfrm>
              <a:off x="8292147" y="2567354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71513" y="150797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 {</a:t>
              </a:r>
              <a:endParaRPr lang="en-US" sz="1400" dirty="0"/>
            </a:p>
          </p:txBody>
        </p:sp>
      </p:grpSp>
      <p:cxnSp>
        <p:nvCxnSpPr>
          <p:cNvPr id="83" name="Elbow Connector 82"/>
          <p:cNvCxnSpPr>
            <a:stCxn id="16" idx="3"/>
            <a:endCxn id="3" idx="3"/>
          </p:cNvCxnSpPr>
          <p:nvPr/>
        </p:nvCxnSpPr>
        <p:spPr>
          <a:xfrm>
            <a:off x="10390193" y="3384463"/>
            <a:ext cx="12700" cy="215506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8717819" y="1111408"/>
            <a:ext cx="1843424" cy="1370668"/>
            <a:chOff x="7952125" y="4538175"/>
            <a:chExt cx="1843424" cy="1370668"/>
          </a:xfrm>
        </p:grpSpPr>
        <p:sp>
          <p:nvSpPr>
            <p:cNvPr id="10" name="Rectangle 9"/>
            <p:cNvSpPr/>
            <p:nvPr/>
          </p:nvSpPr>
          <p:spPr>
            <a:xfrm>
              <a:off x="7952125" y="4538175"/>
              <a:ext cx="1843424" cy="137066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Main Thread</a:t>
              </a:r>
            </a:p>
            <a:p>
              <a:r>
                <a:rPr lang="en-US" sz="1400" dirty="0" err="1" smtClean="0"/>
                <a:t>RenderLoop</a:t>
              </a:r>
              <a:r>
                <a:rPr lang="en-US" sz="1400" dirty="0" smtClean="0"/>
                <a:t>(…) {</a:t>
              </a:r>
            </a:p>
            <a:p>
              <a:endParaRPr lang="en-US" sz="1400" dirty="0"/>
            </a:p>
            <a:p>
              <a:r>
                <a:rPr lang="en-US" sz="1400" dirty="0" smtClean="0"/>
                <a:t>…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…}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1234" y="4932400"/>
              <a:ext cx="95026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pollTask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16776" y="5328465"/>
              <a:ext cx="105926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FF00"/>
                  </a:solidFill>
                </a:rPr>
                <a:t>pushTask</a:t>
              </a:r>
              <a:r>
                <a:rPr lang="en-US" sz="1400" dirty="0" smtClean="0">
                  <a:solidFill>
                    <a:srgbClr val="CCCC00"/>
                  </a:solidFill>
                </a:rPr>
                <a:t>()</a:t>
              </a:r>
              <a:endParaRPr lang="en-US" sz="1400" dirty="0">
                <a:solidFill>
                  <a:srgbClr val="CCCC00"/>
                </a:solidFill>
              </a:endParaRPr>
            </a:p>
          </p:txBody>
        </p:sp>
      </p:grpSp>
      <p:cxnSp>
        <p:nvCxnSpPr>
          <p:cNvPr id="90" name="Elbow Connector 89"/>
          <p:cNvCxnSpPr>
            <a:stCxn id="88" idx="1"/>
            <a:endCxn id="8" idx="3"/>
          </p:cNvCxnSpPr>
          <p:nvPr/>
        </p:nvCxnSpPr>
        <p:spPr>
          <a:xfrm flipH="1">
            <a:off x="5025544" y="2055587"/>
            <a:ext cx="3956926" cy="1037313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/>
          <p:cNvCxnSpPr/>
          <p:nvPr/>
        </p:nvCxnSpPr>
        <p:spPr>
          <a:xfrm>
            <a:off x="2721264" y="1933960"/>
            <a:ext cx="864105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83262" y="2224870"/>
            <a:ext cx="60210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310026" y="2506784"/>
            <a:ext cx="27534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8" idx="3"/>
          </p:cNvCxnSpPr>
          <p:nvPr/>
        </p:nvCxnSpPr>
        <p:spPr>
          <a:xfrm>
            <a:off x="4103832" y="2224870"/>
            <a:ext cx="921712" cy="868030"/>
          </a:xfrm>
          <a:prstGeom prst="bentConnector3">
            <a:avLst>
              <a:gd name="adj1" fmla="val 82432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0" name="Group 4119"/>
          <p:cNvGrpSpPr/>
          <p:nvPr/>
        </p:nvGrpSpPr>
        <p:grpSpPr>
          <a:xfrm>
            <a:off x="3642976" y="1618657"/>
            <a:ext cx="345642" cy="1212425"/>
            <a:chOff x="5601614" y="1661858"/>
            <a:chExt cx="345642" cy="560905"/>
          </a:xfrm>
        </p:grpSpPr>
        <p:sp>
          <p:nvSpPr>
            <p:cNvPr id="4119" name="Circular Arrow 4118"/>
            <p:cNvSpPr/>
            <p:nvPr/>
          </p:nvSpPr>
          <p:spPr>
            <a:xfrm>
              <a:off x="5601614" y="1661858"/>
              <a:ext cx="345642" cy="460959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Circular Arrow 104"/>
            <p:cNvSpPr/>
            <p:nvPr/>
          </p:nvSpPr>
          <p:spPr>
            <a:xfrm rot="10800000">
              <a:off x="5601614" y="1761804"/>
              <a:ext cx="345642" cy="460959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 flipH="1">
            <a:off x="3585370" y="2224870"/>
            <a:ext cx="518462" cy="281914"/>
          </a:xfrm>
          <a:prstGeom prst="straightConnector1">
            <a:avLst/>
          </a:prstGeom>
          <a:ln w="19050">
            <a:solidFill>
              <a:srgbClr val="CCCC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65" idx="3"/>
          </p:cNvCxnSpPr>
          <p:nvPr/>
        </p:nvCxnSpPr>
        <p:spPr>
          <a:xfrm flipH="1">
            <a:off x="2953967" y="2576889"/>
            <a:ext cx="356059" cy="1703080"/>
          </a:xfrm>
          <a:prstGeom prst="straightConnector1">
            <a:avLst/>
          </a:prstGeom>
          <a:ln w="19050">
            <a:solidFill>
              <a:srgbClr val="CCCC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40921" y="167856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Round-robin</a:t>
            </a:r>
          </a:p>
          <a:p>
            <a:r>
              <a:rPr lang="en-US" sz="1200" dirty="0" smtClean="0"/>
              <a:t>Least-queued</a:t>
            </a:r>
          </a:p>
        </p:txBody>
      </p:sp>
      <p:cxnSp>
        <p:nvCxnSpPr>
          <p:cNvPr id="125" name="Elbow Connector 124"/>
          <p:cNvCxnSpPr>
            <a:stCxn id="88" idx="2"/>
            <a:endCxn id="11" idx="0"/>
          </p:cNvCxnSpPr>
          <p:nvPr/>
        </p:nvCxnSpPr>
        <p:spPr>
          <a:xfrm rot="16200000" flipH="1">
            <a:off x="9351111" y="2370465"/>
            <a:ext cx="449410" cy="12742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3"/>
            <a:endCxn id="11" idx="3"/>
          </p:cNvCxnSpPr>
          <p:nvPr/>
        </p:nvCxnSpPr>
        <p:spPr>
          <a:xfrm>
            <a:off x="9927188" y="1659522"/>
            <a:ext cx="634055" cy="1480617"/>
          </a:xfrm>
          <a:prstGeom prst="bentConnector3">
            <a:avLst>
              <a:gd name="adj1" fmla="val 1360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5832042" y="3983564"/>
            <a:ext cx="2321276" cy="1839109"/>
            <a:chOff x="7716078" y="1072730"/>
            <a:chExt cx="2321276" cy="1839109"/>
          </a:xfrm>
        </p:grpSpPr>
        <p:sp>
          <p:nvSpPr>
            <p:cNvPr id="156" name="Rectangle 155"/>
            <p:cNvSpPr/>
            <p:nvPr/>
          </p:nvSpPr>
          <p:spPr>
            <a:xfrm>
              <a:off x="7716078" y="1072730"/>
              <a:ext cx="2321276" cy="1839109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Task2</a:t>
              </a:r>
            </a:p>
            <a:p>
              <a:r>
                <a:rPr lang="en-US" sz="1400" dirty="0" smtClean="0"/>
                <a:t>Task1(</a:t>
              </a:r>
              <a:r>
                <a:rPr lang="en-US" sz="1400" dirty="0" err="1" smtClean="0"/>
                <a:t>args</a:t>
              </a:r>
              <a:r>
                <a:rPr lang="en-US" sz="1400" dirty="0" smtClean="0"/>
                <a:t>…) {…}</a:t>
              </a:r>
            </a:p>
            <a:p>
              <a:endParaRPr lang="en-US" sz="1400" dirty="0" smtClean="0"/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endParaRPr lang="en-US" sz="1400" dirty="0" smtClean="0"/>
            </a:p>
            <a:p>
              <a:r>
                <a:rPr lang="en-US" sz="1400" dirty="0" smtClean="0"/>
                <a:t> }</a:t>
              </a:r>
              <a:endParaRPr lang="en-US" sz="1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078715" y="2369224"/>
              <a:ext cx="1631898" cy="50590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rgbClr val="FFFF00"/>
                  </a:solidFill>
                </a:rPr>
                <a:t>TaskBase</a:t>
              </a:r>
              <a:endParaRPr lang="en-US" sz="1400" dirty="0" smtClean="0">
                <a:solidFill>
                  <a:srgbClr val="FFFF00"/>
                </a:solidFill>
              </a:endParaRPr>
            </a:p>
            <a:p>
              <a:pPr algn="ctr"/>
              <a:endParaRPr lang="en-US" sz="1400" dirty="0" smtClean="0"/>
            </a:p>
          </p:txBody>
        </p:sp>
        <p:cxnSp>
          <p:nvCxnSpPr>
            <p:cNvPr id="158" name="Elbow Connector 157"/>
            <p:cNvCxnSpPr>
              <a:stCxn id="159" idx="3"/>
              <a:endCxn id="160" idx="3"/>
            </p:cNvCxnSpPr>
            <p:nvPr/>
          </p:nvCxnSpPr>
          <p:spPr>
            <a:xfrm flipH="1" flipV="1">
              <a:off x="8911194" y="1661859"/>
              <a:ext cx="211630" cy="1059384"/>
            </a:xfrm>
            <a:prstGeom prst="bentConnector3">
              <a:avLst>
                <a:gd name="adj1" fmla="val -33305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8292147" y="2567354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</a:t>
              </a:r>
              <a:endParaRPr 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971513" y="150797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 {</a:t>
              </a:r>
              <a:endParaRPr lang="en-US" sz="14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087476" y="4601858"/>
            <a:ext cx="1636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pushTask</a:t>
            </a:r>
            <a:r>
              <a:rPr lang="en-US" sz="1400" dirty="0">
                <a:solidFill>
                  <a:srgbClr val="FFFF00"/>
                </a:solidFill>
              </a:rPr>
              <a:t>() / Call()</a:t>
            </a:r>
          </a:p>
        </p:txBody>
      </p:sp>
      <p:cxnSp>
        <p:nvCxnSpPr>
          <p:cNvPr id="165" name="Elbow Connector 164"/>
          <p:cNvCxnSpPr>
            <a:stCxn id="114" idx="1"/>
            <a:endCxn id="8" idx="3"/>
          </p:cNvCxnSpPr>
          <p:nvPr/>
        </p:nvCxnSpPr>
        <p:spPr>
          <a:xfrm flipH="1" flipV="1">
            <a:off x="5025544" y="3092900"/>
            <a:ext cx="1061932" cy="166284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endCxn id="65" idx="3"/>
          </p:cNvCxnSpPr>
          <p:nvPr/>
        </p:nvCxnSpPr>
        <p:spPr>
          <a:xfrm flipH="1" flipV="1">
            <a:off x="2953967" y="4279969"/>
            <a:ext cx="3133510" cy="4757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348761" y="4809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82" name="Elbow Connector 164"/>
          <p:cNvCxnSpPr>
            <a:stCxn id="114" idx="3"/>
            <a:endCxn id="11" idx="1"/>
          </p:cNvCxnSpPr>
          <p:nvPr/>
        </p:nvCxnSpPr>
        <p:spPr>
          <a:xfrm flipV="1">
            <a:off x="7723821" y="3140139"/>
            <a:ext cx="993998" cy="161560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70" idx="2"/>
            <a:endCxn id="159" idx="1"/>
          </p:cNvCxnSpPr>
          <p:nvPr/>
        </p:nvCxnSpPr>
        <p:spPr>
          <a:xfrm rot="16200000" flipH="1">
            <a:off x="4007568" y="3231534"/>
            <a:ext cx="1060594" cy="37404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8527040" y="3015436"/>
            <a:ext cx="2189066" cy="28128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416984" y="2574264"/>
            <a:ext cx="5760700" cy="33920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Thread-worker Pool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Mode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758190" y="2938406"/>
            <a:ext cx="2131459" cy="2844473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Queued Work Processor</a:t>
            </a:r>
          </a:p>
          <a:p>
            <a:pPr algn="ctr"/>
            <a:r>
              <a:rPr lang="en-US" sz="1400" dirty="0" smtClean="0"/>
              <a:t>Task</a:t>
            </a:r>
          </a:p>
          <a:p>
            <a:r>
              <a:rPr lang="en-US" sz="1400" dirty="0" smtClean="0"/>
              <a:t>Invoke() {</a:t>
            </a:r>
          </a:p>
          <a:p>
            <a:r>
              <a:rPr lang="en-US" sz="1400" dirty="0" smtClean="0"/>
              <a:t>While(1) 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readRingBuffer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Invoke()</a:t>
            </a:r>
          </a:p>
          <a:p>
            <a:r>
              <a:rPr lang="en-US" sz="1400" dirty="0"/>
              <a:t>}</a:t>
            </a:r>
            <a:endParaRPr lang="en-US" sz="1400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3852069" y="5322066"/>
            <a:ext cx="1901031" cy="369332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Base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7412" y="2938406"/>
            <a:ext cx="2073852" cy="608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Thread Worker #1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658549" y="3668114"/>
            <a:ext cx="2073852" cy="608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Thread Worker #2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47412" y="5102172"/>
            <a:ext cx="2073852" cy="608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Thread Worker #N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487726" y="4405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9" name="Straight Arrow Connector 138"/>
          <p:cNvCxnSpPr>
            <a:stCxn id="114" idx="3"/>
            <a:endCxn id="84" idx="1"/>
          </p:cNvCxnSpPr>
          <p:nvPr/>
        </p:nvCxnSpPr>
        <p:spPr>
          <a:xfrm>
            <a:off x="2721264" y="3242595"/>
            <a:ext cx="1036926" cy="1118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8"/>
          <p:cNvCxnSpPr>
            <a:stCxn id="134" idx="3"/>
            <a:endCxn id="84" idx="1"/>
          </p:cNvCxnSpPr>
          <p:nvPr/>
        </p:nvCxnSpPr>
        <p:spPr>
          <a:xfrm>
            <a:off x="2732401" y="3972303"/>
            <a:ext cx="1025789" cy="388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38"/>
          <p:cNvCxnSpPr>
            <a:stCxn id="135" idx="3"/>
            <a:endCxn id="84" idx="1"/>
          </p:cNvCxnSpPr>
          <p:nvPr/>
        </p:nvCxnSpPr>
        <p:spPr>
          <a:xfrm flipV="1">
            <a:off x="2721264" y="4360643"/>
            <a:ext cx="1036926" cy="10457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8705288" y="4719681"/>
            <a:ext cx="1843424" cy="962508"/>
            <a:chOff x="7938232" y="6172200"/>
            <a:chExt cx="1843424" cy="9625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7938232" y="6172200"/>
              <a:ext cx="1843424" cy="962508"/>
              <a:chOff x="472819" y="3781076"/>
              <a:chExt cx="1843424" cy="962508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472819" y="3781076"/>
                <a:ext cx="1843424" cy="962508"/>
              </a:xfrm>
              <a:prstGeom prst="roundRect">
                <a:avLst/>
              </a:prstGeom>
              <a:ln w="28575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Task list for Main Thread</a:t>
                </a:r>
                <a:endParaRPr lang="en-US" sz="1400" dirty="0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589804" y="4364150"/>
                <a:ext cx="1555389" cy="285007"/>
                <a:chOff x="2950503" y="4416129"/>
                <a:chExt cx="1014198" cy="172821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2950503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123324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96145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791880" y="4416129"/>
                  <a:ext cx="172821" cy="172821"/>
                </a:xfrm>
                <a:prstGeom prst="rect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8" name="TextBox 147"/>
            <p:cNvSpPr txBox="1"/>
            <p:nvPr/>
          </p:nvSpPr>
          <p:spPr>
            <a:xfrm>
              <a:off x="8875377" y="6673894"/>
              <a:ext cx="415498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705288" y="3172204"/>
            <a:ext cx="1843424" cy="1370668"/>
            <a:chOff x="7952125" y="4538175"/>
            <a:chExt cx="1843424" cy="1370668"/>
          </a:xfrm>
        </p:grpSpPr>
        <p:sp>
          <p:nvSpPr>
            <p:cNvPr id="156" name="Rectangle 155"/>
            <p:cNvSpPr/>
            <p:nvPr/>
          </p:nvSpPr>
          <p:spPr>
            <a:xfrm>
              <a:off x="7952125" y="4538175"/>
              <a:ext cx="1843424" cy="137066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Main Thread</a:t>
              </a:r>
            </a:p>
            <a:p>
              <a:r>
                <a:rPr lang="en-US" sz="1400" dirty="0" err="1" smtClean="0"/>
                <a:t>RenderLoop</a:t>
              </a:r>
              <a:r>
                <a:rPr lang="en-US" sz="1400" dirty="0" smtClean="0"/>
                <a:t>(…) {</a:t>
              </a:r>
            </a:p>
            <a:p>
              <a:endParaRPr lang="en-US" sz="1400" dirty="0"/>
            </a:p>
            <a:p>
              <a:r>
                <a:rPr lang="en-US" sz="1400" dirty="0" smtClean="0"/>
                <a:t>…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…}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211234" y="4932400"/>
              <a:ext cx="95026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pollTask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216776" y="5328465"/>
              <a:ext cx="105926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CCCC00"/>
                  </a:solidFill>
                </a:rPr>
                <a:t>pushTask</a:t>
              </a:r>
              <a:r>
                <a:rPr lang="en-US" sz="1400" dirty="0" smtClean="0">
                  <a:solidFill>
                    <a:srgbClr val="CCCC00"/>
                  </a:solidFill>
                </a:rPr>
                <a:t>()</a:t>
              </a:r>
              <a:endParaRPr lang="en-US" sz="1400" dirty="0">
                <a:solidFill>
                  <a:srgbClr val="CCCC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96086" y="4386139"/>
            <a:ext cx="1612996" cy="875797"/>
            <a:chOff x="4017421" y="2900013"/>
            <a:chExt cx="1612996" cy="875797"/>
          </a:xfrm>
        </p:grpSpPr>
        <p:sp>
          <p:nvSpPr>
            <p:cNvPr id="137" name="Donut 136"/>
            <p:cNvSpPr/>
            <p:nvPr/>
          </p:nvSpPr>
          <p:spPr>
            <a:xfrm>
              <a:off x="4017421" y="2911705"/>
              <a:ext cx="1612996" cy="864105"/>
            </a:xfrm>
            <a:prstGeom prst="donu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Ring Buffer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691398" y="3529911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601455">
              <a:off x="4406979" y="3498830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20775603">
              <a:off x="4967358" y="3498444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20136675">
              <a:off x="5262590" y="3393425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711277" y="2900013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017421" y="3224587"/>
              <a:ext cx="265041" cy="245899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Elbow Connector 173"/>
          <p:cNvCxnSpPr>
            <a:stCxn id="158" idx="1"/>
            <a:endCxn id="137" idx="6"/>
          </p:cNvCxnSpPr>
          <p:nvPr/>
        </p:nvCxnSpPr>
        <p:spPr>
          <a:xfrm rot="10800000" flipV="1">
            <a:off x="5609083" y="4116382"/>
            <a:ext cx="3360857" cy="713501"/>
          </a:xfrm>
          <a:prstGeom prst="bentConnector3">
            <a:avLst/>
          </a:prstGeom>
          <a:ln w="19050">
            <a:solidFill>
              <a:srgbClr val="CC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7143081" y="975071"/>
            <a:ext cx="2321276" cy="1438151"/>
            <a:chOff x="7716078" y="1072730"/>
            <a:chExt cx="2321276" cy="1438151"/>
          </a:xfrm>
        </p:grpSpPr>
        <p:sp>
          <p:nvSpPr>
            <p:cNvPr id="178" name="Rectangle 177"/>
            <p:cNvSpPr/>
            <p:nvPr/>
          </p:nvSpPr>
          <p:spPr>
            <a:xfrm>
              <a:off x="7716078" y="1072730"/>
              <a:ext cx="2321276" cy="1438151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Task1</a:t>
              </a:r>
            </a:p>
            <a:p>
              <a:r>
                <a:rPr lang="en-US" sz="1200" dirty="0" smtClean="0"/>
                <a:t>Task1(</a:t>
              </a:r>
              <a:r>
                <a:rPr lang="en-US" sz="1200" dirty="0" err="1" smtClean="0"/>
                <a:t>args</a:t>
              </a:r>
              <a:r>
                <a:rPr lang="en-US" sz="1200" dirty="0" smtClean="0"/>
                <a:t>…) {…}</a:t>
              </a:r>
            </a:p>
            <a:p>
              <a:endParaRPr lang="en-US" sz="1200" dirty="0" smtClean="0"/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   // Specific Work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060767" y="1890122"/>
              <a:ext cx="1631898" cy="50590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Base</a:t>
              </a:r>
            </a:p>
            <a:p>
              <a:pPr algn="ctr"/>
              <a:endParaRPr lang="en-US" sz="1400" dirty="0" smtClean="0"/>
            </a:p>
          </p:txBody>
        </p:sp>
        <p:cxnSp>
          <p:nvCxnSpPr>
            <p:cNvPr id="180" name="Elbow Connector 179"/>
            <p:cNvCxnSpPr>
              <a:stCxn id="181" idx="3"/>
              <a:endCxn id="182" idx="3"/>
            </p:cNvCxnSpPr>
            <p:nvPr/>
          </p:nvCxnSpPr>
          <p:spPr>
            <a:xfrm flipH="1" flipV="1">
              <a:off x="8805396" y="1608711"/>
              <a:ext cx="285316" cy="633431"/>
            </a:xfrm>
            <a:prstGeom prst="bentConnector3">
              <a:avLst>
                <a:gd name="adj1" fmla="val -26373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8260035" y="2088253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</a:t>
              </a:r>
              <a:endParaRPr lang="en-US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971513" y="1470211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Invoke() {</a:t>
              </a:r>
              <a:endParaRPr lang="en-US" sz="1200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4660738" y="975071"/>
            <a:ext cx="2321276" cy="1438151"/>
            <a:chOff x="7716078" y="1072730"/>
            <a:chExt cx="2321276" cy="1438151"/>
          </a:xfrm>
        </p:grpSpPr>
        <p:sp>
          <p:nvSpPr>
            <p:cNvPr id="194" name="Rectangle 193"/>
            <p:cNvSpPr/>
            <p:nvPr/>
          </p:nvSpPr>
          <p:spPr>
            <a:xfrm>
              <a:off x="7716078" y="1072730"/>
              <a:ext cx="2321276" cy="1438151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Task2</a:t>
              </a:r>
            </a:p>
            <a:p>
              <a:r>
                <a:rPr lang="en-US" sz="1200" dirty="0" smtClean="0"/>
                <a:t>Task1(</a:t>
              </a:r>
              <a:r>
                <a:rPr lang="en-US" sz="1200" dirty="0" err="1" smtClean="0"/>
                <a:t>args</a:t>
              </a:r>
              <a:r>
                <a:rPr lang="en-US" sz="1200" dirty="0" smtClean="0"/>
                <a:t>…) {…}</a:t>
              </a:r>
            </a:p>
            <a:p>
              <a:endParaRPr lang="en-US" sz="1200" dirty="0" smtClean="0"/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   // Specific Work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060767" y="1890122"/>
              <a:ext cx="1631898" cy="50590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Base</a:t>
              </a:r>
            </a:p>
            <a:p>
              <a:pPr algn="ctr"/>
              <a:endParaRPr lang="en-US" sz="1400" dirty="0" smtClean="0"/>
            </a:p>
          </p:txBody>
        </p:sp>
        <p:cxnSp>
          <p:nvCxnSpPr>
            <p:cNvPr id="196" name="Elbow Connector 195"/>
            <p:cNvCxnSpPr>
              <a:stCxn id="197" idx="3"/>
              <a:endCxn id="198" idx="3"/>
            </p:cNvCxnSpPr>
            <p:nvPr/>
          </p:nvCxnSpPr>
          <p:spPr>
            <a:xfrm flipH="1" flipV="1">
              <a:off x="8805396" y="1608711"/>
              <a:ext cx="285316" cy="633431"/>
            </a:xfrm>
            <a:prstGeom prst="bentConnector3">
              <a:avLst>
                <a:gd name="adj1" fmla="val -26373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8260035" y="2088253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</a:t>
              </a:r>
              <a:endParaRPr 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971513" y="1470211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Invoke() {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41336" y="930475"/>
            <a:ext cx="2321276" cy="1438151"/>
            <a:chOff x="7716078" y="1072730"/>
            <a:chExt cx="2321276" cy="1438151"/>
          </a:xfrm>
        </p:grpSpPr>
        <p:sp>
          <p:nvSpPr>
            <p:cNvPr id="200" name="Rectangle 199"/>
            <p:cNvSpPr/>
            <p:nvPr/>
          </p:nvSpPr>
          <p:spPr>
            <a:xfrm>
              <a:off x="7716078" y="1072730"/>
              <a:ext cx="2321276" cy="1438151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 smtClean="0"/>
                <a:t>TaskN</a:t>
              </a:r>
              <a:endParaRPr lang="en-US" sz="1400" dirty="0" smtClean="0"/>
            </a:p>
            <a:p>
              <a:r>
                <a:rPr lang="en-US" sz="1200" dirty="0" smtClean="0"/>
                <a:t>Task1(</a:t>
              </a:r>
              <a:r>
                <a:rPr lang="en-US" sz="1200" dirty="0" err="1" smtClean="0"/>
                <a:t>args</a:t>
              </a:r>
              <a:r>
                <a:rPr lang="en-US" sz="1200" dirty="0" smtClean="0"/>
                <a:t>…) {…}</a:t>
              </a:r>
            </a:p>
            <a:p>
              <a:endParaRPr lang="en-US" sz="1200" dirty="0" smtClean="0"/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   // Specific Work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060767" y="1890122"/>
              <a:ext cx="1631898" cy="505908"/>
            </a:xfrm>
            <a:prstGeom prst="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Base</a:t>
              </a:r>
            </a:p>
            <a:p>
              <a:pPr algn="ctr"/>
              <a:endParaRPr lang="en-US" sz="1400" dirty="0" smtClean="0"/>
            </a:p>
          </p:txBody>
        </p:sp>
        <p:cxnSp>
          <p:nvCxnSpPr>
            <p:cNvPr id="202" name="Elbow Connector 201"/>
            <p:cNvCxnSpPr>
              <a:stCxn id="203" idx="3"/>
              <a:endCxn id="204" idx="3"/>
            </p:cNvCxnSpPr>
            <p:nvPr/>
          </p:nvCxnSpPr>
          <p:spPr>
            <a:xfrm flipH="1" flipV="1">
              <a:off x="8805396" y="1608711"/>
              <a:ext cx="285316" cy="633431"/>
            </a:xfrm>
            <a:prstGeom prst="bentConnector3">
              <a:avLst>
                <a:gd name="adj1" fmla="val -26373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8260035" y="2088253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Invoke()</a:t>
              </a:r>
              <a:endParaRPr 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971513" y="1470211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Invoke() {</a:t>
              </a:r>
              <a:endParaRPr lang="en-US" sz="1200" dirty="0"/>
            </a:p>
          </p:txBody>
        </p:sp>
      </p:grpSp>
      <p:cxnSp>
        <p:nvCxnSpPr>
          <p:cNvPr id="205" name="Elbow Connector 204"/>
          <p:cNvCxnSpPr>
            <a:endCxn id="181" idx="1"/>
          </p:cNvCxnSpPr>
          <p:nvPr/>
        </p:nvCxnSpPr>
        <p:spPr>
          <a:xfrm flipV="1">
            <a:off x="5005427" y="2144483"/>
            <a:ext cx="2681611" cy="2021990"/>
          </a:xfrm>
          <a:prstGeom prst="bentConnector3">
            <a:avLst>
              <a:gd name="adj1" fmla="val 769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63" idx="0"/>
          </p:cNvCxnSpPr>
          <p:nvPr/>
        </p:nvCxnSpPr>
        <p:spPr>
          <a:xfrm flipV="1">
            <a:off x="4822463" y="4116383"/>
            <a:ext cx="1456" cy="269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33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p4\sw\devrel\Playpen\tristan\nvFX\Samples_ES2_MT\Multi-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59"/>
            <a:ext cx="10917462" cy="60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5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p4\sw\devrel\Playpen\tristan\nvFX\Samples_ES2_MT\P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06"/>
            <a:ext cx="10972800" cy="60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0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_Corp_16x9_BLK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33637</TotalTime>
  <Words>206</Words>
  <Application>Microsoft Office PowerPoint</Application>
  <PresentationFormat>Custom</PresentationFormat>
  <Paragraphs>99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PPT_Temp_Corp_16x9_BLK_2007</vt:lpstr>
      <vt:lpstr>Thread Workers</vt:lpstr>
      <vt:lpstr>Overall View</vt:lpstr>
      <vt:lpstr>Shared Queue Mode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TLorach@nvidia.com</dc:creator>
  <cp:lastModifiedBy>Tristan Lorach</cp:lastModifiedBy>
  <cp:revision>185</cp:revision>
  <dcterms:created xsi:type="dcterms:W3CDTF">2010-02-22T23:55:21Z</dcterms:created>
  <dcterms:modified xsi:type="dcterms:W3CDTF">2015-10-05T17:00:46Z</dcterms:modified>
</cp:coreProperties>
</file>