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72" r:id="rId9"/>
    <p:sldId id="263" r:id="rId10"/>
    <p:sldId id="264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http://carvisualizer.plus360degrees.com/threejs/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http://vr.ff.com/us/   </a:t>
            </a:r>
            <a:r>
              <a:rPr lang="zh-CN" altLang="en-US">
                <a:sym typeface="+mn-ea"/>
              </a:rPr>
              <a:t>汽车展示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场景演示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image" Target="../media/image1.png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-6350" y="-1"/>
            <a:ext cx="9958980" cy="6858001"/>
          </a:xfrm>
          <a:custGeom>
            <a:avLst/>
            <a:gdLst>
              <a:gd name="connsiteX0" fmla="*/ 0 w 9958980"/>
              <a:gd name="connsiteY0" fmla="*/ 0 h 6858001"/>
              <a:gd name="connsiteX1" fmla="*/ 831849 w 9958980"/>
              <a:gd name="connsiteY1" fmla="*/ 0 h 6858001"/>
              <a:gd name="connsiteX2" fmla="*/ 1057726 w 9958980"/>
              <a:gd name="connsiteY2" fmla="*/ 0 h 6858001"/>
              <a:gd name="connsiteX3" fmla="*/ 9958980 w 9958980"/>
              <a:gd name="connsiteY3" fmla="*/ 0 h 6858001"/>
              <a:gd name="connsiteX4" fmla="*/ 7139563 w 9958980"/>
              <a:gd name="connsiteY4" fmla="*/ 3394299 h 6858001"/>
              <a:gd name="connsiteX5" fmla="*/ 7130936 w 9958980"/>
              <a:gd name="connsiteY5" fmla="*/ 3491842 h 6858001"/>
              <a:gd name="connsiteX6" fmla="*/ 7113807 w 9958980"/>
              <a:gd name="connsiteY6" fmla="*/ 3666044 h 6858001"/>
              <a:gd name="connsiteX7" fmla="*/ 7184346 w 9958980"/>
              <a:gd name="connsiteY7" fmla="*/ 5052928 h 6858001"/>
              <a:gd name="connsiteX8" fmla="*/ 7200930 w 9958980"/>
              <a:gd name="connsiteY8" fmla="*/ 5136007 h 6858001"/>
              <a:gd name="connsiteX9" fmla="*/ 7218030 w 9958980"/>
              <a:gd name="connsiteY9" fmla="*/ 5236210 h 6858001"/>
              <a:gd name="connsiteX10" fmla="*/ 7361195 w 9958980"/>
              <a:gd name="connsiteY10" fmla="*/ 5797253 h 6858001"/>
              <a:gd name="connsiteX11" fmla="*/ 7405644 w 9958980"/>
              <a:gd name="connsiteY11" fmla="*/ 5918236 h 6858001"/>
              <a:gd name="connsiteX12" fmla="*/ 7427724 w 9958980"/>
              <a:gd name="connsiteY12" fmla="*/ 5988800 h 6858001"/>
              <a:gd name="connsiteX13" fmla="*/ 7723378 w 9958980"/>
              <a:gd name="connsiteY13" fmla="*/ 6685855 h 6858001"/>
              <a:gd name="connsiteX14" fmla="*/ 7817326 w 9958980"/>
              <a:gd name="connsiteY14" fmla="*/ 6858001 h 6858001"/>
              <a:gd name="connsiteX15" fmla="*/ 1057726 w 9958980"/>
              <a:gd name="connsiteY15" fmla="*/ 6858001 h 6858001"/>
              <a:gd name="connsiteX16" fmla="*/ 831849 w 9958980"/>
              <a:gd name="connsiteY16" fmla="*/ 6858001 h 6858001"/>
              <a:gd name="connsiteX17" fmla="*/ 0 w 9958980"/>
              <a:gd name="connsiteY1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58980" h="6858001">
                <a:moveTo>
                  <a:pt x="0" y="0"/>
                </a:moveTo>
                <a:lnTo>
                  <a:pt x="831849" y="0"/>
                </a:lnTo>
                <a:lnTo>
                  <a:pt x="1057726" y="0"/>
                </a:lnTo>
                <a:lnTo>
                  <a:pt x="9958980" y="0"/>
                </a:lnTo>
                <a:cubicBezTo>
                  <a:pt x="7839045" y="753371"/>
                  <a:pt x="7266495" y="2286963"/>
                  <a:pt x="7139563" y="3394299"/>
                </a:cubicBezTo>
                <a:lnTo>
                  <a:pt x="7130936" y="3491842"/>
                </a:lnTo>
                <a:lnTo>
                  <a:pt x="7113807" y="3666044"/>
                </a:lnTo>
                <a:cubicBezTo>
                  <a:pt x="7080706" y="4116736"/>
                  <a:pt x="7102457" y="4582770"/>
                  <a:pt x="7184346" y="5052928"/>
                </a:cubicBezTo>
                <a:lnTo>
                  <a:pt x="7200930" y="5136007"/>
                </a:lnTo>
                <a:lnTo>
                  <a:pt x="7218030" y="5236210"/>
                </a:lnTo>
                <a:cubicBezTo>
                  <a:pt x="7257369" y="5446353"/>
                  <a:pt x="7305787" y="5630022"/>
                  <a:pt x="7361195" y="5797253"/>
                </a:cubicBezTo>
                <a:lnTo>
                  <a:pt x="7405644" y="5918236"/>
                </a:lnTo>
                <a:lnTo>
                  <a:pt x="7427724" y="5988800"/>
                </a:lnTo>
                <a:cubicBezTo>
                  <a:pt x="7512348" y="6231057"/>
                  <a:pt x="7611422" y="6463757"/>
                  <a:pt x="7723378" y="6685855"/>
                </a:cubicBezTo>
                <a:lnTo>
                  <a:pt x="7817326" y="6858001"/>
                </a:lnTo>
                <a:lnTo>
                  <a:pt x="1057726" y="6858001"/>
                </a:lnTo>
                <a:lnTo>
                  <a:pt x="831849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4"/>
            </p:custDataLst>
          </p:nvPr>
        </p:nvSpPr>
        <p:spPr>
          <a:xfrm rot="400754">
            <a:off x="6891589" y="-180556"/>
            <a:ext cx="2852380" cy="4324328"/>
          </a:xfrm>
          <a:custGeom>
            <a:avLst/>
            <a:gdLst>
              <a:gd name="connsiteX0" fmla="*/ 1733248 w 2852380"/>
              <a:gd name="connsiteY0" fmla="*/ 131055 h 4324328"/>
              <a:gd name="connsiteX1" fmla="*/ 2852263 w 2852380"/>
              <a:gd name="connsiteY1" fmla="*/ 13 h 4324328"/>
              <a:gd name="connsiteX2" fmla="*/ 2852380 w 2852380"/>
              <a:gd name="connsiteY2" fmla="*/ 0 h 4324328"/>
              <a:gd name="connsiteX3" fmla="*/ 2807711 w 2852380"/>
              <a:gd name="connsiteY3" fmla="*/ 19972 h 4324328"/>
              <a:gd name="connsiteX4" fmla="*/ 24519 w 2852380"/>
              <a:gd name="connsiteY4" fmla="*/ 4107273 h 4324328"/>
              <a:gd name="connsiteX5" fmla="*/ 8972 w 2852380"/>
              <a:gd name="connsiteY5" fmla="*/ 4324328 h 4324328"/>
              <a:gd name="connsiteX6" fmla="*/ 6180 w 2852380"/>
              <a:gd name="connsiteY6" fmla="*/ 4285334 h 4324328"/>
              <a:gd name="connsiteX7" fmla="*/ 0 w 2852380"/>
              <a:gd name="connsiteY7" fmla="*/ 4025878 h 4324328"/>
              <a:gd name="connsiteX8" fmla="*/ 1728157 w 2852380"/>
              <a:gd name="connsiteY8" fmla="*/ 135303 h 43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2380" h="4324328">
                <a:moveTo>
                  <a:pt x="1733248" y="131055"/>
                </a:moveTo>
                <a:lnTo>
                  <a:pt x="2852263" y="13"/>
                </a:lnTo>
                <a:lnTo>
                  <a:pt x="2852380" y="0"/>
                </a:lnTo>
                <a:lnTo>
                  <a:pt x="2807711" y="19972"/>
                </a:lnTo>
                <a:cubicBezTo>
                  <a:pt x="1293231" y="741043"/>
                  <a:pt x="199312" y="2279917"/>
                  <a:pt x="24519" y="4107273"/>
                </a:cubicBezTo>
                <a:lnTo>
                  <a:pt x="8972" y="4324328"/>
                </a:lnTo>
                <a:lnTo>
                  <a:pt x="6180" y="4285334"/>
                </a:lnTo>
                <a:cubicBezTo>
                  <a:pt x="2076" y="4199399"/>
                  <a:pt x="0" y="4112896"/>
                  <a:pt x="0" y="4025878"/>
                </a:cubicBezTo>
                <a:cubicBezTo>
                  <a:pt x="0" y="2459561"/>
                  <a:pt x="672729" y="1060062"/>
                  <a:pt x="1728157" y="13530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5"/>
            </p:custDataLst>
          </p:nvPr>
        </p:nvSpPr>
        <p:spPr>
          <a:xfrm>
            <a:off x="6767409" y="2709080"/>
            <a:ext cx="1057726" cy="4148920"/>
          </a:xfrm>
          <a:custGeom>
            <a:avLst/>
            <a:gdLst>
              <a:gd name="connsiteX0" fmla="*/ 493143 w 1057726"/>
              <a:gd name="connsiteY0" fmla="*/ 0 h 4148920"/>
              <a:gd name="connsiteX1" fmla="*/ 468603 w 1057726"/>
              <a:gd name="connsiteY1" fmla="*/ 100315 h 4148920"/>
              <a:gd name="connsiteX2" fmla="*/ 331861 w 1057726"/>
              <a:gd name="connsiteY2" fmla="*/ 1360364 h 4148920"/>
              <a:gd name="connsiteX3" fmla="*/ 856086 w 1057726"/>
              <a:gd name="connsiteY3" fmla="*/ 3763633 h 4148920"/>
              <a:gd name="connsiteX4" fmla="*/ 1057726 w 1057726"/>
              <a:gd name="connsiteY4" fmla="*/ 4148920 h 4148920"/>
              <a:gd name="connsiteX5" fmla="*/ 295155 w 1057726"/>
              <a:gd name="connsiteY5" fmla="*/ 4148920 h 4148920"/>
              <a:gd name="connsiteX6" fmla="*/ 195271 w 1057726"/>
              <a:gd name="connsiteY6" fmla="*/ 3832128 h 4148920"/>
              <a:gd name="connsiteX7" fmla="*/ 0 w 1057726"/>
              <a:gd name="connsiteY7" fmla="*/ 2332821 h 4148920"/>
              <a:gd name="connsiteX8" fmla="*/ 428307 w 1057726"/>
              <a:gd name="connsiteY8" fmla="*/ 146949 h 41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726" h="4148920">
                <a:moveTo>
                  <a:pt x="493143" y="0"/>
                </a:moveTo>
                <a:lnTo>
                  <a:pt x="468603" y="100315"/>
                </a:lnTo>
                <a:cubicBezTo>
                  <a:pt x="379337" y="503060"/>
                  <a:pt x="331861" y="925276"/>
                  <a:pt x="331861" y="1360364"/>
                </a:cubicBezTo>
                <a:cubicBezTo>
                  <a:pt x="331861" y="2230541"/>
                  <a:pt x="521764" y="3049230"/>
                  <a:pt x="856086" y="3763633"/>
                </a:cubicBezTo>
                <a:lnTo>
                  <a:pt x="1057726" y="4148920"/>
                </a:lnTo>
                <a:lnTo>
                  <a:pt x="295155" y="4148920"/>
                </a:lnTo>
                <a:lnTo>
                  <a:pt x="195271" y="3832128"/>
                </a:lnTo>
                <a:cubicBezTo>
                  <a:pt x="68366" y="3358497"/>
                  <a:pt x="0" y="2854927"/>
                  <a:pt x="0" y="2332821"/>
                </a:cubicBezTo>
                <a:cubicBezTo>
                  <a:pt x="0" y="1549663"/>
                  <a:pt x="153822" y="808208"/>
                  <a:pt x="428307" y="1469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69925" y="2393315"/>
            <a:ext cx="5400675" cy="1677670"/>
          </a:xfrm>
        </p:spPr>
        <p:txBody>
          <a:bodyPr lIns="90170" tIns="46990" rIns="90170" bIns="0" anchor="b" anchorCtr="0">
            <a:normAutofit/>
          </a:bodyPr>
          <a:lstStyle>
            <a:lvl1pPr algn="l">
              <a:defRPr sz="4800" spc="60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69925" y="4274820"/>
            <a:ext cx="5438775" cy="420370"/>
          </a:xfrm>
        </p:spPr>
        <p:txBody>
          <a:bodyPr lIns="90170" tIns="0" rIns="90170" bIns="46990" anchor="t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11310600" y="66337"/>
            <a:ext cx="702781" cy="664490"/>
            <a:chOff x="159828" y="155002"/>
            <a:chExt cx="702781" cy="664490"/>
          </a:xfrm>
        </p:grpSpPr>
        <p:sp>
          <p:nvSpPr>
            <p:cNvPr id="13" name="椭圆 12"/>
            <p:cNvSpPr/>
            <p:nvPr userDrawn="1">
              <p:custDataLst>
                <p:tags r:id="rId7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8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260223" y="6009170"/>
            <a:ext cx="702781" cy="664490"/>
            <a:chOff x="159828" y="155002"/>
            <a:chExt cx="702781" cy="664490"/>
          </a:xfrm>
        </p:grpSpPr>
        <p:sp>
          <p:nvSpPr>
            <p:cNvPr id="18" name="椭圆 17"/>
            <p:cNvSpPr/>
            <p:nvPr userDrawn="1">
              <p:custDataLst>
                <p:tags r:id="rId12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13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14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5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-6350" y="-1"/>
            <a:ext cx="9958980" cy="6858001"/>
          </a:xfrm>
          <a:custGeom>
            <a:avLst/>
            <a:gdLst>
              <a:gd name="connsiteX0" fmla="*/ 0 w 9958980"/>
              <a:gd name="connsiteY0" fmla="*/ 0 h 6858001"/>
              <a:gd name="connsiteX1" fmla="*/ 831849 w 9958980"/>
              <a:gd name="connsiteY1" fmla="*/ 0 h 6858001"/>
              <a:gd name="connsiteX2" fmla="*/ 1057726 w 9958980"/>
              <a:gd name="connsiteY2" fmla="*/ 0 h 6858001"/>
              <a:gd name="connsiteX3" fmla="*/ 9958980 w 9958980"/>
              <a:gd name="connsiteY3" fmla="*/ 0 h 6858001"/>
              <a:gd name="connsiteX4" fmla="*/ 7139563 w 9958980"/>
              <a:gd name="connsiteY4" fmla="*/ 3394299 h 6858001"/>
              <a:gd name="connsiteX5" fmla="*/ 7130936 w 9958980"/>
              <a:gd name="connsiteY5" fmla="*/ 3491842 h 6858001"/>
              <a:gd name="connsiteX6" fmla="*/ 7113807 w 9958980"/>
              <a:gd name="connsiteY6" fmla="*/ 3666044 h 6858001"/>
              <a:gd name="connsiteX7" fmla="*/ 7184346 w 9958980"/>
              <a:gd name="connsiteY7" fmla="*/ 5052928 h 6858001"/>
              <a:gd name="connsiteX8" fmla="*/ 7200930 w 9958980"/>
              <a:gd name="connsiteY8" fmla="*/ 5136007 h 6858001"/>
              <a:gd name="connsiteX9" fmla="*/ 7218030 w 9958980"/>
              <a:gd name="connsiteY9" fmla="*/ 5236210 h 6858001"/>
              <a:gd name="connsiteX10" fmla="*/ 7361195 w 9958980"/>
              <a:gd name="connsiteY10" fmla="*/ 5797253 h 6858001"/>
              <a:gd name="connsiteX11" fmla="*/ 7405644 w 9958980"/>
              <a:gd name="connsiteY11" fmla="*/ 5918236 h 6858001"/>
              <a:gd name="connsiteX12" fmla="*/ 7427724 w 9958980"/>
              <a:gd name="connsiteY12" fmla="*/ 5988800 h 6858001"/>
              <a:gd name="connsiteX13" fmla="*/ 7723378 w 9958980"/>
              <a:gd name="connsiteY13" fmla="*/ 6685855 h 6858001"/>
              <a:gd name="connsiteX14" fmla="*/ 7817326 w 9958980"/>
              <a:gd name="connsiteY14" fmla="*/ 6858001 h 6858001"/>
              <a:gd name="connsiteX15" fmla="*/ 1057726 w 9958980"/>
              <a:gd name="connsiteY15" fmla="*/ 6858001 h 6858001"/>
              <a:gd name="connsiteX16" fmla="*/ 831849 w 9958980"/>
              <a:gd name="connsiteY16" fmla="*/ 6858001 h 6858001"/>
              <a:gd name="connsiteX17" fmla="*/ 0 w 9958980"/>
              <a:gd name="connsiteY1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58980" h="6858001">
                <a:moveTo>
                  <a:pt x="0" y="0"/>
                </a:moveTo>
                <a:lnTo>
                  <a:pt x="831849" y="0"/>
                </a:lnTo>
                <a:lnTo>
                  <a:pt x="1057726" y="0"/>
                </a:lnTo>
                <a:lnTo>
                  <a:pt x="9958980" y="0"/>
                </a:lnTo>
                <a:cubicBezTo>
                  <a:pt x="7839045" y="753371"/>
                  <a:pt x="7266495" y="2286963"/>
                  <a:pt x="7139563" y="3394299"/>
                </a:cubicBezTo>
                <a:lnTo>
                  <a:pt x="7130936" y="3491842"/>
                </a:lnTo>
                <a:lnTo>
                  <a:pt x="7113807" y="3666044"/>
                </a:lnTo>
                <a:cubicBezTo>
                  <a:pt x="7080706" y="4116736"/>
                  <a:pt x="7102457" y="4582770"/>
                  <a:pt x="7184346" y="5052928"/>
                </a:cubicBezTo>
                <a:lnTo>
                  <a:pt x="7200930" y="5136007"/>
                </a:lnTo>
                <a:lnTo>
                  <a:pt x="7218030" y="5236210"/>
                </a:lnTo>
                <a:cubicBezTo>
                  <a:pt x="7257369" y="5446353"/>
                  <a:pt x="7305787" y="5630022"/>
                  <a:pt x="7361195" y="5797253"/>
                </a:cubicBezTo>
                <a:lnTo>
                  <a:pt x="7405644" y="5918236"/>
                </a:lnTo>
                <a:lnTo>
                  <a:pt x="7427724" y="5988800"/>
                </a:lnTo>
                <a:cubicBezTo>
                  <a:pt x="7512348" y="6231057"/>
                  <a:pt x="7611422" y="6463757"/>
                  <a:pt x="7723378" y="6685855"/>
                </a:cubicBezTo>
                <a:lnTo>
                  <a:pt x="7817326" y="6858001"/>
                </a:lnTo>
                <a:lnTo>
                  <a:pt x="1057726" y="6858001"/>
                </a:lnTo>
                <a:lnTo>
                  <a:pt x="831849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任意多边形: 形状 29"/>
          <p:cNvSpPr/>
          <p:nvPr>
            <p:custDataLst>
              <p:tags r:id="rId4"/>
            </p:custDataLst>
          </p:nvPr>
        </p:nvSpPr>
        <p:spPr>
          <a:xfrm rot="400754">
            <a:off x="6891589" y="-180556"/>
            <a:ext cx="2852380" cy="4324328"/>
          </a:xfrm>
          <a:custGeom>
            <a:avLst/>
            <a:gdLst>
              <a:gd name="connsiteX0" fmla="*/ 1733248 w 2852380"/>
              <a:gd name="connsiteY0" fmla="*/ 131055 h 4324328"/>
              <a:gd name="connsiteX1" fmla="*/ 2852263 w 2852380"/>
              <a:gd name="connsiteY1" fmla="*/ 13 h 4324328"/>
              <a:gd name="connsiteX2" fmla="*/ 2852380 w 2852380"/>
              <a:gd name="connsiteY2" fmla="*/ 0 h 4324328"/>
              <a:gd name="connsiteX3" fmla="*/ 2807711 w 2852380"/>
              <a:gd name="connsiteY3" fmla="*/ 19972 h 4324328"/>
              <a:gd name="connsiteX4" fmla="*/ 24519 w 2852380"/>
              <a:gd name="connsiteY4" fmla="*/ 4107273 h 4324328"/>
              <a:gd name="connsiteX5" fmla="*/ 8972 w 2852380"/>
              <a:gd name="connsiteY5" fmla="*/ 4324328 h 4324328"/>
              <a:gd name="connsiteX6" fmla="*/ 6180 w 2852380"/>
              <a:gd name="connsiteY6" fmla="*/ 4285334 h 4324328"/>
              <a:gd name="connsiteX7" fmla="*/ 0 w 2852380"/>
              <a:gd name="connsiteY7" fmla="*/ 4025878 h 4324328"/>
              <a:gd name="connsiteX8" fmla="*/ 1728157 w 2852380"/>
              <a:gd name="connsiteY8" fmla="*/ 135303 h 43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2380" h="4324328">
                <a:moveTo>
                  <a:pt x="1733248" y="131055"/>
                </a:moveTo>
                <a:lnTo>
                  <a:pt x="2852263" y="13"/>
                </a:lnTo>
                <a:lnTo>
                  <a:pt x="2852380" y="0"/>
                </a:lnTo>
                <a:lnTo>
                  <a:pt x="2807711" y="19972"/>
                </a:lnTo>
                <a:cubicBezTo>
                  <a:pt x="1293231" y="741043"/>
                  <a:pt x="199312" y="2279917"/>
                  <a:pt x="24519" y="4107273"/>
                </a:cubicBezTo>
                <a:lnTo>
                  <a:pt x="8972" y="4324328"/>
                </a:lnTo>
                <a:lnTo>
                  <a:pt x="6180" y="4285334"/>
                </a:lnTo>
                <a:cubicBezTo>
                  <a:pt x="2076" y="4199399"/>
                  <a:pt x="0" y="4112896"/>
                  <a:pt x="0" y="4025878"/>
                </a:cubicBezTo>
                <a:cubicBezTo>
                  <a:pt x="0" y="2459561"/>
                  <a:pt x="672729" y="1060062"/>
                  <a:pt x="1728157" y="13530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5"/>
            </p:custDataLst>
          </p:nvPr>
        </p:nvSpPr>
        <p:spPr>
          <a:xfrm>
            <a:off x="6767409" y="2709080"/>
            <a:ext cx="1057726" cy="4148920"/>
          </a:xfrm>
          <a:custGeom>
            <a:avLst/>
            <a:gdLst>
              <a:gd name="connsiteX0" fmla="*/ 493143 w 1057726"/>
              <a:gd name="connsiteY0" fmla="*/ 0 h 4148920"/>
              <a:gd name="connsiteX1" fmla="*/ 468603 w 1057726"/>
              <a:gd name="connsiteY1" fmla="*/ 100315 h 4148920"/>
              <a:gd name="connsiteX2" fmla="*/ 331861 w 1057726"/>
              <a:gd name="connsiteY2" fmla="*/ 1360364 h 4148920"/>
              <a:gd name="connsiteX3" fmla="*/ 856086 w 1057726"/>
              <a:gd name="connsiteY3" fmla="*/ 3763633 h 4148920"/>
              <a:gd name="connsiteX4" fmla="*/ 1057726 w 1057726"/>
              <a:gd name="connsiteY4" fmla="*/ 4148920 h 4148920"/>
              <a:gd name="connsiteX5" fmla="*/ 295155 w 1057726"/>
              <a:gd name="connsiteY5" fmla="*/ 4148920 h 4148920"/>
              <a:gd name="connsiteX6" fmla="*/ 195271 w 1057726"/>
              <a:gd name="connsiteY6" fmla="*/ 3832128 h 4148920"/>
              <a:gd name="connsiteX7" fmla="*/ 0 w 1057726"/>
              <a:gd name="connsiteY7" fmla="*/ 2332821 h 4148920"/>
              <a:gd name="connsiteX8" fmla="*/ 428307 w 1057726"/>
              <a:gd name="connsiteY8" fmla="*/ 146949 h 41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726" h="4148920">
                <a:moveTo>
                  <a:pt x="493143" y="0"/>
                </a:moveTo>
                <a:lnTo>
                  <a:pt x="468603" y="100315"/>
                </a:lnTo>
                <a:cubicBezTo>
                  <a:pt x="379337" y="503060"/>
                  <a:pt x="331861" y="925276"/>
                  <a:pt x="331861" y="1360364"/>
                </a:cubicBezTo>
                <a:cubicBezTo>
                  <a:pt x="331861" y="2230541"/>
                  <a:pt x="521764" y="3049230"/>
                  <a:pt x="856086" y="3763633"/>
                </a:cubicBezTo>
                <a:lnTo>
                  <a:pt x="1057726" y="4148920"/>
                </a:lnTo>
                <a:lnTo>
                  <a:pt x="295155" y="4148920"/>
                </a:lnTo>
                <a:lnTo>
                  <a:pt x="195271" y="3832128"/>
                </a:lnTo>
                <a:cubicBezTo>
                  <a:pt x="68366" y="3358497"/>
                  <a:pt x="0" y="2854927"/>
                  <a:pt x="0" y="2332821"/>
                </a:cubicBezTo>
                <a:cubicBezTo>
                  <a:pt x="0" y="1549663"/>
                  <a:pt x="153822" y="808208"/>
                  <a:pt x="428307" y="1469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193590" y="2514600"/>
            <a:ext cx="4256255" cy="110557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193590" y="3681413"/>
            <a:ext cx="4256255" cy="504693"/>
          </a:xfrm>
        </p:spPr>
        <p:txBody>
          <a:bodyPr lIns="90000" rIns="90000" bIns="46800">
            <a:normAutofit/>
          </a:bodyPr>
          <a:lstStyle>
            <a:lvl1pPr marL="0" indent="0" algn="di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26503" y="6014906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11667193" y="201336"/>
            <a:ext cx="310392" cy="310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226503" y="6014906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2"/>
            </p:custDataLst>
          </p:nvPr>
        </p:nvSpPr>
        <p:spPr>
          <a:xfrm rot="900000">
            <a:off x="11747912" y="232965"/>
            <a:ext cx="209069" cy="8561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3"/>
            </p:custDataLst>
          </p:nvPr>
        </p:nvSpPr>
        <p:spPr>
          <a:xfrm rot="17100000">
            <a:off x="11660851" y="296118"/>
            <a:ext cx="182905" cy="9610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705622" y="6018995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685863" y="6346288"/>
            <a:ext cx="376293" cy="3762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159828" y="155002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>
            <a:off x="713501" y="670384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2"/>
            </p:custDataLst>
          </p:nvPr>
        </p:nvSpPr>
        <p:spPr>
          <a:xfrm rot="900000">
            <a:off x="286134" y="221923"/>
            <a:ext cx="392998" cy="20692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3"/>
            </p:custDataLst>
          </p:nvPr>
        </p:nvSpPr>
        <p:spPr>
          <a:xfrm rot="16200000">
            <a:off x="141178" y="382228"/>
            <a:ext cx="316495" cy="15088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11520533" y="210209"/>
            <a:ext cx="402173" cy="402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10"/>
            </p:custDataLst>
          </p:nvPr>
        </p:nvSpPr>
        <p:spPr>
          <a:xfrm rot="900000">
            <a:off x="11613728" y="261171"/>
            <a:ext cx="270889" cy="110924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 rot="17100000">
            <a:off x="11512316" y="342999"/>
            <a:ext cx="236988" cy="124525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91367"/>
            <a:ext cx="11037600" cy="534430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226503" y="6014906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3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11685863" y="6346288"/>
            <a:ext cx="376293" cy="3762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5"/>
            </p:custDataLst>
          </p:nvPr>
        </p:nvSpPr>
        <p:spPr>
          <a:xfrm rot="900000">
            <a:off x="11767904" y="6423113"/>
            <a:ext cx="246077" cy="12930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114152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11131857" y="6440850"/>
            <a:ext cx="261311" cy="261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 rot="900000">
            <a:off x="115108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59828" y="155002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713501" y="670384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900000">
            <a:off x="286134" y="221923"/>
            <a:ext cx="392998" cy="20692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8"/>
            </p:custDataLst>
          </p:nvPr>
        </p:nvSpPr>
        <p:spPr>
          <a:xfrm rot="16200000">
            <a:off x="141178" y="382228"/>
            <a:ext cx="316495" cy="15088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59828" y="155002"/>
            <a:ext cx="702781" cy="664490"/>
            <a:chOff x="159828" y="155002"/>
            <a:chExt cx="702781" cy="664490"/>
          </a:xfrm>
        </p:grpSpPr>
        <p:sp>
          <p:nvSpPr>
            <p:cNvPr id="10" name="椭圆 9"/>
            <p:cNvSpPr/>
            <p:nvPr userDrawn="1">
              <p:custDataLst>
                <p:tags r:id="rId8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9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10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5973678" y="0"/>
            <a:ext cx="6218323" cy="6858000"/>
          </a:xfrm>
          <a:custGeom>
            <a:avLst/>
            <a:gdLst>
              <a:gd name="connsiteX0" fmla="*/ 2963844 w 6218323"/>
              <a:gd name="connsiteY0" fmla="*/ 0 h 6858000"/>
              <a:gd name="connsiteX1" fmla="*/ 6218323 w 6218323"/>
              <a:gd name="connsiteY1" fmla="*/ 0 h 6858000"/>
              <a:gd name="connsiteX2" fmla="*/ 6218323 w 6218323"/>
              <a:gd name="connsiteY2" fmla="*/ 6858000 h 6858000"/>
              <a:gd name="connsiteX3" fmla="*/ 0 w 6218323"/>
              <a:gd name="connsiteY3" fmla="*/ 6858000 h 6858000"/>
              <a:gd name="connsiteX4" fmla="*/ 203554 w 6218323"/>
              <a:gd name="connsiteY4" fmla="*/ 6663929 h 6858000"/>
              <a:gd name="connsiteX5" fmla="*/ 2963844 w 621832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8323" h="6858000">
                <a:moveTo>
                  <a:pt x="2963844" y="0"/>
                </a:moveTo>
                <a:lnTo>
                  <a:pt x="6218323" y="0"/>
                </a:lnTo>
                <a:lnTo>
                  <a:pt x="6218323" y="6858000"/>
                </a:lnTo>
                <a:lnTo>
                  <a:pt x="0" y="6858000"/>
                </a:lnTo>
                <a:lnTo>
                  <a:pt x="203554" y="6663929"/>
                </a:lnTo>
                <a:cubicBezTo>
                  <a:pt x="1909002" y="4958481"/>
                  <a:pt x="2963844" y="2602426"/>
                  <a:pt x="2963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 rot="1140066">
            <a:off x="7972900" y="-51448"/>
            <a:ext cx="748725" cy="3398961"/>
          </a:xfrm>
          <a:custGeom>
            <a:avLst/>
            <a:gdLst>
              <a:gd name="connsiteX0" fmla="*/ 0 w 748725"/>
              <a:gd name="connsiteY0" fmla="*/ 85386 h 3398961"/>
              <a:gd name="connsiteX1" fmla="*/ 247965 w 748725"/>
              <a:gd name="connsiteY1" fmla="*/ 0 h 3398961"/>
              <a:gd name="connsiteX2" fmla="*/ 325031 w 748725"/>
              <a:gd name="connsiteY2" fmla="*/ 227761 h 3398961"/>
              <a:gd name="connsiteX3" fmla="*/ 748725 w 748725"/>
              <a:gd name="connsiteY3" fmla="*/ 3030235 h 3398961"/>
              <a:gd name="connsiteX4" fmla="*/ 739401 w 748725"/>
              <a:gd name="connsiteY4" fmla="*/ 3398961 h 3398961"/>
              <a:gd name="connsiteX5" fmla="*/ 736461 w 748725"/>
              <a:gd name="connsiteY5" fmla="*/ 3282685 h 3398961"/>
              <a:gd name="connsiteX6" fmla="*/ 46763 w 748725"/>
              <a:gd name="connsiteY6" fmla="*/ 192064 h 33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725" h="3398961">
                <a:moveTo>
                  <a:pt x="0" y="85386"/>
                </a:moveTo>
                <a:lnTo>
                  <a:pt x="247965" y="0"/>
                </a:lnTo>
                <a:lnTo>
                  <a:pt x="325031" y="227761"/>
                </a:lnTo>
                <a:cubicBezTo>
                  <a:pt x="600388" y="1113062"/>
                  <a:pt x="748725" y="2054325"/>
                  <a:pt x="748725" y="3030235"/>
                </a:cubicBezTo>
                <a:lnTo>
                  <a:pt x="739401" y="3398961"/>
                </a:lnTo>
                <a:lnTo>
                  <a:pt x="736461" y="3282685"/>
                </a:lnTo>
                <a:cubicBezTo>
                  <a:pt x="681247" y="2193426"/>
                  <a:pt x="441089" y="1152960"/>
                  <a:pt x="46763" y="19206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0980910">
            <a:off x="6350894" y="921930"/>
            <a:ext cx="2486065" cy="6005610"/>
          </a:xfrm>
          <a:custGeom>
            <a:avLst/>
            <a:gdLst>
              <a:gd name="connsiteX0" fmla="*/ 9323 w 2486065"/>
              <a:gd name="connsiteY0" fmla="*/ 6005610 h 6005610"/>
              <a:gd name="connsiteX1" fmla="*/ 0 w 2486065"/>
              <a:gd name="connsiteY1" fmla="*/ 5636922 h 6005610"/>
              <a:gd name="connsiteX2" fmla="*/ 1609509 w 2486065"/>
              <a:gd name="connsiteY2" fmla="*/ 367752 h 6005610"/>
              <a:gd name="connsiteX3" fmla="*/ 1847089 w 2486065"/>
              <a:gd name="connsiteY3" fmla="*/ 33656 h 6005610"/>
              <a:gd name="connsiteX4" fmla="*/ 2486065 w 2486065"/>
              <a:gd name="connsiteY4" fmla="*/ 0 h 6005610"/>
              <a:gd name="connsiteX5" fmla="*/ 2316666 w 2486065"/>
              <a:gd name="connsiteY5" fmla="*/ 185545 h 6005610"/>
              <a:gd name="connsiteX6" fmla="*/ 12261 w 2486065"/>
              <a:gd name="connsiteY6" fmla="*/ 5889372 h 60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065" h="6005610">
                <a:moveTo>
                  <a:pt x="9323" y="6005610"/>
                </a:moveTo>
                <a:lnTo>
                  <a:pt x="0" y="5636922"/>
                </a:lnTo>
                <a:cubicBezTo>
                  <a:pt x="0" y="3685103"/>
                  <a:pt x="593349" y="1871867"/>
                  <a:pt x="1609509" y="367752"/>
                </a:cubicBezTo>
                <a:lnTo>
                  <a:pt x="1847089" y="33656"/>
                </a:lnTo>
                <a:lnTo>
                  <a:pt x="2486065" y="0"/>
                </a:lnTo>
                <a:lnTo>
                  <a:pt x="2316666" y="185545"/>
                </a:lnTo>
                <a:cubicBezTo>
                  <a:pt x="972893" y="1727510"/>
                  <a:pt x="122691" y="3710853"/>
                  <a:pt x="12261" y="588937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643144" y="5533626"/>
            <a:ext cx="3432176" cy="624840"/>
          </a:xfrm>
        </p:spPr>
        <p:txBody>
          <a:bodyPr lIns="90170" tIns="0" rIns="90170" bIns="46990" anchor="t" anchorCtr="0">
            <a:normAutofit/>
          </a:bodyPr>
          <a:lstStyle>
            <a:lvl1pPr algn="ctr">
              <a:defRPr sz="2400" b="0" u="none" strike="noStrike" kern="1200" cap="none" spc="300" normalizeH="0">
                <a:solidFill>
                  <a:schemeClr val="tx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11131857" y="6164014"/>
            <a:ext cx="837019" cy="553673"/>
            <a:chOff x="11131857" y="6164014"/>
            <a:chExt cx="837019" cy="553673"/>
          </a:xfrm>
        </p:grpSpPr>
        <p:sp>
          <p:nvSpPr>
            <p:cNvPr id="8" name="椭圆 7"/>
            <p:cNvSpPr/>
            <p:nvPr userDrawn="1">
              <p:custDataLst>
                <p:tags r:id="rId9"/>
              </p:custDataLst>
            </p:nvPr>
          </p:nvSpPr>
          <p:spPr>
            <a:xfrm>
              <a:off x="11415203" y="6164014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10"/>
              </p:custDataLst>
            </p:nvPr>
          </p:nvSpPr>
          <p:spPr>
            <a:xfrm>
              <a:off x="11131857" y="6440850"/>
              <a:ext cx="261311" cy="26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11"/>
              </p:custDataLst>
            </p:nvPr>
          </p:nvSpPr>
          <p:spPr>
            <a:xfrm rot="900000">
              <a:off x="11510895" y="6259362"/>
              <a:ext cx="414807" cy="217958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2"/>
            </p:custDataLst>
          </p:nvPr>
        </p:nvGrpSpPr>
        <p:grpSpPr>
          <a:xfrm>
            <a:off x="159828" y="155002"/>
            <a:ext cx="702781" cy="664490"/>
            <a:chOff x="159828" y="155002"/>
            <a:chExt cx="702781" cy="664490"/>
          </a:xfrm>
        </p:grpSpPr>
        <p:sp>
          <p:nvSpPr>
            <p:cNvPr id="11" name="椭圆 10"/>
            <p:cNvSpPr/>
            <p:nvPr userDrawn="1">
              <p:custDataLst>
                <p:tags r:id="rId13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4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5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6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114152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1"/>
            </p:custDataLst>
          </p:nvPr>
        </p:nvSpPr>
        <p:spPr>
          <a:xfrm>
            <a:off x="11131857" y="6440850"/>
            <a:ext cx="261311" cy="261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2"/>
            </p:custDataLst>
          </p:nvPr>
        </p:nvSpPr>
        <p:spPr>
          <a:xfrm rot="900000">
            <a:off x="115108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159828" y="155002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4"/>
            </p:custDataLst>
          </p:nvPr>
        </p:nvSpPr>
        <p:spPr>
          <a:xfrm>
            <a:off x="713501" y="670384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5"/>
            </p:custDataLst>
          </p:nvPr>
        </p:nvSpPr>
        <p:spPr>
          <a:xfrm rot="900000">
            <a:off x="286134" y="221923"/>
            <a:ext cx="392998" cy="20692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16"/>
            </p:custDataLst>
          </p:nvPr>
        </p:nvSpPr>
        <p:spPr>
          <a:xfrm rot="16200000">
            <a:off x="141178" y="382228"/>
            <a:ext cx="316495" cy="15088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-7220" y="0"/>
            <a:ext cx="12210053" cy="6858000"/>
          </a:xfrm>
          <a:custGeom>
            <a:avLst/>
            <a:gdLst>
              <a:gd name="connsiteX0" fmla="*/ 4501139 w 12210053"/>
              <a:gd name="connsiteY0" fmla="*/ 0 h 6858000"/>
              <a:gd name="connsiteX1" fmla="*/ 7170056 w 12210053"/>
              <a:gd name="connsiteY1" fmla="*/ 0 h 6858000"/>
              <a:gd name="connsiteX2" fmla="*/ 8525381 w 12210053"/>
              <a:gd name="connsiteY2" fmla="*/ 0 h 6858000"/>
              <a:gd name="connsiteX3" fmla="*/ 11020424 w 12210053"/>
              <a:gd name="connsiteY3" fmla="*/ 0 h 6858000"/>
              <a:gd name="connsiteX4" fmla="*/ 11754720 w 12210053"/>
              <a:gd name="connsiteY4" fmla="*/ 0 h 6858000"/>
              <a:gd name="connsiteX5" fmla="*/ 12188388 w 12210053"/>
              <a:gd name="connsiteY5" fmla="*/ 0 h 6858000"/>
              <a:gd name="connsiteX6" fmla="*/ 12210053 w 12210053"/>
              <a:gd name="connsiteY6" fmla="*/ 0 h 6858000"/>
              <a:gd name="connsiteX7" fmla="*/ 12210053 w 12210053"/>
              <a:gd name="connsiteY7" fmla="*/ 6858000 h 6858000"/>
              <a:gd name="connsiteX8" fmla="*/ 12195609 w 12210053"/>
              <a:gd name="connsiteY8" fmla="*/ 6858000 h 6858000"/>
              <a:gd name="connsiteX9" fmla="*/ 11754720 w 12210053"/>
              <a:gd name="connsiteY9" fmla="*/ 6858000 h 6858000"/>
              <a:gd name="connsiteX10" fmla="*/ 0 w 12210053"/>
              <a:gd name="connsiteY10" fmla="*/ 6858000 h 6858000"/>
              <a:gd name="connsiteX11" fmla="*/ 0 w 12210053"/>
              <a:gd name="connsiteY11" fmla="*/ 3410095 h 6858000"/>
              <a:gd name="connsiteX12" fmla="*/ 139305 w 12210053"/>
              <a:gd name="connsiteY12" fmla="*/ 3185048 h 6858000"/>
              <a:gd name="connsiteX13" fmla="*/ 4124311 w 12210053"/>
              <a:gd name="connsiteY13" fmla="*/ 1114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10053" h="6858000">
                <a:moveTo>
                  <a:pt x="4501139" y="0"/>
                </a:moveTo>
                <a:lnTo>
                  <a:pt x="7170056" y="0"/>
                </a:lnTo>
                <a:lnTo>
                  <a:pt x="8525381" y="0"/>
                </a:lnTo>
                <a:lnTo>
                  <a:pt x="11020424" y="0"/>
                </a:lnTo>
                <a:lnTo>
                  <a:pt x="11754720" y="0"/>
                </a:lnTo>
                <a:lnTo>
                  <a:pt x="12188388" y="0"/>
                </a:lnTo>
                <a:lnTo>
                  <a:pt x="12210053" y="0"/>
                </a:lnTo>
                <a:lnTo>
                  <a:pt x="12210053" y="6858000"/>
                </a:lnTo>
                <a:lnTo>
                  <a:pt x="12195609" y="6858000"/>
                </a:lnTo>
                <a:lnTo>
                  <a:pt x="11754720" y="6858000"/>
                </a:lnTo>
                <a:lnTo>
                  <a:pt x="0" y="6858000"/>
                </a:lnTo>
                <a:lnTo>
                  <a:pt x="0" y="3410095"/>
                </a:lnTo>
                <a:lnTo>
                  <a:pt x="139305" y="3185048"/>
                </a:lnTo>
                <a:cubicBezTo>
                  <a:pt x="1071631" y="1754607"/>
                  <a:pt x="2472558" y="657499"/>
                  <a:pt x="4124311" y="1114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-7222" y="501985"/>
            <a:ext cx="3300774" cy="4937357"/>
          </a:xfrm>
          <a:custGeom>
            <a:avLst/>
            <a:gdLst>
              <a:gd name="connsiteX0" fmla="*/ 3300774 w 3300774"/>
              <a:gd name="connsiteY0" fmla="*/ 0 h 4937357"/>
              <a:gd name="connsiteX1" fmla="*/ 3047567 w 3300774"/>
              <a:gd name="connsiteY1" fmla="*/ 171931 h 4937357"/>
              <a:gd name="connsiteX2" fmla="*/ 41151 w 3300774"/>
              <a:gd name="connsiteY2" fmla="*/ 4733652 h 4937357"/>
              <a:gd name="connsiteX3" fmla="*/ 0 w 3300774"/>
              <a:gd name="connsiteY3" fmla="*/ 4937357 h 4937357"/>
              <a:gd name="connsiteX4" fmla="*/ 0 w 3300774"/>
              <a:gd name="connsiteY4" fmla="*/ 3189079 h 4937357"/>
              <a:gd name="connsiteX5" fmla="*/ 122651 w 3300774"/>
              <a:gd name="connsiteY5" fmla="*/ 2957158 h 4937357"/>
              <a:gd name="connsiteX6" fmla="*/ 3293407 w 3300774"/>
              <a:gd name="connsiteY6" fmla="*/ 3331 h 493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774" h="4937357">
                <a:moveTo>
                  <a:pt x="3300774" y="0"/>
                </a:moveTo>
                <a:lnTo>
                  <a:pt x="3047567" y="171931"/>
                </a:lnTo>
                <a:cubicBezTo>
                  <a:pt x="1569876" y="1229299"/>
                  <a:pt x="477728" y="2845207"/>
                  <a:pt x="41151" y="4733652"/>
                </a:cubicBezTo>
                <a:lnTo>
                  <a:pt x="0" y="4937357"/>
                </a:lnTo>
                <a:lnTo>
                  <a:pt x="0" y="3189079"/>
                </a:lnTo>
                <a:lnTo>
                  <a:pt x="122651" y="2957158"/>
                </a:lnTo>
                <a:cubicBezTo>
                  <a:pt x="854377" y="1679878"/>
                  <a:pt x="1961414" y="645151"/>
                  <a:pt x="3293407" y="333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1126221" y="0"/>
            <a:ext cx="2982576" cy="1780608"/>
          </a:xfrm>
          <a:custGeom>
            <a:avLst/>
            <a:gdLst>
              <a:gd name="connsiteX0" fmla="*/ 2259484 w 2982576"/>
              <a:gd name="connsiteY0" fmla="*/ 0 h 1780608"/>
              <a:gd name="connsiteX1" fmla="*/ 2982576 w 2982576"/>
              <a:gd name="connsiteY1" fmla="*/ 0 h 1780608"/>
              <a:gd name="connsiteX2" fmla="*/ 2759284 w 2982576"/>
              <a:gd name="connsiteY2" fmla="*/ 70584 h 1780608"/>
              <a:gd name="connsiteX3" fmla="*/ 215886 w 2982576"/>
              <a:gd name="connsiteY3" fmla="*/ 1574780 h 1780608"/>
              <a:gd name="connsiteX4" fmla="*/ 0 w 2982576"/>
              <a:gd name="connsiteY4" fmla="*/ 1780608 h 1780608"/>
              <a:gd name="connsiteX5" fmla="*/ 152145 w 2982576"/>
              <a:gd name="connsiteY5" fmla="*/ 1604967 h 1780608"/>
              <a:gd name="connsiteX6" fmla="*/ 2210761 w 2982576"/>
              <a:gd name="connsiteY6" fmla="*/ 23567 h 178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2576" h="1780608">
                <a:moveTo>
                  <a:pt x="2259484" y="0"/>
                </a:moveTo>
                <a:lnTo>
                  <a:pt x="2982576" y="0"/>
                </a:lnTo>
                <a:lnTo>
                  <a:pt x="2759284" y="70584"/>
                </a:lnTo>
                <a:cubicBezTo>
                  <a:pt x="1807493" y="395950"/>
                  <a:pt x="944402" y="912640"/>
                  <a:pt x="215886" y="1574780"/>
                </a:cubicBezTo>
                <a:lnTo>
                  <a:pt x="0" y="1780608"/>
                </a:lnTo>
                <a:lnTo>
                  <a:pt x="152145" y="1604967"/>
                </a:lnTo>
                <a:cubicBezTo>
                  <a:pt x="735809" y="962794"/>
                  <a:pt x="1432488" y="425187"/>
                  <a:pt x="2210761" y="2356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1" y="669322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260223" y="6009170"/>
            <a:ext cx="702781" cy="664490"/>
            <a:chOff x="159828" y="155002"/>
            <a:chExt cx="702781" cy="664490"/>
          </a:xfrm>
        </p:grpSpPr>
        <p:sp>
          <p:nvSpPr>
            <p:cNvPr id="13" name="椭圆 12"/>
            <p:cNvSpPr/>
            <p:nvPr userDrawn="1">
              <p:custDataLst>
                <p:tags r:id="rId9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0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11310600" y="66337"/>
            <a:ext cx="702781" cy="664490"/>
            <a:chOff x="159828" y="155002"/>
            <a:chExt cx="702781" cy="664490"/>
          </a:xfrm>
        </p:grpSpPr>
        <p:sp>
          <p:nvSpPr>
            <p:cNvPr id="8" name="椭圆 7"/>
            <p:cNvSpPr/>
            <p:nvPr userDrawn="1">
              <p:custDataLst>
                <p:tags r:id="rId8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9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10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2"/>
            </p:custDataLst>
          </p:nvPr>
        </p:nvGrpSpPr>
        <p:grpSpPr>
          <a:xfrm>
            <a:off x="260223" y="6009170"/>
            <a:ext cx="702781" cy="664490"/>
            <a:chOff x="159828" y="155002"/>
            <a:chExt cx="702781" cy="664490"/>
          </a:xfrm>
        </p:grpSpPr>
        <p:sp>
          <p:nvSpPr>
            <p:cNvPr id="13" name="椭圆 12"/>
            <p:cNvSpPr/>
            <p:nvPr userDrawn="1">
              <p:custDataLst>
                <p:tags r:id="rId13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4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5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6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0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Threejs</a:t>
            </a:r>
            <a:r>
              <a:rPr lang="zh-CN" altLang="en-US"/>
              <a:t>讲解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主讲人：杨新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光源（</a:t>
            </a:r>
            <a:r>
              <a:rPr lang="en-US" altLang="zh-CN"/>
              <a:t>light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维场景中其实和现实世界一样，如果没有光，那么其实我们看不到任何东西。灯光和阴影最终会反应在视觉明暗对比，从而加强三维物体的立体感。threejs中一般常见的光源有环境光、平行光、点光、聚光灯光源等。</a:t>
            </a:r>
            <a:endParaRPr lang="zh-CN" altLang="en-US"/>
          </a:p>
          <a:p>
            <a:r>
              <a:rPr lang="zh-CN" altLang="en-US"/>
              <a:t>pointLight = new THREE.PointLight(0xffffff, 0.6);</a:t>
            </a:r>
            <a:endParaRPr lang="zh-CN" altLang="en-US"/>
          </a:p>
        </p:txBody>
      </p:sp>
      <p:pic>
        <p:nvPicPr>
          <p:cNvPr id="4" name="图片 3" descr="threejs32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340" y="3246755"/>
            <a:ext cx="5981700" cy="2038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网格数据（</a:t>
            </a:r>
            <a:r>
              <a:rPr lang="en-US" altLang="zh-CN"/>
              <a:t>mesh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一个三维模型Mesh是由一个几何体加上材质所构成的，几何体决定了模型的几何形状，材质决定了模型的外观属性，一个简单的理解就是一个西瓜的瓤</a:t>
            </a:r>
            <a:r>
              <a:rPr lang="en-US" altLang="zh-CN"/>
              <a:t>(ráng)</a:t>
            </a:r>
            <a:r>
              <a:rPr lang="zh-CN" altLang="en-US"/>
              <a:t>决定了它的大小和圆扁，而西瓜皮决定了它外表啥样。</a:t>
            </a:r>
            <a:endParaRPr lang="zh-CN" altLang="en-US"/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蓝色的正方体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geometry = new THREE.BoxBufferGeometry( 1, 1, 1 )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material = new THREE.MeshBasicMaterial( { color: 0x0000ff }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mesh=new THREE.Mesh( geometry, material 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scene.add( cube 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position</a:t>
            </a:r>
            <a:r>
              <a:rPr lang="zh-CN" altLang="en-US"/>
              <a:t>  translateX</a:t>
            </a:r>
            <a:r>
              <a:rPr lang="en-US" altLang="zh-CN"/>
              <a:t>(float)  translateOnAxis ( axis , distance 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rotation </a:t>
            </a:r>
            <a:r>
              <a:rPr lang="zh-CN" altLang="en-US"/>
              <a:t> rotateZ</a:t>
            </a:r>
            <a:r>
              <a:rPr lang="en-US" altLang="zh-CN"/>
              <a:t>(rad)   rotateOnAxis ( axis , angle 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scale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外部模型加载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gltf</a:t>
            </a:r>
            <a:endParaRPr lang="en-US" altLang="zh-CN"/>
          </a:p>
          <a:p>
            <a:r>
              <a:rPr lang="en-US" altLang="zh-CN"/>
              <a:t>fbx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性能监测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效果组合器（后期处理）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模型发光 加带线的效果  辉光 线材质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threejs</a:t>
            </a:r>
            <a:r>
              <a:rPr>
                <a:sym typeface="+mn-ea"/>
              </a:rPr>
              <a:t>是什么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Three.js是基于原生WebGL</a:t>
            </a:r>
            <a:r>
              <a:t>（是一种3D绘图协议）</a:t>
            </a:r>
            <a:r>
              <a:rPr lang="en-US" altLang="zh-CN"/>
              <a:t>封装运行的三维引擎</a:t>
            </a:r>
            <a:endParaRPr lang="en-US" altLang="zh-CN"/>
          </a:p>
          <a:p>
            <a:r>
              <a:rPr lang="en-US" altLang="zh-CN"/>
              <a:t>在web端运用</a:t>
            </a:r>
            <a:r>
              <a:t>的</a:t>
            </a:r>
            <a:r>
              <a:rPr lang="en-US" altLang="zh-CN"/>
              <a:t>3D技术</a:t>
            </a:r>
            <a:endParaRPr lang="en-US" altLang="zh-CN"/>
          </a:p>
          <a:p>
            <a:r>
              <a:rPr lang="en-US" altLang="zh-CN"/>
              <a:t>JavaScript编写的WebGL第三方库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threejs</a:t>
            </a:r>
            <a:r>
              <a:t>获取与学习</a:t>
            </a:r>
            <a:b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threejs</a:t>
            </a:r>
            <a:r>
              <a:t>中文文档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http://www.yanhuangxueyuan.com/threejs/docs/index.html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/>
              <a:t>threejs</a:t>
            </a:r>
            <a:r>
              <a:t>入门教程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http://www.yanhuangxueyuan.com/Three.js/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/>
              <a:t>threejs</a:t>
            </a:r>
            <a:r>
              <a:t>知识总结与简单示例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https://www.wellyyss.cn/ysThree/main/app.html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threejs</a:t>
            </a:r>
            <a:r>
              <a:rPr>
                <a:solidFill>
                  <a:schemeClr val="tx1"/>
                </a:solidFill>
              </a:rPr>
              <a:t>官网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https://threejs.org/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github链接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https://github.com/mrdoob/three.js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threejs</a:t>
            </a:r>
            <a:r>
              <a:t>结构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9755" y="5435600"/>
            <a:ext cx="5334635" cy="238125"/>
          </a:xfrm>
        </p:spPr>
        <p:txBody>
          <a:bodyPr>
            <a:normAutofit fontScale="45000"/>
          </a:bodyPr>
          <a:p>
            <a:pPr marL="0" indent="0">
              <a:buNone/>
            </a:pP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6253480" y="915035"/>
            <a:ext cx="5367655" cy="52565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 b="1">
                <a:sym typeface="+mn-ea"/>
              </a:rPr>
              <a:t>场景（</a:t>
            </a:r>
            <a:r>
              <a:rPr lang="en-US" altLang="zh-CN" sz="1800" b="1">
                <a:sym typeface="+mn-ea"/>
              </a:rPr>
              <a:t>scene</a:t>
            </a:r>
            <a:r>
              <a:rPr lang="zh-CN" altLang="en-US" sz="1800" b="1">
                <a:sym typeface="+mn-ea"/>
              </a:rPr>
              <a:t>）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>
                <a:sym typeface="+mn-ea"/>
              </a:rPr>
              <a:t>一般来说，大部分的渲染引擎都会有一个场景树形结构，用来表示整个三维场景。而这个结构的容器，一般我们称之为scene对象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 b="1">
                <a:sym typeface="+mn-ea"/>
              </a:rPr>
              <a:t>相机（</a:t>
            </a:r>
            <a:r>
              <a:rPr lang="en-US" altLang="zh-CN" sz="1800" b="1">
                <a:sym typeface="+mn-ea"/>
              </a:rPr>
              <a:t>camera</a:t>
            </a:r>
            <a:r>
              <a:rPr lang="zh-CN" altLang="en-US" sz="1800" b="1">
                <a:sym typeface="+mn-ea"/>
              </a:rPr>
              <a:t>）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>
                <a:sym typeface="+mn-ea"/>
              </a:rPr>
              <a:t>所谓相机就是一个视角的概念，在三维世界中，相机就代表了我们观察者的眼睛。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正交摄像机（OrthographicCamera）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透视摄像机（PerspectiveCamera）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1800" b="1">
                <a:sym typeface="+mn-ea"/>
              </a:rPr>
              <a:t>渲染器（</a:t>
            </a:r>
            <a:r>
              <a:rPr lang="en-US" altLang="zh-CN" sz="1800" b="1">
                <a:sym typeface="+mn-ea"/>
              </a:rPr>
              <a:t>renderer</a:t>
            </a:r>
            <a:r>
              <a:rPr lang="zh-CN" altLang="en-US" sz="1800" b="1">
                <a:sym typeface="+mn-ea"/>
              </a:rPr>
              <a:t>）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>
                <a:sym typeface="+mn-ea"/>
              </a:rPr>
              <a:t>一般来说渲染引擎会有一个主渲染器，threejs中叫做renderer，一般来说最常用的就是webglrenderer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内容占位符 5" descr="threejs9threejs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28040" y="1663065"/>
            <a:ext cx="4844415" cy="289433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559435" y="5764530"/>
            <a:ext cx="5367655" cy="257810"/>
          </a:xfrm>
        </p:spPr>
        <p:txBody>
          <a:bodyPr>
            <a:normAutofit fontScale="50000"/>
          </a:bodyPr>
          <a:p>
            <a:pPr marL="0" indent="0"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常用组件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new THREE.Scene()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61720" y="140335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520"/>
                <a:gridCol w="28486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scene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.add(object:Object3D,...):null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.remove ( object : Object3D, ... ) :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移除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.getObjectByName ( name : String ) : Object3D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.getObjectById ( id : Integer ) : Object3D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.children : Object3D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查看子对象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.traverse ( callback : Function ) : null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callback - 以一个object3D对象作为第一个参数的函数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递归遍历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var a=</a:t>
            </a:r>
            <a:r>
              <a:rPr lang="zh-CN" altLang="en-US"/>
              <a:t>new THREE.Vector3( 0, </a:t>
            </a:r>
            <a:r>
              <a:rPr lang="en-US" altLang="zh-CN"/>
              <a:t>0</a:t>
            </a:r>
            <a:r>
              <a:rPr lang="zh-CN" altLang="en-US"/>
              <a:t>, 0 );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b=</a:t>
            </a:r>
            <a:r>
              <a:rPr>
                <a:sym typeface="+mn-ea"/>
              </a:rPr>
              <a:t>new THREE.Vector3( 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, 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, 0 );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a</a:t>
            </a:r>
            <a:r>
              <a:rPr lang="zh-CN" altLang="en-US"/>
              <a:t>向量转换为单位向量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a.normalize ()</a:t>
            </a:r>
            <a:endParaRPr lang="en-US" altLang="zh-CN"/>
          </a:p>
          <a:p>
            <a:pPr marL="0" indent="0">
              <a:buNone/>
            </a:pPr>
            <a:r>
              <a:rPr>
                <a:sym typeface="+mn-ea"/>
              </a:rPr>
              <a:t>计算该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向量到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向量间的距离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zh-CN" altLang="en-US"/>
              <a:t>.distanceTo ( </a:t>
            </a:r>
            <a:r>
              <a:rPr lang="en-US" altLang="zh-CN"/>
              <a:t>b</a:t>
            </a:r>
            <a:r>
              <a:rPr lang="zh-CN" altLang="en-US"/>
              <a:t>)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常用组件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new THREE.WebGLRenderer()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61720" y="140335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520"/>
                <a:gridCol w="28486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WebGLRenderer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render(scene, camera)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渲染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setSize(width, height)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设置画布宽高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setClearColor(color)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设置画布背景色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clear()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清空渲染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setPixelRatio ( number )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设置设备像素比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常用组件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PerspectiveCamera（透视摄像机）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camera = new THREE.PerspectiveCamera(60, width / height, 1, 2000);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PerspectiveCamera( fov : Number, aspect : Number, near : Number, far : Number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fov — 摄像机视锥体垂直视野角度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aspect — 摄像机视锥体长宽比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near — 摄像机视锥体近端面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far — 摄像机视锥体远端面</a:t>
            </a:r>
            <a:endParaRPr lang="en-US" altLang="zh-CN"/>
          </a:p>
        </p:txBody>
      </p:sp>
      <p:pic>
        <p:nvPicPr>
          <p:cNvPr id="8" name="内容占位符 7" descr="threejs60PerspectiveCamer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8875" y="1159510"/>
            <a:ext cx="5283200" cy="4973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Controls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>
                <a:sym typeface="+mn-ea"/>
              </a:rPr>
              <a:t>轨道控制器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用于场景中旋转，平移，缩放操作，默认旋转中心为原点（</a:t>
            </a:r>
            <a:r>
              <a:rPr lang="en-US" altLang="zh-CN">
                <a:sym typeface="+mn-ea"/>
              </a:rPr>
              <a:t>0,0,0</a:t>
            </a:r>
            <a:r>
              <a:rPr lang="zh-CN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zh-CN" altLang="en-US"/>
              <a:t>var controls = new THREE.OrbitControls(camera);</a:t>
            </a:r>
            <a:endParaRPr lang="zh-CN" altLang="en-US"/>
          </a:p>
          <a:p>
            <a:r>
              <a:rPr lang="zh-CN" altLang="en-US"/>
              <a:t>更新控制器</a:t>
            </a:r>
            <a:endParaRPr lang="zh-CN" altLang="en-US"/>
          </a:p>
          <a:p>
            <a:r>
              <a:rPr lang="zh-CN" altLang="en-US"/>
              <a:t>controls.update();</a:t>
            </a:r>
            <a:endParaRPr lang="zh-CN" altLang="en-US"/>
          </a:p>
          <a:p>
            <a:r>
              <a:rPr lang="zh-CN" altLang="en-US">
                <a:sym typeface="+mn-ea"/>
              </a:rPr>
              <a:t>requestAnimationFrame（）周期性渲染，稳定的渲染频率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tween  </a:t>
            </a:r>
            <a:r>
              <a:rPr lang="zh-CN" altLang="en-US">
                <a:sym typeface="+mn-ea"/>
              </a:rPr>
              <a:t>补间动画，比如用于相机的平滑移动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0*i*7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0*i*5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0*i*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0*i*7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BK_DARK_LIGHT" val="2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K_DARK_LIGHT" val="2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UNIT_BK_DARK_LIGHT" val="2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5*i*5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K_DARK_LIGHT" val="2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2*i*5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2*i*6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2*i*7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K_DARK_LIGHT" val="2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K_DARK_LIGHT" val="2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K_DARK_LIGHT" val="2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  <p:tag name="KSO_WM_SLIDE_BK_DARK_LIGHT" val="2"/>
</p:tagLst>
</file>

<file path=ppt/tags/tag18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8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5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5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TEMPLATE_THUMBS_INDEX" val="1、4、7、10、14、15、16、17、18、19、21、22、23、24、26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51"/>
  <p:tag name="KSO_WM_TEMPLATE_MASTER_THUMB_INDEX" val="12"/>
</p:tagLst>
</file>

<file path=ppt/tags/tag198.xml><?xml version="1.0" encoding="utf-8"?>
<p:tagLst xmlns:p="http://schemas.openxmlformats.org/presentationml/2006/main">
  <p:tag name="KSO_WM_TEMPLATE_CATEGORY" val="custom"/>
  <p:tag name="KSO_WM_TEMPLATE_INDEX" val="2020525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2.xml><?xml version="1.0" encoding="utf-8"?>
<p:tagLst xmlns:p="http://schemas.openxmlformats.org/presentationml/2006/main">
  <p:tag name="KSO_WM_UNIT_TABLE_BEAUTIFY" val="smartTable{8ec4e35d-1f2a-4f36-933f-fe4a13b1b739}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5.xml><?xml version="1.0" encoding="utf-8"?>
<p:tagLst xmlns:p="http://schemas.openxmlformats.org/presentationml/2006/main">
  <p:tag name="KSO_WM_UNIT_TABLE_BEAUTIFY" val="smartTable{8ec4e35d-1f2a-4f36-933f-fe4a13b1b739}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25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5*i*5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5*i*6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5*i*7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8*i*5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8*i*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8*i*7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9*i*5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9*i*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9*i*7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9*i*5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9*i*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9*i*7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0*i*5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0*i*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022502">
      <a:dk1>
        <a:sysClr val="windowText" lastClr="000000"/>
      </a:dk1>
      <a:lt1>
        <a:sysClr val="window" lastClr="FFFFFF"/>
      </a:lt1>
      <a:dk2>
        <a:srgbClr val="EEF5FD"/>
      </a:dk2>
      <a:lt2>
        <a:srgbClr val="FFFFFF"/>
      </a:lt2>
      <a:accent1>
        <a:srgbClr val="257EDF"/>
      </a:accent1>
      <a:accent2>
        <a:srgbClr val="3791BA"/>
      </a:accent2>
      <a:accent3>
        <a:srgbClr val="49A595"/>
      </a:accent3>
      <a:accent4>
        <a:srgbClr val="5AB86F"/>
      </a:accent4>
      <a:accent5>
        <a:srgbClr val="6CCC4A"/>
      </a:accent5>
      <a:accent6>
        <a:srgbClr val="7EDF25"/>
      </a:accent6>
      <a:hlink>
        <a:srgbClr val="658BD5"/>
      </a:hlink>
      <a:folHlink>
        <a:srgbClr val="A16AA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2245</Words>
  <Application>WPS 演示</Application>
  <PresentationFormat>宽屏</PresentationFormat>
  <Paragraphs>161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Lato Light</vt:lpstr>
      <vt:lpstr>AMGDT</vt:lpstr>
      <vt:lpstr>MS PGothic</vt:lpstr>
      <vt:lpstr>Helvetica Neue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常用组件及API</vt:lpstr>
      <vt:lpstr>常用组件及API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VRMaker</dc:creator>
  <cp:lastModifiedBy>仰望星空</cp:lastModifiedBy>
  <cp:revision>13</cp:revision>
  <dcterms:created xsi:type="dcterms:W3CDTF">2020-07-08T01:33:00Z</dcterms:created>
  <dcterms:modified xsi:type="dcterms:W3CDTF">2020-07-08T09:59:11Z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