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209" r:id="rId1"/>
  </p:sldMasterIdLst>
  <p:notesMasterIdLst>
    <p:notesMasterId r:id="rId10"/>
  </p:notesMasterIdLst>
  <p:handoutMasterIdLst>
    <p:handoutMasterId r:id="rId11"/>
  </p:handoutMasterIdLst>
  <p:sldIdLst>
    <p:sldId id="1372" r:id="rId2"/>
    <p:sldId id="1405" r:id="rId3"/>
    <p:sldId id="1374" r:id="rId4"/>
    <p:sldId id="1379" r:id="rId5"/>
    <p:sldId id="1413" r:id="rId6"/>
    <p:sldId id="1409" r:id="rId7"/>
    <p:sldId id="1412" r:id="rId8"/>
    <p:sldId id="1381" r:id="rId9"/>
  </p:sldIdLst>
  <p:sldSz cx="9906000" cy="6858000" type="A4"/>
  <p:notesSz cx="6832600" cy="99631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580" userDrawn="1">
          <p15:clr>
            <a:srgbClr val="A4A3A4"/>
          </p15:clr>
        </p15:guide>
        <p15:guide id="3" pos="6083">
          <p15:clr>
            <a:srgbClr val="A4A3A4"/>
          </p15:clr>
        </p15:guide>
        <p15:guide id="4" pos="4662">
          <p15:clr>
            <a:srgbClr val="A4A3A4"/>
          </p15:clr>
        </p15:guide>
        <p15:guide id="6" pos="897">
          <p15:clr>
            <a:srgbClr val="A4A3A4"/>
          </p15:clr>
        </p15:guide>
        <p15:guide id="7" pos="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2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BFBFBF"/>
    <a:srgbClr val="D9D9D9"/>
    <a:srgbClr val="F2F2F2"/>
    <a:srgbClr val="FE6E02"/>
    <a:srgbClr val="FE2C02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6429" autoAdjust="0"/>
  </p:normalViewPr>
  <p:slideViewPr>
    <p:cSldViewPr snapToGrid="0">
      <p:cViewPr varScale="1">
        <p:scale>
          <a:sx n="90" d="100"/>
          <a:sy n="90" d="100"/>
        </p:scale>
        <p:origin x="90" y="306"/>
      </p:cViewPr>
      <p:guideLst>
        <p:guide orient="horz" pos="113"/>
        <p:guide pos="580"/>
        <p:guide pos="6083"/>
        <p:guide pos="4662"/>
        <p:guide pos="897"/>
        <p:guide pos="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90" y="-108"/>
      </p:cViewPr>
      <p:guideLst>
        <p:guide orient="horz" pos="3162"/>
        <p:guide pos="221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64675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464675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C255551B-6B25-4CF3-A7F2-34A6D3FDC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384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5650"/>
            <a:ext cx="5370513" cy="3719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32338"/>
            <a:ext cx="5011737" cy="4484687"/>
          </a:xfrm>
          <a:prstGeom prst="rect">
            <a:avLst/>
          </a:prstGeom>
          <a:noFill/>
          <a:ln>
            <a:noFill/>
          </a:ln>
        </p:spPr>
        <p:txBody>
          <a:bodyPr vert="horz" wrap="square" lIns="93863" tIns="46931" rIns="93863" bIns="469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64675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384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7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50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67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33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21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347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82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5362496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 err="1">
                <a:latin typeface="맑은 고딕" pitchFamily="50" charset="-127"/>
              </a:rPr>
              <a:t>Util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 err="1">
                <a:latin typeface="맑은 고딕" pitchFamily="50" charset="-127"/>
              </a:rPr>
              <a:t>Util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8" name="Rectangle 33"/>
          <p:cNvSpPr>
            <a:spLocks noChangeArrowheads="1"/>
          </p:cNvSpPr>
          <p:nvPr userDrawn="1"/>
        </p:nvSpPr>
        <p:spPr bwMode="auto">
          <a:xfrm>
            <a:off x="47625" y="91440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</a:t>
            </a: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74"/>
          <p:cNvSpPr>
            <a:spLocks noChangeArrowheads="1"/>
          </p:cNvSpPr>
          <p:nvPr userDrawn="1"/>
        </p:nvSpPr>
        <p:spPr bwMode="auto">
          <a:xfrm>
            <a:off x="412750" y="6453336"/>
            <a:ext cx="9083675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Copyright© 2020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굿페이퍼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50"/>
            <a:ext cx="9906000" cy="144016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44066"/>
            <a:ext cx="990600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71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635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635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95635" y="6408762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52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52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2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96937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굿페이퍼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34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635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95635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852019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3852019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95635" y="6408762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852019" y="6412016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3352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52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52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781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6781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781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396937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굿페이퍼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3854512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굿페이퍼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1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r" latinLnBrk="0">
              <a:defRPr/>
            </a:pPr>
            <a:endParaRPr kumimoji="0" lang="ko-KR" altLang="en-US" sz="12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5" name="직사각형 9"/>
          <p:cNvSpPr>
            <a:spLocks noChangeArrowheads="1"/>
          </p:cNvSpPr>
          <p:nvPr userDrawn="1"/>
        </p:nvSpPr>
        <p:spPr bwMode="auto">
          <a:xfrm>
            <a:off x="57150" y="919163"/>
            <a:ext cx="13612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800" dirty="0"/>
              <a:t>티소프트 전자계약시스템</a:t>
            </a:r>
            <a:endParaRPr lang="ko-KR" altLang="en-US" dirty="0"/>
          </a:p>
        </p:txBody>
      </p:sp>
      <p:sp>
        <p:nvSpPr>
          <p:cNvPr id="8" name="직사각형 13"/>
          <p:cNvSpPr>
            <a:spLocks noChangeArrowheads="1"/>
          </p:cNvSpPr>
          <p:nvPr userDrawn="1"/>
        </p:nvSpPr>
        <p:spPr bwMode="auto">
          <a:xfrm>
            <a:off x="6286500" y="944563"/>
            <a:ext cx="68421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800" dirty="0">
                <a:latin typeface="맑은 고딕" panose="020B0503020000020004" pitchFamily="50" charset="-127"/>
              </a:rPr>
              <a:t>비밀번호변경</a:t>
            </a:r>
          </a:p>
        </p:txBody>
      </p:sp>
      <p:sp>
        <p:nvSpPr>
          <p:cNvPr id="9" name="직사각형 14"/>
          <p:cNvSpPr>
            <a:spLocks noChangeArrowheads="1"/>
          </p:cNvSpPr>
          <p:nvPr userDrawn="1"/>
        </p:nvSpPr>
        <p:spPr bwMode="auto">
          <a:xfrm>
            <a:off x="7004050" y="944563"/>
            <a:ext cx="503238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latin typeface="맑은 고딕" panose="020B0503020000020004" pitchFamily="50" charset="-127"/>
              </a:rPr>
              <a:t>로그아웃</a:t>
            </a:r>
          </a:p>
        </p:txBody>
      </p: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6675" y="1123950"/>
            <a:ext cx="74501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2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Header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67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 err="1">
                <a:latin typeface="맑은 고딕" pitchFamily="50" charset="-127"/>
              </a:rPr>
              <a:t>Util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Header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>
                <a:latin typeface="맑은 고딕" pitchFamily="50" charset="-127"/>
              </a:rPr>
              <a:t>Header (</a:t>
            </a:r>
            <a:r>
              <a:rPr kumimoji="0" lang="ko-KR" altLang="en-US" sz="800" b="0" dirty="0">
                <a:latin typeface="맑은 고딕" pitchFamily="50" charset="-127"/>
              </a:rPr>
              <a:t>공통영역</a:t>
            </a:r>
            <a:r>
              <a:rPr kumimoji="0" lang="en-US" altLang="ko-KR" sz="800" b="0" dirty="0">
                <a:latin typeface="맑은 고딕" pitchFamily="50" charset="-127"/>
              </a:rPr>
              <a:t>)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75463" y="41275"/>
            <a:ext cx="2495550" cy="2619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latinLnBrk="0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4763" y="33338"/>
            <a:ext cx="6872287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CMI_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고객사플랫폼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화면설계서 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/>
              <a:t>- </a:t>
            </a:r>
            <a:fld id="{CE0FD295-9729-4139-A627-745A49E7A2D5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0" r:id="rId1"/>
    <p:sldLayoutId id="2147486221" r:id="rId2"/>
    <p:sldLayoutId id="2147486233" r:id="rId3"/>
    <p:sldLayoutId id="2147486231" r:id="rId4"/>
    <p:sldLayoutId id="2147486232" r:id="rId5"/>
    <p:sldLayoutId id="2147486230" r:id="rId6"/>
    <p:sldLayoutId id="2147486229" r:id="rId7"/>
    <p:sldLayoutId id="2147486223" r:id="rId8"/>
    <p:sldLayoutId id="2147486222" r:id="rId9"/>
    <p:sldLayoutId id="2147486224" r:id="rId10"/>
    <p:sldLayoutId id="2147486225" r:id="rId11"/>
    <p:sldLayoutId id="2147486226" r:id="rId12"/>
    <p:sldLayoutId id="2147486227" r:id="rId13"/>
    <p:sldLayoutId id="2147486228" r:id="rId14"/>
    <p:sldLayoutId id="2147486219" r:id="rId1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49"/>
          <p:cNvSpPr txBox="1">
            <a:spLocks noChangeArrowheads="1"/>
          </p:cNvSpPr>
          <p:nvPr/>
        </p:nvSpPr>
        <p:spPr bwMode="auto">
          <a:xfrm>
            <a:off x="3800872" y="3933056"/>
            <a:ext cx="2128838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Ver. 0.2</a:t>
            </a:r>
          </a:p>
          <a:p>
            <a:pPr algn="ctr" latinLnBrk="0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2020.07.29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C38EA-3FD7-47BD-B49A-068F537BD3CD}"/>
              </a:ext>
            </a:extLst>
          </p:cNvPr>
          <p:cNvSpPr txBox="1"/>
          <p:nvPr/>
        </p:nvSpPr>
        <p:spPr>
          <a:xfrm>
            <a:off x="0" y="1602458"/>
            <a:ext cx="9906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티소프트 전자계약시스템</a:t>
            </a:r>
            <a:endParaRPr lang="en-US" altLang="ko-KR" sz="40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관리자플랫폼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화면설계서</a:t>
            </a:r>
          </a:p>
        </p:txBody>
      </p:sp>
    </p:spTree>
    <p:extLst>
      <p:ext uri="{BB962C8B-B14F-4D97-AF65-F5344CB8AC3E}">
        <p14:creationId xmlns:p14="http://schemas.microsoft.com/office/powerpoint/2010/main" val="296395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29590"/>
              </p:ext>
            </p:extLst>
          </p:nvPr>
        </p:nvGraphicFramePr>
        <p:xfrm>
          <a:off x="488950" y="944563"/>
          <a:ext cx="9001126" cy="3137250"/>
        </p:xfrm>
        <a:graphic>
          <a:graphicData uri="http://schemas.openxmlformats.org/drawingml/2006/table">
            <a:tbl>
              <a:tblPr/>
              <a:tblGrid>
                <a:gridCol w="10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맑은 고딕"/>
                        </a:rPr>
                        <a:t>제</a:t>
                      </a:r>
                      <a:r>
                        <a:rPr lang="en-US" altLang="ko-KR" sz="900" b="1" i="0" u="none" strike="noStrike" dirty="0">
                          <a:latin typeface="맑은 고딕"/>
                        </a:rPr>
                        <a:t>·</a:t>
                      </a:r>
                      <a:r>
                        <a:rPr lang="ko-KR" altLang="en-US" sz="900" b="1" i="0" u="none" strike="noStrike" dirty="0">
                          <a:latin typeface="맑은 고딕"/>
                        </a:rPr>
                        <a:t>개정일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latin typeface="맑은 고딕"/>
                        </a:rPr>
                        <a:t>Version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제</a:t>
                      </a:r>
                      <a:r>
                        <a:rPr lang="en-US" altLang="ko-KR" sz="900" b="1" i="0" u="none" strike="noStrike">
                          <a:latin typeface="맑은 고딕"/>
                        </a:rPr>
                        <a:t>·</a:t>
                      </a:r>
                      <a:r>
                        <a:rPr lang="ko-KR" altLang="en-US" sz="900" b="1" i="0" u="none" strike="noStrike">
                          <a:latin typeface="맑은 고딕"/>
                        </a:rPr>
                        <a:t>개정 내용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작성자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검토자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승인자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2020.07.28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0.1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최초작성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이기영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dirty="0">
                          <a:latin typeface="+mn-lt"/>
                        </a:rPr>
                        <a:t>2020.07.29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0.2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화면설명추가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이기영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+mn-lt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+mn-lt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47675" y="584200"/>
            <a:ext cx="904875" cy="246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제</a:t>
            </a:r>
            <a:r>
              <a:rPr lang="en-US" altLang="ko-KR" b="1" dirty="0">
                <a:latin typeface="+mn-ea"/>
                <a:ea typeface="+mn-ea"/>
              </a:rPr>
              <a:t>·</a:t>
            </a:r>
            <a:r>
              <a:rPr lang="ko-KR" altLang="en-US" b="1" dirty="0">
                <a:latin typeface="+mn-ea"/>
                <a:ea typeface="+mn-ea"/>
              </a:rPr>
              <a:t>개정 이력</a:t>
            </a:r>
          </a:p>
        </p:txBody>
      </p:sp>
    </p:spTree>
    <p:extLst>
      <p:ext uri="{BB962C8B-B14F-4D97-AF65-F5344CB8AC3E}">
        <p14:creationId xmlns:p14="http://schemas.microsoft.com/office/powerpoint/2010/main" val="282023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34263"/>
              </p:ext>
            </p:extLst>
          </p:nvPr>
        </p:nvGraphicFramePr>
        <p:xfrm>
          <a:off x="7569200" y="898602"/>
          <a:ext cx="2298700" cy="2712555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브라우져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타이틀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티소프트 전자계약시스템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ID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저장기능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아이디비밀번호가 틀릴 경우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입력하신 아이디와 비밀번호가 일치하지 않습니다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자동가입방지문자가 틀릴 경우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입력하신 자동가입 장비문자가 올바르지 않습니다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/>
                        <a:t>Captcha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자동가입방지문자를 잘못 입력했을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자동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새로고침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입력된 아이디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비밀번호는 유지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37866" y="2197740"/>
            <a:ext cx="2557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티소프트 전자계약시스템 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2630399" y="2548719"/>
            <a:ext cx="2158737" cy="29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 dist="12700" dir="1326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아이디 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630399" y="2889689"/>
            <a:ext cx="2158737" cy="29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 dist="12700" dir="1326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비밀번호 입력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2628897" y="4213700"/>
            <a:ext cx="2160239" cy="353261"/>
          </a:xfrm>
          <a:prstGeom prst="rect">
            <a:avLst/>
          </a:prstGeom>
          <a:solidFill>
            <a:srgbClr val="007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47391" y="3174608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□ 아이디저장</a:t>
            </a:r>
          </a:p>
        </p:txBody>
      </p:sp>
      <p:sp>
        <p:nvSpPr>
          <p:cNvPr id="10" name="순서도: 병합 9"/>
          <p:cNvSpPr/>
          <p:nvPr/>
        </p:nvSpPr>
        <p:spPr>
          <a:xfrm>
            <a:off x="2576189" y="311828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순서도: 병합 13"/>
          <p:cNvSpPr/>
          <p:nvPr/>
        </p:nvSpPr>
        <p:spPr>
          <a:xfrm>
            <a:off x="4676362" y="4261566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42284" y="3470468"/>
            <a:ext cx="54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/>
              <a:t>새로고침</a:t>
            </a:r>
            <a:endParaRPr kumimoji="0" lang="ko-KR" altLang="en-US" sz="8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2170" t="31513" r="57818" b="34373"/>
          <a:stretch/>
        </p:blipFill>
        <p:spPr>
          <a:xfrm>
            <a:off x="2617285" y="3461760"/>
            <a:ext cx="1577027" cy="35657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630399" y="3842004"/>
            <a:ext cx="2158737" cy="29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 dist="12700" dir="1326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자동가입방지문자 입력</a:t>
            </a:r>
          </a:p>
        </p:txBody>
      </p:sp>
      <p:sp>
        <p:nvSpPr>
          <p:cNvPr id="27" name="순서도: 병합 26"/>
          <p:cNvSpPr/>
          <p:nvPr/>
        </p:nvSpPr>
        <p:spPr>
          <a:xfrm>
            <a:off x="5042707" y="365944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4959785" y="3461760"/>
            <a:ext cx="129050" cy="6724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/>
          <p:cNvSpPr/>
          <p:nvPr/>
        </p:nvSpPr>
        <p:spPr>
          <a:xfrm>
            <a:off x="3170848" y="2504113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순서도: 병합 25"/>
          <p:cNvSpPr/>
          <p:nvPr/>
        </p:nvSpPr>
        <p:spPr>
          <a:xfrm>
            <a:off x="3682639" y="279441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325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8100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계약관리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55760"/>
              </p:ext>
            </p:extLst>
          </p:nvPr>
        </p:nvGraphicFramePr>
        <p:xfrm>
          <a:off x="7569200" y="898602"/>
          <a:ext cx="2298700" cy="1547256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요청일시 최근순서대로 정렬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서명인 이름으로 검색기능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상태별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검색기능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*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처리 시 유지될 수 있도록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요청일시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계약번호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서명인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서명일시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입력데이터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계약서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등록링크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12">
            <a:extLst>
              <a:ext uri="{FF2B5EF4-FFF2-40B4-BE49-F238E27FC236}">
                <a16:creationId xmlns:a16="http://schemas.microsoft.com/office/drawing/2014/main" id="{85EE3361-D752-40CC-9597-0CBF19C2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151" y="1335788"/>
            <a:ext cx="6063692" cy="286285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82800" rIns="18000"/>
          <a:lstStyle/>
          <a:p>
            <a:pPr>
              <a:defRPr/>
            </a:pPr>
            <a:r>
              <a:rPr kumimoji="0" lang="ko-KR" altLang="en-US" sz="800" b="1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endParaRPr kumimoji="0" lang="ko-KR" altLang="ko-KR" sz="8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A6462E-A56F-4758-9251-C1A8B6566029}"/>
              </a:ext>
            </a:extLst>
          </p:cNvPr>
          <p:cNvSpPr/>
          <p:nvPr/>
        </p:nvSpPr>
        <p:spPr>
          <a:xfrm>
            <a:off x="6776299" y="1393062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검색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FADD8F-194E-4D25-9131-C3C2AA637439}"/>
              </a:ext>
            </a:extLst>
          </p:cNvPr>
          <p:cNvSpPr/>
          <p:nvPr/>
        </p:nvSpPr>
        <p:spPr>
          <a:xfrm>
            <a:off x="1380458" y="1385363"/>
            <a:ext cx="6912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ㆍ서명인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4D2A2D-7CA8-4A2C-95F9-5EF22808F27E}"/>
              </a:ext>
            </a:extLst>
          </p:cNvPr>
          <p:cNvSpPr/>
          <p:nvPr/>
        </p:nvSpPr>
        <p:spPr>
          <a:xfrm>
            <a:off x="2091241" y="1430032"/>
            <a:ext cx="1584000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110E98-CDC5-492D-84BA-F8A33EF73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42362"/>
              </p:ext>
            </p:extLst>
          </p:nvPr>
        </p:nvGraphicFramePr>
        <p:xfrm>
          <a:off x="1407150" y="1704162"/>
          <a:ext cx="6063690" cy="29290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05">
                  <a:extLst>
                    <a:ext uri="{9D8B030D-6E8A-4147-A177-3AD203B41FA5}">
                      <a16:colId xmlns:a16="http://schemas.microsoft.com/office/drawing/2014/main" val="385643963"/>
                    </a:ext>
                  </a:extLst>
                </a:gridCol>
                <a:gridCol w="579333">
                  <a:extLst>
                    <a:ext uri="{9D8B030D-6E8A-4147-A177-3AD203B41FA5}">
                      <a16:colId xmlns:a16="http://schemas.microsoft.com/office/drawing/2014/main" val="3916625603"/>
                    </a:ext>
                  </a:extLst>
                </a:gridCol>
                <a:gridCol w="583971">
                  <a:extLst>
                    <a:ext uri="{9D8B030D-6E8A-4147-A177-3AD203B41FA5}">
                      <a16:colId xmlns:a16="http://schemas.microsoft.com/office/drawing/2014/main" val="322287468"/>
                    </a:ext>
                  </a:extLst>
                </a:gridCol>
                <a:gridCol w="114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09">
                  <a:extLst>
                    <a:ext uri="{9D8B030D-6E8A-4147-A177-3AD203B41FA5}">
                      <a16:colId xmlns:a16="http://schemas.microsoft.com/office/drawing/2014/main" val="2393793139"/>
                    </a:ext>
                  </a:extLst>
                </a:gridCol>
                <a:gridCol w="1300102">
                  <a:extLst>
                    <a:ext uri="{9D8B030D-6E8A-4147-A177-3AD203B41FA5}">
                      <a16:colId xmlns:a16="http://schemas.microsoft.com/office/drawing/2014/main" val="2254383149"/>
                    </a:ext>
                  </a:extLst>
                </a:gridCol>
                <a:gridCol w="472764">
                  <a:extLst>
                    <a:ext uri="{9D8B030D-6E8A-4147-A177-3AD203B41FA5}">
                      <a16:colId xmlns:a16="http://schemas.microsoft.com/office/drawing/2014/main" val="1153694253"/>
                    </a:ext>
                  </a:extLst>
                </a:gridCol>
              </a:tblGrid>
              <a:tr h="2258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계약요청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계약완료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3528"/>
                  </a:ext>
                </a:extLst>
              </a:tr>
              <a:tr h="2258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요청일시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계약번호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서식명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서명인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서명일시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입력데이터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56183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2020072801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위임계약서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 01020374707 / moran@tsoft.co.kr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2020072801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위임계약서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 01020374707 / moran@tsoft.co.kr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성명</a:t>
                      </a:r>
                      <a:r>
                        <a:rPr kumimoji="0" lang="en-US" altLang="ko-KR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주민번호</a:t>
                      </a:r>
                      <a:r>
                        <a:rPr kumimoji="0" lang="en-US" altLang="ko-KR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주소</a:t>
                      </a:r>
                      <a:r>
                        <a:rPr kumimoji="0" lang="en-US" altLang="ko-KR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800" b="0" dirty="0" err="1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은행명</a:t>
                      </a:r>
                      <a:r>
                        <a:rPr kumimoji="0" lang="en-US" altLang="ko-KR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계좌번호</a:t>
                      </a:r>
                      <a:r>
                        <a:rPr kumimoji="0" lang="en-US" altLang="ko-KR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이메일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추적표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1,119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1,118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Group 507">
            <a:extLst>
              <a:ext uri="{FF2B5EF4-FFF2-40B4-BE49-F238E27FC236}">
                <a16:creationId xmlns:a16="http://schemas.microsoft.com/office/drawing/2014/main" id="{A8B25CA6-C0A9-4419-AC64-E6144B79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64085"/>
              </p:ext>
            </p:extLst>
          </p:nvPr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EDD0CC-D66D-4D32-9BBC-201B712F2427}"/>
              </a:ext>
            </a:extLst>
          </p:cNvPr>
          <p:cNvSpPr/>
          <p:nvPr/>
        </p:nvSpPr>
        <p:spPr>
          <a:xfrm>
            <a:off x="44406" y="1168937"/>
            <a:ext cx="1311275" cy="18725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091059-2E51-4754-8C9F-F4B930CFDB7E}"/>
              </a:ext>
            </a:extLst>
          </p:cNvPr>
          <p:cNvSpPr/>
          <p:nvPr/>
        </p:nvSpPr>
        <p:spPr>
          <a:xfrm>
            <a:off x="3865354" y="1385363"/>
            <a:ext cx="18357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ㆍ상태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 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●전체   ○진행중  ○완료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TextBox 30">
            <a:extLst>
              <a:ext uri="{FF2B5EF4-FFF2-40B4-BE49-F238E27FC236}">
                <a16:creationId xmlns:a16="http://schemas.microsoft.com/office/drawing/2014/main" id="{3F49AFEC-B738-45D3-A5A2-E9DF2A2FC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52" y="4944795"/>
            <a:ext cx="314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1" dirty="0">
                <a:latin typeface="+mn-ea"/>
                <a:ea typeface="+mn-ea"/>
              </a:rPr>
              <a:t>◀◀   ◀  </a:t>
            </a:r>
            <a:r>
              <a:rPr kumimoji="0" lang="en-US" altLang="ko-KR" sz="800" b="1" dirty="0">
                <a:solidFill>
                  <a:srgbClr val="FF6600"/>
                </a:solidFill>
                <a:latin typeface="+mn-ea"/>
                <a:ea typeface="+mn-ea"/>
              </a:rPr>
              <a:t>1 </a:t>
            </a:r>
            <a:r>
              <a:rPr kumimoji="0" lang="en-US" altLang="ko-KR" sz="800" b="1" dirty="0">
                <a:latin typeface="+mn-ea"/>
                <a:ea typeface="+mn-ea"/>
              </a:rPr>
              <a:t>  2   3   4   5   6   7   8   9   10  </a:t>
            </a:r>
            <a:r>
              <a:rPr kumimoji="0" lang="ko-KR" altLang="en-US" sz="800" b="1" dirty="0">
                <a:latin typeface="+mn-ea"/>
                <a:ea typeface="+mn-ea"/>
              </a:rPr>
              <a:t>▶  ▶▶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BE67F5-5B7A-4471-9292-90848E3F9A92}"/>
              </a:ext>
            </a:extLst>
          </p:cNvPr>
          <p:cNvSpPr/>
          <p:nvPr/>
        </p:nvSpPr>
        <p:spPr>
          <a:xfrm>
            <a:off x="2276695" y="3203216"/>
            <a:ext cx="3918787" cy="2069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latin typeface="+mn-ea"/>
                <a:ea typeface="+mn-ea"/>
              </a:rPr>
              <a:t>20</a:t>
            </a:r>
            <a:r>
              <a:rPr lang="ko-KR" altLang="en-US" sz="800" dirty="0">
                <a:latin typeface="+mn-ea"/>
                <a:ea typeface="+mn-ea"/>
              </a:rPr>
              <a:t>줄씩 </a:t>
            </a:r>
            <a:r>
              <a:rPr lang="ko-KR" altLang="en-US" sz="800" dirty="0" err="1">
                <a:latin typeface="+mn-ea"/>
                <a:ea typeface="+mn-ea"/>
              </a:rPr>
              <a:t>페이징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DD1B50-795F-4126-995E-9884836DC874}"/>
              </a:ext>
            </a:extLst>
          </p:cNvPr>
          <p:cNvSpPr/>
          <p:nvPr/>
        </p:nvSpPr>
        <p:spPr>
          <a:xfrm>
            <a:off x="6813615" y="4700265"/>
            <a:ext cx="657225" cy="18256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/>
              <a:t>등록</a:t>
            </a: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2345105E-0D15-42D9-A404-31EFC84C3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100138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계약관리</a:t>
            </a:r>
          </a:p>
        </p:txBody>
      </p:sp>
      <p:sp>
        <p:nvSpPr>
          <p:cNvPr id="5" name="순서도: 병합 4">
            <a:extLst>
              <a:ext uri="{FF2B5EF4-FFF2-40B4-BE49-F238E27FC236}">
                <a16:creationId xmlns:a16="http://schemas.microsoft.com/office/drawing/2014/main" id="{B3A1AADC-AE91-43CC-AE86-E5E24789E57E}"/>
              </a:ext>
            </a:extLst>
          </p:cNvPr>
          <p:cNvSpPr/>
          <p:nvPr/>
        </p:nvSpPr>
        <p:spPr>
          <a:xfrm>
            <a:off x="2091241" y="133328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순서도: 병합 17">
            <a:extLst>
              <a:ext uri="{FF2B5EF4-FFF2-40B4-BE49-F238E27FC236}">
                <a16:creationId xmlns:a16="http://schemas.microsoft.com/office/drawing/2014/main" id="{F3D12279-C3CD-4C9B-A794-FE2BD6E03A88}"/>
              </a:ext>
            </a:extLst>
          </p:cNvPr>
          <p:cNvSpPr/>
          <p:nvPr/>
        </p:nvSpPr>
        <p:spPr>
          <a:xfrm>
            <a:off x="4626171" y="1269295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0A1FCD5D-7645-41DE-BAE8-DD2F2B591849}"/>
              </a:ext>
            </a:extLst>
          </p:cNvPr>
          <p:cNvSpPr/>
          <p:nvPr/>
        </p:nvSpPr>
        <p:spPr>
          <a:xfrm>
            <a:off x="1355681" y="1651637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F8855BA5-F408-4516-8753-658C31025B89}"/>
              </a:ext>
            </a:extLst>
          </p:cNvPr>
          <p:cNvSpPr/>
          <p:nvPr/>
        </p:nvSpPr>
        <p:spPr>
          <a:xfrm>
            <a:off x="3440291" y="4817940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9649E29D-631C-4040-8B92-773D0E8D3B3C}"/>
              </a:ext>
            </a:extLst>
          </p:cNvPr>
          <p:cNvSpPr/>
          <p:nvPr/>
        </p:nvSpPr>
        <p:spPr>
          <a:xfrm>
            <a:off x="6776299" y="4608984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973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81403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계약관리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48645"/>
              </p:ext>
            </p:extLst>
          </p:nvPr>
        </p:nvGraphicFramePr>
        <p:xfrm>
          <a:off x="7569200" y="898602"/>
          <a:ext cx="2298700" cy="4026991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공통화면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요청일시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계약번호 자동생성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저장버튼만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전체버튼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필수입력이 안되었을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: “***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는 필수입력 항목입니다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계약요청을 다시하는 기능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클릭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재발송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처리했습니다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후 이메일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재발송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계약서발송을 다시하는 기능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클릭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재발송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처리했습니다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후 이메일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문자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재발송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삭제기능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-”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해당 건을 삭제하시겠습니까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?”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취소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시 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정상적으로 삭제되었습니다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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목록으로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목록으로 이동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정상적으로 저장되었습니다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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목록으로 이동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79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선택 팝업 링크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300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금일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~+7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달력을 선택하여 변경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종료일자가 시작일자보다 작을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종료일자는 시작일자보다 이후 날짜로 선택해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728512"/>
                  </a:ext>
                </a:extLst>
              </a:tr>
            </a:tbl>
          </a:graphicData>
        </a:graphic>
      </p:graphicFrame>
      <p:graphicFrame>
        <p:nvGraphicFramePr>
          <p:cNvPr id="3" name="Group 507">
            <a:extLst>
              <a:ext uri="{FF2B5EF4-FFF2-40B4-BE49-F238E27FC236}">
                <a16:creationId xmlns:a16="http://schemas.microsoft.com/office/drawing/2014/main" id="{A8B25CA6-C0A9-4419-AC64-E6144B79DF64}"/>
              </a:ext>
            </a:extLst>
          </p:cNvPr>
          <p:cNvGraphicFramePr>
            <a:graphicFrameLocks noGrp="1"/>
          </p:cNvGraphicFramePr>
          <p:nvPr/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EDD0CC-D66D-4D32-9BBC-201B712F2427}"/>
              </a:ext>
            </a:extLst>
          </p:cNvPr>
          <p:cNvSpPr/>
          <p:nvPr/>
        </p:nvSpPr>
        <p:spPr>
          <a:xfrm>
            <a:off x="44406" y="1168937"/>
            <a:ext cx="1311275" cy="18725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2345105E-0D15-42D9-A404-31EFC84C3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100138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계약관리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D49B2C-F203-4699-8FC0-8F00C7C6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36640"/>
              </p:ext>
            </p:extLst>
          </p:nvPr>
        </p:nvGraphicFramePr>
        <p:xfrm>
          <a:off x="1450975" y="1506750"/>
          <a:ext cx="6005210" cy="1233277"/>
        </p:xfrm>
        <a:graphic>
          <a:graphicData uri="http://schemas.openxmlformats.org/drawingml/2006/table">
            <a:tbl>
              <a:tblPr/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055">
                  <a:extLst>
                    <a:ext uri="{9D8B030D-6E8A-4147-A177-3AD203B41FA5}">
                      <a16:colId xmlns:a16="http://schemas.microsoft.com/office/drawing/2014/main" val="2287084262"/>
                    </a:ext>
                  </a:extLst>
                </a:gridCol>
                <a:gridCol w="439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02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대상서식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7675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위임계약서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02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서명기한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138665"/>
                  </a:ext>
                </a:extLst>
              </a:tr>
              <a:tr h="232891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89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89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47F995-2215-4D1D-9210-8654E1A24188}"/>
              </a:ext>
            </a:extLst>
          </p:cNvPr>
          <p:cNvSpPr/>
          <p:nvPr/>
        </p:nvSpPr>
        <p:spPr>
          <a:xfrm>
            <a:off x="3154664" y="2066425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72B088-F142-441D-BA59-B820D9F92C87}"/>
              </a:ext>
            </a:extLst>
          </p:cNvPr>
          <p:cNvSpPr/>
          <p:nvPr/>
        </p:nvSpPr>
        <p:spPr>
          <a:xfrm>
            <a:off x="3154664" y="2285500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97364F-2373-46D4-950D-C11062BFAFA5}"/>
              </a:ext>
            </a:extLst>
          </p:cNvPr>
          <p:cNvSpPr/>
          <p:nvPr/>
        </p:nvSpPr>
        <p:spPr>
          <a:xfrm>
            <a:off x="3154664" y="2523625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47B809-E8C2-4A8B-A4D3-AFA380773832}"/>
              </a:ext>
            </a:extLst>
          </p:cNvPr>
          <p:cNvSpPr/>
          <p:nvPr/>
        </p:nvSpPr>
        <p:spPr>
          <a:xfrm>
            <a:off x="5927091" y="1286982"/>
            <a:ext cx="15921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*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</a:rPr>
              <a:t>표시는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</a:rPr>
              <a:t>필수입력 항목입니다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0DFDBE0-6CEE-48E6-BD5A-900ADCC013AC}"/>
              </a:ext>
            </a:extLst>
          </p:cNvPr>
          <p:cNvSpPr/>
          <p:nvPr/>
        </p:nvSpPr>
        <p:spPr>
          <a:xfrm>
            <a:off x="3154664" y="1542770"/>
            <a:ext cx="396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/>
              <a:t>선택</a:t>
            </a:r>
            <a:endParaRPr kumimoji="0" lang="ko-KR" altLang="en-US" sz="8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40BFB62-1BA1-43E9-8BFF-452308DE9D07}"/>
              </a:ext>
            </a:extLst>
          </p:cNvPr>
          <p:cNvSpPr/>
          <p:nvPr/>
        </p:nvSpPr>
        <p:spPr>
          <a:xfrm>
            <a:off x="4235153" y="2916452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삭제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7E1AE8-9800-420E-84D6-6B3F5F67F57A}"/>
              </a:ext>
            </a:extLst>
          </p:cNvPr>
          <p:cNvSpPr/>
          <p:nvPr/>
        </p:nvSpPr>
        <p:spPr>
          <a:xfrm>
            <a:off x="5643899" y="2914836"/>
            <a:ext cx="657225" cy="18256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/>
              <a:t>저장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EFD482-E355-435A-9C95-D8823BD67B19}"/>
              </a:ext>
            </a:extLst>
          </p:cNvPr>
          <p:cNvSpPr/>
          <p:nvPr/>
        </p:nvSpPr>
        <p:spPr>
          <a:xfrm>
            <a:off x="3218184" y="2918645"/>
            <a:ext cx="972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/>
              <a:t>재발송</a:t>
            </a:r>
            <a:r>
              <a:rPr kumimoji="0" lang="en-US" altLang="ko-KR" sz="800" b="1" dirty="0"/>
              <a:t>-</a:t>
            </a:r>
            <a:r>
              <a:rPr kumimoji="0" lang="ko-KR" altLang="en-US" sz="800" b="1" dirty="0"/>
              <a:t>계약서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3B1F05D-CDA9-4341-982D-D392427E1C4D}"/>
              </a:ext>
            </a:extLst>
          </p:cNvPr>
          <p:cNvSpPr/>
          <p:nvPr/>
        </p:nvSpPr>
        <p:spPr>
          <a:xfrm>
            <a:off x="2182587" y="2916452"/>
            <a:ext cx="972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err="1"/>
              <a:t>재발송</a:t>
            </a:r>
            <a:r>
              <a:rPr kumimoji="0" lang="en-US" altLang="ko-KR" sz="800" b="1" dirty="0"/>
              <a:t>-</a:t>
            </a:r>
            <a:r>
              <a:rPr kumimoji="0" lang="ko-KR" altLang="en-US" sz="800" b="1" dirty="0"/>
              <a:t>계약요청</a:t>
            </a:r>
          </a:p>
        </p:txBody>
      </p:sp>
      <p:grpSp>
        <p:nvGrpSpPr>
          <p:cNvPr id="57" name="그룹 159">
            <a:extLst>
              <a:ext uri="{FF2B5EF4-FFF2-40B4-BE49-F238E27FC236}">
                <a16:creationId xmlns:a16="http://schemas.microsoft.com/office/drawing/2014/main" id="{091F4D96-6B96-4761-ADF0-6E66C4B195D7}"/>
              </a:ext>
            </a:extLst>
          </p:cNvPr>
          <p:cNvGrpSpPr>
            <a:grpSpLocks/>
          </p:cNvGrpSpPr>
          <p:nvPr/>
        </p:nvGrpSpPr>
        <p:grpSpPr bwMode="auto">
          <a:xfrm>
            <a:off x="3153219" y="1784664"/>
            <a:ext cx="1619250" cy="215900"/>
            <a:chOff x="1453052" y="6312620"/>
            <a:chExt cx="1619832" cy="2159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E713F03-F997-4856-920A-926540AE18EB}"/>
                </a:ext>
              </a:extLst>
            </p:cNvPr>
            <p:cNvSpPr/>
            <p:nvPr/>
          </p:nvSpPr>
          <p:spPr>
            <a:xfrm>
              <a:off x="1453052" y="6352307"/>
              <a:ext cx="539944" cy="144463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dirty="0">
                  <a:latin typeface="+mn-ea"/>
                </a:rPr>
                <a:t>2020.11.01</a:t>
              </a:r>
              <a:endParaRPr kumimoji="0" lang="ko-KR" altLang="en-US" sz="700" dirty="0">
                <a:latin typeface="+mn-ea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40B8F9C0-289D-4A9E-94DC-432FE2BF4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728" y="6344370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DDA13F-5873-4BC1-8936-C52B10FAD3A3}"/>
                </a:ext>
              </a:extLst>
            </p:cNvPr>
            <p:cNvSpPr txBox="1"/>
            <p:nvPr/>
          </p:nvSpPr>
          <p:spPr bwMode="auto">
            <a:xfrm>
              <a:off x="2118454" y="6312620"/>
              <a:ext cx="257267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b="1" dirty="0">
                  <a:latin typeface="+mn-ea"/>
                  <a:ea typeface="+mn-ea"/>
                </a:rPr>
                <a:t>~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5CEE40A-ABA0-47A4-933B-156A91FFBDB2}"/>
                </a:ext>
              </a:extLst>
            </p:cNvPr>
            <p:cNvSpPr/>
            <p:nvPr/>
          </p:nvSpPr>
          <p:spPr>
            <a:xfrm>
              <a:off x="2324903" y="6352307"/>
              <a:ext cx="539944" cy="144463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dirty="0">
                  <a:latin typeface="+mn-ea"/>
                </a:rPr>
                <a:t>2011.11.30</a:t>
              </a:r>
              <a:endParaRPr kumimoji="0" lang="ko-KR" altLang="en-US" sz="700" dirty="0">
                <a:latin typeface="+mn-ea"/>
              </a:endParaRPr>
            </a:p>
          </p:txBody>
        </p:sp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id="{89BA98B6-457F-4379-B1A7-824ED02A0F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384" y="6344370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C425C5-33CF-4EF3-84E5-CBAFE7A9642C}"/>
              </a:ext>
            </a:extLst>
          </p:cNvPr>
          <p:cNvSpPr/>
          <p:nvPr/>
        </p:nvSpPr>
        <p:spPr>
          <a:xfrm>
            <a:off x="4939888" y="2921457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목록</a:t>
            </a: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DB1A1F51-BE31-4948-B44E-A35A531F327C}"/>
              </a:ext>
            </a:extLst>
          </p:cNvPr>
          <p:cNvSpPr/>
          <p:nvPr/>
        </p:nvSpPr>
        <p:spPr>
          <a:xfrm>
            <a:off x="3041649" y="199298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순서도: 병합 25">
            <a:extLst>
              <a:ext uri="{FF2B5EF4-FFF2-40B4-BE49-F238E27FC236}">
                <a16:creationId xmlns:a16="http://schemas.microsoft.com/office/drawing/2014/main" id="{D20C77EE-55EA-4B0F-9033-36A330D6DD00}"/>
              </a:ext>
            </a:extLst>
          </p:cNvPr>
          <p:cNvSpPr/>
          <p:nvPr/>
        </p:nvSpPr>
        <p:spPr>
          <a:xfrm>
            <a:off x="3035744" y="2247620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00B80067-448D-43B5-B464-E0870A344CA0}"/>
              </a:ext>
            </a:extLst>
          </p:cNvPr>
          <p:cNvSpPr/>
          <p:nvPr/>
        </p:nvSpPr>
        <p:spPr>
          <a:xfrm>
            <a:off x="3035744" y="2502259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순서도: 병합 27">
            <a:extLst>
              <a:ext uri="{FF2B5EF4-FFF2-40B4-BE49-F238E27FC236}">
                <a16:creationId xmlns:a16="http://schemas.microsoft.com/office/drawing/2014/main" id="{274D6A4A-E1D5-4CA2-A305-F437C3C3A3ED}"/>
              </a:ext>
            </a:extLst>
          </p:cNvPr>
          <p:cNvSpPr/>
          <p:nvPr/>
        </p:nvSpPr>
        <p:spPr>
          <a:xfrm>
            <a:off x="2117684" y="282325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순서도: 병합 28">
            <a:extLst>
              <a:ext uri="{FF2B5EF4-FFF2-40B4-BE49-F238E27FC236}">
                <a16:creationId xmlns:a16="http://schemas.microsoft.com/office/drawing/2014/main" id="{34B07318-D8F2-4D1F-975C-D1A75F756A00}"/>
              </a:ext>
            </a:extLst>
          </p:cNvPr>
          <p:cNvSpPr/>
          <p:nvPr/>
        </p:nvSpPr>
        <p:spPr>
          <a:xfrm>
            <a:off x="3170674" y="282325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순서도: 병합 29">
            <a:extLst>
              <a:ext uri="{FF2B5EF4-FFF2-40B4-BE49-F238E27FC236}">
                <a16:creationId xmlns:a16="http://schemas.microsoft.com/office/drawing/2014/main" id="{4F316343-80D6-4E16-A02F-65024C71B65E}"/>
              </a:ext>
            </a:extLst>
          </p:cNvPr>
          <p:cNvSpPr/>
          <p:nvPr/>
        </p:nvSpPr>
        <p:spPr>
          <a:xfrm>
            <a:off x="4240795" y="2812364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순서도: 병합 30">
            <a:extLst>
              <a:ext uri="{FF2B5EF4-FFF2-40B4-BE49-F238E27FC236}">
                <a16:creationId xmlns:a16="http://schemas.microsoft.com/office/drawing/2014/main" id="{13D5221B-BDD9-4A01-A89B-B5BE488AA1BE}"/>
              </a:ext>
            </a:extLst>
          </p:cNvPr>
          <p:cNvSpPr/>
          <p:nvPr/>
        </p:nvSpPr>
        <p:spPr>
          <a:xfrm>
            <a:off x="5293785" y="2812364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순서도: 병합 32">
            <a:extLst>
              <a:ext uri="{FF2B5EF4-FFF2-40B4-BE49-F238E27FC236}">
                <a16:creationId xmlns:a16="http://schemas.microsoft.com/office/drawing/2014/main" id="{9CB8637D-0083-479E-A824-7F7A924AD9F2}"/>
              </a:ext>
            </a:extLst>
          </p:cNvPr>
          <p:cNvSpPr/>
          <p:nvPr/>
        </p:nvSpPr>
        <p:spPr>
          <a:xfrm>
            <a:off x="6078345" y="2812364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순서도: 병합 33">
            <a:extLst>
              <a:ext uri="{FF2B5EF4-FFF2-40B4-BE49-F238E27FC236}">
                <a16:creationId xmlns:a16="http://schemas.microsoft.com/office/drawing/2014/main" id="{55AFC463-F9D2-42F8-BAD5-BD7160DA1861}"/>
              </a:ext>
            </a:extLst>
          </p:cNvPr>
          <p:cNvSpPr/>
          <p:nvPr/>
        </p:nvSpPr>
        <p:spPr>
          <a:xfrm>
            <a:off x="3035744" y="1459545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순서도: 병합 34">
            <a:extLst>
              <a:ext uri="{FF2B5EF4-FFF2-40B4-BE49-F238E27FC236}">
                <a16:creationId xmlns:a16="http://schemas.microsoft.com/office/drawing/2014/main" id="{A1785AD1-DF9E-4503-A488-B0459D791AC6}"/>
              </a:ext>
            </a:extLst>
          </p:cNvPr>
          <p:cNvSpPr/>
          <p:nvPr/>
        </p:nvSpPr>
        <p:spPr>
          <a:xfrm>
            <a:off x="3026881" y="175965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119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29589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대상서식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팝업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07545"/>
              </p:ext>
            </p:extLst>
          </p:nvPr>
        </p:nvGraphicFramePr>
        <p:xfrm>
          <a:off x="7569200" y="898602"/>
          <a:ext cx="2298700" cy="1619288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선택을 누르면 자동으로 창이 닫힘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서식명으로 검색 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최근 등록순서대로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서식명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서식파일명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선택 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창닫기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창닫기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취소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직사각형 57"/>
          <p:cNvSpPr>
            <a:spLocks noChangeArrowheads="1"/>
          </p:cNvSpPr>
          <p:nvPr/>
        </p:nvSpPr>
        <p:spPr bwMode="auto">
          <a:xfrm>
            <a:off x="52610" y="924832"/>
            <a:ext cx="6241864" cy="54539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직사각형 25"/>
          <p:cNvSpPr>
            <a:spLocks noChangeArrowheads="1"/>
          </p:cNvSpPr>
          <p:nvPr/>
        </p:nvSpPr>
        <p:spPr bwMode="auto">
          <a:xfrm>
            <a:off x="149225" y="924833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대상서식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2863850" y="4538779"/>
            <a:ext cx="833671" cy="203756"/>
          </a:xfrm>
          <a:prstGeom prst="rect">
            <a:avLst/>
          </a:prstGeom>
          <a:solidFill>
            <a:srgbClr val="007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닫기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E7E85C-C42D-4709-80DA-645CD9FA4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57025"/>
              </p:ext>
            </p:extLst>
          </p:nvPr>
        </p:nvGraphicFramePr>
        <p:xfrm>
          <a:off x="144562" y="1352668"/>
          <a:ext cx="6050992" cy="2565963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8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445">
                  <a:extLst>
                    <a:ext uri="{9D8B030D-6E8A-4147-A177-3AD203B41FA5}">
                      <a16:colId xmlns:a16="http://schemas.microsoft.com/office/drawing/2014/main" val="398921319"/>
                    </a:ext>
                  </a:extLst>
                </a:gridCol>
              </a:tblGrid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서식파일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123456.doc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123456.doc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0">
            <a:extLst>
              <a:ext uri="{FF2B5EF4-FFF2-40B4-BE49-F238E27FC236}">
                <a16:creationId xmlns:a16="http://schemas.microsoft.com/office/drawing/2014/main" id="{78CD2494-F9D6-4B99-B4DF-F0EB129E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489" y="4057852"/>
            <a:ext cx="314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1" dirty="0">
                <a:latin typeface="+mn-ea"/>
                <a:ea typeface="+mn-ea"/>
              </a:rPr>
              <a:t>◀◀   ◀  </a:t>
            </a:r>
            <a:r>
              <a:rPr kumimoji="0" lang="en-US" altLang="ko-KR" sz="800" b="1" dirty="0">
                <a:solidFill>
                  <a:srgbClr val="FF6600"/>
                </a:solidFill>
                <a:latin typeface="+mn-ea"/>
                <a:ea typeface="+mn-ea"/>
              </a:rPr>
              <a:t>1 </a:t>
            </a:r>
            <a:r>
              <a:rPr kumimoji="0" lang="en-US" altLang="ko-KR" sz="800" b="1" dirty="0">
                <a:latin typeface="+mn-ea"/>
                <a:ea typeface="+mn-ea"/>
              </a:rPr>
              <a:t>  2   3   4   5   6   7   8   9   10  </a:t>
            </a:r>
            <a:r>
              <a:rPr kumimoji="0" lang="ko-KR" altLang="en-US" sz="800" b="1" dirty="0">
                <a:latin typeface="+mn-ea"/>
                <a:ea typeface="+mn-ea"/>
              </a:rPr>
              <a:t>▶  ▶▶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65AA9C-3DE8-4835-93FC-A8417D303B54}"/>
              </a:ext>
            </a:extLst>
          </p:cNvPr>
          <p:cNvSpPr/>
          <p:nvPr/>
        </p:nvSpPr>
        <p:spPr>
          <a:xfrm>
            <a:off x="1056007" y="2532173"/>
            <a:ext cx="3918787" cy="2069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latin typeface="+mn-ea"/>
                <a:ea typeface="+mn-ea"/>
              </a:rPr>
              <a:t>10</a:t>
            </a:r>
            <a:r>
              <a:rPr lang="ko-KR" altLang="en-US" sz="800" dirty="0">
                <a:latin typeface="+mn-ea"/>
                <a:ea typeface="+mn-ea"/>
              </a:rPr>
              <a:t>줄씩 </a:t>
            </a:r>
            <a:r>
              <a:rPr lang="ko-KR" altLang="en-US" sz="800" dirty="0" err="1">
                <a:latin typeface="+mn-ea"/>
                <a:ea typeface="+mn-ea"/>
              </a:rPr>
              <a:t>페이징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8EC9C-15F2-464B-96AC-99D10C274176}"/>
              </a:ext>
            </a:extLst>
          </p:cNvPr>
          <p:cNvSpPr/>
          <p:nvPr/>
        </p:nvSpPr>
        <p:spPr>
          <a:xfrm>
            <a:off x="4272062" y="1117981"/>
            <a:ext cx="1476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0C5A8-99E2-4F9C-B30B-18B4193A20D0}"/>
              </a:ext>
            </a:extLst>
          </p:cNvPr>
          <p:cNvSpPr txBox="1"/>
          <p:nvPr/>
        </p:nvSpPr>
        <p:spPr>
          <a:xfrm>
            <a:off x="3826837" y="1107692"/>
            <a:ext cx="6191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 err="1">
                <a:solidFill>
                  <a:srgbClr val="000000"/>
                </a:solidFill>
                <a:latin typeface="+mn-ea"/>
              </a:rPr>
              <a:t>서식명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440A8C-D048-4FC0-A80E-07BEBC8DA81D}"/>
              </a:ext>
            </a:extLst>
          </p:cNvPr>
          <p:cNvSpPr/>
          <p:nvPr/>
        </p:nvSpPr>
        <p:spPr>
          <a:xfrm>
            <a:off x="5792025" y="1116708"/>
            <a:ext cx="396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/>
              <a:t>검색</a:t>
            </a:r>
            <a:endParaRPr kumimoji="0" lang="ko-KR" altLang="en-US" sz="800" b="1" dirty="0"/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BF562F8B-923C-4EF2-9A76-F3F66AE19AE2}"/>
              </a:ext>
            </a:extLst>
          </p:cNvPr>
          <p:cNvSpPr/>
          <p:nvPr/>
        </p:nvSpPr>
        <p:spPr>
          <a:xfrm>
            <a:off x="5888825" y="97245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순서도: 병합 14">
            <a:extLst>
              <a:ext uri="{FF2B5EF4-FFF2-40B4-BE49-F238E27FC236}">
                <a16:creationId xmlns:a16="http://schemas.microsoft.com/office/drawing/2014/main" id="{D7BCEA7F-A05F-4A43-B8E1-95CB49A8F047}"/>
              </a:ext>
            </a:extLst>
          </p:cNvPr>
          <p:cNvSpPr/>
          <p:nvPr/>
        </p:nvSpPr>
        <p:spPr>
          <a:xfrm>
            <a:off x="402425" y="1261386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987E2AAC-56A6-4155-9492-A36C9C8DF714}"/>
              </a:ext>
            </a:extLst>
          </p:cNvPr>
          <p:cNvSpPr/>
          <p:nvPr/>
        </p:nvSpPr>
        <p:spPr>
          <a:xfrm>
            <a:off x="5630587" y="163551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89E688B7-A39F-4E4E-AB3E-C378FA1B1E84}"/>
              </a:ext>
            </a:extLst>
          </p:cNvPr>
          <p:cNvSpPr/>
          <p:nvPr/>
        </p:nvSpPr>
        <p:spPr>
          <a:xfrm>
            <a:off x="3462571" y="3972029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순서도: 병합 19">
            <a:extLst>
              <a:ext uri="{FF2B5EF4-FFF2-40B4-BE49-F238E27FC236}">
                <a16:creationId xmlns:a16="http://schemas.microsoft.com/office/drawing/2014/main" id="{C5FD340E-3BA3-469D-BDEB-CC13205ABFC7}"/>
              </a:ext>
            </a:extLst>
          </p:cNvPr>
          <p:cNvSpPr/>
          <p:nvPr/>
        </p:nvSpPr>
        <p:spPr>
          <a:xfrm>
            <a:off x="2859727" y="440379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39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59716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서식관리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376540"/>
              </p:ext>
            </p:extLst>
          </p:nvPr>
        </p:nvGraphicFramePr>
        <p:xfrm>
          <a:off x="7569200" y="898602"/>
          <a:ext cx="2298700" cy="2559192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서식파일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* PDF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만 등록 가능하도록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서식명으로 검색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*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검색 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유지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서식파일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수정시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정보를 수정하시겠습니까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?”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취소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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확인을 누른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정상적으로 수정되었습니다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삭제시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정보를 삭제하시겠습니까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?”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취소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 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확인을 누른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정상적으로 삭제되었습니다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페이징처리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Group 507">
            <a:extLst>
              <a:ext uri="{FF2B5EF4-FFF2-40B4-BE49-F238E27FC236}">
                <a16:creationId xmlns:a16="http://schemas.microsoft.com/office/drawing/2014/main" id="{A8B25CA6-C0A9-4419-AC64-E6144B79DF64}"/>
              </a:ext>
            </a:extLst>
          </p:cNvPr>
          <p:cNvGraphicFramePr>
            <a:graphicFrameLocks noGrp="1"/>
          </p:cNvGraphicFramePr>
          <p:nvPr/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EDD0CC-D66D-4D32-9BBC-201B712F2427}"/>
              </a:ext>
            </a:extLst>
          </p:cNvPr>
          <p:cNvSpPr/>
          <p:nvPr/>
        </p:nvSpPr>
        <p:spPr>
          <a:xfrm>
            <a:off x="44406" y="1378487"/>
            <a:ext cx="1311275" cy="18725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" name="직사각형 25">
            <a:extLst>
              <a:ext uri="{FF2B5EF4-FFF2-40B4-BE49-F238E27FC236}">
                <a16:creationId xmlns:a16="http://schemas.microsoft.com/office/drawing/2014/main" id="{FBF8F748-AC93-41BD-8B97-2E81FC0F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100138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서식관리</a:t>
            </a:r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4D40C3B8-7A1C-4B39-8E71-89C65287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63" y="2143683"/>
            <a:ext cx="27146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+mn-ea"/>
              </a:rPr>
              <a:t>▶ </a:t>
            </a:r>
            <a:r>
              <a:rPr kumimoji="0" lang="ko-KR" altLang="en-US" sz="900" dirty="0" err="1">
                <a:solidFill>
                  <a:srgbClr val="000000"/>
                </a:solidFill>
                <a:latin typeface="+mn-ea"/>
              </a:rPr>
              <a:t>등록된서식</a:t>
            </a:r>
            <a:endParaRPr kumimoji="0" lang="ko-KR" altLang="en-US" sz="9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8D035FA-210E-4BBC-9657-5FE54DE3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24231"/>
              </p:ext>
            </p:extLst>
          </p:nvPr>
        </p:nvGraphicFramePr>
        <p:xfrm>
          <a:off x="1431925" y="2388108"/>
          <a:ext cx="6050992" cy="2565963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8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445">
                  <a:extLst>
                    <a:ext uri="{9D8B030D-6E8A-4147-A177-3AD203B41FA5}">
                      <a16:colId xmlns:a16="http://schemas.microsoft.com/office/drawing/2014/main" val="398921319"/>
                    </a:ext>
                  </a:extLst>
                </a:gridCol>
              </a:tblGrid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서식파일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123456.pdf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123456.pdf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3" name="직사각형 25">
            <a:extLst>
              <a:ext uri="{FF2B5EF4-FFF2-40B4-BE49-F238E27FC236}">
                <a16:creationId xmlns:a16="http://schemas.microsoft.com/office/drawing/2014/main" id="{AA9E9AEE-B64D-4D3C-BDB5-11800127A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78" y="1281584"/>
            <a:ext cx="27146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+mn-ea"/>
              </a:rPr>
              <a:t>▶ 서식등록</a:t>
            </a:r>
            <a:r>
              <a:rPr kumimoji="0" lang="en-US" altLang="ko-KR" sz="900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</a:rPr>
              <a:t>수정</a:t>
            </a:r>
          </a:p>
        </p:txBody>
      </p:sp>
      <p:sp>
        <p:nvSpPr>
          <p:cNvPr id="75" name="TextBox 30">
            <a:extLst>
              <a:ext uri="{FF2B5EF4-FFF2-40B4-BE49-F238E27FC236}">
                <a16:creationId xmlns:a16="http://schemas.microsoft.com/office/drawing/2014/main" id="{99D8A1E2-6E56-48B2-BFC2-25E8A4C08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52" y="5093292"/>
            <a:ext cx="314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1" dirty="0">
                <a:latin typeface="+mn-ea"/>
                <a:ea typeface="+mn-ea"/>
              </a:rPr>
              <a:t>◀◀   ◀  </a:t>
            </a:r>
            <a:r>
              <a:rPr kumimoji="0" lang="en-US" altLang="ko-KR" sz="800" b="1" dirty="0">
                <a:solidFill>
                  <a:srgbClr val="FF6600"/>
                </a:solidFill>
                <a:latin typeface="+mn-ea"/>
                <a:ea typeface="+mn-ea"/>
              </a:rPr>
              <a:t>1 </a:t>
            </a:r>
            <a:r>
              <a:rPr kumimoji="0" lang="en-US" altLang="ko-KR" sz="800" b="1" dirty="0">
                <a:latin typeface="+mn-ea"/>
                <a:ea typeface="+mn-ea"/>
              </a:rPr>
              <a:t>  2   3   4   5   6   7   8   9   10  </a:t>
            </a:r>
            <a:r>
              <a:rPr kumimoji="0" lang="ko-KR" altLang="en-US" sz="800" b="1" dirty="0">
                <a:latin typeface="+mn-ea"/>
                <a:ea typeface="+mn-ea"/>
              </a:rPr>
              <a:t>▶  ▶▶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50E6F8E-FA1F-4952-BE41-3BC3D862856B}"/>
              </a:ext>
            </a:extLst>
          </p:cNvPr>
          <p:cNvSpPr/>
          <p:nvPr/>
        </p:nvSpPr>
        <p:spPr>
          <a:xfrm>
            <a:off x="2343370" y="3567613"/>
            <a:ext cx="3918787" cy="2069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latin typeface="+mn-ea"/>
                <a:ea typeface="+mn-ea"/>
              </a:rPr>
              <a:t>20</a:t>
            </a:r>
            <a:r>
              <a:rPr lang="ko-KR" altLang="en-US" sz="800" dirty="0">
                <a:latin typeface="+mn-ea"/>
                <a:ea typeface="+mn-ea"/>
              </a:rPr>
              <a:t>줄씩 </a:t>
            </a:r>
            <a:r>
              <a:rPr lang="ko-KR" altLang="en-US" sz="800" dirty="0" err="1">
                <a:latin typeface="+mn-ea"/>
                <a:ea typeface="+mn-ea"/>
              </a:rPr>
              <a:t>페이징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BBA778C-3825-472D-9083-81043C88B66C}"/>
              </a:ext>
            </a:extLst>
          </p:cNvPr>
          <p:cNvSpPr/>
          <p:nvPr/>
        </p:nvSpPr>
        <p:spPr>
          <a:xfrm>
            <a:off x="5559425" y="2153421"/>
            <a:ext cx="1476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70E1FA-7E0B-4AC3-A148-4E881633FAC1}"/>
              </a:ext>
            </a:extLst>
          </p:cNvPr>
          <p:cNvSpPr txBox="1"/>
          <p:nvPr/>
        </p:nvSpPr>
        <p:spPr>
          <a:xfrm>
            <a:off x="5114200" y="2143132"/>
            <a:ext cx="6191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 err="1">
                <a:solidFill>
                  <a:srgbClr val="000000"/>
                </a:solidFill>
                <a:latin typeface="+mn-ea"/>
              </a:rPr>
              <a:t>서식명</a:t>
            </a:r>
            <a:endParaRPr lang="ko-KR" altLang="en-US" sz="8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A53954B-0971-4A3E-957B-7D770A21E796}"/>
              </a:ext>
            </a:extLst>
          </p:cNvPr>
          <p:cNvSpPr/>
          <p:nvPr/>
        </p:nvSpPr>
        <p:spPr>
          <a:xfrm>
            <a:off x="7079388" y="2152148"/>
            <a:ext cx="396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/>
              <a:t>검색</a:t>
            </a:r>
            <a:endParaRPr kumimoji="0" lang="ko-KR" altLang="en-US" sz="8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0F4D0D7-8A63-4FF0-AC86-4A0580F0B92C}"/>
              </a:ext>
            </a:extLst>
          </p:cNvPr>
          <p:cNvSpPr/>
          <p:nvPr/>
        </p:nvSpPr>
        <p:spPr>
          <a:xfrm>
            <a:off x="6788373" y="1736381"/>
            <a:ext cx="657225" cy="18256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/>
              <a:t>저장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6E721F5-E2D6-4B06-8954-B0BD753FFA4E}"/>
              </a:ext>
            </a:extLst>
          </p:cNvPr>
          <p:cNvSpPr/>
          <p:nvPr/>
        </p:nvSpPr>
        <p:spPr>
          <a:xfrm>
            <a:off x="1419225" y="1506290"/>
            <a:ext cx="654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ㆍ서식명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1EFBBA2-14BA-4A56-B4D2-560EFA24387A}"/>
              </a:ext>
            </a:extLst>
          </p:cNvPr>
          <p:cNvSpPr/>
          <p:nvPr/>
        </p:nvSpPr>
        <p:spPr>
          <a:xfrm>
            <a:off x="1420145" y="1714035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ㆍ서식파일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BF7B894-07A9-464B-A03E-4146B7897646}"/>
              </a:ext>
            </a:extLst>
          </p:cNvPr>
          <p:cNvSpPr/>
          <p:nvPr/>
        </p:nvSpPr>
        <p:spPr>
          <a:xfrm>
            <a:off x="2139554" y="1516438"/>
            <a:ext cx="187200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5ECFD68-EEBB-401F-AC6C-82C15FCD7DFA}"/>
              </a:ext>
            </a:extLst>
          </p:cNvPr>
          <p:cNvSpPr/>
          <p:nvPr/>
        </p:nvSpPr>
        <p:spPr>
          <a:xfrm>
            <a:off x="4052783" y="1743757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찾아보기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7B162E9-4B4A-4BF2-A87D-A51B2179BE9E}"/>
              </a:ext>
            </a:extLst>
          </p:cNvPr>
          <p:cNvSpPr/>
          <p:nvPr/>
        </p:nvSpPr>
        <p:spPr>
          <a:xfrm>
            <a:off x="2139554" y="1735107"/>
            <a:ext cx="187200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Rectangle 12">
            <a:extLst>
              <a:ext uri="{FF2B5EF4-FFF2-40B4-BE49-F238E27FC236}">
                <a16:creationId xmlns:a16="http://schemas.microsoft.com/office/drawing/2014/main" id="{1BC9595C-CBFA-4871-8992-84B88ACC1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1490582"/>
            <a:ext cx="6063692" cy="4719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82800" rIns="18000"/>
          <a:lstStyle/>
          <a:p>
            <a:pPr>
              <a:defRPr/>
            </a:pPr>
            <a:r>
              <a:rPr kumimoji="0" lang="ko-KR" altLang="en-US" sz="800" b="1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endParaRPr kumimoji="0" lang="ko-KR" altLang="ko-KR" sz="8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A5F9E3-DB63-48C3-B074-5553887C6D86}"/>
              </a:ext>
            </a:extLst>
          </p:cNvPr>
          <p:cNvSpPr/>
          <p:nvPr/>
        </p:nvSpPr>
        <p:spPr>
          <a:xfrm>
            <a:off x="4660225" y="1714035"/>
            <a:ext cx="10198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(PDF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만 등록 가능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705EEAC6-2260-468E-A434-D3643CBA418D}"/>
              </a:ext>
            </a:extLst>
          </p:cNvPr>
          <p:cNvSpPr/>
          <p:nvPr/>
        </p:nvSpPr>
        <p:spPr>
          <a:xfrm>
            <a:off x="1346200" y="1423146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순서도: 병합 5">
            <a:extLst>
              <a:ext uri="{FF2B5EF4-FFF2-40B4-BE49-F238E27FC236}">
                <a16:creationId xmlns:a16="http://schemas.microsoft.com/office/drawing/2014/main" id="{7B91FF1F-425E-45F7-ABD1-C1CC3393E331}"/>
              </a:ext>
            </a:extLst>
          </p:cNvPr>
          <p:cNvSpPr/>
          <p:nvPr/>
        </p:nvSpPr>
        <p:spPr>
          <a:xfrm>
            <a:off x="5559425" y="2055343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순서도: 병합 28">
            <a:extLst>
              <a:ext uri="{FF2B5EF4-FFF2-40B4-BE49-F238E27FC236}">
                <a16:creationId xmlns:a16="http://schemas.microsoft.com/office/drawing/2014/main" id="{F0A96299-C090-4271-B092-55D1ADAAF78E}"/>
              </a:ext>
            </a:extLst>
          </p:cNvPr>
          <p:cNvSpPr/>
          <p:nvPr/>
        </p:nvSpPr>
        <p:spPr>
          <a:xfrm>
            <a:off x="1355681" y="2323951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순서도: 병합 29">
            <a:extLst>
              <a:ext uri="{FF2B5EF4-FFF2-40B4-BE49-F238E27FC236}">
                <a16:creationId xmlns:a16="http://schemas.microsoft.com/office/drawing/2014/main" id="{A4B3DA0C-0BB5-43A2-8C46-55990FAFF6F5}"/>
              </a:ext>
            </a:extLst>
          </p:cNvPr>
          <p:cNvSpPr/>
          <p:nvPr/>
        </p:nvSpPr>
        <p:spPr>
          <a:xfrm>
            <a:off x="6670898" y="2617355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순서도: 병합 30">
            <a:extLst>
              <a:ext uri="{FF2B5EF4-FFF2-40B4-BE49-F238E27FC236}">
                <a16:creationId xmlns:a16="http://schemas.microsoft.com/office/drawing/2014/main" id="{0F697204-322E-4976-9BBA-A9D3702909F7}"/>
              </a:ext>
            </a:extLst>
          </p:cNvPr>
          <p:cNvSpPr/>
          <p:nvPr/>
        </p:nvSpPr>
        <p:spPr>
          <a:xfrm>
            <a:off x="3075554" y="4983603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552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77952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비밀번호변경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97130"/>
              </p:ext>
            </p:extLst>
          </p:nvPr>
        </p:nvGraphicFramePr>
        <p:xfrm>
          <a:off x="7569200" y="898602"/>
          <a:ext cx="2298700" cy="2266638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현재비밀번호가 틀릴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현재 비밀번호가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클립니다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비밀번호와 확인이 서로 다를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비밀번호와 비밀번호 확인이 서로 맞지 않습니다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.”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비밀번호생성규칙이 맞지 않을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비밀번호는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8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~12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 영문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숫자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특수문자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조합이여야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합니다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15" marB="360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취소하고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닫기기능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5" marB="360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정상적으로 변경되었습니다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후 창 닫기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5" marB="360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219825" y="898525"/>
            <a:ext cx="827088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88949"/>
              </p:ext>
            </p:extLst>
          </p:nvPr>
        </p:nvGraphicFramePr>
        <p:xfrm>
          <a:off x="1727200" y="3419475"/>
          <a:ext cx="4067175" cy="814389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13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비밀번호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79" marR="35979" marT="53967" marB="5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391" marR="91391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변경할 비밀번호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79" marR="35979" marT="53967" marB="5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8~12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영문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특수문자 조합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391" marR="91391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변경할 비밀번호 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79" marR="35979" marT="53967" marB="5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391" marR="91391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947988" y="3471863"/>
            <a:ext cx="1331912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현재 비밀번호 입력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947988" y="3724275"/>
            <a:ext cx="1331912" cy="1793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800" b="1">
                <a:solidFill>
                  <a:schemeClr val="bg1">
                    <a:lumMod val="75000"/>
                  </a:schemeClr>
                </a:solidFill>
              </a:rPr>
              <a:t>변경할 비밀번호 입력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47988" y="4011613"/>
            <a:ext cx="1331912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800" b="1">
                <a:solidFill>
                  <a:schemeClr val="bg1">
                    <a:lumMod val="75000"/>
                  </a:schemeClr>
                </a:solidFill>
              </a:rPr>
              <a:t>변경할 비밀번호 확인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57"/>
          <p:cNvSpPr>
            <a:spLocks noChangeArrowheads="1"/>
          </p:cNvSpPr>
          <p:nvPr/>
        </p:nvSpPr>
        <p:spPr bwMode="auto">
          <a:xfrm>
            <a:off x="1673225" y="3071813"/>
            <a:ext cx="4176713" cy="1828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7" name="직사각형 25"/>
          <p:cNvSpPr>
            <a:spLocks noChangeArrowheads="1"/>
          </p:cNvSpPr>
          <p:nvPr/>
        </p:nvSpPr>
        <p:spPr bwMode="auto">
          <a:xfrm>
            <a:off x="1646238" y="3143250"/>
            <a:ext cx="27146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비밀번호변경</a:t>
            </a:r>
          </a:p>
        </p:txBody>
      </p:sp>
      <p:cxnSp>
        <p:nvCxnSpPr>
          <p:cNvPr id="28" name="꺾인 연결선 27"/>
          <p:cNvCxnSpPr>
            <a:stCxn id="12" idx="2"/>
            <a:endCxn id="22" idx="3"/>
          </p:cNvCxnSpPr>
          <p:nvPr/>
        </p:nvCxnSpPr>
        <p:spPr>
          <a:xfrm rot="5400000">
            <a:off x="4805720" y="2158644"/>
            <a:ext cx="2871868" cy="78343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병합 28"/>
          <p:cNvSpPr/>
          <p:nvPr/>
        </p:nvSpPr>
        <p:spPr>
          <a:xfrm>
            <a:off x="1622425" y="329723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874235" y="4540705"/>
            <a:ext cx="811330" cy="176631"/>
          </a:xfrm>
          <a:prstGeom prst="rect">
            <a:avLst/>
          </a:prstGeom>
          <a:solidFill>
            <a:srgbClr val="007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3019424" y="4540705"/>
            <a:ext cx="811330" cy="1766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dk1"/>
                </a:solidFill>
                <a:latin typeface="+mn-lt"/>
                <a:ea typeface="+mn-ea"/>
              </a:rPr>
              <a:t>취소</a:t>
            </a:r>
          </a:p>
        </p:txBody>
      </p:sp>
      <p:sp>
        <p:nvSpPr>
          <p:cNvPr id="36" name="순서도: 병합 35"/>
          <p:cNvSpPr/>
          <p:nvPr/>
        </p:nvSpPr>
        <p:spPr>
          <a:xfrm>
            <a:off x="3262312" y="4417300"/>
            <a:ext cx="234950" cy="184150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순서도: 병합 36"/>
          <p:cNvSpPr/>
          <p:nvPr/>
        </p:nvSpPr>
        <p:spPr>
          <a:xfrm>
            <a:off x="4044950" y="4417300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Group 507">
            <a:extLst>
              <a:ext uri="{FF2B5EF4-FFF2-40B4-BE49-F238E27FC236}">
                <a16:creationId xmlns:a16="http://schemas.microsoft.com/office/drawing/2014/main" id="{7C556B97-5CCA-4BEC-A934-2529B1DB5B77}"/>
              </a:ext>
            </a:extLst>
          </p:cNvPr>
          <p:cNvGraphicFramePr>
            <a:graphicFrameLocks noGrp="1"/>
          </p:cNvGraphicFramePr>
          <p:nvPr/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110419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49551</TotalTime>
  <Words>913</Words>
  <Application>Microsoft Office PowerPoint</Application>
  <PresentationFormat>A4 용지(210x297mm)</PresentationFormat>
  <Paragraphs>345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나눔고딕</vt:lpstr>
      <vt:lpstr>나눔명조</vt:lpstr>
      <vt:lpstr>맑은 고딕</vt:lpstr>
      <vt:lpstr>하나 L</vt:lpstr>
      <vt:lpstr>Arial</vt:lpstr>
      <vt:lpstr>Times New Roman</vt:lpstr>
      <vt:lpstr>3_디자인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gospeld</dc:creator>
  <cp:lastModifiedBy>이 기영</cp:lastModifiedBy>
  <cp:revision>5284</cp:revision>
  <cp:lastPrinted>2012-10-15T05:30:55Z</cp:lastPrinted>
  <dcterms:created xsi:type="dcterms:W3CDTF">1995-06-17T23:31:02Z</dcterms:created>
  <dcterms:modified xsi:type="dcterms:W3CDTF">2020-07-29T09:01:36Z</dcterms:modified>
</cp:coreProperties>
</file>