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209" r:id="rId1"/>
  </p:sldMasterIdLst>
  <p:notesMasterIdLst>
    <p:notesMasterId r:id="rId21"/>
  </p:notesMasterIdLst>
  <p:handoutMasterIdLst>
    <p:handoutMasterId r:id="rId22"/>
  </p:handoutMasterIdLst>
  <p:sldIdLst>
    <p:sldId id="701" r:id="rId2"/>
    <p:sldId id="1307" r:id="rId3"/>
    <p:sldId id="1380" r:id="rId4"/>
    <p:sldId id="1371" r:id="rId5"/>
    <p:sldId id="1372" r:id="rId6"/>
    <p:sldId id="1375" r:id="rId7"/>
    <p:sldId id="1389" r:id="rId8"/>
    <p:sldId id="1391" r:id="rId9"/>
    <p:sldId id="1393" r:id="rId10"/>
    <p:sldId id="1394" r:id="rId11"/>
    <p:sldId id="425" r:id="rId12"/>
    <p:sldId id="435" r:id="rId13"/>
    <p:sldId id="1395" r:id="rId14"/>
    <p:sldId id="1386" r:id="rId15"/>
    <p:sldId id="1374" r:id="rId16"/>
    <p:sldId id="1387" r:id="rId17"/>
    <p:sldId id="389" r:id="rId18"/>
    <p:sldId id="420" r:id="rId19"/>
    <p:sldId id="414" r:id="rId20"/>
  </p:sldIdLst>
  <p:sldSz cx="9906000" cy="6858000" type="A4"/>
  <p:notesSz cx="6832600" cy="99631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581">
          <p15:clr>
            <a:srgbClr val="A4A3A4"/>
          </p15:clr>
        </p15:guide>
        <p15:guide id="3" pos="6091" userDrawn="1">
          <p15:clr>
            <a:srgbClr val="A4A3A4"/>
          </p15:clr>
        </p15:guide>
        <p15:guide id="4" pos="4708" userDrawn="1">
          <p15:clr>
            <a:srgbClr val="A4A3A4"/>
          </p15:clr>
        </p15:guide>
        <p15:guide id="5" pos="35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11"/>
    <a:srgbClr val="4F81BD"/>
    <a:srgbClr val="FF3300"/>
    <a:srgbClr val="D9D9D9"/>
    <a:srgbClr val="989898"/>
    <a:srgbClr val="4A4A4A"/>
    <a:srgbClr val="000000"/>
    <a:srgbClr val="BFBFBF"/>
    <a:srgbClr val="F2F2F2"/>
    <a:srgbClr val="FE6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6210" autoAdjust="0"/>
  </p:normalViewPr>
  <p:slideViewPr>
    <p:cSldViewPr snapToGrid="0">
      <p:cViewPr varScale="1">
        <p:scale>
          <a:sx n="94" d="100"/>
          <a:sy n="94" d="100"/>
        </p:scale>
        <p:origin x="894" y="96"/>
      </p:cViewPr>
      <p:guideLst>
        <p:guide orient="horz" pos="113"/>
        <p:guide pos="581"/>
        <p:guide pos="6091"/>
        <p:guide pos="4708"/>
        <p:guide pos="3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0" y="-108"/>
      </p:cViewPr>
      <p:guideLst>
        <p:guide orient="horz" pos="3162"/>
        <p:guide pos="221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64675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C255551B-6B25-4CF3-A7F2-34A6D3FDC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84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5650"/>
            <a:ext cx="5370513" cy="3719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32338"/>
            <a:ext cx="5011737" cy="4484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3863" tIns="46931" rIns="93863" bIns="46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384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38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5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6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8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87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6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8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5362496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C34006-A2CF-4789-B42E-FEF157C53E37}"/>
              </a:ext>
            </a:extLst>
          </p:cNvPr>
          <p:cNvSpPr/>
          <p:nvPr userDrawn="1"/>
        </p:nvSpPr>
        <p:spPr>
          <a:xfrm>
            <a:off x="3824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58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1179057"/>
            <a:ext cx="3240360" cy="5256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28614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1179057"/>
            <a:ext cx="3240360" cy="5477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3852019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3852019" y="6440591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395995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3858022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409523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635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326184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1179057"/>
            <a:ext cx="3240360" cy="5256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3852019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37" name="직사각형 36"/>
          <p:cNvSpPr/>
          <p:nvPr userDrawn="1"/>
        </p:nvSpPr>
        <p:spPr>
          <a:xfrm>
            <a:off x="3852019" y="1179057"/>
            <a:ext cx="3240360" cy="5256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40" name="직사각형 39"/>
          <p:cNvSpPr/>
          <p:nvPr userDrawn="1"/>
        </p:nvSpPr>
        <p:spPr>
          <a:xfrm>
            <a:off x="3852019" y="6440591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44681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3852019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14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03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3852019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55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1179057"/>
            <a:ext cx="3240360" cy="5477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852019" y="963057"/>
            <a:ext cx="3240360" cy="5693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95995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3858022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3852379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3236081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961384"/>
            <a:ext cx="3240360" cy="56952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852019" y="963057"/>
            <a:ext cx="3240360" cy="5693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395995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3858022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11622" y="973120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26" name="직사각형 25"/>
          <p:cNvSpPr/>
          <p:nvPr userDrawn="1"/>
        </p:nvSpPr>
        <p:spPr>
          <a:xfrm>
            <a:off x="3852019" y="6440591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714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7" name="그림 6" descr="qqqqqqqqqqq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5806" y="1575864"/>
            <a:ext cx="2578044" cy="4586811"/>
          </a:xfrm>
          <a:prstGeom prst="rect">
            <a:avLst/>
          </a:prstGeom>
        </p:spPr>
      </p:pic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67112" y="1349758"/>
            <a:ext cx="2952000" cy="4361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isplay"/>
          <p:cNvSpPr>
            <a:spLocks/>
          </p:cNvSpPr>
          <p:nvPr userDrawn="1"/>
        </p:nvSpPr>
        <p:spPr bwMode="auto">
          <a:xfrm>
            <a:off x="3868192" y="1125526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68192" y="1341788"/>
            <a:ext cx="2952000" cy="4361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1186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isplay"/>
          <p:cNvSpPr>
            <a:spLocks/>
          </p:cNvSpPr>
          <p:nvPr userDrawn="1"/>
        </p:nvSpPr>
        <p:spPr bwMode="auto">
          <a:xfrm>
            <a:off x="368449" y="621452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361422" y="1347596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Display"/>
          <p:cNvSpPr>
            <a:spLocks/>
          </p:cNvSpPr>
          <p:nvPr userDrawn="1"/>
        </p:nvSpPr>
        <p:spPr bwMode="auto">
          <a:xfrm>
            <a:off x="3866787" y="111918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59484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isplay"/>
          <p:cNvSpPr>
            <a:spLocks/>
          </p:cNvSpPr>
          <p:nvPr userDrawn="1"/>
        </p:nvSpPr>
        <p:spPr bwMode="auto">
          <a:xfrm>
            <a:off x="368449" y="621452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361422" y="1347596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Display"/>
          <p:cNvSpPr>
            <a:spLocks/>
          </p:cNvSpPr>
          <p:nvPr userDrawn="1"/>
        </p:nvSpPr>
        <p:spPr bwMode="auto">
          <a:xfrm>
            <a:off x="3866787" y="111918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isplay"/>
          <p:cNvSpPr>
            <a:spLocks/>
          </p:cNvSpPr>
          <p:nvPr userDrawn="1"/>
        </p:nvSpPr>
        <p:spPr bwMode="auto">
          <a:xfrm>
            <a:off x="3875254" y="6209316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05941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isplay"/>
          <p:cNvSpPr>
            <a:spLocks/>
          </p:cNvSpPr>
          <p:nvPr userDrawn="1"/>
        </p:nvSpPr>
        <p:spPr bwMode="auto">
          <a:xfrm>
            <a:off x="368449" y="621452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Display"/>
          <p:cNvSpPr>
            <a:spLocks/>
          </p:cNvSpPr>
          <p:nvPr userDrawn="1"/>
        </p:nvSpPr>
        <p:spPr bwMode="auto">
          <a:xfrm>
            <a:off x="3866787" y="111918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isplay"/>
          <p:cNvSpPr>
            <a:spLocks/>
          </p:cNvSpPr>
          <p:nvPr userDrawn="1"/>
        </p:nvSpPr>
        <p:spPr bwMode="auto">
          <a:xfrm>
            <a:off x="367112" y="1144770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29002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361422" y="1347596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Display"/>
          <p:cNvSpPr>
            <a:spLocks/>
          </p:cNvSpPr>
          <p:nvPr userDrawn="1"/>
        </p:nvSpPr>
        <p:spPr bwMode="auto">
          <a:xfrm>
            <a:off x="3873882" y="1125029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Display"/>
          <p:cNvSpPr>
            <a:spLocks/>
          </p:cNvSpPr>
          <p:nvPr userDrawn="1"/>
        </p:nvSpPr>
        <p:spPr bwMode="auto">
          <a:xfrm>
            <a:off x="3868192" y="1339129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6231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전자계약시스템</a:t>
            </a:r>
          </a:p>
        </p:txBody>
      </p:sp>
    </p:spTree>
    <p:extLst>
      <p:ext uri="{BB962C8B-B14F-4D97-AF65-F5344CB8AC3E}">
        <p14:creationId xmlns:p14="http://schemas.microsoft.com/office/powerpoint/2010/main" val="50334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52019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852019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852019" y="6412016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781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781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781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전자계약시스템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854512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전자계약시스템</a:t>
            </a:r>
          </a:p>
        </p:txBody>
      </p:sp>
    </p:spTree>
    <p:extLst>
      <p:ext uri="{BB962C8B-B14F-4D97-AF65-F5344CB8AC3E}">
        <p14:creationId xmlns:p14="http://schemas.microsoft.com/office/powerpoint/2010/main" val="24756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74">
            <a:extLst>
              <a:ext uri="{FF2B5EF4-FFF2-40B4-BE49-F238E27FC236}">
                <a16:creationId xmlns:a16="http://schemas.microsoft.com/office/drawing/2014/main" id="{C10218B7-04FE-4377-A042-BD898DC92A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2750" y="6453336"/>
            <a:ext cx="908367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Copyright© 2022 (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티소프트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6D2C3C-962C-4647-B1E4-58EA9F7B4EA6}"/>
              </a:ext>
            </a:extLst>
          </p:cNvPr>
          <p:cNvSpPr/>
          <p:nvPr userDrawn="1"/>
        </p:nvSpPr>
        <p:spPr>
          <a:xfrm>
            <a:off x="0" y="50"/>
            <a:ext cx="9906000" cy="14401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80E73-BC35-4E55-BC1F-47D6E4ADDB80}"/>
              </a:ext>
            </a:extLst>
          </p:cNvPr>
          <p:cNvSpPr/>
          <p:nvPr userDrawn="1"/>
        </p:nvSpPr>
        <p:spPr>
          <a:xfrm>
            <a:off x="0" y="144066"/>
            <a:ext cx="9906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92619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73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C34006-A2CF-4789-B42E-FEF157C53E37}"/>
              </a:ext>
            </a:extLst>
          </p:cNvPr>
          <p:cNvSpPr/>
          <p:nvPr userDrawn="1"/>
        </p:nvSpPr>
        <p:spPr>
          <a:xfrm>
            <a:off x="3824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603EBC-D25D-4878-BF21-8A2E7EAD6FBE}"/>
              </a:ext>
            </a:extLst>
          </p:cNvPr>
          <p:cNvSpPr/>
          <p:nvPr userDrawn="1"/>
        </p:nvSpPr>
        <p:spPr>
          <a:xfrm>
            <a:off x="3824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12151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75463" y="41275"/>
            <a:ext cx="2495550" cy="2619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latinLnBrk="0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4763" y="33338"/>
            <a:ext cx="6872287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/>
              <a:t>- </a:t>
            </a:r>
            <a:fld id="{CE0FD295-9729-4139-A627-745A49E7A2D5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0" r:id="rId1"/>
    <p:sldLayoutId id="2147486221" r:id="rId2"/>
    <p:sldLayoutId id="2147486231" r:id="rId3"/>
    <p:sldLayoutId id="2147486232" r:id="rId4"/>
    <p:sldLayoutId id="2147486228" r:id="rId5"/>
    <p:sldLayoutId id="2147486219" r:id="rId6"/>
    <p:sldLayoutId id="2147486233" r:id="rId7"/>
    <p:sldLayoutId id="2147486255" r:id="rId8"/>
    <p:sldLayoutId id="2147486234" r:id="rId9"/>
    <p:sldLayoutId id="2147486235" r:id="rId10"/>
    <p:sldLayoutId id="2147486241" r:id="rId11"/>
    <p:sldLayoutId id="2147486242" r:id="rId12"/>
    <p:sldLayoutId id="2147486243" r:id="rId13"/>
    <p:sldLayoutId id="2147486244" r:id="rId14"/>
    <p:sldLayoutId id="2147486245" r:id="rId15"/>
    <p:sldLayoutId id="2147486246" r:id="rId16"/>
    <p:sldLayoutId id="2147486247" r:id="rId17"/>
    <p:sldLayoutId id="2147486248" r:id="rId18"/>
    <p:sldLayoutId id="2147486249" r:id="rId19"/>
    <p:sldLayoutId id="2147486250" r:id="rId20"/>
    <p:sldLayoutId id="2147486251" r:id="rId21"/>
    <p:sldLayoutId id="2147486252" r:id="rId22"/>
    <p:sldLayoutId id="2147486253" r:id="rId23"/>
    <p:sldLayoutId id="2147486254" r:id="rId2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hyperlink" Target="https://pixabay.com/en/android-cellular-phone-2113313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5566048/load-animated-gif-in-uiimageview-ios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sypay.goodpaper.co.kr/cmi/&#44228;&#50557;&#48264;&#54840;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9">
            <a:extLst>
              <a:ext uri="{FF2B5EF4-FFF2-40B4-BE49-F238E27FC236}">
                <a16:creationId xmlns:a16="http://schemas.microsoft.com/office/drawing/2014/main" id="{32D1508C-DEBA-4D00-A4D2-8A93C888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872" y="3933056"/>
            <a:ext cx="2128838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Ver. 0.4</a:t>
            </a:r>
          </a:p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2022.07.31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037C0-12CE-42E8-A5FC-C0A0AB12F9DE}"/>
              </a:ext>
            </a:extLst>
          </p:cNvPr>
          <p:cNvSpPr txBox="1"/>
          <p:nvPr/>
        </p:nvSpPr>
        <p:spPr>
          <a:xfrm>
            <a:off x="0" y="1602458"/>
            <a:ext cx="9906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티소프트 전자계약시스템</a:t>
            </a:r>
            <a:endParaRPr lang="en-US" altLang="ko-KR" sz="4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고객플랫폼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60345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구비서류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&gt;1.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계약서 확인 및 계약 정보 입력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새창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42329"/>
              </p:ext>
            </p:extLst>
          </p:nvPr>
        </p:nvGraphicFramePr>
        <p:xfrm>
          <a:off x="7569200" y="876300"/>
          <a:ext cx="2298700" cy="1860235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서식은 별도로 정리해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드릴께요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 내 모든 입력 정보는 필수 입력이므로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validation check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해주셔야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합니다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페이지 첨부문서는 서식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뒷페이지에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첨부 개수만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D8381330-A24E-476B-820F-9080B47F4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3339" b="81745"/>
          <a:stretch/>
        </p:blipFill>
        <p:spPr>
          <a:xfrm>
            <a:off x="416908" y="972029"/>
            <a:ext cx="3210212" cy="2621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D456FF8-836E-4A09-92B9-1283DCFECB7B}"/>
              </a:ext>
            </a:extLst>
          </p:cNvPr>
          <p:cNvSpPr/>
          <p:nvPr/>
        </p:nvSpPr>
        <p:spPr>
          <a:xfrm>
            <a:off x="8105775" y="3085309"/>
            <a:ext cx="1076960" cy="88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전자서식</a:t>
            </a:r>
            <a:endParaRPr lang="en-US" altLang="ko-KR" dirty="0"/>
          </a:p>
          <a:p>
            <a:pPr algn="ctr"/>
            <a:r>
              <a:rPr lang="en-US" altLang="ko-KR" dirty="0"/>
              <a:t>(1~n page)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79681C-61C7-4B38-8223-32AA4E88AF4F}"/>
              </a:ext>
            </a:extLst>
          </p:cNvPr>
          <p:cNvSpPr/>
          <p:nvPr/>
        </p:nvSpPr>
        <p:spPr>
          <a:xfrm>
            <a:off x="8105775" y="4363884"/>
            <a:ext cx="1076960" cy="88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첨부문서</a:t>
            </a:r>
            <a:endParaRPr lang="en-US" altLang="ko-KR" dirty="0"/>
          </a:p>
          <a:p>
            <a:pPr algn="ctr"/>
            <a:r>
              <a:rPr lang="en-US" altLang="ko-KR" dirty="0"/>
              <a:t>(1~n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27920-C01D-439E-A139-3D3356B187CC}"/>
              </a:ext>
            </a:extLst>
          </p:cNvPr>
          <p:cNvSpPr/>
          <p:nvPr/>
        </p:nvSpPr>
        <p:spPr>
          <a:xfrm>
            <a:off x="8105775" y="5642459"/>
            <a:ext cx="1076960" cy="10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계약서</a:t>
            </a:r>
            <a:r>
              <a:rPr lang="en-US" altLang="ko-KR" dirty="0"/>
              <a:t>PDF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전자서식</a:t>
            </a:r>
            <a:r>
              <a:rPr lang="en-US" altLang="ko-KR" dirty="0"/>
              <a:t>+</a:t>
            </a:r>
            <a:r>
              <a:rPr lang="ko-KR" altLang="en-US" dirty="0"/>
              <a:t>첨부문서</a:t>
            </a:r>
            <a:r>
              <a:rPr lang="en-US" altLang="ko-KR" dirty="0"/>
              <a:t>, </a:t>
            </a:r>
            <a:r>
              <a:rPr lang="ko-KR" altLang="en-US" dirty="0"/>
              <a:t>첨부문서는 </a:t>
            </a:r>
            <a:r>
              <a:rPr lang="en-US" altLang="ko-KR" dirty="0"/>
              <a:t>1</a:t>
            </a:r>
            <a:r>
              <a:rPr lang="ko-KR" altLang="en-US" dirty="0"/>
              <a:t>개당 </a:t>
            </a:r>
            <a:r>
              <a:rPr lang="en-US" altLang="ko-KR" dirty="0"/>
              <a:t>1pape</a:t>
            </a:r>
            <a:r>
              <a:rPr lang="ko-KR" altLang="en-US" dirty="0"/>
              <a:t>씩 계약서 뒤에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1C96A-4D4B-4613-BA1C-38CC34CC347B}"/>
              </a:ext>
            </a:extLst>
          </p:cNvPr>
          <p:cNvSpPr txBox="1"/>
          <p:nvPr/>
        </p:nvSpPr>
        <p:spPr>
          <a:xfrm>
            <a:off x="8521065" y="4035033"/>
            <a:ext cx="3276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+mn-ea"/>
              </a:rPr>
              <a:t>+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3B5C7E-EDB5-43B1-816C-B739A0E30303}"/>
              </a:ext>
            </a:extLst>
          </p:cNvPr>
          <p:cNvSpPr txBox="1"/>
          <p:nvPr/>
        </p:nvSpPr>
        <p:spPr>
          <a:xfrm>
            <a:off x="8521065" y="5335513"/>
            <a:ext cx="3276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+mn-ea"/>
              </a:rPr>
              <a:t>+</a:t>
            </a:r>
            <a:endParaRPr lang="ko-KR" altLang="en-US" dirty="0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9A6E25AB-D3B1-452D-874A-B28E544A7E86}"/>
              </a:ext>
            </a:extLst>
          </p:cNvPr>
          <p:cNvSpPr/>
          <p:nvPr/>
        </p:nvSpPr>
        <p:spPr>
          <a:xfrm>
            <a:off x="3686610" y="968802"/>
            <a:ext cx="72008" cy="186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579A87-5B64-4EA0-83C8-10375964F749}"/>
              </a:ext>
            </a:extLst>
          </p:cNvPr>
          <p:cNvSpPr/>
          <p:nvPr/>
        </p:nvSpPr>
        <p:spPr>
          <a:xfrm>
            <a:off x="3732980" y="962540"/>
            <a:ext cx="17347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전자서식 </a:t>
            </a:r>
            <a:r>
              <a:rPr lang="en-US" altLang="ko-KR" sz="1000" dirty="0">
                <a:latin typeface="맑은 고딕" pitchFamily="50" charset="-127"/>
                <a:sym typeface="Wingdings" pitchFamily="2" charset="2"/>
              </a:rPr>
              <a:t>Viewer Tool </a:t>
            </a: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영역</a:t>
            </a:r>
            <a:endParaRPr lang="en-US" altLang="ko-KR" sz="1000" dirty="0">
              <a:latin typeface="맑은 고딕" pitchFamily="50" charset="-127"/>
              <a:sym typeface="Wingdings" pitchFamily="2" charset="2"/>
            </a:endParaRP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9D37202-91AD-4564-843F-1BF281AFE2C6}"/>
              </a:ext>
            </a:extLst>
          </p:cNvPr>
          <p:cNvSpPr/>
          <p:nvPr/>
        </p:nvSpPr>
        <p:spPr>
          <a:xfrm>
            <a:off x="3669517" y="1215208"/>
            <a:ext cx="140601" cy="54294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D74259-70AD-4CA5-81E2-20F2D05E81B3}"/>
              </a:ext>
            </a:extLst>
          </p:cNvPr>
          <p:cNvSpPr/>
          <p:nvPr/>
        </p:nvSpPr>
        <p:spPr>
          <a:xfrm>
            <a:off x="3758618" y="3804201"/>
            <a:ext cx="2416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000" dirty="0" err="1">
                <a:latin typeface="맑은 고딕" pitchFamily="50" charset="-127"/>
                <a:sym typeface="Wingdings" pitchFamily="2" charset="2"/>
              </a:rPr>
              <a:t>이폼</a:t>
            </a: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 </a:t>
            </a:r>
            <a:r>
              <a:rPr lang="en-US" altLang="ko-KR" sz="1000" dirty="0">
                <a:latin typeface="맑은 고딕" pitchFamily="50" charset="-127"/>
                <a:sym typeface="Wingdings" pitchFamily="2" charset="2"/>
              </a:rPr>
              <a:t>Viewer (</a:t>
            </a: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계약서 확인 및 정보입력</a:t>
            </a:r>
            <a:r>
              <a:rPr lang="en-US" altLang="ko-KR" sz="1000" dirty="0">
                <a:latin typeface="맑은 고딕" pitchFamily="50" charset="-127"/>
                <a:sym typeface="Wingdings" pitchFamily="2" charset="2"/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BDE348-8C21-4CDA-857E-B12F53CFC771}"/>
              </a:ext>
            </a:extLst>
          </p:cNvPr>
          <p:cNvSpPr/>
          <p:nvPr/>
        </p:nvSpPr>
        <p:spPr>
          <a:xfrm>
            <a:off x="675814" y="3355256"/>
            <a:ext cx="2692400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계약서 서식은 별도 제공해 </a:t>
            </a:r>
            <a:r>
              <a:rPr lang="ko-KR" altLang="en-US" dirty="0" err="1"/>
              <a:t>드릴께요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67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99470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구비서류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&gt;2.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구비서류촬영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새창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2510" y="1415440"/>
            <a:ext cx="3142864" cy="1270965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644" y="1457797"/>
            <a:ext cx="18582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구비서류촬영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첨부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절차안내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41153" y="1683691"/>
            <a:ext cx="298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2510" y="1701520"/>
            <a:ext cx="3142863" cy="8463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아래 자료를 사진촬영</a:t>
            </a:r>
            <a:r>
              <a:rPr lang="en-US" altLang="ko-KR" sz="900" dirty="0"/>
              <a:t>(</a:t>
            </a:r>
            <a:r>
              <a:rPr lang="ko-KR" altLang="en-US" sz="900" dirty="0"/>
              <a:t>혹은 파일첨부</a:t>
            </a:r>
            <a:r>
              <a:rPr lang="en-US" altLang="ko-KR" sz="900" dirty="0"/>
              <a:t>)</a:t>
            </a:r>
            <a:r>
              <a:rPr lang="ko-KR" altLang="en-US" sz="900" dirty="0"/>
              <a:t>하시고 “제출하기”버튼을 누르시면 완료됩니다</a:t>
            </a:r>
            <a:r>
              <a:rPr lang="en-US" altLang="ko-KR" sz="900" dirty="0"/>
              <a:t>.</a:t>
            </a:r>
          </a:p>
          <a:p>
            <a:endParaRPr lang="en-US" altLang="ko-KR" sz="4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사진촬영 주의 </a:t>
            </a:r>
            <a:r>
              <a:rPr lang="en-US" altLang="ko-KR" sz="900" dirty="0">
                <a:solidFill>
                  <a:srgbClr val="FF0000"/>
                </a:solidFill>
              </a:rPr>
              <a:t>: </a:t>
            </a:r>
            <a:r>
              <a:rPr lang="ko-KR" altLang="en-US" sz="900" dirty="0">
                <a:solidFill>
                  <a:srgbClr val="FF0000"/>
                </a:solidFill>
              </a:rPr>
              <a:t>이미지가 잘리거나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흐릿하게 촬영이 된 경우에는 반드시 다시 촬영해 주세요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첨부 주의 </a:t>
            </a:r>
            <a:r>
              <a:rPr lang="en-US" altLang="ko-KR" sz="900" dirty="0">
                <a:solidFill>
                  <a:srgbClr val="FF0000"/>
                </a:solidFill>
              </a:rPr>
              <a:t>: JPEG </a:t>
            </a:r>
            <a:r>
              <a:rPr lang="ko-KR" altLang="en-US" sz="900" dirty="0">
                <a:solidFill>
                  <a:srgbClr val="FF0000"/>
                </a:solidFill>
              </a:rPr>
              <a:t>파일만 첨부가 가능합니다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7643" y="2758403"/>
            <a:ext cx="3127730" cy="441040"/>
          </a:xfrm>
          <a:prstGeom prst="roundRect">
            <a:avLst>
              <a:gd name="adj" fmla="val 9521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신분증</a:t>
            </a: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522103" y="2895479"/>
            <a:ext cx="180000" cy="1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7643" y="3268598"/>
            <a:ext cx="3115943" cy="288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제출하기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10" y="2885466"/>
            <a:ext cx="247650" cy="2000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95635" y="965721"/>
            <a:ext cx="3240360" cy="404079"/>
          </a:xfrm>
          <a:prstGeom prst="rect">
            <a:avLst/>
          </a:prstGeom>
          <a:solidFill>
            <a:srgbClr val="032475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구비서류촬영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3412116" y="1078155"/>
            <a:ext cx="180000" cy="1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187C39-984E-4199-BAC2-EC35F17ACB01}"/>
              </a:ext>
            </a:extLst>
          </p:cNvPr>
          <p:cNvSpPr/>
          <p:nvPr/>
        </p:nvSpPr>
        <p:spPr>
          <a:xfrm>
            <a:off x="395635" y="965720"/>
            <a:ext cx="3240360" cy="56992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D74638-BECB-4DCF-A9F9-56AA25AEEDD2}"/>
              </a:ext>
            </a:extLst>
          </p:cNvPr>
          <p:cNvGrpSpPr/>
          <p:nvPr/>
        </p:nvGrpSpPr>
        <p:grpSpPr>
          <a:xfrm>
            <a:off x="631834" y="1258155"/>
            <a:ext cx="2776701" cy="4817452"/>
            <a:chOff x="631834" y="1471515"/>
            <a:chExt cx="2776701" cy="4817452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ABF3B8D-9C32-41AD-A1D6-3E91BF2715BC}"/>
                </a:ext>
              </a:extLst>
            </p:cNvPr>
            <p:cNvGrpSpPr/>
            <p:nvPr/>
          </p:nvGrpSpPr>
          <p:grpSpPr>
            <a:xfrm>
              <a:off x="631834" y="1471515"/>
              <a:ext cx="2776701" cy="4817452"/>
              <a:chOff x="4016896" y="1563876"/>
              <a:chExt cx="2776701" cy="481745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0384FF-D2D7-4EF3-A6DF-3F3D888C5165}"/>
                  </a:ext>
                </a:extLst>
              </p:cNvPr>
              <p:cNvSpPr/>
              <p:nvPr/>
            </p:nvSpPr>
            <p:spPr>
              <a:xfrm>
                <a:off x="4016896" y="1563876"/>
                <a:ext cx="2776701" cy="4817452"/>
              </a:xfrm>
              <a:prstGeom prst="rect">
                <a:avLst/>
              </a:prstGeom>
              <a:solidFill>
                <a:schemeClr val="bg1"/>
              </a:solidFill>
              <a:ln w="127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/>
                <a:r>
                  <a:rPr lang="ko-KR" altLang="en-US" sz="100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촬영 시 유의사항</a:t>
                </a:r>
                <a:endParaRPr lang="en-US" altLang="ko-KR" sz="10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0"/>
                <a:r>
                  <a:rPr lang="en-US" altLang="ko-KR" sz="100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---------------------------------------------------------</a:t>
                </a:r>
              </a:p>
              <a:p>
                <a:pPr lvl="0"/>
                <a:endParaRPr lang="ko-KR" altLang="en-US" sz="1000" dirty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모서리가 둥근 직사각형 20">
                <a:extLst>
                  <a:ext uri="{FF2B5EF4-FFF2-40B4-BE49-F238E27FC236}">
                    <a16:creationId xmlns:a16="http://schemas.microsoft.com/office/drawing/2014/main" id="{73622CC0-2EBB-4410-A970-DEDB718F9C3D}"/>
                  </a:ext>
                </a:extLst>
              </p:cNvPr>
              <p:cNvSpPr/>
              <p:nvPr/>
            </p:nvSpPr>
            <p:spPr>
              <a:xfrm>
                <a:off x="4104412" y="5983964"/>
                <a:ext cx="2623608" cy="288000"/>
              </a:xfrm>
              <a:prstGeom prst="roundRect">
                <a:avLst>
                  <a:gd name="adj" fmla="val 9521"/>
                </a:avLst>
              </a:prstGeom>
              <a:solidFill>
                <a:schemeClr val="accent5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확인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C02697-D836-41DD-8544-5231F5CAAA59}"/>
                  </a:ext>
                </a:extLst>
              </p:cNvPr>
              <p:cNvGrpSpPr/>
              <p:nvPr/>
            </p:nvGrpSpPr>
            <p:grpSpPr>
              <a:xfrm>
                <a:off x="4306935" y="2542543"/>
                <a:ext cx="2255594" cy="1078292"/>
                <a:chOff x="4160144" y="2514549"/>
                <a:chExt cx="2539473" cy="1214001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04841421-93EC-4BCF-91CB-81ADE513BD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36449" r="36661"/>
                <a:stretch/>
              </p:blipFill>
              <p:spPr>
                <a:xfrm rot="16200000">
                  <a:off x="4822880" y="1851813"/>
                  <a:ext cx="1214001" cy="2539473"/>
                </a:xfrm>
                <a:prstGeom prst="rect">
                  <a:avLst/>
                </a:prstGeom>
              </p:spPr>
            </p:pic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16DAD96-47A2-48A6-AFE1-2496B04CF500}"/>
                    </a:ext>
                  </a:extLst>
                </p:cNvPr>
                <p:cNvSpPr/>
                <p:nvPr/>
              </p:nvSpPr>
              <p:spPr>
                <a:xfrm>
                  <a:off x="4586352" y="2639713"/>
                  <a:ext cx="1692185" cy="958043"/>
                </a:xfrm>
                <a:prstGeom prst="rect">
                  <a:avLst/>
                </a:prstGeom>
                <a:blipFill dpi="0" rotWithShape="1">
                  <a:blip r:embed="rId5">
                    <a:alphaModFix amt="70000"/>
                  </a:blip>
                  <a:srcRect/>
                  <a:tile tx="0" ty="0" sx="100000" sy="100000" flip="none" algn="tl"/>
                </a:blipFill>
                <a:ln w="127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:endParaRPr lang="ko-KR" altLang="en-US" sz="1000" dirty="0">
                    <a:solidFill>
                      <a:schemeClr val="tx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403ED7ED-9050-46C7-BA39-0C74A4D8A2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/>
                <a:srcRect l="1" r="482"/>
                <a:stretch/>
              </p:blipFill>
              <p:spPr>
                <a:xfrm>
                  <a:off x="4700392" y="2734038"/>
                  <a:ext cx="1156060" cy="751666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D7AFE7B-DE05-4DA9-9617-FA888DBD775A}"/>
                    </a:ext>
                  </a:extLst>
                </p:cNvPr>
                <p:cNvSpPr/>
                <p:nvPr/>
              </p:nvSpPr>
              <p:spPr>
                <a:xfrm>
                  <a:off x="5959762" y="2638080"/>
                  <a:ext cx="318776" cy="958043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C10FE10-3E18-49B9-85D7-60648C021EC6}"/>
                  </a:ext>
                </a:extLst>
              </p:cNvPr>
              <p:cNvSpPr/>
              <p:nvPr/>
            </p:nvSpPr>
            <p:spPr>
              <a:xfrm>
                <a:off x="5935759" y="296967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5AA1F0E-1CEF-48AD-964C-F8095DCED62F}"/>
                  </a:ext>
                </a:extLst>
              </p:cNvPr>
              <p:cNvSpPr/>
              <p:nvPr/>
            </p:nvSpPr>
            <p:spPr>
              <a:xfrm>
                <a:off x="4016896" y="2355822"/>
                <a:ext cx="275793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 </a:t>
                </a:r>
                <a:r>
                  <a:rPr lang="ko-KR" altLang="en-US" sz="100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신분증 촬영 예시</a:t>
                </a:r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195032C-43CF-4C28-83E3-0DE52189D425}"/>
                  </a:ext>
                </a:extLst>
              </p:cNvPr>
              <p:cNvSpPr/>
              <p:nvPr/>
            </p:nvSpPr>
            <p:spPr>
              <a:xfrm>
                <a:off x="4016896" y="1853524"/>
                <a:ext cx="275793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0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여백은 최소화</a:t>
                </a:r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해주시고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원본이 잘리거나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흐릿하게 촬영된 경우</a:t>
                </a:r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에는 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반드시 다시 촬영</a:t>
                </a:r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 주세요</a:t>
                </a:r>
                <a:r>
                  <a: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0EE3D02-5D13-4B96-96C3-B9266A3E3BD9}"/>
                  </a:ext>
                </a:extLst>
              </p:cNvPr>
              <p:cNvSpPr/>
              <p:nvPr/>
            </p:nvSpPr>
            <p:spPr>
              <a:xfrm>
                <a:off x="4035660" y="3573016"/>
                <a:ext cx="275793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sz="100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문서 촬영 예시</a:t>
                </a:r>
                <a:endParaRPr lang="ko-KR" altLang="en-US" dirty="0"/>
              </a:p>
            </p:txBody>
          </p:sp>
          <p:sp>
            <p:nvSpPr>
              <p:cNvPr id="30" name="말풍선: 사각형 29">
                <a:extLst>
                  <a:ext uri="{FF2B5EF4-FFF2-40B4-BE49-F238E27FC236}">
                    <a16:creationId xmlns:a16="http://schemas.microsoft.com/office/drawing/2014/main" id="{30628CAE-D594-4A02-873B-B7265035DD0B}"/>
                  </a:ext>
                </a:extLst>
              </p:cNvPr>
              <p:cNvSpPr/>
              <p:nvPr/>
            </p:nvSpPr>
            <p:spPr>
              <a:xfrm>
                <a:off x="5988549" y="2378984"/>
                <a:ext cx="692127" cy="354509"/>
              </a:xfrm>
              <a:prstGeom prst="wedgeRectCallout">
                <a:avLst>
                  <a:gd name="adj1" fmla="val -68785"/>
                  <a:gd name="adj2" fmla="val 4445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/>
                  <a:t>여백 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최소화</a:t>
                </a: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92F65567-581C-48CB-AA7A-D201748030B6}"/>
                  </a:ext>
                </a:extLst>
              </p:cNvPr>
              <p:cNvGrpSpPr/>
              <p:nvPr/>
            </p:nvGrpSpPr>
            <p:grpSpPr>
              <a:xfrm>
                <a:off x="4871661" y="3656275"/>
                <a:ext cx="1163822" cy="2434508"/>
                <a:chOff x="4793489" y="3754706"/>
                <a:chExt cx="1214001" cy="2539473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4764DCC9-594E-44F9-86C2-BBAD7E69166F}"/>
                    </a:ext>
                  </a:extLst>
                </p:cNvPr>
                <p:cNvGrpSpPr/>
                <p:nvPr/>
              </p:nvGrpSpPr>
              <p:grpSpPr>
                <a:xfrm rot="5400000">
                  <a:off x="4130753" y="4417442"/>
                  <a:ext cx="2539473" cy="1214001"/>
                  <a:chOff x="4279887" y="3940359"/>
                  <a:chExt cx="2539473" cy="1214001"/>
                </a:xfrm>
              </p:grpSpPr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DC5F1F48-5A3E-4DF3-A591-72D502EFBD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4"/>
                      </a:ext>
                    </a:extLst>
                  </a:blip>
                  <a:srcRect l="36449" r="36661"/>
                  <a:stretch/>
                </p:blipFill>
                <p:spPr>
                  <a:xfrm rot="16200000">
                    <a:off x="4942623" y="3277623"/>
                    <a:ext cx="1214001" cy="2539473"/>
                  </a:xfrm>
                  <a:prstGeom prst="rect">
                    <a:avLst/>
                  </a:prstGeom>
                </p:spPr>
              </p:pic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B686EA1A-9372-4A52-8470-71C70C365DD5}"/>
                      </a:ext>
                    </a:extLst>
                  </p:cNvPr>
                  <p:cNvSpPr/>
                  <p:nvPr/>
                </p:nvSpPr>
                <p:spPr>
                  <a:xfrm>
                    <a:off x="4703669" y="4065523"/>
                    <a:ext cx="1692185" cy="958043"/>
                  </a:xfrm>
                  <a:prstGeom prst="rect">
                    <a:avLst/>
                  </a:prstGeom>
                  <a:blipFill dpi="0" rotWithShape="1">
                    <a:blip r:embed="rId5">
                      <a:alphaModFix amt="70000"/>
                    </a:blip>
                    <a:srcRect/>
                    <a:tile tx="0" ty="0" sx="100000" sy="100000" flip="none" algn="tl"/>
                  </a:blipFill>
                  <a:ln w="127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lvl="0"/>
                    <a:endParaRPr lang="ko-KR" altLang="en-US" sz="1000" dirty="0">
                      <a:solidFill>
                        <a:schemeClr val="tx2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5C8F7E6E-3736-4459-8E1F-5C84F2DF8D76}"/>
                      </a:ext>
                    </a:extLst>
                  </p:cNvPr>
                  <p:cNvSpPr/>
                  <p:nvPr/>
                </p:nvSpPr>
                <p:spPr>
                  <a:xfrm>
                    <a:off x="6079511" y="4063890"/>
                    <a:ext cx="318776" cy="95804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id="{8940C15F-AFC2-44AB-8C25-B71DB2A2B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78" t="2596" r="5061" b="1766"/>
                <a:stretch/>
              </p:blipFill>
              <p:spPr>
                <a:xfrm>
                  <a:off x="4996647" y="4248879"/>
                  <a:ext cx="806519" cy="1214428"/>
                </a:xfrm>
                <a:prstGeom prst="rect">
                  <a:avLst/>
                </a:prstGeom>
              </p:spPr>
            </p:pic>
          </p:grpSp>
          <p:sp>
            <p:nvSpPr>
              <p:cNvPr id="49" name="말풍선: 사각형 48">
                <a:extLst>
                  <a:ext uri="{FF2B5EF4-FFF2-40B4-BE49-F238E27FC236}">
                    <a16:creationId xmlns:a16="http://schemas.microsoft.com/office/drawing/2014/main" id="{BA3E3EF6-150E-4A57-8F3D-4083C370B8FA}"/>
                  </a:ext>
                </a:extLst>
              </p:cNvPr>
              <p:cNvSpPr/>
              <p:nvPr/>
            </p:nvSpPr>
            <p:spPr>
              <a:xfrm>
                <a:off x="5906621" y="4738171"/>
                <a:ext cx="692127" cy="556083"/>
              </a:xfrm>
              <a:prstGeom prst="wedgeRectCallout">
                <a:avLst>
                  <a:gd name="adj1" fmla="val -68785"/>
                  <a:gd name="adj2" fmla="val 4445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/>
                  <a:t>모서리가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잘리면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안되요</a:t>
                </a:r>
                <a:r>
                  <a:rPr lang="en-US" altLang="ko-KR" sz="1000" dirty="0"/>
                  <a:t>~</a:t>
                </a:r>
                <a:endParaRPr lang="ko-KR" altLang="en-US" sz="10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67BFC6A-D19E-4EBB-9B5F-B08C06747FCA}"/>
                  </a:ext>
                </a:extLst>
              </p:cNvPr>
              <p:cNvSpPr/>
              <p:nvPr/>
            </p:nvSpPr>
            <p:spPr>
              <a:xfrm>
                <a:off x="5349386" y="5403618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B606B3-2440-455A-980F-6BC968D19DD3}"/>
                </a:ext>
              </a:extLst>
            </p:cNvPr>
            <p:cNvSpPr/>
            <p:nvPr/>
          </p:nvSpPr>
          <p:spPr>
            <a:xfrm>
              <a:off x="2955743" y="1514117"/>
              <a:ext cx="32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닫기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6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62125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구비서류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&gt;2.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구비서류촬영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-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새창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83366"/>
              </p:ext>
            </p:extLst>
          </p:nvPr>
        </p:nvGraphicFramePr>
        <p:xfrm>
          <a:off x="7569200" y="876300"/>
          <a:ext cx="2298700" cy="1811467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모든 첨부파일은 필수 입력이므로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validation check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해주셔야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합니다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첨부파일 개수 및 이름은 관리자 화면에서 입력됩니다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첨부파일 미 첨부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구비서류를 첨부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촬영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2510" y="1425601"/>
            <a:ext cx="3142864" cy="846386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아래 자료를 사진 촬영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혹은 파일첨부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하시고 “</a:t>
            </a:r>
            <a:r>
              <a:rPr lang="ko-KR" altLang="en-US" sz="900" dirty="0" err="1">
                <a:solidFill>
                  <a:schemeClr val="tx1"/>
                </a:solidFill>
              </a:rPr>
              <a:t>완료”버튼을</a:t>
            </a:r>
            <a:r>
              <a:rPr lang="ko-KR" altLang="en-US" sz="900" dirty="0">
                <a:solidFill>
                  <a:schemeClr val="tx1"/>
                </a:solidFill>
              </a:rPr>
              <a:t> 누르시면 완료됩니다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400" dirty="0"/>
          </a:p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이미지가 잘리거나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흐릿하게 촬영이 된 경우에는 반드시 다시 촬영해 주세요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* JPEG </a:t>
            </a:r>
            <a:r>
              <a:rPr lang="ko-KR" altLang="en-US" sz="900" dirty="0">
                <a:solidFill>
                  <a:srgbClr val="FF0000"/>
                </a:solidFill>
              </a:rPr>
              <a:t>파일만 첨부가 가능합니다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7246" y="3288271"/>
            <a:ext cx="311594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95635" y="975881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구비서류촬영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3412116" y="1088315"/>
            <a:ext cx="180000" cy="1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모서리가 둥근 직사각형 19">
            <a:extLst>
              <a:ext uri="{FF2B5EF4-FFF2-40B4-BE49-F238E27FC236}">
                <a16:creationId xmlns:a16="http://schemas.microsoft.com/office/drawing/2014/main" id="{BB9BB66E-DE35-4176-83C2-34E8CA6771C8}"/>
              </a:ext>
            </a:extLst>
          </p:cNvPr>
          <p:cNvSpPr/>
          <p:nvPr/>
        </p:nvSpPr>
        <p:spPr>
          <a:xfrm>
            <a:off x="447246" y="2374208"/>
            <a:ext cx="3127730" cy="360000"/>
          </a:xfrm>
          <a:prstGeom prst="roundRect">
            <a:avLst>
              <a:gd name="adj" fmla="val 9521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신분증</a:t>
            </a:r>
          </a:p>
        </p:txBody>
      </p:sp>
      <p:sp>
        <p:nvSpPr>
          <p:cNvPr id="70" name="양쪽 모서리가 둥근 사각형 23">
            <a:extLst>
              <a:ext uri="{FF2B5EF4-FFF2-40B4-BE49-F238E27FC236}">
                <a16:creationId xmlns:a16="http://schemas.microsoft.com/office/drawing/2014/main" id="{07368B34-F6BA-4F24-B40B-B0C80C0E556E}"/>
              </a:ext>
            </a:extLst>
          </p:cNvPr>
          <p:cNvSpPr/>
          <p:nvPr/>
        </p:nvSpPr>
        <p:spPr>
          <a:xfrm>
            <a:off x="501706" y="2473184"/>
            <a:ext cx="180000" cy="1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3A8563A8-2E9F-4939-9102-8D937B13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13" y="2453646"/>
            <a:ext cx="247650" cy="200025"/>
          </a:xfrm>
          <a:prstGeom prst="rect">
            <a:avLst/>
          </a:prstGeom>
        </p:spPr>
      </p:pic>
      <p:sp>
        <p:nvSpPr>
          <p:cNvPr id="75" name="모서리가 둥근 직사각형 19">
            <a:extLst>
              <a:ext uri="{FF2B5EF4-FFF2-40B4-BE49-F238E27FC236}">
                <a16:creationId xmlns:a16="http://schemas.microsoft.com/office/drawing/2014/main" id="{5700023E-D635-425C-91DA-EFFADFA8216F}"/>
              </a:ext>
            </a:extLst>
          </p:cNvPr>
          <p:cNvSpPr/>
          <p:nvPr/>
        </p:nvSpPr>
        <p:spPr>
          <a:xfrm>
            <a:off x="449057" y="2783178"/>
            <a:ext cx="3127730" cy="360000"/>
          </a:xfrm>
          <a:prstGeom prst="roundRect">
            <a:avLst>
              <a:gd name="adj" fmla="val 9521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통장사본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양쪽 모서리가 둥근 사각형 23">
            <a:extLst>
              <a:ext uri="{FF2B5EF4-FFF2-40B4-BE49-F238E27FC236}">
                <a16:creationId xmlns:a16="http://schemas.microsoft.com/office/drawing/2014/main" id="{89A367D1-03B0-4227-9D69-AA6D8266A0EB}"/>
              </a:ext>
            </a:extLst>
          </p:cNvPr>
          <p:cNvSpPr/>
          <p:nvPr/>
        </p:nvSpPr>
        <p:spPr>
          <a:xfrm>
            <a:off x="503517" y="2882154"/>
            <a:ext cx="180000" cy="1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EEBF299-B69E-4C46-B4B9-45DC5A87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124" y="2862616"/>
            <a:ext cx="247650" cy="200025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D6F43202-ED9E-4432-8337-DDD7D0F82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68" r="15533"/>
          <a:stretch/>
        </p:blipFill>
        <p:spPr>
          <a:xfrm>
            <a:off x="3028621" y="2456360"/>
            <a:ext cx="212567" cy="19682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F9F9DC6-8F4A-4A1C-B43D-0817C228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68" r="15533"/>
          <a:stretch/>
        </p:blipFill>
        <p:spPr>
          <a:xfrm>
            <a:off x="3028621" y="2861756"/>
            <a:ext cx="212567" cy="196824"/>
          </a:xfrm>
          <a:prstGeom prst="rect">
            <a:avLst/>
          </a:prstGeom>
        </p:spPr>
      </p:pic>
      <p:sp>
        <p:nvSpPr>
          <p:cNvPr id="55" name="순서도: 병합 54">
            <a:extLst>
              <a:ext uri="{FF2B5EF4-FFF2-40B4-BE49-F238E27FC236}">
                <a16:creationId xmlns:a16="http://schemas.microsoft.com/office/drawing/2014/main" id="{6F8051B9-D261-498B-ABA0-D6D4178084A9}"/>
              </a:ext>
            </a:extLst>
          </p:cNvPr>
          <p:cNvSpPr/>
          <p:nvPr/>
        </p:nvSpPr>
        <p:spPr>
          <a:xfrm>
            <a:off x="446756" y="320298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모서리가 둥근 직사각형 48">
            <a:extLst>
              <a:ext uri="{FF2B5EF4-FFF2-40B4-BE49-F238E27FC236}">
                <a16:creationId xmlns:a16="http://schemas.microsoft.com/office/drawing/2014/main" id="{E0741E53-C99B-4B85-A0F1-EF0D2849AD91}"/>
              </a:ext>
            </a:extLst>
          </p:cNvPr>
          <p:cNvSpPr/>
          <p:nvPr/>
        </p:nvSpPr>
        <p:spPr>
          <a:xfrm>
            <a:off x="4116022" y="3288271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확인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C0BADF9-93A1-435C-A897-7AD56F8D26FE}"/>
              </a:ext>
            </a:extLst>
          </p:cNvPr>
          <p:cNvCxnSpPr/>
          <p:nvPr/>
        </p:nvCxnSpPr>
        <p:spPr>
          <a:xfrm>
            <a:off x="3656315" y="3459480"/>
            <a:ext cx="397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02DFB68-9441-4362-8D91-48F504532342}"/>
              </a:ext>
            </a:extLst>
          </p:cNvPr>
          <p:cNvSpPr/>
          <p:nvPr/>
        </p:nvSpPr>
        <p:spPr>
          <a:xfrm>
            <a:off x="4020518" y="3027762"/>
            <a:ext cx="20377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000" dirty="0">
                <a:latin typeface="맑은 고딕" pitchFamily="50" charset="-127"/>
                <a:sym typeface="Wingdings" pitchFamily="2" charset="2"/>
              </a:rPr>
              <a:t>&lt;</a:t>
            </a: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첨부완료 시 버튼 하이라이트</a:t>
            </a:r>
            <a:r>
              <a:rPr lang="en-US" altLang="ko-KR" sz="1000" dirty="0">
                <a:latin typeface="맑은 고딕" pitchFamily="50" charset="-127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6038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9E5F1F9C-1766-4202-A7B2-EFC582222ACA}"/>
              </a:ext>
            </a:extLst>
          </p:cNvPr>
          <p:cNvGraphicFramePr>
            <a:graphicFrameLocks noGrp="1"/>
          </p:cNvGraphicFramePr>
          <p:nvPr/>
        </p:nvGraphicFramePr>
        <p:xfrm>
          <a:off x="471966" y="1438200"/>
          <a:ext cx="3087292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3646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543646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구비서류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구비서류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32289"/>
              </p:ext>
            </p:extLst>
          </p:nvPr>
        </p:nvGraphicFramePr>
        <p:xfrm>
          <a:off x="7569200" y="876300"/>
          <a:ext cx="2298700" cy="127903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" name="모서리가 둥근 직사각형 48">
            <a:extLst>
              <a:ext uri="{FF2B5EF4-FFF2-40B4-BE49-F238E27FC236}">
                <a16:creationId xmlns:a16="http://schemas.microsoft.com/office/drawing/2014/main" id="{408975C9-2EA3-4300-8732-137B782D30F1}"/>
              </a:ext>
            </a:extLst>
          </p:cNvPr>
          <p:cNvSpPr/>
          <p:nvPr/>
        </p:nvSpPr>
        <p:spPr>
          <a:xfrm>
            <a:off x="488902" y="1952340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</a:rPr>
              <a:t>계약서 확인 및 계약 정보 입력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CA64C-7D13-4C74-A6BE-B9A17EEF0313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48">
            <a:extLst>
              <a:ext uri="{FF2B5EF4-FFF2-40B4-BE49-F238E27FC236}">
                <a16:creationId xmlns:a16="http://schemas.microsoft.com/office/drawing/2014/main" id="{C9A4BE40-9AF1-4295-82A1-EFA6411ADF34}"/>
              </a:ext>
            </a:extLst>
          </p:cNvPr>
          <p:cNvSpPr/>
          <p:nvPr/>
        </p:nvSpPr>
        <p:spPr>
          <a:xfrm>
            <a:off x="487731" y="2440439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2. </a:t>
            </a:r>
            <a:r>
              <a:rPr lang="ko-KR" altLang="en-US" sz="1200" b="1" dirty="0">
                <a:solidFill>
                  <a:schemeClr val="bg1"/>
                </a:solidFill>
              </a:rPr>
              <a:t>구비서류촬영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첨부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99ADC624-9066-491A-B974-56E442261FF1}"/>
              </a:ext>
            </a:extLst>
          </p:cNvPr>
          <p:cNvSpPr/>
          <p:nvPr/>
        </p:nvSpPr>
        <p:spPr>
          <a:xfrm>
            <a:off x="491349" y="3630440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계약완료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FF4616-94AB-4C8D-9DBD-79840B5E92B2}"/>
              </a:ext>
            </a:extLst>
          </p:cNvPr>
          <p:cNvSpPr/>
          <p:nvPr/>
        </p:nvSpPr>
        <p:spPr>
          <a:xfrm>
            <a:off x="395568" y="959574"/>
            <a:ext cx="3240000" cy="5686487"/>
          </a:xfrm>
          <a:prstGeom prst="rect">
            <a:avLst/>
          </a:prstGeom>
          <a:solidFill>
            <a:schemeClr val="tx1">
              <a:alpha val="7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인증완료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CD7EEA9-FA87-4A28-98B0-AB667A51FE35}"/>
              </a:ext>
            </a:extLst>
          </p:cNvPr>
          <p:cNvGrpSpPr/>
          <p:nvPr/>
        </p:nvGrpSpPr>
        <p:grpSpPr>
          <a:xfrm>
            <a:off x="872735" y="2065126"/>
            <a:ext cx="2264092" cy="3009745"/>
            <a:chOff x="4310907" y="2077040"/>
            <a:chExt cx="2264092" cy="30097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94882F-8E44-4C14-9F4A-20D6E2EE5133}"/>
                </a:ext>
              </a:extLst>
            </p:cNvPr>
            <p:cNvSpPr/>
            <p:nvPr/>
          </p:nvSpPr>
          <p:spPr>
            <a:xfrm>
              <a:off x="4339481" y="2077040"/>
              <a:ext cx="2235518" cy="3009745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주의</a:t>
              </a:r>
              <a:endParaRPr lang="en-US" altLang="ko-KR" sz="1000" dirty="0">
                <a:solidFill>
                  <a:prstClr val="black"/>
                </a:solidFill>
                <a:latin typeface="+mn-ea"/>
              </a:endParaRPr>
            </a:p>
            <a:p>
              <a:pPr lvl="0"/>
              <a:r>
                <a:rPr lang="en-US" altLang="ko-KR" dirty="0">
                  <a:solidFill>
                    <a:prstClr val="black"/>
                  </a:solidFill>
                  <a:latin typeface="+mn-ea"/>
                </a:rPr>
                <a:t>---------------------------------------</a:t>
              </a:r>
              <a:endParaRPr lang="ko-KR" altLang="en-US" sz="1000" dirty="0">
                <a:solidFill>
                  <a:schemeClr val="tx2"/>
                </a:solidFill>
                <a:latin typeface="+mn-ea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52D6A7D-BEB5-481F-BBAD-C3A28884A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09208" y="2537856"/>
              <a:ext cx="841175" cy="850521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6CFA615-B59D-45C9-AD65-4EE4C3395345}"/>
                </a:ext>
              </a:extLst>
            </p:cNvPr>
            <p:cNvSpPr/>
            <p:nvPr/>
          </p:nvSpPr>
          <p:spPr>
            <a:xfrm>
              <a:off x="4310907" y="3585386"/>
              <a:ext cx="223551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계약서의 전자문서 원본을 생성하고 전자문서 진본확인을 위한 시점확인기관의 인증을 받고 있습니다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  <a:p>
              <a:endParaRPr lang="en-US" altLang="ko-KR" sz="1000" dirty="0">
                <a:latin typeface="+mn-ea"/>
                <a:ea typeface="+mn-ea"/>
              </a:endParaRPr>
            </a:p>
            <a:p>
              <a:r>
                <a:rPr lang="ko-KR" altLang="en-US" sz="1000" dirty="0">
                  <a:latin typeface="+mn-ea"/>
                  <a:ea typeface="+mn-ea"/>
                </a:rPr>
                <a:t>절대 화면을 강제로 닫으시면 안됩니다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000" dirty="0">
                  <a:latin typeface="+mn-ea"/>
                  <a:ea typeface="+mn-ea"/>
                </a:rPr>
                <a:t>(5</a:t>
              </a:r>
              <a:r>
                <a:rPr lang="ko-KR" altLang="en-US" sz="1000" dirty="0">
                  <a:latin typeface="+mn-ea"/>
                  <a:ea typeface="+mn-ea"/>
                </a:rPr>
                <a:t>초 </a:t>
              </a:r>
              <a:r>
                <a:rPr lang="en-US" altLang="ko-KR" sz="1000" dirty="0">
                  <a:latin typeface="+mn-ea"/>
                  <a:ea typeface="+mn-ea"/>
                </a:rPr>
                <a:t>~ </a:t>
              </a:r>
              <a:r>
                <a:rPr lang="ko-KR" altLang="en-US" sz="1000" dirty="0">
                  <a:latin typeface="+mn-ea"/>
                  <a:ea typeface="+mn-ea"/>
                </a:rPr>
                <a:t>최장 </a:t>
              </a:r>
              <a:r>
                <a:rPr lang="en-US" altLang="ko-KR" sz="1000" dirty="0">
                  <a:latin typeface="+mn-ea"/>
                  <a:ea typeface="+mn-ea"/>
                </a:rPr>
                <a:t>60</a:t>
              </a:r>
              <a:r>
                <a:rPr lang="ko-KR" altLang="en-US" sz="1000" dirty="0">
                  <a:latin typeface="+mn-ea"/>
                  <a:ea typeface="+mn-ea"/>
                </a:rPr>
                <a:t>초</a:t>
              </a:r>
              <a:r>
                <a:rPr lang="en-US" altLang="ko-KR" sz="1000" dirty="0">
                  <a:latin typeface="+mn-ea"/>
                  <a:ea typeface="+mn-ea"/>
                </a:rPr>
                <a:t>)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68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본인인증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84679"/>
              </p:ext>
            </p:extLst>
          </p:nvPr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25" descr="cl_st_00021">
            <a:extLst>
              <a:ext uri="{FF2B5EF4-FFF2-40B4-BE49-F238E27FC236}">
                <a16:creationId xmlns:a16="http://schemas.microsoft.com/office/drawing/2014/main" id="{0ABCC386-E159-489C-A2DB-ABC89D68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09" y="2023242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480D6-42E6-402B-B1A7-FF0A4884F853}"/>
              </a:ext>
            </a:extLst>
          </p:cNvPr>
          <p:cNvSpPr txBox="1"/>
          <p:nvPr/>
        </p:nvSpPr>
        <p:spPr>
          <a:xfrm>
            <a:off x="406052" y="2736273"/>
            <a:ext cx="3240360" cy="278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전자계약이 완료되었습니다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3FD930-2A4F-43CC-848E-FE5F5D5C49F7}"/>
              </a:ext>
            </a:extLst>
          </p:cNvPr>
          <p:cNvSpPr/>
          <p:nvPr/>
        </p:nvSpPr>
        <p:spPr>
          <a:xfrm>
            <a:off x="561045" y="3265989"/>
            <a:ext cx="2909076" cy="707886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- </a:t>
            </a:r>
            <a:r>
              <a:rPr lang="ko-KR" altLang="en-US" sz="1000" b="1" dirty="0">
                <a:solidFill>
                  <a:schemeClr val="accent5"/>
                </a:solidFill>
                <a:latin typeface="+mn-ea"/>
              </a:rPr>
              <a:t>이메일로 계약서 원본을 보내 드렸습니다</a:t>
            </a: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- </a:t>
            </a:r>
            <a:r>
              <a:rPr lang="ko-KR" altLang="en-US" sz="1000" b="1" dirty="0">
                <a:solidFill>
                  <a:schemeClr val="accent5"/>
                </a:solidFill>
                <a:latin typeface="+mn-ea"/>
              </a:rPr>
              <a:t>문의사항은 계약담당자에게 연락주시기 바랍니다</a:t>
            </a: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61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 txBox="1">
            <a:spLocks/>
          </p:cNvSpPr>
          <p:nvPr/>
        </p:nvSpPr>
        <p:spPr>
          <a:xfrm>
            <a:off x="0" y="3033713"/>
            <a:ext cx="9906000" cy="839787"/>
          </a:xfrm>
          <a:prstGeom prst="rect">
            <a:avLst/>
          </a:prstGeom>
        </p:spPr>
        <p:txBody>
          <a:bodyPr/>
          <a:lstStyle/>
          <a:p>
            <a:pPr algn="ctr" eaLnBrk="0" latinLnBrk="0" hangingPunct="0">
              <a:defRPr/>
            </a:pPr>
            <a:r>
              <a:rPr lang="ko-KR" alt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공통화면</a:t>
            </a:r>
          </a:p>
        </p:txBody>
      </p:sp>
    </p:spTree>
    <p:extLst>
      <p:ext uri="{BB962C8B-B14F-4D97-AF65-F5344CB8AC3E}">
        <p14:creationId xmlns:p14="http://schemas.microsoft.com/office/powerpoint/2010/main" val="296944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65883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Email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28">
            <a:extLst>
              <a:ext uri="{FF2B5EF4-FFF2-40B4-BE49-F238E27FC236}">
                <a16:creationId xmlns:a16="http://schemas.microsoft.com/office/drawing/2014/main" id="{A395075B-6679-41AD-A6AC-E3258289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72452"/>
              </p:ext>
            </p:extLst>
          </p:nvPr>
        </p:nvGraphicFramePr>
        <p:xfrm>
          <a:off x="7569200" y="898602"/>
          <a:ext cx="2298700" cy="1409151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다운로드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URL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이 노출되지 않도록 가능할까요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?</a:t>
                      </a: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5E6CEA4-67D5-4A55-AD04-781B3A4527A9}"/>
              </a:ext>
            </a:extLst>
          </p:cNvPr>
          <p:cNvSpPr/>
          <p:nvPr/>
        </p:nvSpPr>
        <p:spPr>
          <a:xfrm>
            <a:off x="103623" y="969250"/>
            <a:ext cx="7380000" cy="21185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메일제목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[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계약완료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전자계약이 완료되었습니다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A3B80E-DD72-43E7-85E7-0DB53C460797}"/>
              </a:ext>
            </a:extLst>
          </p:cNvPr>
          <p:cNvSpPr/>
          <p:nvPr/>
        </p:nvSpPr>
        <p:spPr>
          <a:xfrm>
            <a:off x="103623" y="1255779"/>
            <a:ext cx="7380000" cy="1662245"/>
          </a:xfrm>
          <a:prstGeom prst="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전자계약이 완료되었습니다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진행사항에 대해 궁금하신 점이 있으신 경우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계약담당자로 문의해 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1281CA-3FBC-4EDB-85A7-7853A761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" y="3550306"/>
            <a:ext cx="7391820" cy="22530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COPYRIGHT© 2022 TSOFT., LTD. ALL RIGHTS RESERVED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DA793-34F2-4298-9EF1-24F2582A0612}"/>
              </a:ext>
            </a:extLst>
          </p:cNvPr>
          <p:cNvCxnSpPr/>
          <p:nvPr/>
        </p:nvCxnSpPr>
        <p:spPr>
          <a:xfrm>
            <a:off x="149343" y="3336273"/>
            <a:ext cx="730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E9C3F-D4D9-4D0F-8597-2A496404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" y="3327109"/>
            <a:ext cx="7418100" cy="34265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메일은 발신전용으로 회신되지 않으며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궁금하신 점은 담당자 혹은 ㈜티소프트로 문의해 주시기 바랍니다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90D9E5-573B-4C93-96DC-FD5AE4DB1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06268"/>
              </p:ext>
            </p:extLst>
          </p:nvPr>
        </p:nvGraphicFramePr>
        <p:xfrm>
          <a:off x="103623" y="1794622"/>
          <a:ext cx="4889210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8952">
                  <a:extLst>
                    <a:ext uri="{9D8B030D-6E8A-4147-A177-3AD203B41FA5}">
                      <a16:colId xmlns:a16="http://schemas.microsoft.com/office/drawing/2014/main" val="185327899"/>
                    </a:ext>
                  </a:extLst>
                </a:gridCol>
                <a:gridCol w="3440258">
                  <a:extLst>
                    <a:ext uri="{9D8B030D-6E8A-4147-A177-3AD203B41FA5}">
                      <a16:colId xmlns:a16="http://schemas.microsoft.com/office/drawing/2014/main" val="415761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계약명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**** </a:t>
                      </a:r>
                      <a:r>
                        <a:rPr lang="ko-KR" altLang="en-US" sz="1000" dirty="0"/>
                        <a:t>계약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73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계약서</a:t>
                      </a:r>
                      <a:r>
                        <a:rPr lang="en-US" altLang="ko-KR" sz="1000" dirty="0"/>
                        <a:t>], [</a:t>
                      </a:r>
                      <a:r>
                        <a:rPr lang="ko-KR" altLang="en-US" sz="1000" dirty="0" err="1"/>
                        <a:t>추적표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95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8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페이지가 유효하지 않을 경우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공통화면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265796-A22F-4D7E-827B-6E2CAC95DB1D}"/>
              </a:ext>
            </a:extLst>
          </p:cNvPr>
          <p:cNvSpPr txBox="1"/>
          <p:nvPr/>
        </p:nvSpPr>
        <p:spPr>
          <a:xfrm>
            <a:off x="421826" y="3226701"/>
            <a:ext cx="32035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+mn-ea"/>
              </a:rPr>
              <a:t>지금 접속하신 </a:t>
            </a:r>
            <a:r>
              <a:rPr lang="en-US" altLang="ko-KR" sz="1000" dirty="0">
                <a:latin typeface="+mn-ea"/>
              </a:rPr>
              <a:t>URL</a:t>
            </a:r>
            <a:r>
              <a:rPr lang="ko-KR" altLang="en-US" sz="1000" dirty="0">
                <a:latin typeface="+mn-ea"/>
              </a:rPr>
              <a:t>은 사용하실 수 없거나 유효기간이 만료된 주소입니다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pic>
        <p:nvPicPr>
          <p:cNvPr id="18" name="Picture 25" descr="cl_st_00021">
            <a:extLst>
              <a:ext uri="{FF2B5EF4-FFF2-40B4-BE49-F238E27FC236}">
                <a16:creationId xmlns:a16="http://schemas.microsoft.com/office/drawing/2014/main" id="{D391A19F-3302-4513-9C08-642F175F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31" y="2016274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9D3B22-10CC-4988-9550-AFDF3118E6D3}"/>
              </a:ext>
            </a:extLst>
          </p:cNvPr>
          <p:cNvSpPr txBox="1"/>
          <p:nvPr/>
        </p:nvSpPr>
        <p:spPr>
          <a:xfrm>
            <a:off x="688051" y="2721834"/>
            <a:ext cx="2664304" cy="278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유효하지 않은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BFB6E4-EF24-44BF-A7EB-AEEAB11D06D0}"/>
              </a:ext>
            </a:extLst>
          </p:cNvPr>
          <p:cNvSpPr/>
          <p:nvPr/>
        </p:nvSpPr>
        <p:spPr>
          <a:xfrm>
            <a:off x="395635" y="1160031"/>
            <a:ext cx="3240360" cy="404079"/>
          </a:xfrm>
          <a:prstGeom prst="rect">
            <a:avLst/>
          </a:prstGeom>
          <a:solidFill>
            <a:schemeClr val="accent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유효하지 않은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7" name="Group 28">
            <a:extLst>
              <a:ext uri="{FF2B5EF4-FFF2-40B4-BE49-F238E27FC236}">
                <a16:creationId xmlns:a16="http://schemas.microsoft.com/office/drawing/2014/main" id="{CD36150E-4E4D-418E-A740-A951FCBA2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63805"/>
              </p:ext>
            </p:extLst>
          </p:nvPr>
        </p:nvGraphicFramePr>
        <p:xfrm>
          <a:off x="7569200" y="898602"/>
          <a:ext cx="2298700" cy="1409151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서명기한이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초과되었거나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계약이 완료된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1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404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에러 메시지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21826" y="3091490"/>
            <a:ext cx="32035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화면을 장시간 사용하지 않으셨거나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인터넷 사용이 원활하지 않을 수 있습니다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수신하신 링크를 클릭하여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다시 시작해 주십시오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0" name="Picture 25" descr="cl_st_000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31" y="2016274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88051" y="2620619"/>
            <a:ext cx="2664304" cy="2954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비정상적으로 종료되었습니다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2501" y="3086409"/>
            <a:ext cx="32035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페이지를 찾을 수 없거나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인터넷 사용이 원활하지 않을 수 있습니다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</a:p>
          <a:p>
            <a:pPr>
              <a:spcAft>
                <a:spcPts val="6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수신하신 링크를 클릭하여 처음부터 다시 시작해 주십시오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5" name="Picture 25" descr="cl_st_000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6" y="2011193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138726" y="2615538"/>
            <a:ext cx="2664304" cy="2954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페이지를 찾을 수 없습니다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5635" y="1160031"/>
            <a:ext cx="3240360" cy="404079"/>
          </a:xfrm>
          <a:prstGeom prst="rect">
            <a:avLst/>
          </a:prstGeom>
          <a:solidFill>
            <a:schemeClr val="accent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에러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- 500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44305" y="1161786"/>
            <a:ext cx="3240360" cy="404079"/>
          </a:xfrm>
          <a:prstGeom prst="rect">
            <a:avLst/>
          </a:prstGeom>
          <a:solidFill>
            <a:schemeClr val="accent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에러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- 404</a:t>
            </a: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1C9A0A46-3613-4FE9-99E2-A4BC9FBBDC5B}"/>
              </a:ext>
            </a:extLst>
          </p:cNvPr>
          <p:cNvGraphicFramePr>
            <a:graphicFrameLocks noGrp="1"/>
          </p:cNvGraphicFramePr>
          <p:nvPr/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4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Footer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928664" y="1284776"/>
            <a:ext cx="3240360" cy="173753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0110" y="1815315"/>
            <a:ext cx="10374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Contents 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28663" y="2576685"/>
            <a:ext cx="3240361" cy="438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79525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</a:rPr>
              <a:t>Copyrightⓒ 2022 TSOFT. All rights reserved.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Group 28">
            <a:extLst>
              <a:ext uri="{FF2B5EF4-FFF2-40B4-BE49-F238E27FC236}">
                <a16:creationId xmlns:a16="http://schemas.microsoft.com/office/drawing/2014/main" id="{98BC633A-CBBB-4D4A-9BDD-281A2193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82372"/>
              </p:ext>
            </p:extLst>
          </p:nvPr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67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01807"/>
              </p:ext>
            </p:extLst>
          </p:nvPr>
        </p:nvGraphicFramePr>
        <p:xfrm>
          <a:off x="488950" y="944563"/>
          <a:ext cx="9001126" cy="3137250"/>
        </p:xfrm>
        <a:graphic>
          <a:graphicData uri="http://schemas.openxmlformats.org/drawingml/2006/table">
            <a:tbl>
              <a:tblPr/>
              <a:tblGrid>
                <a:gridCol w="10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 dirty="0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 dirty="0">
                          <a:latin typeface="맑은 고딕"/>
                        </a:rPr>
                        <a:t>개정일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맑은 고딕"/>
                        </a:rPr>
                        <a:t>Version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>
                          <a:latin typeface="맑은 고딕"/>
                        </a:rPr>
                        <a:t>개정 내용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작성자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검토자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승인자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2022.07.28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0.1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최초작성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이기영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2022.07.29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0.2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화면설명추가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이기영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2022.08.06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0.3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기능 및 설명 변경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이기영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2022.07.31</a:t>
                      </a:r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0.4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클립 </a:t>
                      </a:r>
                      <a:r>
                        <a:rPr lang="ko-KR" altLang="en-US" sz="900" b="0" i="0" u="none" strike="noStrike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이폼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사용에 따른 화면 간소화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이기영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47675" y="584200"/>
            <a:ext cx="904875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제</a:t>
            </a:r>
            <a:r>
              <a:rPr lang="en-US" altLang="ko-KR" b="1" dirty="0">
                <a:latin typeface="+mn-ea"/>
                <a:ea typeface="+mn-ea"/>
              </a:rPr>
              <a:t>·</a:t>
            </a:r>
            <a:r>
              <a:rPr lang="ko-KR" altLang="en-US" b="1" dirty="0">
                <a:latin typeface="+mn-ea"/>
                <a:ea typeface="+mn-ea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60509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 txBox="1">
            <a:spLocks/>
          </p:cNvSpPr>
          <p:nvPr/>
        </p:nvSpPr>
        <p:spPr>
          <a:xfrm>
            <a:off x="0" y="3033713"/>
            <a:ext cx="9906000" cy="839787"/>
          </a:xfrm>
          <a:prstGeom prst="rect">
            <a:avLst/>
          </a:prstGeom>
        </p:spPr>
        <p:txBody>
          <a:bodyPr/>
          <a:lstStyle/>
          <a:p>
            <a:pPr algn="ctr" eaLnBrk="0" latinLnBrk="0" hangingPunct="0">
              <a:defRPr/>
            </a:pPr>
            <a:r>
              <a:rPr lang="ko-KR" alt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계약화면</a:t>
            </a:r>
          </a:p>
        </p:txBody>
      </p:sp>
    </p:spTree>
    <p:extLst>
      <p:ext uri="{BB962C8B-B14F-4D97-AF65-F5344CB8AC3E}">
        <p14:creationId xmlns:p14="http://schemas.microsoft.com/office/powerpoint/2010/main" val="115443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24978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SMS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28">
            <a:extLst>
              <a:ext uri="{FF2B5EF4-FFF2-40B4-BE49-F238E27FC236}">
                <a16:creationId xmlns:a16="http://schemas.microsoft.com/office/drawing/2014/main" id="{A395075B-6679-41AD-A6AC-E3258289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89235"/>
              </p:ext>
            </p:extLst>
          </p:nvPr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계약번호 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CD31FECE-97C7-455F-8E11-AD1A8DEA1F6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480" y="1124744"/>
            <a:ext cx="2804876" cy="52046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B20A5C-DAFB-4B57-8A36-D575B4900C7E}"/>
              </a:ext>
            </a:extLst>
          </p:cNvPr>
          <p:cNvSpPr txBox="1"/>
          <p:nvPr/>
        </p:nvSpPr>
        <p:spPr>
          <a:xfrm>
            <a:off x="507412" y="1346126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1800-8467</a:t>
            </a: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모서리가 둥근 사각형 설명선 7">
            <a:extLst>
              <a:ext uri="{FF2B5EF4-FFF2-40B4-BE49-F238E27FC236}">
                <a16:creationId xmlns:a16="http://schemas.microsoft.com/office/drawing/2014/main" id="{72B0AB26-69DB-4E52-800E-62405F8DBA1F}"/>
              </a:ext>
            </a:extLst>
          </p:cNvPr>
          <p:cNvSpPr/>
          <p:nvPr/>
        </p:nvSpPr>
        <p:spPr>
          <a:xfrm>
            <a:off x="507412" y="1725170"/>
            <a:ext cx="2429364" cy="4151755"/>
          </a:xfrm>
          <a:prstGeom prst="wedgeRoundRectCallout">
            <a:avLst>
              <a:gd name="adj1" fmla="val -58394"/>
              <a:gd name="adj2" fmla="val -32971"/>
              <a:gd name="adj3" fmla="val 166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ko-KR" altLang="en-US" b="1" dirty="0">
                <a:solidFill>
                  <a:schemeClr val="tx1"/>
                </a:solidFill>
              </a:rPr>
              <a:t>제목 </a:t>
            </a:r>
            <a:r>
              <a:rPr lang="en-US" altLang="ko-KR" b="1" dirty="0">
                <a:solidFill>
                  <a:schemeClr val="tx1"/>
                </a:solidFill>
              </a:rPr>
              <a:t>: [</a:t>
            </a:r>
            <a:r>
              <a:rPr lang="ko-KR" altLang="en-US" b="1" dirty="0">
                <a:solidFill>
                  <a:schemeClr val="tx1"/>
                </a:solidFill>
              </a:rPr>
              <a:t>계약요청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  <a:r>
              <a:rPr lang="ko-KR" altLang="en-US" b="1" dirty="0">
                <a:solidFill>
                  <a:schemeClr val="tx1"/>
                </a:solidFill>
              </a:rPr>
              <a:t>전자계약을 진행해 주세요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[Web</a:t>
            </a:r>
            <a:r>
              <a:rPr lang="ko-KR" altLang="en-US" dirty="0">
                <a:solidFill>
                  <a:schemeClr val="tx1"/>
                </a:solidFill>
              </a:rPr>
              <a:t>발신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㈜</a:t>
            </a:r>
            <a:r>
              <a:rPr lang="ko-KR" altLang="en-US" dirty="0" err="1">
                <a:solidFill>
                  <a:schemeClr val="tx1"/>
                </a:solidFill>
              </a:rPr>
              <a:t>티소프트입니다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ko-KR" altLang="en-US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아래 주소에서 전자계약을 진행해 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▶️준비물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본인명의 휴대폰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사업자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대표자명의 휴대폰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전자계약 하실 주소입니다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linkClick r:id="rId4"/>
              </a:rPr>
              <a:t>https://sign.tsoft.co.kr/cmi/</a:t>
            </a:r>
            <a:r>
              <a:rPr lang="ko-KR" altLang="en-US" dirty="0">
                <a:solidFill>
                  <a:schemeClr val="tx1"/>
                </a:solidFill>
                <a:hlinkClick r:id="rId4"/>
              </a:rPr>
              <a:t>계약번호</a:t>
            </a:r>
            <a:br>
              <a:rPr lang="ko-KR" altLang="en-US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안내사항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안드로이드 스마트폰은 크롬 브라우저를 진행해 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PC</a:t>
            </a:r>
            <a:r>
              <a:rPr lang="ko-KR" altLang="en-US" dirty="0">
                <a:solidFill>
                  <a:schemeClr val="tx1"/>
                </a:solidFill>
              </a:rPr>
              <a:t>에서도 동일한 주소로 전자계약이 가능합니다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54A449AA-DC38-46FC-9545-935C14081927}"/>
              </a:ext>
            </a:extLst>
          </p:cNvPr>
          <p:cNvSpPr/>
          <p:nvPr/>
        </p:nvSpPr>
        <p:spPr>
          <a:xfrm>
            <a:off x="2180512" y="3392377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6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26453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Email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5E6CEA4-67D5-4A55-AD04-781B3A4527A9}"/>
              </a:ext>
            </a:extLst>
          </p:cNvPr>
          <p:cNvSpPr/>
          <p:nvPr/>
        </p:nvSpPr>
        <p:spPr>
          <a:xfrm>
            <a:off x="103623" y="969250"/>
            <a:ext cx="7380000" cy="21185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메일제목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[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계약요청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전자계약을 진행해 주세요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A3B80E-DD72-43E7-85E7-0DB53C460797}"/>
              </a:ext>
            </a:extLst>
          </p:cNvPr>
          <p:cNvSpPr/>
          <p:nvPr/>
        </p:nvSpPr>
        <p:spPr>
          <a:xfrm>
            <a:off x="103623" y="1255779"/>
            <a:ext cx="7380000" cy="479149"/>
          </a:xfrm>
          <a:prstGeom prst="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㈜</a:t>
            </a:r>
            <a:r>
              <a:rPr lang="ko-KR" altLang="en-US" sz="1200" dirty="0" err="1">
                <a:solidFill>
                  <a:schemeClr val="tx1"/>
                </a:solidFill>
              </a:rPr>
              <a:t>티소프트입니다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아래 주소에서 전자계약을 진행해 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▶️준비물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개인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본인명의 휴대폰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사업자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대표자명의 휴대폰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안내사항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안드로이드 스마트폰은 크롬 브라우저를 진행해 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PC</a:t>
            </a:r>
            <a:r>
              <a:rPr lang="ko-KR" altLang="en-US" sz="1200" dirty="0">
                <a:solidFill>
                  <a:schemeClr val="tx1"/>
                </a:solidFill>
              </a:rPr>
              <a:t>에서도 동일한 주소로 전자계약이 가능합니다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1281CA-3FBC-4EDB-85A7-7853A761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" y="4294526"/>
            <a:ext cx="7391820" cy="22530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COPYRIGHT© 2022 TSOFT., LTD. ALL RIGHTS RESERVED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DA793-34F2-4298-9EF1-24F2582A0612}"/>
              </a:ext>
            </a:extLst>
          </p:cNvPr>
          <p:cNvCxnSpPr/>
          <p:nvPr/>
        </p:nvCxnSpPr>
        <p:spPr>
          <a:xfrm>
            <a:off x="149343" y="4080493"/>
            <a:ext cx="730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E9C3F-D4D9-4D0F-8597-2A496404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" y="4071329"/>
            <a:ext cx="7418100" cy="34265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메일은 발신전용으로 회신되지 않으며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궁금하신 점은 담당자 혹은 ㈜티소프트로 문의하여 주시기 바랍니다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2F47C2-B9E2-4D03-B26C-EAE98480BF54}"/>
              </a:ext>
            </a:extLst>
          </p:cNvPr>
          <p:cNvSpPr/>
          <p:nvPr/>
        </p:nvSpPr>
        <p:spPr>
          <a:xfrm>
            <a:off x="139818" y="3351809"/>
            <a:ext cx="728387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전자계약주소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https://sign.tsoft.co.kr/cmi/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계약번호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Group 28">
            <a:extLst>
              <a:ext uri="{FF2B5EF4-FFF2-40B4-BE49-F238E27FC236}">
                <a16:creationId xmlns:a16="http://schemas.microsoft.com/office/drawing/2014/main" id="{BDEF9885-6F73-4447-8AED-24F5BC1F3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67344"/>
              </p:ext>
            </p:extLst>
          </p:nvPr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계약번호 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순서도: 병합 2">
            <a:extLst>
              <a:ext uri="{FF2B5EF4-FFF2-40B4-BE49-F238E27FC236}">
                <a16:creationId xmlns:a16="http://schemas.microsoft.com/office/drawing/2014/main" id="{40C8B10D-058B-4B37-9E75-D5DACC56D050}"/>
              </a:ext>
            </a:extLst>
          </p:cNvPr>
          <p:cNvSpPr/>
          <p:nvPr/>
        </p:nvSpPr>
        <p:spPr>
          <a:xfrm>
            <a:off x="4959785" y="335022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7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본인인증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모서리가 둥근 직사각형 27">
            <a:extLst>
              <a:ext uri="{FF2B5EF4-FFF2-40B4-BE49-F238E27FC236}">
                <a16:creationId xmlns:a16="http://schemas.microsoft.com/office/drawing/2014/main" id="{0A40622D-29AF-411C-9DCA-6CB44CBCA521}"/>
              </a:ext>
            </a:extLst>
          </p:cNvPr>
          <p:cNvSpPr/>
          <p:nvPr/>
        </p:nvSpPr>
        <p:spPr>
          <a:xfrm>
            <a:off x="471176" y="3523060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휴대폰본인인증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30FF8474-C413-4752-93AB-4D076B86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08023"/>
              </p:ext>
            </p:extLst>
          </p:nvPr>
        </p:nvGraphicFramePr>
        <p:xfrm>
          <a:off x="469299" y="1466491"/>
          <a:ext cx="3087294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3647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543647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구비서류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2A4D42-BA61-4635-B8D9-66B3DAFCD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71347"/>
              </p:ext>
            </p:extLst>
          </p:nvPr>
        </p:nvGraphicFramePr>
        <p:xfrm>
          <a:off x="471022" y="2499707"/>
          <a:ext cx="3088134" cy="806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휴대폰번호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010-2037-****</a:t>
                      </a:r>
                      <a:endParaRPr lang="ko-KR" altLang="en-US" sz="10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뒷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40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3AC7D80-CF9D-4AE4-B248-3C79C9EDD39F}"/>
              </a:ext>
            </a:extLst>
          </p:cNvPr>
          <p:cNvSpPr/>
          <p:nvPr/>
        </p:nvSpPr>
        <p:spPr>
          <a:xfrm>
            <a:off x="1434471" y="2958389"/>
            <a:ext cx="82295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E4BE53-BD36-42D4-B526-30D3D1E77A13}"/>
              </a:ext>
            </a:extLst>
          </p:cNvPr>
          <p:cNvSpPr/>
          <p:nvPr/>
        </p:nvSpPr>
        <p:spPr>
          <a:xfrm>
            <a:off x="471022" y="1873976"/>
            <a:ext cx="3092898" cy="51176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계약자의 휴대폰번호 </a:t>
            </a:r>
            <a:r>
              <a:rPr lang="ko-KR" altLang="en-US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뒷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자리를 입력하신 후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 본인인증을 해주세요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AFB35-9531-4233-9A08-F564C427BC6E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FF3FB36B-58B2-4652-BDE5-8391AE542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25287"/>
              </p:ext>
            </p:extLst>
          </p:nvPr>
        </p:nvGraphicFramePr>
        <p:xfrm>
          <a:off x="7569200" y="898602"/>
          <a:ext cx="2298700" cy="18764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숫자만 입력가능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자릿수 제한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입력된 정보가 없거나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자리 미만으로 입력했을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휴대폰번호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뒷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자리를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입력된 정보와 등록된 뒷자리가 틀릴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등록된 번호와 다릅니다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다시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순서도: 병합 10">
            <a:extLst>
              <a:ext uri="{FF2B5EF4-FFF2-40B4-BE49-F238E27FC236}">
                <a16:creationId xmlns:a16="http://schemas.microsoft.com/office/drawing/2014/main" id="{A3C44C57-E592-4DDD-92C5-430FA4516B0F}"/>
              </a:ext>
            </a:extLst>
          </p:cNvPr>
          <p:cNvSpPr/>
          <p:nvPr/>
        </p:nvSpPr>
        <p:spPr>
          <a:xfrm>
            <a:off x="1434471" y="2847033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423A9914-BCDB-4A0D-B959-345A3AABAF18}"/>
              </a:ext>
            </a:extLst>
          </p:cNvPr>
          <p:cNvSpPr/>
          <p:nvPr/>
        </p:nvSpPr>
        <p:spPr>
          <a:xfrm>
            <a:off x="3129921" y="340760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23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본인인증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개별본인인증새창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11239"/>
              </p:ext>
            </p:extLst>
          </p:nvPr>
        </p:nvGraphicFramePr>
        <p:xfrm>
          <a:off x="7569200" y="876300"/>
          <a:ext cx="2298700" cy="1994347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관리자에 입력된 번화번호와 인증된 전화번호가 다를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등록된 전화번호와 인증된 전화번호가 다릅니다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이전 화면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인증완료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“2.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구비서류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화면으로 이동</a:t>
                      </a: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828" r="833" b="320"/>
          <a:stretch/>
        </p:blipFill>
        <p:spPr>
          <a:xfrm>
            <a:off x="459570" y="1556793"/>
            <a:ext cx="3134803" cy="48245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73456" y="1033746"/>
            <a:ext cx="3087293" cy="144016"/>
          </a:xfrm>
          <a:prstGeom prst="roundRect">
            <a:avLst>
              <a:gd name="adj" fmla="val 95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본인인증 </a:t>
            </a:r>
            <a:r>
              <a:rPr lang="ko-KR" altLang="en-US" sz="900" dirty="0" err="1">
                <a:solidFill>
                  <a:schemeClr val="tx1"/>
                </a:solidFill>
              </a:rPr>
              <a:t>제공사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화면 예시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0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9E5F1F9C-1766-4202-A7B2-EFC58222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30585"/>
              </p:ext>
            </p:extLst>
          </p:nvPr>
        </p:nvGraphicFramePr>
        <p:xfrm>
          <a:off x="471966" y="1438200"/>
          <a:ext cx="3087292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3646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543646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구비서류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64930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구비서류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28229"/>
              </p:ext>
            </p:extLst>
          </p:nvPr>
        </p:nvGraphicFramePr>
        <p:xfrm>
          <a:off x="7569200" y="876300"/>
          <a:ext cx="2298700" cy="22422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입력 완료 후 재 클릭 시 처음 입력된 정보를 포함하여 노출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재 클릭 후 뷰어에서 정보 수정 가능</a:t>
                      </a: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첨부 완료 후 재 클릭 시 처음 입력된 정보를 포함하여 노출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재 클릭 후 정보 수정 가능</a:t>
                      </a: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-1, 2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항 입력없이 클릭할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“1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항과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항을 먼저 확인해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정상일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정상적으로 확인되었습니다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본인인증으로 이동합니다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-&gt;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창닫기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다음단계로 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" name="모서리가 둥근 직사각형 48">
            <a:extLst>
              <a:ext uri="{FF2B5EF4-FFF2-40B4-BE49-F238E27FC236}">
                <a16:creationId xmlns:a16="http://schemas.microsoft.com/office/drawing/2014/main" id="{408975C9-2EA3-4300-8732-137B782D30F1}"/>
              </a:ext>
            </a:extLst>
          </p:cNvPr>
          <p:cNvSpPr/>
          <p:nvPr/>
        </p:nvSpPr>
        <p:spPr>
          <a:xfrm>
            <a:off x="488902" y="1952340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</a:rPr>
              <a:t>계약서 확인 및 계약 정보 입력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CA64C-7D13-4C74-A6BE-B9A17EEF0313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48">
            <a:extLst>
              <a:ext uri="{FF2B5EF4-FFF2-40B4-BE49-F238E27FC236}">
                <a16:creationId xmlns:a16="http://schemas.microsoft.com/office/drawing/2014/main" id="{C9A4BE40-9AF1-4295-82A1-EFA6411ADF34}"/>
              </a:ext>
            </a:extLst>
          </p:cNvPr>
          <p:cNvSpPr/>
          <p:nvPr/>
        </p:nvSpPr>
        <p:spPr>
          <a:xfrm>
            <a:off x="487731" y="2440439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2. </a:t>
            </a:r>
            <a:r>
              <a:rPr lang="ko-KR" altLang="en-US" sz="1200" b="1" dirty="0">
                <a:solidFill>
                  <a:schemeClr val="bg1"/>
                </a:solidFill>
              </a:rPr>
              <a:t>구비서류촬영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첨부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99ADC624-9066-491A-B974-56E442261FF1}"/>
              </a:ext>
            </a:extLst>
          </p:cNvPr>
          <p:cNvSpPr/>
          <p:nvPr/>
        </p:nvSpPr>
        <p:spPr>
          <a:xfrm>
            <a:off x="491349" y="3630440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계약완료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37" name="순서도: 병합 36">
            <a:extLst>
              <a:ext uri="{FF2B5EF4-FFF2-40B4-BE49-F238E27FC236}">
                <a16:creationId xmlns:a16="http://schemas.microsoft.com/office/drawing/2014/main" id="{BC6450D1-421C-4A0B-95EF-9BD537603B3C}"/>
              </a:ext>
            </a:extLst>
          </p:cNvPr>
          <p:cNvSpPr/>
          <p:nvPr/>
        </p:nvSpPr>
        <p:spPr>
          <a:xfrm>
            <a:off x="471966" y="3527299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순서도: 병합 42">
            <a:extLst>
              <a:ext uri="{FF2B5EF4-FFF2-40B4-BE49-F238E27FC236}">
                <a16:creationId xmlns:a16="http://schemas.microsoft.com/office/drawing/2014/main" id="{ADDDB691-BDE1-40B6-BE36-559F7CD5BA6A}"/>
              </a:ext>
            </a:extLst>
          </p:cNvPr>
          <p:cNvSpPr/>
          <p:nvPr/>
        </p:nvSpPr>
        <p:spPr>
          <a:xfrm>
            <a:off x="432296" y="1889863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순서도: 병합 43">
            <a:extLst>
              <a:ext uri="{FF2B5EF4-FFF2-40B4-BE49-F238E27FC236}">
                <a16:creationId xmlns:a16="http://schemas.microsoft.com/office/drawing/2014/main" id="{3623C97F-3706-4283-B8BD-ADBA63AFC330}"/>
              </a:ext>
            </a:extLst>
          </p:cNvPr>
          <p:cNvSpPr/>
          <p:nvPr/>
        </p:nvSpPr>
        <p:spPr>
          <a:xfrm>
            <a:off x="432296" y="236218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EE4EB5-9041-43B0-953F-B99F67040CCE}"/>
              </a:ext>
            </a:extLst>
          </p:cNvPr>
          <p:cNvCxnSpPr>
            <a:stCxn id="29" idx="3"/>
          </p:cNvCxnSpPr>
          <p:nvPr/>
        </p:nvCxnSpPr>
        <p:spPr>
          <a:xfrm>
            <a:off x="3575024" y="2620439"/>
            <a:ext cx="936016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2D4F2A-302D-4A13-BFAB-D78DA128706A}"/>
              </a:ext>
            </a:extLst>
          </p:cNvPr>
          <p:cNvSpPr txBox="1"/>
          <p:nvPr/>
        </p:nvSpPr>
        <p:spPr>
          <a:xfrm>
            <a:off x="4511040" y="2440439"/>
            <a:ext cx="28879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000" dirty="0"/>
              <a:t>관리자에 등록된 구비서류 첨부가 없는 경우 </a:t>
            </a:r>
            <a:r>
              <a:rPr lang="en-US" altLang="ko-KR" sz="1000" dirty="0"/>
              <a:t>“2. </a:t>
            </a:r>
            <a:r>
              <a:rPr lang="ko-KR" altLang="en-US" sz="1000" dirty="0"/>
              <a:t>구비서류촬영</a:t>
            </a:r>
            <a:r>
              <a:rPr lang="en-US" altLang="ko-KR" sz="1000" dirty="0"/>
              <a:t>(</a:t>
            </a:r>
            <a:r>
              <a:rPr lang="ko-KR" altLang="en-US" sz="1000" dirty="0"/>
              <a:t>첨부</a:t>
            </a:r>
            <a:r>
              <a:rPr lang="en-US" altLang="ko-KR" sz="1000" dirty="0"/>
              <a:t>)”</a:t>
            </a:r>
            <a:r>
              <a:rPr lang="ko-KR" altLang="en-US" sz="1000" dirty="0"/>
              <a:t>버튼은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비노출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버튼하이라트</a:t>
            </a:r>
            <a:r>
              <a:rPr lang="en-US" altLang="ko-KR" sz="1000" dirty="0"/>
              <a:t>/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+mn-ea"/>
              </a:rPr>
              <a:t>validation check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+mn-ea"/>
              </a:rPr>
              <a:t>에서도 제외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+mn-ea"/>
              </a:rPr>
              <a:t>(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+mn-ea"/>
              </a:rPr>
              <a:t>첨부없이 계약 완료 가능하도록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+mn-ea"/>
              </a:rPr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8777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36206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구비서류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하이라이트 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모서리가 둥근 직사각형 48">
            <a:extLst>
              <a:ext uri="{FF2B5EF4-FFF2-40B4-BE49-F238E27FC236}">
                <a16:creationId xmlns:a16="http://schemas.microsoft.com/office/drawing/2014/main" id="{408975C9-2EA3-4300-8732-137B782D30F1}"/>
              </a:ext>
            </a:extLst>
          </p:cNvPr>
          <p:cNvSpPr/>
          <p:nvPr/>
        </p:nvSpPr>
        <p:spPr>
          <a:xfrm>
            <a:off x="184102" y="1220820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</a:rPr>
              <a:t>계약서 확인 및 계약 정보 입력</a:t>
            </a:r>
          </a:p>
        </p:txBody>
      </p:sp>
      <p:sp>
        <p:nvSpPr>
          <p:cNvPr id="29" name="모서리가 둥근 직사각형 48">
            <a:extLst>
              <a:ext uri="{FF2B5EF4-FFF2-40B4-BE49-F238E27FC236}">
                <a16:creationId xmlns:a16="http://schemas.microsoft.com/office/drawing/2014/main" id="{C9A4BE40-9AF1-4295-82A1-EFA6411ADF34}"/>
              </a:ext>
            </a:extLst>
          </p:cNvPr>
          <p:cNvSpPr/>
          <p:nvPr/>
        </p:nvSpPr>
        <p:spPr>
          <a:xfrm>
            <a:off x="182931" y="1678439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2. </a:t>
            </a:r>
            <a:r>
              <a:rPr lang="ko-KR" altLang="en-US" sz="1200" b="1" dirty="0">
                <a:solidFill>
                  <a:schemeClr val="bg1"/>
                </a:solidFill>
              </a:rPr>
              <a:t>구비서류촬영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첨부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99ADC624-9066-491A-B974-56E442261FF1}"/>
              </a:ext>
            </a:extLst>
          </p:cNvPr>
          <p:cNvSpPr/>
          <p:nvPr/>
        </p:nvSpPr>
        <p:spPr>
          <a:xfrm>
            <a:off x="186549" y="2421400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계약완료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496E1B-2B72-4B71-BE58-6337A5B9866F}"/>
              </a:ext>
            </a:extLst>
          </p:cNvPr>
          <p:cNvSpPr/>
          <p:nvPr/>
        </p:nvSpPr>
        <p:spPr>
          <a:xfrm>
            <a:off x="90768" y="970772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 err="1"/>
              <a:t>첫화면</a:t>
            </a:r>
            <a:r>
              <a:rPr lang="en-US" altLang="ko-KR" b="1" dirty="0"/>
              <a:t>&gt;</a:t>
            </a:r>
            <a:endParaRPr lang="ko-KR" altLang="en-US" sz="1000" b="1" dirty="0"/>
          </a:p>
        </p:txBody>
      </p:sp>
      <p:sp>
        <p:nvSpPr>
          <p:cNvPr id="38" name="모서리가 둥근 직사각형 48">
            <a:extLst>
              <a:ext uri="{FF2B5EF4-FFF2-40B4-BE49-F238E27FC236}">
                <a16:creationId xmlns:a16="http://schemas.microsoft.com/office/drawing/2014/main" id="{5937E33D-66F1-40B4-B900-5998897F6B39}"/>
              </a:ext>
            </a:extLst>
          </p:cNvPr>
          <p:cNvSpPr/>
          <p:nvPr/>
        </p:nvSpPr>
        <p:spPr>
          <a:xfrm>
            <a:off x="3441353" y="1246138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</a:rPr>
              <a:t>계약서 확인 및 계약 정보 입력</a:t>
            </a:r>
          </a:p>
        </p:txBody>
      </p:sp>
      <p:sp>
        <p:nvSpPr>
          <p:cNvPr id="39" name="모서리가 둥근 직사각형 48">
            <a:extLst>
              <a:ext uri="{FF2B5EF4-FFF2-40B4-BE49-F238E27FC236}">
                <a16:creationId xmlns:a16="http://schemas.microsoft.com/office/drawing/2014/main" id="{C3D0682D-0251-4882-883A-0B563BD6485F}"/>
              </a:ext>
            </a:extLst>
          </p:cNvPr>
          <p:cNvSpPr/>
          <p:nvPr/>
        </p:nvSpPr>
        <p:spPr>
          <a:xfrm>
            <a:off x="3440182" y="1703757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2. </a:t>
            </a:r>
            <a:r>
              <a:rPr lang="ko-KR" altLang="en-US" sz="1200" b="1" dirty="0">
                <a:solidFill>
                  <a:schemeClr val="bg1"/>
                </a:solidFill>
              </a:rPr>
              <a:t>구비서류촬영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첨부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58">
            <a:extLst>
              <a:ext uri="{FF2B5EF4-FFF2-40B4-BE49-F238E27FC236}">
                <a16:creationId xmlns:a16="http://schemas.microsoft.com/office/drawing/2014/main" id="{37CF35AC-4A4C-44DD-BACD-99589B12F7ED}"/>
              </a:ext>
            </a:extLst>
          </p:cNvPr>
          <p:cNvSpPr/>
          <p:nvPr/>
        </p:nvSpPr>
        <p:spPr>
          <a:xfrm>
            <a:off x="3423480" y="2436558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계약완료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3591FBD-E172-46D6-818C-9FED728E4CF6}"/>
              </a:ext>
            </a:extLst>
          </p:cNvPr>
          <p:cNvSpPr/>
          <p:nvPr/>
        </p:nvSpPr>
        <p:spPr>
          <a:xfrm>
            <a:off x="3348019" y="996090"/>
            <a:ext cx="33372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&lt;“1. </a:t>
            </a:r>
            <a:r>
              <a:rPr lang="ko-KR" altLang="en-US" sz="1000" b="1" dirty="0"/>
              <a:t>계약서 확인 및 계약 정보 입력</a:t>
            </a:r>
            <a:r>
              <a:rPr lang="en-US" altLang="ko-KR" sz="1000" b="1" dirty="0"/>
              <a:t>” </a:t>
            </a:r>
            <a:r>
              <a:rPr lang="ko-KR" altLang="en-US" sz="1000" b="1" dirty="0"/>
              <a:t>완료 후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24" name="모서리가 둥근 직사각형 48">
            <a:extLst>
              <a:ext uri="{FF2B5EF4-FFF2-40B4-BE49-F238E27FC236}">
                <a16:creationId xmlns:a16="http://schemas.microsoft.com/office/drawing/2014/main" id="{419064B3-2F74-4496-AFF8-568B9BF203A8}"/>
              </a:ext>
            </a:extLst>
          </p:cNvPr>
          <p:cNvSpPr/>
          <p:nvPr/>
        </p:nvSpPr>
        <p:spPr>
          <a:xfrm>
            <a:off x="6620809" y="1246138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</a:rPr>
              <a:t>계약서 확인 및 계약 정보 입력</a:t>
            </a:r>
          </a:p>
        </p:txBody>
      </p:sp>
      <p:sp>
        <p:nvSpPr>
          <p:cNvPr id="27" name="모서리가 둥근 직사각형 48">
            <a:extLst>
              <a:ext uri="{FF2B5EF4-FFF2-40B4-BE49-F238E27FC236}">
                <a16:creationId xmlns:a16="http://schemas.microsoft.com/office/drawing/2014/main" id="{AECE1F06-882E-454A-B766-642865CC4DA5}"/>
              </a:ext>
            </a:extLst>
          </p:cNvPr>
          <p:cNvSpPr/>
          <p:nvPr/>
        </p:nvSpPr>
        <p:spPr>
          <a:xfrm>
            <a:off x="6619638" y="1703757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2. </a:t>
            </a:r>
            <a:r>
              <a:rPr lang="ko-KR" altLang="en-US" sz="1200" b="1" dirty="0">
                <a:solidFill>
                  <a:schemeClr val="bg1"/>
                </a:solidFill>
              </a:rPr>
              <a:t>구비서류촬영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첨부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58">
            <a:extLst>
              <a:ext uri="{FF2B5EF4-FFF2-40B4-BE49-F238E27FC236}">
                <a16:creationId xmlns:a16="http://schemas.microsoft.com/office/drawing/2014/main" id="{90DE7339-53F5-46D9-907F-DDE3CFD96E29}"/>
              </a:ext>
            </a:extLst>
          </p:cNvPr>
          <p:cNvSpPr/>
          <p:nvPr/>
        </p:nvSpPr>
        <p:spPr>
          <a:xfrm>
            <a:off x="6602936" y="2436558"/>
            <a:ext cx="3087293" cy="360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계약완료 </a:t>
            </a:r>
            <a:r>
              <a:rPr lang="en-US" altLang="ko-KR" sz="1200" b="1" dirty="0">
                <a:solidFill>
                  <a:schemeClr val="bg1"/>
                </a:solidFill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4ADE8A-7B4E-438A-B843-E9493E48EB9B}"/>
              </a:ext>
            </a:extLst>
          </p:cNvPr>
          <p:cNvSpPr/>
          <p:nvPr/>
        </p:nvSpPr>
        <p:spPr>
          <a:xfrm>
            <a:off x="6527475" y="996090"/>
            <a:ext cx="33372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&lt;“2. </a:t>
            </a:r>
            <a:r>
              <a:rPr lang="ko-KR" altLang="en-US" sz="1000" b="1" dirty="0"/>
              <a:t>구비서류촬영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첨부</a:t>
            </a:r>
            <a:r>
              <a:rPr lang="en-US" altLang="ko-KR" sz="1000" b="1" dirty="0"/>
              <a:t>)” </a:t>
            </a:r>
            <a:r>
              <a:rPr lang="ko-KR" altLang="en-US" sz="1000" b="1" dirty="0"/>
              <a:t>완료 후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08716047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48699</TotalTime>
  <Words>1403</Words>
  <Application>Microsoft Office PowerPoint</Application>
  <PresentationFormat>A4 용지(210x297mm)</PresentationFormat>
  <Paragraphs>412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나눔고딕</vt:lpstr>
      <vt:lpstr>나눔명조</vt:lpstr>
      <vt:lpstr>맑은 고딕</vt:lpstr>
      <vt:lpstr>Arial</vt:lpstr>
      <vt:lpstr>Calibri</vt:lpstr>
      <vt:lpstr>Times New Roman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gospeld</dc:creator>
  <cp:lastModifiedBy>이 기영</cp:lastModifiedBy>
  <cp:revision>5205</cp:revision>
  <cp:lastPrinted>2012-10-15T05:30:55Z</cp:lastPrinted>
  <dcterms:created xsi:type="dcterms:W3CDTF">1995-06-17T23:31:02Z</dcterms:created>
  <dcterms:modified xsi:type="dcterms:W3CDTF">2022-07-31T13:02:10Z</dcterms:modified>
</cp:coreProperties>
</file>