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Most common and deadliest attacks within this region, which has highest density of attacks</a:t>
            </a:r>
            <a:endParaRPr/>
          </a:p>
          <a:p>
            <a:pPr indent="-298450" lvl="0" marL="457200" rtl="0">
              <a:spcBef>
                <a:spcPts val="0"/>
              </a:spcBef>
              <a:spcAft>
                <a:spcPts val="0"/>
              </a:spcAft>
              <a:buSzPts val="1100"/>
              <a:buAutoNum type="arabicPeriod"/>
            </a:pPr>
            <a:r>
              <a:rPr lang="en"/>
              <a:t>Attacks clustered into 4 main areas</a:t>
            </a:r>
            <a:endParaRPr/>
          </a:p>
          <a:p>
            <a:pPr indent="-298450" lvl="0" marL="457200" rtl="0">
              <a:spcBef>
                <a:spcPts val="0"/>
              </a:spcBef>
              <a:spcAft>
                <a:spcPts val="0"/>
              </a:spcAft>
              <a:buSzPts val="1100"/>
              <a:buAutoNum type="arabicPeriod"/>
            </a:pPr>
            <a:r>
              <a:rPr lang="en"/>
              <a:t>Wanted to see if specific groups were operating in these areas, and found that each of the four most active terrorist groups were executing independently in the four areas with the most attacks</a:t>
            </a:r>
            <a:endParaRPr/>
          </a:p>
          <a:p>
            <a:pPr indent="-298450" lvl="0" marL="457200" rtl="0">
              <a:spcBef>
                <a:spcPts val="0"/>
              </a:spcBef>
              <a:spcAft>
                <a:spcPts val="0"/>
              </a:spcAft>
              <a:buSzPts val="1100"/>
              <a:buAutoNum type="arabicPeriod"/>
            </a:pPr>
            <a:r>
              <a:rPr lang="en"/>
              <a:t>These groups were responsible for the most amounts of deaths using these types of attacks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Here we want to examine which group favored which tactics</a:t>
            </a:r>
            <a:endParaRPr/>
          </a:p>
          <a:p>
            <a:pPr indent="-298450" lvl="0" marL="457200" rtl="0">
              <a:spcBef>
                <a:spcPts val="0"/>
              </a:spcBef>
              <a:spcAft>
                <a:spcPts val="0"/>
              </a:spcAft>
              <a:buSzPts val="1100"/>
              <a:buAutoNum type="arabicPeriod"/>
            </a:pPr>
            <a:r>
              <a:rPr lang="en"/>
              <a:t>Expected that all groups possibly use an even mixture of all attacks depending on what they wanted to accomplish, but we saw clear favorite methods amongst the groups</a:t>
            </a:r>
            <a:endParaRPr/>
          </a:p>
          <a:p>
            <a:pPr indent="-298450" lvl="0" marL="457200" rtl="0">
              <a:spcBef>
                <a:spcPts val="0"/>
              </a:spcBef>
              <a:spcAft>
                <a:spcPts val="0"/>
              </a:spcAft>
              <a:buSzPts val="1100"/>
              <a:buAutoNum type="arabicPeriod"/>
            </a:pPr>
            <a:r>
              <a:rPr lang="en"/>
              <a:t>Armed Assault was favored by Boko Haram and the Taliban</a:t>
            </a:r>
            <a:endParaRPr/>
          </a:p>
          <a:p>
            <a:pPr indent="-298450" lvl="0" marL="457200" rtl="0">
              <a:spcBef>
                <a:spcPts val="0"/>
              </a:spcBef>
              <a:spcAft>
                <a:spcPts val="0"/>
              </a:spcAft>
              <a:buSzPts val="1100"/>
              <a:buAutoNum type="arabicPeriod"/>
            </a:pPr>
            <a:r>
              <a:rPr lang="en"/>
              <a:t>Explosives and bombing methods were favored by ISIL and Boko Haram</a:t>
            </a:r>
            <a:endParaRPr/>
          </a:p>
          <a:p>
            <a:pPr indent="-298450" lvl="0" marL="457200">
              <a:spcBef>
                <a:spcPts val="0"/>
              </a:spcBef>
              <a:spcAft>
                <a:spcPts val="0"/>
              </a:spcAft>
              <a:buSzPts val="1100"/>
              <a:buAutoNum type="arabicPeriod"/>
            </a:pPr>
            <a:r>
              <a:rPr lang="en"/>
              <a:t>Hostage taking was favored by ISIL and resulted in the most deaths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also built a logistic regression model on “ Success” variable in order to pr</a:t>
            </a:r>
            <a:r>
              <a:rPr lang="en"/>
              <a:t>edict for the probability of success in the future attack.</a:t>
            </a:r>
            <a:endParaRPr/>
          </a:p>
          <a:p>
            <a:pPr indent="0" lvl="0" marL="0">
              <a:spcBef>
                <a:spcPts val="0"/>
              </a:spcBef>
              <a:spcAft>
                <a:spcPts val="0"/>
              </a:spcAft>
              <a:buNone/>
            </a:pPr>
            <a:r>
              <a:rPr lang="en"/>
              <a:t>At first, we splitted dataset and created the validation and test dataset. After deleting unknown observations and ignore missing values, we applied a logistic regression model. </a:t>
            </a:r>
            <a:endParaRPr/>
          </a:p>
          <a:p>
            <a:pPr indent="0" lvl="0" marL="0">
              <a:spcBef>
                <a:spcPts val="0"/>
              </a:spcBef>
              <a:spcAft>
                <a:spcPts val="0"/>
              </a:spcAft>
              <a:buNone/>
            </a:pPr>
            <a:r>
              <a:t/>
            </a:r>
            <a:endParaRPr/>
          </a:p>
          <a:p>
            <a:pPr indent="0" lvl="0" marL="0">
              <a:spcBef>
                <a:spcPts val="0"/>
              </a:spcBef>
              <a:spcAft>
                <a:spcPts val="0"/>
              </a:spcAft>
              <a:buNone/>
            </a:pPr>
            <a:r>
              <a:rPr lang="en"/>
              <a:t>The top left figure shows the variables that contributed most to the probability of success. The variables are sorted by contribution percentage. The most significant predictor is the property variable. </a:t>
            </a:r>
            <a:endParaRPr/>
          </a:p>
          <a:p>
            <a:pPr indent="0" lvl="0" marL="0">
              <a:spcBef>
                <a:spcPts val="0"/>
              </a:spcBef>
              <a:spcAft>
                <a:spcPts val="0"/>
              </a:spcAft>
              <a:buNone/>
            </a:pPr>
            <a:r>
              <a:rPr lang="en"/>
              <a:t>Specific parameter estimate, positive and negative.</a:t>
            </a:r>
            <a:endParaRPr/>
          </a:p>
          <a:p>
            <a:pPr indent="0" lvl="0" marL="0">
              <a:spcBef>
                <a:spcPts val="0"/>
              </a:spcBef>
              <a:spcAft>
                <a:spcPts val="0"/>
              </a:spcAft>
              <a:buNone/>
            </a:pPr>
            <a:r>
              <a:rPr lang="en"/>
              <a:t>As a conclusion, we assume that the success of an attack does not only depends on the type of attack, but also on other important factors, like whether or not the property is damaged, types of weapon,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803775" y="14058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Does the Success of an Attack </a:t>
            </a:r>
            <a:br>
              <a:rPr lang="en" sz="3000"/>
            </a:br>
            <a:r>
              <a:rPr lang="en" sz="3000"/>
              <a:t>Depend on the Type of Attack?</a:t>
            </a:r>
            <a:endParaRPr sz="3000"/>
          </a:p>
          <a:p>
            <a:pPr indent="0" lvl="0" marL="0" rtl="0" algn="l">
              <a:spcBef>
                <a:spcPts val="0"/>
              </a:spcBef>
              <a:spcAft>
                <a:spcPts val="0"/>
              </a:spcAft>
              <a:buNone/>
            </a:pPr>
            <a:r>
              <a:t/>
            </a:r>
            <a:endParaRPr sz="3000"/>
          </a:p>
        </p:txBody>
      </p:sp>
      <p:sp>
        <p:nvSpPr>
          <p:cNvPr id="87" name="Shape 87"/>
          <p:cNvSpPr txBox="1"/>
          <p:nvPr/>
        </p:nvSpPr>
        <p:spPr>
          <a:xfrm>
            <a:off x="5277575" y="4454975"/>
            <a:ext cx="3790500" cy="5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Lauren, Terrance, Jui-Ying and Yang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Most Common &amp; Most Deadly Attack</a:t>
            </a:r>
            <a:r>
              <a:rPr lang="en"/>
              <a:t> Methods</a:t>
            </a:r>
            <a:endParaRPr/>
          </a:p>
        </p:txBody>
      </p:sp>
      <p:pic>
        <p:nvPicPr>
          <p:cNvPr id="93" name="Shape 93"/>
          <p:cNvPicPr preferRelativeResize="0"/>
          <p:nvPr/>
        </p:nvPicPr>
        <p:blipFill>
          <a:blip r:embed="rId3">
            <a:alphaModFix/>
          </a:blip>
          <a:stretch>
            <a:fillRect/>
          </a:stretch>
        </p:blipFill>
        <p:spPr>
          <a:xfrm>
            <a:off x="193550" y="623150"/>
            <a:ext cx="3640600" cy="2128575"/>
          </a:xfrm>
          <a:prstGeom prst="rect">
            <a:avLst/>
          </a:prstGeom>
          <a:noFill/>
          <a:ln>
            <a:noFill/>
          </a:ln>
        </p:spPr>
      </p:pic>
      <p:pic>
        <p:nvPicPr>
          <p:cNvPr id="94" name="Shape 94"/>
          <p:cNvPicPr preferRelativeResize="0"/>
          <p:nvPr/>
        </p:nvPicPr>
        <p:blipFill>
          <a:blip r:embed="rId4">
            <a:alphaModFix/>
          </a:blip>
          <a:stretch>
            <a:fillRect/>
          </a:stretch>
        </p:blipFill>
        <p:spPr>
          <a:xfrm>
            <a:off x="3922009" y="623150"/>
            <a:ext cx="3774492" cy="2216525"/>
          </a:xfrm>
          <a:prstGeom prst="rect">
            <a:avLst/>
          </a:prstGeom>
          <a:noFill/>
          <a:ln>
            <a:noFill/>
          </a:ln>
        </p:spPr>
      </p:pic>
      <p:pic>
        <p:nvPicPr>
          <p:cNvPr id="95" name="Shape 95"/>
          <p:cNvPicPr preferRelativeResize="0"/>
          <p:nvPr/>
        </p:nvPicPr>
        <p:blipFill>
          <a:blip r:embed="rId5">
            <a:alphaModFix/>
          </a:blip>
          <a:stretch>
            <a:fillRect/>
          </a:stretch>
        </p:blipFill>
        <p:spPr>
          <a:xfrm>
            <a:off x="208938" y="2839675"/>
            <a:ext cx="3609816" cy="2128574"/>
          </a:xfrm>
          <a:prstGeom prst="rect">
            <a:avLst/>
          </a:prstGeom>
          <a:noFill/>
          <a:ln>
            <a:noFill/>
          </a:ln>
        </p:spPr>
      </p:pic>
      <p:sp>
        <p:nvSpPr>
          <p:cNvPr id="96" name="Shape 96"/>
          <p:cNvSpPr/>
          <p:nvPr/>
        </p:nvSpPr>
        <p:spPr>
          <a:xfrm>
            <a:off x="2481825" y="1097150"/>
            <a:ext cx="518100" cy="67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2457225" y="3390650"/>
            <a:ext cx="567300" cy="5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6222000" y="1144025"/>
            <a:ext cx="696600" cy="777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97075" y="1921925"/>
            <a:ext cx="518100" cy="5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4667975" y="2009875"/>
            <a:ext cx="427500" cy="353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5443175" y="1270600"/>
            <a:ext cx="567300" cy="353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1681200" y="3481550"/>
            <a:ext cx="518100" cy="353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1019175" y="4149875"/>
            <a:ext cx="273900" cy="40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1800100" y="4423975"/>
            <a:ext cx="427500" cy="464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5729275" y="1902025"/>
            <a:ext cx="427500" cy="67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1681200" y="1091750"/>
            <a:ext cx="518100" cy="5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1847350" y="2224175"/>
            <a:ext cx="333000" cy="353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8" name="Shape 108"/>
          <p:cNvPicPr preferRelativeResize="0"/>
          <p:nvPr/>
        </p:nvPicPr>
        <p:blipFill rotWithShape="1">
          <a:blip r:embed="rId6">
            <a:alphaModFix/>
          </a:blip>
          <a:srcRect b="11502" l="10129" r="15059" t="11816"/>
          <a:stretch/>
        </p:blipFill>
        <p:spPr>
          <a:xfrm>
            <a:off x="4333363" y="2927625"/>
            <a:ext cx="3080037" cy="2128575"/>
          </a:xfrm>
          <a:prstGeom prst="rect">
            <a:avLst/>
          </a:prstGeom>
          <a:noFill/>
          <a:ln>
            <a:noFill/>
          </a:ln>
        </p:spPr>
      </p:pic>
      <p:pic>
        <p:nvPicPr>
          <p:cNvPr id="109" name="Shape 109"/>
          <p:cNvPicPr preferRelativeResize="0"/>
          <p:nvPr/>
        </p:nvPicPr>
        <p:blipFill>
          <a:blip r:embed="rId7">
            <a:alphaModFix/>
          </a:blip>
          <a:stretch>
            <a:fillRect/>
          </a:stretch>
        </p:blipFill>
        <p:spPr>
          <a:xfrm>
            <a:off x="7776375" y="1042656"/>
            <a:ext cx="1321175" cy="727995"/>
          </a:xfrm>
          <a:prstGeom prst="rect">
            <a:avLst/>
          </a:prstGeom>
          <a:noFill/>
          <a:ln>
            <a:noFill/>
          </a:ln>
        </p:spPr>
      </p:pic>
      <p:pic>
        <p:nvPicPr>
          <p:cNvPr id="110" name="Shape 110"/>
          <p:cNvPicPr preferRelativeResize="0"/>
          <p:nvPr/>
        </p:nvPicPr>
        <p:blipFill>
          <a:blip r:embed="rId8">
            <a:alphaModFix/>
          </a:blip>
          <a:stretch>
            <a:fillRect/>
          </a:stretch>
        </p:blipFill>
        <p:spPr>
          <a:xfrm>
            <a:off x="7463421" y="3390639"/>
            <a:ext cx="1634125" cy="813807"/>
          </a:xfrm>
          <a:prstGeom prst="rect">
            <a:avLst/>
          </a:prstGeom>
          <a:noFill/>
          <a:ln>
            <a:noFill/>
          </a:ln>
        </p:spPr>
      </p:pic>
      <p:sp>
        <p:nvSpPr>
          <p:cNvPr id="111" name="Shape 111"/>
          <p:cNvSpPr txBox="1"/>
          <p:nvPr/>
        </p:nvSpPr>
        <p:spPr>
          <a:xfrm>
            <a:off x="1019175" y="778050"/>
            <a:ext cx="1173600" cy="26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Syria/Iraq</a:t>
            </a:r>
            <a:endParaRPr/>
          </a:p>
        </p:txBody>
      </p:sp>
      <p:sp>
        <p:nvSpPr>
          <p:cNvPr id="112" name="Shape 112"/>
          <p:cNvSpPr txBox="1"/>
          <p:nvPr/>
        </p:nvSpPr>
        <p:spPr>
          <a:xfrm>
            <a:off x="2368275" y="778050"/>
            <a:ext cx="1173600" cy="26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Afghanistan</a:t>
            </a:r>
            <a:endParaRPr/>
          </a:p>
        </p:txBody>
      </p:sp>
      <p:sp>
        <p:nvSpPr>
          <p:cNvPr id="113" name="Shape 113"/>
          <p:cNvSpPr txBox="1"/>
          <p:nvPr/>
        </p:nvSpPr>
        <p:spPr>
          <a:xfrm>
            <a:off x="626500" y="1642150"/>
            <a:ext cx="1321200" cy="26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Chad/Nigeria</a:t>
            </a:r>
            <a:endParaRPr/>
          </a:p>
        </p:txBody>
      </p:sp>
      <p:sp>
        <p:nvSpPr>
          <p:cNvPr id="114" name="Shape 114"/>
          <p:cNvSpPr txBox="1"/>
          <p:nvPr/>
        </p:nvSpPr>
        <p:spPr>
          <a:xfrm>
            <a:off x="2178225" y="2268575"/>
            <a:ext cx="1553700" cy="26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Kenya/Somalia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Preferred Methods and Relative Deadliness</a:t>
            </a:r>
            <a:endParaRPr/>
          </a:p>
        </p:txBody>
      </p:sp>
      <p:pic>
        <p:nvPicPr>
          <p:cNvPr id="120" name="Shape 120"/>
          <p:cNvPicPr preferRelativeResize="0"/>
          <p:nvPr/>
        </p:nvPicPr>
        <p:blipFill>
          <a:blip r:embed="rId3">
            <a:alphaModFix/>
          </a:blip>
          <a:stretch>
            <a:fillRect/>
          </a:stretch>
        </p:blipFill>
        <p:spPr>
          <a:xfrm>
            <a:off x="126850" y="764863"/>
            <a:ext cx="2872875" cy="3368175"/>
          </a:xfrm>
          <a:prstGeom prst="rect">
            <a:avLst/>
          </a:prstGeom>
          <a:noFill/>
          <a:ln>
            <a:noFill/>
          </a:ln>
        </p:spPr>
      </p:pic>
      <p:pic>
        <p:nvPicPr>
          <p:cNvPr id="121" name="Shape 121"/>
          <p:cNvPicPr preferRelativeResize="0"/>
          <p:nvPr/>
        </p:nvPicPr>
        <p:blipFill>
          <a:blip r:embed="rId4">
            <a:alphaModFix/>
          </a:blip>
          <a:stretch>
            <a:fillRect/>
          </a:stretch>
        </p:blipFill>
        <p:spPr>
          <a:xfrm>
            <a:off x="2941675" y="615142"/>
            <a:ext cx="3045225" cy="3517908"/>
          </a:xfrm>
          <a:prstGeom prst="rect">
            <a:avLst/>
          </a:prstGeom>
          <a:noFill/>
          <a:ln>
            <a:noFill/>
          </a:ln>
        </p:spPr>
      </p:pic>
      <p:pic>
        <p:nvPicPr>
          <p:cNvPr id="122" name="Shape 122"/>
          <p:cNvPicPr preferRelativeResize="0"/>
          <p:nvPr/>
        </p:nvPicPr>
        <p:blipFill>
          <a:blip r:embed="rId5">
            <a:alphaModFix/>
          </a:blip>
          <a:stretch>
            <a:fillRect/>
          </a:stretch>
        </p:blipFill>
        <p:spPr>
          <a:xfrm>
            <a:off x="6052325" y="709875"/>
            <a:ext cx="3045225" cy="3478150"/>
          </a:xfrm>
          <a:prstGeom prst="rect">
            <a:avLst/>
          </a:prstGeom>
          <a:noFill/>
          <a:ln>
            <a:noFill/>
          </a:ln>
        </p:spPr>
      </p:pic>
      <p:sp>
        <p:nvSpPr>
          <p:cNvPr id="123" name="Shape 123"/>
          <p:cNvSpPr txBox="1"/>
          <p:nvPr/>
        </p:nvSpPr>
        <p:spPr>
          <a:xfrm>
            <a:off x="448600" y="4295925"/>
            <a:ext cx="2693700" cy="383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Armed Assault</a:t>
            </a:r>
            <a:endParaRPr/>
          </a:p>
        </p:txBody>
      </p:sp>
      <p:sp>
        <p:nvSpPr>
          <p:cNvPr id="124" name="Shape 124"/>
          <p:cNvSpPr txBox="1"/>
          <p:nvPr/>
        </p:nvSpPr>
        <p:spPr>
          <a:xfrm>
            <a:off x="3492025" y="4295925"/>
            <a:ext cx="26937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Explosives/Bombing</a:t>
            </a:r>
            <a:endParaRPr/>
          </a:p>
        </p:txBody>
      </p:sp>
      <p:sp>
        <p:nvSpPr>
          <p:cNvPr id="125" name="Shape 125"/>
          <p:cNvSpPr txBox="1"/>
          <p:nvPr/>
        </p:nvSpPr>
        <p:spPr>
          <a:xfrm>
            <a:off x="6403850" y="4295925"/>
            <a:ext cx="26937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Hostage Taking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74050" y="59422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Logistic Regression Model on “Success Attack”</a:t>
            </a:r>
            <a:endParaRPr/>
          </a:p>
        </p:txBody>
      </p:sp>
      <p:pic>
        <p:nvPicPr>
          <p:cNvPr id="131" name="Shape 131"/>
          <p:cNvPicPr preferRelativeResize="0"/>
          <p:nvPr/>
        </p:nvPicPr>
        <p:blipFill rotWithShape="1">
          <a:blip r:embed="rId3">
            <a:alphaModFix/>
          </a:blip>
          <a:srcRect b="13343" l="0" r="0" t="13780"/>
          <a:stretch/>
        </p:blipFill>
        <p:spPr>
          <a:xfrm>
            <a:off x="-93537" y="1445525"/>
            <a:ext cx="4280225" cy="1940700"/>
          </a:xfrm>
          <a:prstGeom prst="rect">
            <a:avLst/>
          </a:prstGeom>
          <a:noFill/>
          <a:ln>
            <a:noFill/>
          </a:ln>
        </p:spPr>
      </p:pic>
      <p:pic>
        <p:nvPicPr>
          <p:cNvPr id="132" name="Shape 132"/>
          <p:cNvPicPr preferRelativeResize="0"/>
          <p:nvPr/>
        </p:nvPicPr>
        <p:blipFill>
          <a:blip r:embed="rId4">
            <a:alphaModFix/>
          </a:blip>
          <a:stretch>
            <a:fillRect/>
          </a:stretch>
        </p:blipFill>
        <p:spPr>
          <a:xfrm>
            <a:off x="3658475" y="3854025"/>
            <a:ext cx="5264501" cy="1140300"/>
          </a:xfrm>
          <a:prstGeom prst="rect">
            <a:avLst/>
          </a:prstGeom>
          <a:noFill/>
          <a:ln>
            <a:noFill/>
          </a:ln>
        </p:spPr>
      </p:pic>
      <p:sp>
        <p:nvSpPr>
          <p:cNvPr id="133" name="Shape 133"/>
          <p:cNvSpPr txBox="1"/>
          <p:nvPr/>
        </p:nvSpPr>
        <p:spPr>
          <a:xfrm>
            <a:off x="652000" y="1943900"/>
            <a:ext cx="12000" cy="3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txBox="1"/>
          <p:nvPr/>
        </p:nvSpPr>
        <p:spPr>
          <a:xfrm>
            <a:off x="313925" y="3581600"/>
            <a:ext cx="3465300" cy="220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Training: 50%</a:t>
            </a:r>
            <a:endParaRPr/>
          </a:p>
          <a:p>
            <a:pPr indent="0" lvl="0" marL="0">
              <a:spcBef>
                <a:spcPts val="0"/>
              </a:spcBef>
              <a:spcAft>
                <a:spcPts val="0"/>
              </a:spcAft>
              <a:buNone/>
            </a:pPr>
            <a:r>
              <a:rPr lang="en"/>
              <a:t>Validation: 25%</a:t>
            </a:r>
            <a:endParaRPr/>
          </a:p>
          <a:p>
            <a:pPr indent="0" lvl="0" marL="0">
              <a:spcBef>
                <a:spcPts val="0"/>
              </a:spcBef>
              <a:spcAft>
                <a:spcPts val="0"/>
              </a:spcAft>
              <a:buNone/>
            </a:pPr>
            <a:r>
              <a:rPr lang="en"/>
              <a:t>Test: 25%</a:t>
            </a:r>
            <a:endParaRPr/>
          </a:p>
          <a:p>
            <a:pPr indent="0" lvl="0" marL="0">
              <a:spcBef>
                <a:spcPts val="0"/>
              </a:spcBef>
              <a:spcAft>
                <a:spcPts val="0"/>
              </a:spcAft>
              <a:buNone/>
            </a:pPr>
            <a:r>
              <a:t/>
            </a:r>
            <a:endParaRPr/>
          </a:p>
          <a:p>
            <a:pPr indent="0" lvl="0" marL="0">
              <a:spcBef>
                <a:spcPts val="0"/>
              </a:spcBef>
              <a:spcAft>
                <a:spcPts val="0"/>
              </a:spcAft>
              <a:buNone/>
            </a:pPr>
            <a:r>
              <a:rPr lang="en"/>
              <a:t>Sensitivity of validation: 97.41%</a:t>
            </a:r>
            <a:endParaRPr/>
          </a:p>
          <a:p>
            <a:pPr indent="0" lvl="0" marL="0">
              <a:spcBef>
                <a:spcPts val="0"/>
              </a:spcBef>
              <a:spcAft>
                <a:spcPts val="0"/>
              </a:spcAft>
              <a:buNone/>
            </a:pPr>
            <a:r>
              <a:rPr lang="en"/>
              <a:t>Sensitivity of test: 96.94%</a:t>
            </a:r>
            <a:endParaRPr/>
          </a:p>
        </p:txBody>
      </p:sp>
      <p:pic>
        <p:nvPicPr>
          <p:cNvPr id="135" name="Shape 135"/>
          <p:cNvPicPr preferRelativeResize="0"/>
          <p:nvPr/>
        </p:nvPicPr>
        <p:blipFill>
          <a:blip r:embed="rId5">
            <a:alphaModFix/>
          </a:blip>
          <a:stretch>
            <a:fillRect/>
          </a:stretch>
        </p:blipFill>
        <p:spPr>
          <a:xfrm>
            <a:off x="4088225" y="1227163"/>
            <a:ext cx="5003801" cy="2529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