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24DA37A-B06E-46A4-8658-BCEA07ADB55E}">
  <a:tblStyle styleId="{824DA37A-B06E-46A4-8658-BCEA07ADB55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I’ve added some hints for slides 1-3, will leave your part completely for yourself--Yuebo</a:t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b="0" i="0" sz="3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Font typeface="Nunito"/>
              <a:buNone/>
              <a:defRPr b="0" i="0" sz="8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Font typeface="Nunito"/>
              <a:buNone/>
              <a:defRPr sz="8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Font typeface="Nunito"/>
              <a:buNone/>
              <a:defRPr sz="8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Font typeface="Nunito"/>
              <a:buNone/>
              <a:defRPr sz="8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Font typeface="Nunito"/>
              <a:buNone/>
              <a:defRPr sz="8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Font typeface="Nunito"/>
              <a:buNone/>
              <a:defRPr sz="8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Font typeface="Nunito"/>
              <a:buNone/>
              <a:defRPr sz="8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Font typeface="Nunito"/>
              <a:buNone/>
              <a:defRPr sz="8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Font typeface="Nunito"/>
              <a:buNone/>
              <a:defRPr sz="8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None/>
              <a:defRPr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None/>
              <a:defRPr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None/>
              <a:defRPr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None/>
              <a:defRPr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None/>
              <a:defRPr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None/>
              <a:defRPr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None/>
              <a:defRPr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None/>
              <a:defRPr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Shape 53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54" name="Shape 5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Shape 57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58" name="Shape 5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Shape 6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 b="0" i="0" sz="3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"/>
              <a:buNone/>
              <a:defRPr b="0" i="0" sz="3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"/>
              <a:buNone/>
              <a:defRPr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"/>
              <a:buNone/>
              <a:defRPr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"/>
              <a:buNone/>
              <a:defRPr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"/>
              <a:buNone/>
              <a:defRPr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"/>
              <a:buNone/>
              <a:defRPr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"/>
              <a:buNone/>
              <a:defRPr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"/>
              <a:buNone/>
              <a:defRPr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"/>
              <a:buNone/>
              <a:defRPr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i="0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None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its.worldbank.org/" TargetMode="External"/><Relationship Id="rId4" Type="http://schemas.openxmlformats.org/officeDocument/2006/relationships/hyperlink" Target="https://wits.worldbank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</a:pPr>
            <a:r>
              <a:rPr b="0" i="0" lang="en" sz="3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International Trade Analysis for LAC and Asia Linkages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ISTM 6212 Data Management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Yuebo Li, Tianyi Chang, Xuan Yang, Yinlu Wu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Analysis – </a:t>
            </a:r>
            <a:r>
              <a:rPr b="0" i="0" lang="en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On-the-fly Calculations</a:t>
            </a:r>
            <a:endParaRPr b="0" i="0" sz="20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467" y="2951023"/>
            <a:ext cx="7251922" cy="195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467" y="1499249"/>
            <a:ext cx="7334383" cy="1196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36950" y="832225"/>
            <a:ext cx="3709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Challenges</a:t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60750" y="1928800"/>
            <a:ext cx="30405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b="0" i="0" lang="en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cleaning: Formatting data  (Like zero issues, AA issues, HS2 code with HS6 code, etc)</a:t>
            </a:r>
            <a:endParaRPr/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5900" y="2617050"/>
            <a:ext cx="5750377" cy="19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3550" y="544703"/>
            <a:ext cx="5775071" cy="195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76200" y="818825"/>
            <a:ext cx="37092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Challenges(Cont.)</a:t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48500" y="1540375"/>
            <a:ext cx="2370600" cy="28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b="0" i="0" lang="en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Analysis: Calculate the percentage -&gt;How to create a temporary table-&gt;WITH statement. </a:t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9075" y="327325"/>
            <a:ext cx="5540275" cy="30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3500" y="3332125"/>
            <a:ext cx="6625848" cy="15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819150" y="845600"/>
            <a:ext cx="37092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Further to do:</a:t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884275" y="1997600"/>
            <a:ext cx="66033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b="0" i="0" lang="en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Add GDP data to analyze Im/Ex in percent of GDP; 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b="0" i="0" lang="en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Add statistical analysis (regression, ANOVA, etc); 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b="0" i="0" lang="en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Make sure whether zero value is data quality or not……(Missing values or exactly the truth)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Table of Contents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About the Data 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About the Data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b="0" i="0" lang="en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Objective: Trade linkages between Latin America and Caribbean Region (LAC), and Asian Countries -- China and beyond.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b="0" i="0" lang="en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Source  -- --from UN Comtrade Database, gathered through World Integrated Trade Solution (WITS)  by the World Bank </a:t>
            </a:r>
            <a:r>
              <a:rPr b="0" i="0" lang="en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https://wits.worldbank.org/</a:t>
            </a:r>
            <a:endParaRPr b="0" i="0" sz="16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b="0" i="0" lang="en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Structure 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69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➢"/>
            </a:pPr>
            <a:r>
              <a:rPr b="0" i="0" lang="en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Trade; 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69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➢"/>
            </a:pPr>
            <a:r>
              <a:rPr b="0" i="0" lang="en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Products; 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69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➢"/>
            </a:pPr>
            <a:r>
              <a:rPr b="0" i="0" lang="en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Country. 	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About the Data</a:t>
            </a:r>
            <a:endParaRPr b="0" i="0" sz="30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975" y="2638104"/>
            <a:ext cx="8172050" cy="482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975" y="1469599"/>
            <a:ext cx="8172050" cy="917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975" y="3370517"/>
            <a:ext cx="8172050" cy="1498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Cleaning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819150" y="16810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</a:pPr>
            <a:r>
              <a:rPr b="0" i="0" lang="en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Mismatched information</a:t>
            </a:r>
            <a:endParaRPr/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○"/>
            </a:pPr>
            <a:r>
              <a:rPr b="0" i="0" lang="en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Information from an unrelated system</a:t>
            </a:r>
            <a:endParaRPr/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○"/>
            </a:pPr>
            <a:r>
              <a:rPr b="0" i="0" lang="en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Different measurements coded in the same column</a:t>
            </a:r>
            <a:endParaRPr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</a:pPr>
            <a:r>
              <a:rPr b="0" i="0" lang="en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Reformatting</a:t>
            </a:r>
            <a:endParaRPr/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○"/>
            </a:pPr>
            <a:r>
              <a:rPr b="0" i="0" lang="en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H6 product code</a:t>
            </a:r>
            <a:endParaRPr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</a:pPr>
            <a:r>
              <a:rPr b="0" i="0" lang="en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Recoding</a:t>
            </a:r>
            <a:endParaRPr/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○"/>
            </a:pPr>
            <a:r>
              <a:rPr b="0" i="0" lang="en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Product code -- “Others”</a:t>
            </a:r>
            <a:endParaRPr/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○"/>
            </a:pPr>
            <a:r>
              <a:rPr b="0" i="0" lang="en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Country income group </a:t>
            </a:r>
            <a:endParaRPr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</a:pPr>
            <a:r>
              <a:rPr b="0" i="0" lang="en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Star schema and foreign keys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Shape 166"/>
          <p:cNvGraphicFramePr/>
          <p:nvPr/>
        </p:nvGraphicFramePr>
        <p:xfrm>
          <a:off x="3512963" y="124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{824DA37A-B06E-46A4-8658-BCEA07ADB55E}</a:tableStyleId>
              </a:tblPr>
              <a:tblGrid>
                <a:gridCol w="1844700"/>
              </a:tblGrid>
              <a:tr h="387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Trade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387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 （SK)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40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Productcode (FK)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Partneriso3 (FK)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partnername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year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tradeflow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tradeflowcode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value_in_000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7" name="Shape 167"/>
          <p:cNvGraphicFramePr/>
          <p:nvPr/>
        </p:nvGraphicFramePr>
        <p:xfrm>
          <a:off x="731500" y="126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{824DA37A-B06E-46A4-8658-BCEA07ADB55E}</a:tableStyleId>
              </a:tblPr>
              <a:tblGrid>
                <a:gridCol w="1683000"/>
              </a:tblGrid>
              <a:tr h="40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Product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40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 (SK)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40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productgroupdes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Productcode (NK)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productdes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h2_productcode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h2_category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h2_descriptor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8" name="Shape 168"/>
          <p:cNvGraphicFramePr/>
          <p:nvPr/>
        </p:nvGraphicFramePr>
        <p:xfrm>
          <a:off x="6755100" y="126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{824DA37A-B06E-46A4-8658-BCEA07ADB55E}</a:tableStyleId>
              </a:tblPr>
              <a:tblGrid>
                <a:gridCol w="1772325"/>
              </a:tblGrid>
              <a:tr h="40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Country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40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 (SK)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40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countryname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Countryiso3 (NK)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longname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incomegroup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region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wto_member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9" name="Shape 169"/>
          <p:cNvCxnSpPr/>
          <p:nvPr/>
        </p:nvCxnSpPr>
        <p:spPr>
          <a:xfrm flipH="1">
            <a:off x="2445200" y="2324375"/>
            <a:ext cx="996600" cy="35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70" name="Shape 170"/>
          <p:cNvCxnSpPr/>
          <p:nvPr/>
        </p:nvCxnSpPr>
        <p:spPr>
          <a:xfrm>
            <a:off x="5341300" y="2706325"/>
            <a:ext cx="1265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71" name="Shape 171"/>
          <p:cNvSpPr txBox="1"/>
          <p:nvPr/>
        </p:nvSpPr>
        <p:spPr>
          <a:xfrm>
            <a:off x="2485700" y="1942325"/>
            <a:ext cx="9561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5437038" y="2076575"/>
            <a:ext cx="956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819150" y="5854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Schema</a:t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1568150" y="2371025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Analysis</a:t>
            </a:r>
            <a:r>
              <a:rPr b="0" i="0" lang="en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– Country Level</a:t>
            </a:r>
            <a:endParaRPr b="0" i="0" sz="30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675" y="1588483"/>
            <a:ext cx="4210970" cy="3063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0613" y="1588483"/>
            <a:ext cx="4390924" cy="3194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Analysis </a:t>
            </a:r>
            <a:r>
              <a:rPr b="0" i="0" lang="en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– Product Level</a:t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838" y="1441683"/>
            <a:ext cx="4302665" cy="313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2240" y="1505628"/>
            <a:ext cx="4074141" cy="2964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Analysis</a:t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73" y="1148006"/>
            <a:ext cx="4802191" cy="3493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