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635289-AA1D-4D2D-AB4B-5A0BE73FE117}">
  <a:tblStyle styleId="{7C635289-AA1D-4D2D-AB4B-5A0BE73FE1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andara-bold.fntdata"/><Relationship Id="rId10" Type="http://schemas.openxmlformats.org/officeDocument/2006/relationships/slide" Target="slides/slide5.xml"/><Relationship Id="rId21" Type="http://schemas.openxmlformats.org/officeDocument/2006/relationships/font" Target="fonts/Candara-regular.fntdata"/><Relationship Id="rId13" Type="http://schemas.openxmlformats.org/officeDocument/2006/relationships/slide" Target="slides/slide8.xml"/><Relationship Id="rId24" Type="http://schemas.openxmlformats.org/officeDocument/2006/relationships/font" Target="fonts/Candara-boldItalic.fntdata"/><Relationship Id="rId12" Type="http://schemas.openxmlformats.org/officeDocument/2006/relationships/slide" Target="slides/slide7.xml"/><Relationship Id="rId23" Type="http://schemas.openxmlformats.org/officeDocument/2006/relationships/font" Target="fonts/Candar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Taher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53098e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53098e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b620e3b6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b620e3b6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3f86a933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3f86a933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f3f86a93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f3f86a93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3f86a933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3f86a93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3f86a933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f3f86a933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3f86a93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3f86a93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3f86a933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3f86a933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3f86a933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3f86a933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3f86a933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3f86a933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3f86a93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3f86a93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3f86a93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3f86a93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1cb8516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1cb8516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1cb8516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1cb8516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reetail_logo_title_dark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3860" y="2236346"/>
            <a:ext cx="1920239" cy="66967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352800" y="1581150"/>
            <a:ext cx="5486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352800" y="2396490"/>
            <a:ext cx="5486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18275">
            <a:noAutofit/>
          </a:bodyPr>
          <a:lstStyle>
            <a:lvl1pPr lv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352800" y="3105150"/>
            <a:ext cx="29211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3048000" y="1581150"/>
            <a:ext cx="0" cy="201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1">
  <p:cSld name="Logo 1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preetail_logo_title_dark.png" id="91" name="Google Shape;9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61023" y="2114550"/>
            <a:ext cx="2621954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2">
  <p:cSld name="Logo 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reetail_ppt-11.png" id="93" name="Google Shape;9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>
            <a:lvl1pPr lvl="0" rtl="0" algn="ctr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5650" lIns="71300" spcFirstLastPara="1" rIns="71300" wrap="square" tIns="35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>
  <p:cSld name="Title and Content 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preetail_logo_title_dark.png"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3470" y="107996"/>
            <a:ext cx="1347130" cy="46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1">
  <p:cSld name="Two Content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33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724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idx="3" type="body"/>
          </p:nvPr>
        </p:nvSpPr>
        <p:spPr>
          <a:xfrm>
            <a:off x="533400" y="1454150"/>
            <a:ext cx="8077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>
            <a:off x="-7784" y="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spreetail_logo_title_dark.png" id="38" name="Google Shape;3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3470" y="107996"/>
            <a:ext cx="1347130" cy="46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 Only 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-7784" y="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spreetail_logo_title_dark.png"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3470" y="107996"/>
            <a:ext cx="1347130" cy="46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 type="secHead">
  <p:cSld name="SECTION_HEADER">
    <p:bg>
      <p:bgPr>
        <a:solidFill>
          <a:schemeClr val="accent4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.png" id="47" name="Google Shape;4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6639" y="1123950"/>
            <a:ext cx="496045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>
            <p:ph type="title"/>
          </p:nvPr>
        </p:nvSpPr>
        <p:spPr>
          <a:xfrm>
            <a:off x="1143000" y="2038350"/>
            <a:ext cx="7367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2742010"/>
            <a:ext cx="73677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2">
  <p:cSld name="Section Header 2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143000" y="2038350"/>
            <a:ext cx="7367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143000" y="2742010"/>
            <a:ext cx="73677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preetail_logo_title_dark.png" id="59" name="Google Shape;59;p7"/>
          <p:cNvPicPr preferRelativeResize="0"/>
          <p:nvPr/>
        </p:nvPicPr>
        <p:blipFill rotWithShape="1">
          <a:blip r:embed="rId2">
            <a:alphaModFix/>
          </a:blip>
          <a:srcRect b="0" l="0" r="74322" t="0"/>
          <a:stretch/>
        </p:blipFill>
        <p:spPr>
          <a:xfrm>
            <a:off x="1219200" y="1123950"/>
            <a:ext cx="493070" cy="66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2">
  <p:cSld name="Title and Content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537527" y="768350"/>
            <a:ext cx="807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533400" y="1454150"/>
            <a:ext cx="8077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preetail_ppt_logo_light.png" id="67" name="Google Shape;6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260331"/>
            <a:ext cx="914400" cy="2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2">
  <p:cSld name="Two Conten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33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724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9"/>
          <p:cNvSpPr txBox="1"/>
          <p:nvPr>
            <p:ph idx="3" type="body"/>
          </p:nvPr>
        </p:nvSpPr>
        <p:spPr>
          <a:xfrm>
            <a:off x="533400" y="1454150"/>
            <a:ext cx="8077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preetail_ppt_logo_light.png" id="76" name="Google Shape;7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260331"/>
            <a:ext cx="914400" cy="2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2">
  <p:cSld name="Title Onl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preetail_ppt_logo_light.png" id="82" name="Google Shape;8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260331"/>
            <a:ext cx="914400" cy="2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3352800" y="1581150"/>
            <a:ext cx="5486400" cy="808200"/>
          </a:xfrm>
          <a:prstGeom prst="rect">
            <a:avLst/>
          </a:prstGeom>
        </p:spPr>
        <p:txBody>
          <a:bodyPr anchorCtr="0" anchor="b" bIns="18275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6</a:t>
            </a:r>
            <a:endParaRPr/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3352800" y="2396490"/>
            <a:ext cx="5486400" cy="502800"/>
          </a:xfrm>
          <a:prstGeom prst="rect">
            <a:avLst/>
          </a:prstGeom>
        </p:spPr>
        <p:txBody>
          <a:bodyPr anchorCtr="0" anchor="t" bIns="35650" lIns="71300" spcFirstLastPara="1" rIns="71300" wrap="square" tIns="18275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Senior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68" name="Google Shape;168;p24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Front End - Last Release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538475" y="1875750"/>
            <a:ext cx="8077200" cy="27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 sz="1600">
                <a:solidFill>
                  <a:schemeClr val="dk2"/>
                </a:solidFill>
              </a:rPr>
              <a:t>Output page</a:t>
            </a:r>
            <a:endParaRPr sz="16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Thumbnail view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Larger image view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Progress bar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Image selection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Retake images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Loading spinners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041" y="2157200"/>
            <a:ext cx="4453709" cy="238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533400" y="2063750"/>
            <a:ext cx="74148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Removed individual progresses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Added confirmation modals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Refactored a lot of components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Preview, Output, Modal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Organized Styles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Added environment variables to control duration and interval</a:t>
            </a:r>
            <a:endParaRPr/>
          </a:p>
        </p:txBody>
      </p:sp>
      <p:sp>
        <p:nvSpPr>
          <p:cNvPr id="177" name="Google Shape;177;p25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Front End - This Release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1143000" y="2038350"/>
            <a:ext cx="7367700" cy="6834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1143000" y="2742010"/>
            <a:ext cx="7367700" cy="82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533400" y="1659500"/>
            <a:ext cx="8077200" cy="29646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Showcase (April 24th)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Meeting with Spreetail team for handoff (April 25th)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Final Documentation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Software Documentation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Installation and deployment guide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User Guide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143000" y="2038350"/>
            <a:ext cx="7367700" cy="6834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7200" y="2511950"/>
            <a:ext cx="8077200" cy="19926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457200" rtl="0" algn="ctr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To design and create a process that allows users to control hardware that captures and provides consistent high quality photos in a 360° view to be saved to Spreetail storage.</a:t>
            </a:r>
            <a:endParaRPr/>
          </a:p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What is our project?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</a:t>
            </a:r>
            <a:r>
              <a:rPr lang="en"/>
              <a:t>implify photography process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Provide consistent high quality photos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Photos will be used on Spreetail.com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Set Spreetail apart from competition through photography</a:t>
            </a:r>
            <a:endParaRPr/>
          </a:p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Why is this project important?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Create a user friendly front-end web-application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React and Spreetail library components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User can enter product ItemID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View preview image from each camera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Start full 360° image capture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View and select images to be stored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Send selected photos to Spreetail storage</a:t>
            </a:r>
            <a:endParaRPr/>
          </a:p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How will we accomplish our goals?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/>
              <a:t>Components for hardware setup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Two DSLR Cameras (Canon EOS 6D Mark II)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Two Tripods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Electric Turntable (Spins at ~97 sec/rotation)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Linux tower for camera control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Lighting (Provided by Spreetail, warehouse has lighting setup)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Software to control cameras via Linux tower</a:t>
            </a:r>
            <a:endParaRPr/>
          </a:p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How will we accomplish our goals?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511" y="1170775"/>
            <a:ext cx="2731540" cy="204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/>
              <a:t>Communication between Web-application and hardware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Azure Message Bus Service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Fast messaging between entities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Decouples application and control tower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Both sides can connect from anywhere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Allow the front end to send commands to the control tower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Provide specific commands to take/</a:t>
            </a:r>
            <a:r>
              <a:rPr lang="en"/>
              <a:t>retrieve</a:t>
            </a:r>
            <a:r>
              <a:rPr lang="en"/>
              <a:t> images</a:t>
            </a:r>
            <a:endParaRPr/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How will we accomplish our goals?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Error Handling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Integration tests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Clearing message queue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Capture change - command for each capture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Established Azure Connection</a:t>
            </a:r>
            <a:endParaRPr/>
          </a:p>
        </p:txBody>
      </p:sp>
      <p:sp>
        <p:nvSpPr>
          <p:cNvPr id="154" name="Google Shape;154;p22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Hardware - Last Release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Capture changes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600"/>
              <a:t>S</a:t>
            </a:r>
            <a:r>
              <a:rPr lang="en" sz="1600"/>
              <a:t>ending while taking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Set interval and duration from front end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Save to Azure Storage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Documentation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Code cleanup and commenting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Script to install libraries &amp; run server application</a:t>
            </a:r>
            <a:endParaRPr/>
          </a:p>
        </p:txBody>
      </p:sp>
      <p:sp>
        <p:nvSpPr>
          <p:cNvPr id="161" name="Google Shape;161;p23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Hardware - This Release</a:t>
            </a:r>
            <a:endParaRPr/>
          </a:p>
        </p:txBody>
      </p:sp>
      <p:graphicFrame>
        <p:nvGraphicFramePr>
          <p:cNvPr id="162" name="Google Shape;162;p23"/>
          <p:cNvGraphicFramePr/>
          <p:nvPr/>
        </p:nvGraphicFramePr>
        <p:xfrm>
          <a:off x="5115850" y="2264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{7C635289-AA1D-4D2D-AB4B-5A0BE73FE117}</a:tableStyleId>
              </a:tblPr>
              <a:tblGrid>
                <a:gridCol w="954175"/>
                <a:gridCol w="1423750"/>
                <a:gridCol w="1367600"/>
              </a:tblGrid>
              <a:tr h="46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 Change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 Change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3’6”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(186 seconds)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1’49”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(109 seconds)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Photos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preetail">
      <a:dk1>
        <a:srgbClr val="000000"/>
      </a:dk1>
      <a:lt1>
        <a:srgbClr val="FFFFFF"/>
      </a:lt1>
      <a:dk2>
        <a:srgbClr val="204040"/>
      </a:dk2>
      <a:lt2>
        <a:srgbClr val="EEECE1"/>
      </a:lt2>
      <a:accent1>
        <a:srgbClr val="2D6B70"/>
      </a:accent1>
      <a:accent2>
        <a:srgbClr val="67D5C9"/>
      </a:accent2>
      <a:accent3>
        <a:srgbClr val="8EF4D0"/>
      </a:accent3>
      <a:accent4>
        <a:srgbClr val="F45B5F"/>
      </a:accent4>
      <a:accent5>
        <a:srgbClr val="FCD931"/>
      </a:accent5>
      <a:accent6>
        <a:srgbClr val="00C07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