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308" r:id="rId4"/>
    <p:sldId id="411" r:id="rId5"/>
    <p:sldId id="413" r:id="rId6"/>
    <p:sldId id="414" r:id="rId7"/>
    <p:sldId id="415" r:id="rId8"/>
    <p:sldId id="416" r:id="rId9"/>
    <p:sldId id="41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0" y="96"/>
      </p:cViewPr>
      <p:guideLst>
        <p:guide orient="horz" pos="2190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28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7" name="Rectangle 22"/>
          <p:cNvSpPr/>
          <p:nvPr userDrawn="1"/>
        </p:nvSpPr>
        <p:spPr>
          <a:xfrm>
            <a:off x="-1" y="6493506"/>
            <a:ext cx="12192001" cy="364494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</a:endParaRPr>
          </a:p>
        </p:txBody>
      </p:sp>
      <p:sp>
        <p:nvSpPr>
          <p:cNvPr id="8" name="Oval 5"/>
          <p:cNvSpPr>
            <a:spLocks noChangeAspect="1"/>
          </p:cNvSpPr>
          <p:nvPr userDrawn="1"/>
        </p:nvSpPr>
        <p:spPr>
          <a:xfrm>
            <a:off x="139520" y="6584621"/>
            <a:ext cx="172800" cy="172800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</a:endParaRPr>
          </a:p>
        </p:txBody>
      </p:sp>
      <p:sp>
        <p:nvSpPr>
          <p:cNvPr id="9" name="Oval 6"/>
          <p:cNvSpPr>
            <a:spLocks noChangeAspect="1"/>
          </p:cNvSpPr>
          <p:nvPr userDrawn="1"/>
        </p:nvSpPr>
        <p:spPr>
          <a:xfrm>
            <a:off x="277546" y="6584621"/>
            <a:ext cx="172800" cy="172800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</a:endParaRPr>
          </a:p>
        </p:txBody>
      </p:sp>
      <p:sp>
        <p:nvSpPr>
          <p:cNvPr id="10" name="Oval 7"/>
          <p:cNvSpPr>
            <a:spLocks noChangeAspect="1"/>
          </p:cNvSpPr>
          <p:nvPr userDrawn="1"/>
        </p:nvSpPr>
        <p:spPr>
          <a:xfrm>
            <a:off x="421014" y="6584621"/>
            <a:ext cx="172800" cy="172800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</a:endParaRPr>
          </a:p>
        </p:txBody>
      </p:sp>
      <p:sp>
        <p:nvSpPr>
          <p:cNvPr id="11" name="Title 13"/>
          <p:cNvSpPr txBox="1"/>
          <p:nvPr userDrawn="1"/>
        </p:nvSpPr>
        <p:spPr>
          <a:xfrm>
            <a:off x="9847385" y="6493505"/>
            <a:ext cx="2067949" cy="401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全球贸易平台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2640046" y="4268447"/>
            <a:ext cx="6581224" cy="945424"/>
            <a:chOff x="2295347" y="150557"/>
            <a:chExt cx="7194678" cy="3023400"/>
          </a:xfrm>
        </p:grpSpPr>
        <p:sp>
          <p:nvSpPr>
            <p:cNvPr id="20" name="矩形 19"/>
            <p:cNvSpPr/>
            <p:nvPr/>
          </p:nvSpPr>
          <p:spPr>
            <a:xfrm flipH="1">
              <a:off x="2295347" y="150557"/>
              <a:ext cx="7194678" cy="157172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914400">
                <a:lnSpc>
                  <a:spcPct val="150000"/>
                </a:lnSpc>
              </a:pPr>
              <a:endPara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BrowalliaUPC" panose="020B0604020202020204" pitchFamily="34" charset="-34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2442826" y="1894433"/>
              <a:ext cx="6872482" cy="3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 flipH="1">
              <a:off x="3025799" y="1894433"/>
              <a:ext cx="5959174" cy="12795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400"/>
              <a:endPara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06" y="-2729718"/>
            <a:ext cx="12197806" cy="6670675"/>
          </a:xfrm>
          <a:prstGeom prst="rect">
            <a:avLst/>
          </a:prstGeom>
        </p:spPr>
      </p:pic>
      <p:sp>
        <p:nvSpPr>
          <p:cNvPr id="23" name="椭圆 22"/>
          <p:cNvSpPr/>
          <p:nvPr/>
        </p:nvSpPr>
        <p:spPr>
          <a:xfrm>
            <a:off x="4844349" y="2580902"/>
            <a:ext cx="1684390" cy="1684390"/>
          </a:xfrm>
          <a:prstGeom prst="ellipse">
            <a:avLst/>
          </a:prstGeom>
          <a:solidFill>
            <a:schemeClr val="accent2">
              <a:lumMod val="7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684955" y="2856662"/>
            <a:ext cx="1950720" cy="1014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zh-CN" sz="6000" b="1" dirty="0">
                <a:solidFill>
                  <a:prstClr val="white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BrowalliaUPC" panose="020B0604020202020204" pitchFamily="34" charset="-34"/>
              </a:rPr>
              <a:t>2018</a:t>
            </a:r>
            <a:endParaRPr lang="zh-CN" altLang="en-US" sz="6000" dirty="0">
              <a:solidFill>
                <a:prstClr val="whit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05544" y="4387441"/>
            <a:ext cx="495394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2018</a:t>
            </a:r>
            <a:r>
              <a:rPr kumimoji="1" lang="zh-CN" altLang="en-US" dirty="0" smtClean="0"/>
              <a:t>年</a:t>
            </a:r>
            <a:r>
              <a:rPr kumimoji="1" lang="en-US" altLang="zh-CN" dirty="0" smtClean="0"/>
              <a:t>04</a:t>
            </a:r>
            <a:r>
              <a:rPr kumimoji="1" lang="zh-CN" altLang="en-US" dirty="0" smtClean="0"/>
              <a:t>月第</a:t>
            </a:r>
            <a:r>
              <a:rPr kumimoji="1" lang="en-US" altLang="zh-CN" dirty="0"/>
              <a:t>4</a:t>
            </a:r>
            <a:r>
              <a:rPr kumimoji="1" lang="zh-CN" altLang="en-US" dirty="0" smtClean="0"/>
              <a:t>周工作总结和第</a:t>
            </a:r>
            <a:r>
              <a:rPr kumimoji="1" lang="en-US" altLang="zh-CN" dirty="0"/>
              <a:t>3</a:t>
            </a:r>
            <a:r>
              <a:rPr kumimoji="1" lang="zh-CN" altLang="en-US" dirty="0" smtClean="0"/>
              <a:t>周工作计划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124788" y="4901758"/>
            <a:ext cx="3516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创伟博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项目部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027412" y="5426571"/>
            <a:ext cx="210962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汇报人：</a:t>
            </a:r>
            <a:endParaRPr kumimoji="1" lang="zh-CN" altLang="en-US" sz="1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519694" y="-120296"/>
            <a:ext cx="1067170" cy="540564"/>
            <a:chOff x="11519694" y="-120296"/>
            <a:chExt cx="1067170" cy="540564"/>
          </a:xfrm>
        </p:grpSpPr>
        <p:sp>
          <p:nvSpPr>
            <p:cNvPr id="2" name="Flowchart: Stored Data 1"/>
            <p:cNvSpPr/>
            <p:nvPr/>
          </p:nvSpPr>
          <p:spPr>
            <a:xfrm rot="19010270">
              <a:off x="11519694" y="-120296"/>
              <a:ext cx="1067170" cy="431802"/>
            </a:xfrm>
            <a:prstGeom prst="flowChartOnlineStorag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+mn-ea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647229" y="112491"/>
              <a:ext cx="420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>
                      <a:lumMod val="95000"/>
                    </a:schemeClr>
                  </a:solidFill>
                  <a:latin typeface="+mn-ea"/>
                  <a:cs typeface="Arial" panose="020B0604020202020204" pitchFamily="34" charset="0"/>
                </a:rPr>
                <a:t>2</a:t>
              </a:r>
              <a:endParaRPr lang="id-ID" sz="1400" dirty="0">
                <a:solidFill>
                  <a:schemeClr val="bg1">
                    <a:lumMod val="95000"/>
                  </a:schemeClr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20" name="Content Placeholder 2"/>
          <p:cNvSpPr txBox="1"/>
          <p:nvPr/>
        </p:nvSpPr>
        <p:spPr>
          <a:xfrm>
            <a:off x="1173157" y="314912"/>
            <a:ext cx="9512388" cy="1312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sz="32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437067" y="1042367"/>
            <a:ext cx="457200" cy="23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16911" y="944668"/>
            <a:ext cx="6003507" cy="4606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、</a:t>
            </a:r>
            <a:r>
              <a:rPr lang="zh-CN" altLang="en-US" sz="2000" dirty="0" smtClean="0">
                <a:latin typeface="+mn-ea"/>
              </a:rPr>
              <a:t>本周工作总结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300000"/>
              </a:lnSpc>
            </a:pPr>
            <a:r>
              <a:rPr lang="zh-CN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、</a:t>
            </a:r>
            <a:r>
              <a:rPr lang="zh-CN" altLang="en-US" sz="2000" dirty="0" smtClean="0">
                <a:latin typeface="+mn-ea"/>
              </a:rPr>
              <a:t>存在的工作问题及解决措施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300000"/>
              </a:lnSpc>
            </a:pPr>
            <a:r>
              <a:rPr lang="en-US" altLang="zh-CN" sz="2000" dirty="0" smtClean="0">
                <a:latin typeface="+mn-ea"/>
              </a:rPr>
              <a:t>3</a:t>
            </a:r>
            <a:r>
              <a:rPr lang="zh-CN" altLang="en-US" sz="2000" dirty="0" smtClean="0">
                <a:latin typeface="+mn-ea"/>
              </a:rPr>
              <a:t>、下周工作计划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300000"/>
              </a:lnSpc>
            </a:pPr>
            <a:r>
              <a:rPr lang="en-US" altLang="zh-CN" sz="2000" dirty="0" smtClean="0">
                <a:latin typeface="+mn-ea"/>
              </a:rPr>
              <a:t>4</a:t>
            </a:r>
            <a:r>
              <a:rPr lang="zh-CN" altLang="en-US" sz="2000" dirty="0" smtClean="0">
                <a:latin typeface="+mn-ea"/>
              </a:rPr>
              <a:t>、风险及防范措施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300000"/>
              </a:lnSpc>
            </a:pPr>
            <a:r>
              <a:rPr lang="zh-CN" altLang="zh-CN" sz="2000" dirty="0" smtClean="0">
                <a:latin typeface="+mn-ea"/>
              </a:rPr>
              <a:t>5</a:t>
            </a:r>
            <a:r>
              <a:rPr lang="zh-CN" altLang="en-US" sz="2000" dirty="0" smtClean="0">
                <a:latin typeface="+mn-ea"/>
              </a:rPr>
              <a:t>、需要支持与服务</a:t>
            </a:r>
            <a:endParaRPr lang="en-US" altLang="zh-CN" sz="2000" dirty="0"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13645" y="77593"/>
            <a:ext cx="6126929" cy="845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zh-CN" altLang="en-US" sz="2000" dirty="0" smtClean="0">
                <a:solidFill>
                  <a:srgbClr val="FFC000"/>
                </a:solidFill>
                <a:latin typeface="+mn-ea"/>
              </a:rPr>
              <a:t>目录</a:t>
            </a:r>
            <a:endParaRPr lang="en-US" altLang="zh-CN" sz="2000" dirty="0">
              <a:solidFill>
                <a:srgbClr val="FFC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4262" y="135716"/>
            <a:ext cx="9144000" cy="693492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2800" dirty="0" smtClean="0"/>
              <a:t>一、本周工作总结</a:t>
            </a:r>
            <a:endParaRPr kumimoji="1" lang="zh-CN" altLang="en-US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29156" y="1244480"/>
          <a:ext cx="10957560" cy="261937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68709"/>
                <a:gridCol w="1287585"/>
                <a:gridCol w="3206750"/>
                <a:gridCol w="691383"/>
                <a:gridCol w="1316237"/>
                <a:gridCol w="1256754"/>
                <a:gridCol w="1437903"/>
                <a:gridCol w="892129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工作项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工作内容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完成率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未完成原因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责任人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40449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dirty="0" smtClean="0"/>
                        <a:t>开发</a:t>
                      </a:r>
                      <a:endParaRPr lang="zh-CN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altLang="zh-CN" sz="1800" b="0" dirty="0" smtClean="0"/>
                        <a:t>字典管理开发测试</a:t>
                      </a:r>
                      <a:endParaRPr lang="zh-CN" altLang="zh-CN" sz="1800" b="0" dirty="0" smtClean="0"/>
                    </a:p>
                  </a:txBody>
                  <a:tcPr marL="0" marR="0" marT="0" marB="0" vert="horz" anchor="ctr"/>
                </a:tc>
                <a:tc gridSpan="2"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100%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defRPr/>
                      </a:pP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开发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1800" b="0" dirty="0" smtClean="0"/>
                        <a:t>活动管理</a:t>
                      </a:r>
                      <a:r>
                        <a:rPr lang="zh-CN" altLang="zh-CN" sz="1800" dirty="0" smtClean="0">
                          <a:sym typeface="+mn-ea"/>
                        </a:rPr>
                        <a:t>开发测试</a:t>
                      </a:r>
                      <a:endParaRPr lang="zh-CN" altLang="zh-CN" sz="1800" b="0" dirty="0" smtClean="0"/>
                    </a:p>
                  </a:txBody>
                  <a:tcPr marL="0" marR="0" marT="0" marB="0" vert="horz" anchor="ctr"/>
                </a:tc>
                <a:tc gridSpan="2"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sym typeface="+mn-ea"/>
                        </a:rPr>
                        <a:t>100%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开发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sym typeface="+mn-ea"/>
                        </a:rPr>
                        <a:t>电子站牌接口开发调试</a:t>
                      </a:r>
                      <a:endParaRPr lang="zh-CN" altLang="zh-CN" sz="1800" dirty="0" smtClean="0"/>
                    </a:p>
                  </a:txBody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ym typeface="+mn-ea"/>
                        </a:rPr>
                        <a:t>100%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开发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800" dirty="0" smtClean="0"/>
                        <a:t>电子围栏</a:t>
                      </a:r>
                      <a:r>
                        <a:rPr lang="zh-CN" altLang="zh-CN" sz="1800" dirty="0" smtClean="0">
                          <a:sym typeface="+mn-ea"/>
                        </a:rPr>
                        <a:t>开发测试</a:t>
                      </a:r>
                      <a:endParaRPr lang="zh-CN" altLang="zh-CN" sz="1800" dirty="0" smtClean="0"/>
                    </a:p>
                  </a:txBody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sym typeface="+mn-ea"/>
                        </a:rPr>
                        <a:t>100%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开发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车辆硬件设备接口开发测试。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ym typeface="+mn-ea"/>
                        </a:rPr>
                        <a:t>100%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894262" y="135716"/>
            <a:ext cx="9144000" cy="693492"/>
          </a:xfrm>
        </p:spPr>
        <p:txBody>
          <a:bodyPr>
            <a:noAutofit/>
          </a:bodyPr>
          <a:lstStyle/>
          <a:p>
            <a:pPr algn="l">
              <a:lnSpc>
                <a:spcPct val="300000"/>
              </a:lnSpc>
            </a:pPr>
            <a:r>
              <a:rPr lang="zh-CN" altLang="en-US" sz="2800" dirty="0" smtClean="0">
                <a:latin typeface="+mn-ea"/>
              </a:rPr>
              <a:t>二、存在的工作问题及解决措施</a:t>
            </a:r>
            <a:endParaRPr lang="en-US" altLang="zh-CN" sz="2800" dirty="0"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24259" y="23825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435322" y="829208"/>
            <a:ext cx="1089088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OBD</a:t>
            </a:r>
            <a:r>
              <a:rPr lang="zh-CN" altLang="en-US" dirty="0" smtClean="0"/>
              <a:t>硬件调试时发现报文无法上行，是因为</a:t>
            </a:r>
            <a:r>
              <a:rPr lang="en-US" altLang="zh-CN" dirty="0" smtClean="0"/>
              <a:t>OBD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SIM</a:t>
            </a:r>
            <a:r>
              <a:rPr lang="zh-CN" altLang="en-US" dirty="0" smtClean="0"/>
              <a:t>卡坏了，使用自己的手机卡实现了报文的上传。</a:t>
            </a:r>
            <a:endParaRPr lang="zh-CN" altLang="en-US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OBD</a:t>
            </a:r>
            <a:r>
              <a:rPr lang="zh-CN" altLang="en-US" dirty="0" smtClean="0"/>
              <a:t>硬件里上传的时间不正确，原因是设备停电将时间还原了，设备需要连接到</a:t>
            </a:r>
            <a:r>
              <a:rPr lang="en-US" altLang="zh-CN" dirty="0" smtClean="0"/>
              <a:t>GPS</a:t>
            </a:r>
            <a:r>
              <a:rPr lang="zh-CN" altLang="en-US" dirty="0" smtClean="0"/>
              <a:t>后可以同步时间。</a:t>
            </a:r>
            <a:endParaRPr lang="zh-CN" altLang="en-US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、电子站牌厂家开发进度有点慢，使我们调试时进度慢。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4262" y="135716"/>
            <a:ext cx="9144000" cy="693492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2800" dirty="0" smtClean="0"/>
              <a:t>三、下周工作计划</a:t>
            </a:r>
            <a:endParaRPr kumimoji="1" lang="zh-CN" altLang="en-US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29156" y="1244480"/>
          <a:ext cx="9766300" cy="2585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91198"/>
                <a:gridCol w="1320918"/>
                <a:gridCol w="2750563"/>
                <a:gridCol w="1248485"/>
                <a:gridCol w="1350312"/>
                <a:gridCol w="1289289"/>
                <a:gridCol w="915225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工作内容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开始时间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完成时间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完成率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责任人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dirty="0" smtClean="0"/>
                        <a:t>开发</a:t>
                      </a:r>
                      <a:endParaRPr lang="zh-CN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altLang="zh-CN" sz="1800" b="0" dirty="0" smtClean="0"/>
                        <a:t>创建订单</a:t>
                      </a:r>
                      <a:endParaRPr lang="zh-CN" altLang="zh-CN" sz="1800" b="0" dirty="0" smtClean="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开发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1800" b="0" dirty="0" smtClean="0"/>
                        <a:t>收款管理</a:t>
                      </a:r>
                      <a:endParaRPr lang="zh-CN" altLang="zh-CN" sz="1800" b="0" dirty="0" smtClean="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开发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800" dirty="0" smtClean="0"/>
                        <a:t>云视频库开发</a:t>
                      </a:r>
                      <a:endParaRPr lang="zh-CN" altLang="zh-CN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5179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开发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800" dirty="0" smtClean="0"/>
                        <a:t>云图片库开发</a:t>
                      </a:r>
                      <a:endParaRPr lang="zh-CN" altLang="zh-CN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开发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dirty="0" smtClean="0"/>
                        <a:t>事故管理开发</a:t>
                      </a:r>
                      <a:endParaRPr lang="zh-CN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894262" y="135716"/>
            <a:ext cx="9144000" cy="693492"/>
          </a:xfrm>
        </p:spPr>
        <p:txBody>
          <a:bodyPr>
            <a:noAutofit/>
          </a:bodyPr>
          <a:lstStyle/>
          <a:p>
            <a:pPr algn="l">
              <a:lnSpc>
                <a:spcPct val="300000"/>
              </a:lnSpc>
            </a:pPr>
            <a:r>
              <a:rPr lang="zh-CN" altLang="en-US" sz="2800" dirty="0" smtClean="0">
                <a:latin typeface="+mn-ea"/>
              </a:rPr>
              <a:t>四、</a:t>
            </a:r>
            <a:r>
              <a:rPr lang="zh-CN" altLang="en-US" sz="2800" dirty="0">
                <a:latin typeface="+mn-ea"/>
              </a:rPr>
              <a:t>风险及防范措施</a:t>
            </a:r>
            <a:endParaRPr lang="en-US" altLang="zh-CN" sz="2800" dirty="0"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35322" y="829208"/>
            <a:ext cx="90036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、要与硬件厂家及时沟通，对设备有无法工作的状态时，需要及时联系厂家技术人员。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894262" y="135716"/>
            <a:ext cx="9144000" cy="693492"/>
          </a:xfrm>
        </p:spPr>
        <p:txBody>
          <a:bodyPr>
            <a:noAutofit/>
          </a:bodyPr>
          <a:lstStyle/>
          <a:p>
            <a:pPr algn="l">
              <a:lnSpc>
                <a:spcPct val="300000"/>
              </a:lnSpc>
            </a:pPr>
            <a:r>
              <a:rPr lang="zh-CN" altLang="en-US" sz="2800" dirty="0" smtClean="0">
                <a:latin typeface="+mn-ea"/>
              </a:rPr>
              <a:t>五、</a:t>
            </a:r>
            <a:r>
              <a:rPr lang="zh-CN" altLang="en-US" sz="2800" dirty="0">
                <a:latin typeface="+mn-ea"/>
              </a:rPr>
              <a:t>需要支持与服务</a:t>
            </a:r>
            <a:endParaRPr lang="en-US" altLang="zh-CN" sz="28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86" b="31624"/>
          <a:stretch>
            <a:fillRect/>
          </a:stretch>
        </p:blipFill>
        <p:spPr>
          <a:xfrm>
            <a:off x="0" y="-1"/>
            <a:ext cx="12189600" cy="3481461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2953766" y="4403819"/>
            <a:ext cx="6284465" cy="1661716"/>
            <a:chOff x="2638298" y="583467"/>
            <a:chExt cx="6915837" cy="1661716"/>
          </a:xfrm>
        </p:grpSpPr>
        <p:sp>
          <p:nvSpPr>
            <p:cNvPr id="20" name="矩形 19"/>
            <p:cNvSpPr/>
            <p:nvPr/>
          </p:nvSpPr>
          <p:spPr>
            <a:xfrm flipH="1">
              <a:off x="2638298" y="583467"/>
              <a:ext cx="6915837" cy="52322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914400"/>
              <a:r>
                <a:rPr lang="en-US" altLang="zh-CN" sz="2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ea typeface="微软雅黑" panose="020B0503020204020204" pitchFamily="34" charset="-122"/>
                  <a:cs typeface="BrowalliaUPC" panose="020B0604020202020204" pitchFamily="34" charset="-34"/>
                </a:rPr>
                <a:t>Thanks for you</a:t>
              </a:r>
              <a:endParaRPr lang="en-US" altLang="zh-CN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BrowalliaUPC" panose="020B0604020202020204" pitchFamily="34" charset="-34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3271709" y="1612417"/>
              <a:ext cx="5759465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 flipH="1">
              <a:off x="3110241" y="1723213"/>
              <a:ext cx="6095116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 panose="020B0604020202020204" pitchFamily="34" charset="0"/>
                </a:rPr>
                <a:t>武汉</a:t>
              </a:r>
              <a:r>
                <a:rPr lang="zh-CN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 panose="020B0604020202020204" pitchFamily="34" charset="0"/>
                </a:rPr>
                <a:t>创伟博科技有限公司</a:t>
              </a:r>
              <a:endPara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23" name="椭圆 22"/>
          <p:cNvSpPr/>
          <p:nvPr/>
        </p:nvSpPr>
        <p:spPr>
          <a:xfrm>
            <a:off x="5253804" y="2634329"/>
            <a:ext cx="1684390" cy="1684390"/>
          </a:xfrm>
          <a:prstGeom prst="ellipse">
            <a:avLst/>
          </a:prstGeom>
          <a:solidFill>
            <a:schemeClr val="accent2">
              <a:lumMod val="7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128136" y="2969327"/>
            <a:ext cx="1950720" cy="1014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zh-CN" sz="6000" b="1" dirty="0">
                <a:solidFill>
                  <a:prstClr val="white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BrowalliaUPC" panose="020B0604020202020204" pitchFamily="34" charset="-34"/>
              </a:rPr>
              <a:t>2018</a:t>
            </a:r>
            <a:endParaRPr lang="zh-CN" altLang="en-US" sz="6000" dirty="0">
              <a:solidFill>
                <a:prstClr val="white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051335" y="3638176"/>
            <a:ext cx="2217446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+mn-ea"/>
                <a:cs typeface="Arial" panose="020B0604020202020204" pitchFamily="34" charset="0"/>
              </a:rPr>
              <a:t>成本控制  服务为本</a:t>
            </a:r>
            <a:endParaRPr lang="id-ID" b="1" dirty="0">
              <a:solidFill>
                <a:schemeClr val="accent2">
                  <a:lumMod val="7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72655" y="3638176"/>
            <a:ext cx="3642693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+mn-ea"/>
                <a:cs typeface="Arial" panose="020B0604020202020204" pitchFamily="34" charset="0"/>
              </a:rPr>
              <a:t>技术领先  平台为王</a:t>
            </a:r>
            <a:endParaRPr lang="id-ID" b="1" dirty="0">
              <a:solidFill>
                <a:schemeClr val="accent2">
                  <a:lumMod val="7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Theme">
  <a:themeElements>
    <a:clrScheme name="自定义 2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526</Words>
  <Application>WPS 演示</Application>
  <PresentationFormat>宽屏</PresentationFormat>
  <Paragraphs>148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Wingdings</vt:lpstr>
      <vt:lpstr>Source Sans Pro Light</vt:lpstr>
      <vt:lpstr>Agency FB</vt:lpstr>
      <vt:lpstr>微软雅黑</vt:lpstr>
      <vt:lpstr>BrowalliaUPC</vt:lpstr>
      <vt:lpstr>Arial</vt:lpstr>
      <vt:lpstr>Malgun Gothic</vt:lpstr>
      <vt:lpstr>Arial Unicode MS</vt:lpstr>
      <vt:lpstr>Calibri</vt:lpstr>
      <vt:lpstr>Segoe Print</vt:lpstr>
      <vt:lpstr>Office Theme</vt:lpstr>
      <vt:lpstr>PowerPoint 演示文稿</vt:lpstr>
      <vt:lpstr>PowerPoint 演示文稿</vt:lpstr>
      <vt:lpstr>一、本周工作总结</vt:lpstr>
      <vt:lpstr>二、存在的工作问题及解决措施</vt:lpstr>
      <vt:lpstr>三、下周工作计划</vt:lpstr>
      <vt:lpstr>四、风险及防范措施</vt:lpstr>
      <vt:lpstr>五、需要支持与服务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1063</cp:revision>
  <dcterms:created xsi:type="dcterms:W3CDTF">2014-11-14T15:21:00Z</dcterms:created>
  <dcterms:modified xsi:type="dcterms:W3CDTF">2018-04-29T06:04:21Z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2052-10.1.0.7245</vt:lpwstr>
  </property>
</Properties>
</file>