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1"/>
  </p:notesMasterIdLst>
  <p:sldIdLst>
    <p:sldId id="256" r:id="rId2"/>
    <p:sldId id="309" r:id="rId3"/>
    <p:sldId id="258" r:id="rId4"/>
    <p:sldId id="292" r:id="rId5"/>
    <p:sldId id="259" r:id="rId6"/>
    <p:sldId id="307" r:id="rId7"/>
    <p:sldId id="260" r:id="rId8"/>
    <p:sldId id="306" r:id="rId9"/>
    <p:sldId id="301" r:id="rId10"/>
    <p:sldId id="261" r:id="rId11"/>
    <p:sldId id="263" r:id="rId12"/>
    <p:sldId id="264" r:id="rId13"/>
    <p:sldId id="274" r:id="rId14"/>
    <p:sldId id="305" r:id="rId15"/>
    <p:sldId id="278" r:id="rId16"/>
    <p:sldId id="291" r:id="rId17"/>
    <p:sldId id="288" r:id="rId18"/>
    <p:sldId id="277" r:id="rId19"/>
    <p:sldId id="290" r:id="rId20"/>
    <p:sldId id="279" r:id="rId21"/>
    <p:sldId id="272" r:id="rId22"/>
    <p:sldId id="275" r:id="rId23"/>
    <p:sldId id="280" r:id="rId24"/>
    <p:sldId id="283" r:id="rId25"/>
    <p:sldId id="269" r:id="rId26"/>
    <p:sldId id="281" r:id="rId27"/>
    <p:sldId id="287" r:id="rId28"/>
    <p:sldId id="302" r:id="rId29"/>
    <p:sldId id="265" r:id="rId30"/>
    <p:sldId id="266" r:id="rId31"/>
    <p:sldId id="267" r:id="rId32"/>
    <p:sldId id="303" r:id="rId33"/>
    <p:sldId id="268" r:id="rId34"/>
    <p:sldId id="304" r:id="rId35"/>
    <p:sldId id="273" r:id="rId36"/>
    <p:sldId id="298" r:id="rId37"/>
    <p:sldId id="262" r:id="rId38"/>
    <p:sldId id="308" r:id="rId39"/>
    <p:sldId id="296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xfrm>
          <a:off x="1762946" y="0"/>
          <a:ext cx="1634404" cy="1240936"/>
        </a:xfrm>
        <a:prstGeom prst="trapezoid">
          <a:avLst>
            <a:gd name="adj" fmla="val 65854"/>
          </a:avLst>
        </a:prstGeom>
        <a:solidFill>
          <a:srgbClr val="355C7D"/>
        </a:solidFill>
        <a:ln w="25400" cap="flat" cmpd="sng" algn="ctr">
          <a:solidFill>
            <a:sysClr val="window" lastClr="FFFFFF">
              <a:lumMod val="9500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z="1200" dirty="0">
              <a:solidFill>
                <a:sysClr val="window" lastClr="FFFFFF"/>
              </a:solidFill>
              <a:latin typeface="Arial" pitchFamily="34" charset="0"/>
              <a:ea typeface="微软雅黑"/>
              <a:cs typeface="Arial" pitchFamily="34" charset="0"/>
            </a:rPr>
            <a:t>名称</a:t>
          </a:r>
          <a:endParaRPr lang="en-JM" sz="1200" dirty="0">
            <a:solidFill>
              <a:sysClr val="window" lastClr="FFFFFF"/>
            </a:solidFill>
            <a:latin typeface="Arial" pitchFamily="34" charset="0"/>
            <a:ea typeface="微软雅黑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 sz="1600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 sz="1600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xfrm>
          <a:off x="1175297" y="1240936"/>
          <a:ext cx="2809702" cy="892355"/>
        </a:xfrm>
        <a:prstGeom prst="trapezoid">
          <a:avLst>
            <a:gd name="adj" fmla="val 65854"/>
          </a:avLst>
        </a:prstGeom>
        <a:solidFill>
          <a:srgbClr val="018DC8"/>
        </a:solidFill>
        <a:ln w="25400" cap="flat" cmpd="sng" algn="ctr">
          <a:solidFill>
            <a:sysClr val="window" lastClr="FFFFFF">
              <a:lumMod val="9500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z="1200" dirty="0">
              <a:solidFill>
                <a:sysClr val="window" lastClr="FFFFFF"/>
              </a:solidFill>
              <a:latin typeface="Arial" pitchFamily="34" charset="0"/>
              <a:ea typeface="微软雅黑"/>
              <a:cs typeface="Arial" pitchFamily="34" charset="0"/>
            </a:rPr>
            <a:t>终端编号</a:t>
          </a:r>
          <a:endParaRPr lang="en-JM" sz="1200" dirty="0">
            <a:solidFill>
              <a:sysClr val="window" lastClr="FFFFFF"/>
            </a:solidFill>
            <a:latin typeface="Arial" pitchFamily="34" charset="0"/>
            <a:ea typeface="微软雅黑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 sz="1600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 sz="1600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xfrm>
          <a:off x="587648" y="2133292"/>
          <a:ext cx="3985000" cy="892355"/>
        </a:xfrm>
        <a:prstGeom prst="trapezoid">
          <a:avLst>
            <a:gd name="adj" fmla="val 65854"/>
          </a:avLst>
        </a:prstGeom>
        <a:solidFill>
          <a:srgbClr val="017BC4"/>
        </a:solidFill>
        <a:ln w="25400" cap="flat" cmpd="sng" algn="ctr">
          <a:solidFill>
            <a:sysClr val="window" lastClr="FFFFFF">
              <a:lumMod val="9500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z="1200" dirty="0">
              <a:solidFill>
                <a:sysClr val="window" lastClr="FFFFFF"/>
              </a:solidFill>
              <a:latin typeface="Arial" pitchFamily="34" charset="0"/>
              <a:ea typeface="微软雅黑"/>
              <a:cs typeface="Arial" pitchFamily="34" charset="0"/>
            </a:rPr>
            <a:t>厂商</a:t>
          </a:r>
          <a:endParaRPr lang="en-JM" sz="1200" dirty="0">
            <a:solidFill>
              <a:sysClr val="window" lastClr="FFFFFF"/>
            </a:solidFill>
            <a:latin typeface="Arial" pitchFamily="34" charset="0"/>
            <a:ea typeface="微软雅黑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 sz="1600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 sz="1600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xfrm>
          <a:off x="0" y="3025648"/>
          <a:ext cx="5160298" cy="892355"/>
        </a:xfrm>
        <a:prstGeom prst="trapezoid">
          <a:avLst>
            <a:gd name="adj" fmla="val 65854"/>
          </a:avLst>
        </a:prstGeom>
        <a:solidFill>
          <a:srgbClr val="FB7272"/>
        </a:solidFill>
        <a:ln w="25400" cap="flat" cmpd="sng" algn="ctr">
          <a:solidFill>
            <a:sysClr val="window" lastClr="FFFFFF">
              <a:lumMod val="9500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z="1200" dirty="0">
              <a:solidFill>
                <a:sysClr val="window" lastClr="FFFFFF"/>
              </a:solidFill>
              <a:latin typeface="Arial" pitchFamily="34" charset="0"/>
              <a:ea typeface="微软雅黑"/>
              <a:cs typeface="Arial" pitchFamily="34" charset="0"/>
            </a:rPr>
            <a:t>位置</a:t>
          </a:r>
          <a:endParaRPr lang="en-JM" sz="1200" dirty="0">
            <a:solidFill>
              <a:sysClr val="window" lastClr="FFFFFF"/>
            </a:solidFill>
            <a:latin typeface="Arial" pitchFamily="34" charset="0"/>
            <a:ea typeface="微软雅黑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 sz="1600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 sz="1600">
            <a:solidFill>
              <a:schemeClr val="bg1"/>
            </a:solidFill>
          </a:endParaRPr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4" custScaleY="139063" custLinFactNeighborY="-10120">
        <dgm:presLayoutVars>
          <dgm:chMax val="1"/>
          <dgm:bulletEnabled val="1"/>
        </dgm:presLayoutVars>
      </dgm:prSet>
      <dgm:spPr>
        <a:prstGeom prst="trapezoid">
          <a:avLst>
            <a:gd name="adj" fmla="val 65854"/>
          </a:avLst>
        </a:prstGeom>
      </dgm:spPr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1" presStyleCnt="4">
        <dgm:presLayoutVars>
          <dgm:chMax val="1"/>
          <dgm:bulletEnabled val="1"/>
        </dgm:presLayoutVars>
      </dgm:prSet>
      <dgm:spPr>
        <a:prstGeom prst="trapezoid">
          <a:avLst>
            <a:gd name="adj" fmla="val 65854"/>
          </a:avLst>
        </a:prstGeom>
      </dgm:spPr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2" presStyleCnt="4">
        <dgm:presLayoutVars>
          <dgm:chMax val="1"/>
          <dgm:bulletEnabled val="1"/>
        </dgm:presLayoutVars>
      </dgm:prSet>
      <dgm:spPr>
        <a:prstGeom prst="trapezoid">
          <a:avLst>
            <a:gd name="adj" fmla="val 65854"/>
          </a:avLst>
        </a:prstGeom>
      </dgm:spPr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3" presStyleCnt="4">
        <dgm:presLayoutVars>
          <dgm:chMax val="1"/>
          <dgm:bulletEnabled val="1"/>
        </dgm:presLayoutVars>
      </dgm:prSet>
      <dgm:spPr>
        <a:prstGeom prst="trapezoid">
          <a:avLst>
            <a:gd name="adj" fmla="val 65854"/>
          </a:avLst>
        </a:prstGeom>
      </dgm:spPr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D90941E-4C04-4AB7-9661-BFB5D026226E}" type="presOf" srcId="{E924DC90-2427-4BE5-A522-6ACD4563EB45}" destId="{864F954D-81D4-4546-B08E-448FBA7A18FE}" srcOrd="0" destOrd="0" presId="urn:microsoft.com/office/officeart/2005/8/layout/pyramid1"/>
    <dgm:cxn modelId="{1263D722-8372-4789-B9F5-BFD8D9C870F1}" srcId="{28FD3D57-F3BB-4E5E-B091-1500A3C92E81}" destId="{9D67B1F7-C4FF-4E1E-94F4-69209A4E7C47}" srcOrd="1" destOrd="0" parTransId="{BD4D3042-AB5C-4E8F-B8BE-BC3A20988EB3}" sibTransId="{B379D14A-425C-47B8-B779-1E5D839E4BC8}"/>
    <dgm:cxn modelId="{9A9DD831-A1EC-4452-961F-FA79E5B1EA21}" type="presOf" srcId="{E924DC90-2427-4BE5-A522-6ACD4563EB45}" destId="{A8AE7F33-3372-4D78-96A6-FD2B204E9D9D}" srcOrd="1" destOrd="0" presId="urn:microsoft.com/office/officeart/2005/8/layout/pyramid1"/>
    <dgm:cxn modelId="{15D8F364-6809-49BA-A228-EAE95F4BE6B9}" srcId="{28FD3D57-F3BB-4E5E-B091-1500A3C92E81}" destId="{9BC44171-365F-452D-AE92-EBE2E89770BA}" srcOrd="3" destOrd="0" parTransId="{7679D3FA-0101-42D1-A23D-75BD8EF1DA28}" sibTransId="{FF5F2014-EE5D-4FD1-9103-39F792365AE5}"/>
    <dgm:cxn modelId="{84C3C766-F870-4901-8728-B807DA35CDBF}" type="presOf" srcId="{9D67B1F7-C4FF-4E1E-94F4-69209A4E7C47}" destId="{7E617F38-6BB2-4E03-8198-FF7E7F898924}" srcOrd="1" destOrd="0" presId="urn:microsoft.com/office/officeart/2005/8/layout/pyramid1"/>
    <dgm:cxn modelId="{F3697A49-7026-40CE-A2B9-71761A0223E3}" srcId="{28FD3D57-F3BB-4E5E-B091-1500A3C92E81}" destId="{53563D61-A301-4644-8AE7-FCAFDA9A58AB}" srcOrd="2" destOrd="0" parTransId="{B60323EE-B859-4184-88BB-62221AE106AB}" sibTransId="{426A8813-506E-429E-87DB-53AA3F5535D1}"/>
    <dgm:cxn modelId="{6FB54C71-70D3-4E07-A299-04D312C97DEA}" type="presOf" srcId="{9BC44171-365F-452D-AE92-EBE2E89770BA}" destId="{285279A8-A2FF-4704-92DF-4753853CE322}" srcOrd="0" destOrd="0" presId="urn:microsoft.com/office/officeart/2005/8/layout/pyramid1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CC492D7E-130F-436F-97C6-6A5C18359699}" type="presOf" srcId="{9D67B1F7-C4FF-4E1E-94F4-69209A4E7C47}" destId="{753AA43A-5097-42D8-A3EF-20B11215D8F3}" srcOrd="0" destOrd="0" presId="urn:microsoft.com/office/officeart/2005/8/layout/pyramid1"/>
    <dgm:cxn modelId="{4F653AAF-1AF5-4104-8772-4B2817BEEA60}" type="presOf" srcId="{53563D61-A301-4644-8AE7-FCAFDA9A58AB}" destId="{E6279944-4AC5-4561-B5D0-64EE0E57E695}" srcOrd="0" destOrd="0" presId="urn:microsoft.com/office/officeart/2005/8/layout/pyramid1"/>
    <dgm:cxn modelId="{866B04BE-88E0-47ED-8B36-4F9715944D9F}" type="presOf" srcId="{53563D61-A301-4644-8AE7-FCAFDA9A58AB}" destId="{2E9D1362-172A-4369-8415-6E089FA67356}" srcOrd="1" destOrd="0" presId="urn:microsoft.com/office/officeart/2005/8/layout/pyramid1"/>
    <dgm:cxn modelId="{7B5A5FDC-D082-4E47-967B-88625ED83A59}" type="presOf" srcId="{9BC44171-365F-452D-AE92-EBE2E89770BA}" destId="{48B1057C-5EDF-4EC8-9A6B-B059EB7B0F8E}" srcOrd="1" destOrd="0" presId="urn:microsoft.com/office/officeart/2005/8/layout/pyramid1"/>
    <dgm:cxn modelId="{EA6FE5DD-E9C1-4B62-8E1D-1B6641FFE0B0}" type="presOf" srcId="{28FD3D57-F3BB-4E5E-B091-1500A3C92E81}" destId="{6346E340-6B27-47A2-93A8-AA7F0249167F}" srcOrd="0" destOrd="0" presId="urn:microsoft.com/office/officeart/2005/8/layout/pyramid1"/>
    <dgm:cxn modelId="{96BFDBC2-2DC1-4358-BCCF-91E1EB1AB47A}" type="presParOf" srcId="{6346E340-6B27-47A2-93A8-AA7F0249167F}" destId="{8351BCDF-D287-464A-AB10-4261CFFC4E79}" srcOrd="0" destOrd="0" presId="urn:microsoft.com/office/officeart/2005/8/layout/pyramid1"/>
    <dgm:cxn modelId="{5994F615-A8DA-4351-A3E2-B781083F68AB}" type="presParOf" srcId="{8351BCDF-D287-464A-AB10-4261CFFC4E79}" destId="{864F954D-81D4-4546-B08E-448FBA7A18FE}" srcOrd="0" destOrd="0" presId="urn:microsoft.com/office/officeart/2005/8/layout/pyramid1"/>
    <dgm:cxn modelId="{ACAD8CB4-BFF9-465F-9846-D89A0F101506}" type="presParOf" srcId="{8351BCDF-D287-464A-AB10-4261CFFC4E79}" destId="{A8AE7F33-3372-4D78-96A6-FD2B204E9D9D}" srcOrd="1" destOrd="0" presId="urn:microsoft.com/office/officeart/2005/8/layout/pyramid1"/>
    <dgm:cxn modelId="{60511D22-BFB2-4342-A6BB-B5B7FA4DFA95}" type="presParOf" srcId="{6346E340-6B27-47A2-93A8-AA7F0249167F}" destId="{BF7100C5-692A-476D-9242-E6DE2BFA407E}" srcOrd="1" destOrd="0" presId="urn:microsoft.com/office/officeart/2005/8/layout/pyramid1"/>
    <dgm:cxn modelId="{E7588335-B9D0-41FB-B00E-64465CAEA625}" type="presParOf" srcId="{BF7100C5-692A-476D-9242-E6DE2BFA407E}" destId="{753AA43A-5097-42D8-A3EF-20B11215D8F3}" srcOrd="0" destOrd="0" presId="urn:microsoft.com/office/officeart/2005/8/layout/pyramid1"/>
    <dgm:cxn modelId="{2A98267A-5A89-44CB-A59F-840DDC6BAF6E}" type="presParOf" srcId="{BF7100C5-692A-476D-9242-E6DE2BFA407E}" destId="{7E617F38-6BB2-4E03-8198-FF7E7F898924}" srcOrd="1" destOrd="0" presId="urn:microsoft.com/office/officeart/2005/8/layout/pyramid1"/>
    <dgm:cxn modelId="{2E108012-DF47-47CD-9892-4B2ABCA442DB}" type="presParOf" srcId="{6346E340-6B27-47A2-93A8-AA7F0249167F}" destId="{29C42FD2-6503-4F77-8487-9B33E0527141}" srcOrd="2" destOrd="0" presId="urn:microsoft.com/office/officeart/2005/8/layout/pyramid1"/>
    <dgm:cxn modelId="{96AABDFD-0A79-4706-A939-E21DED55510C}" type="presParOf" srcId="{29C42FD2-6503-4F77-8487-9B33E0527141}" destId="{E6279944-4AC5-4561-B5D0-64EE0E57E695}" srcOrd="0" destOrd="0" presId="urn:microsoft.com/office/officeart/2005/8/layout/pyramid1"/>
    <dgm:cxn modelId="{8382CAF7-D501-4722-A16A-5743110DDA88}" type="presParOf" srcId="{29C42FD2-6503-4F77-8487-9B33E0527141}" destId="{2E9D1362-172A-4369-8415-6E089FA67356}" srcOrd="1" destOrd="0" presId="urn:microsoft.com/office/officeart/2005/8/layout/pyramid1"/>
    <dgm:cxn modelId="{DDE7F31B-DE44-4D12-AC46-49A0F2A9D61D}" type="presParOf" srcId="{6346E340-6B27-47A2-93A8-AA7F0249167F}" destId="{E55855A1-EC9E-41EF-AA5C-B0A6C62BC58F}" srcOrd="3" destOrd="0" presId="urn:microsoft.com/office/officeart/2005/8/layout/pyramid1"/>
    <dgm:cxn modelId="{758586A7-BF4F-4BE2-81EC-2AF9F534A6EE}" type="presParOf" srcId="{E55855A1-EC9E-41EF-AA5C-B0A6C62BC58F}" destId="{285279A8-A2FF-4704-92DF-4753853CE322}" srcOrd="0" destOrd="0" presId="urn:microsoft.com/office/officeart/2005/8/layout/pyramid1"/>
    <dgm:cxn modelId="{5C622014-D1EA-4258-978C-4F14E595BB90}" type="presParOf" srcId="{E55855A1-EC9E-41EF-AA5C-B0A6C62BC58F}" destId="{48B1057C-5EDF-4EC8-9A6B-B059EB7B0F8E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762946" y="0"/>
          <a:ext cx="1634404" cy="1240936"/>
        </a:xfrm>
        <a:prstGeom prst="trapezoid">
          <a:avLst>
            <a:gd name="adj" fmla="val 65854"/>
          </a:avLst>
        </a:prstGeom>
        <a:solidFill>
          <a:srgbClr val="355C7D"/>
        </a:solidFill>
        <a:ln w="25400" cap="flat" cmpd="sng" algn="ctr">
          <a:solidFill>
            <a:sysClr val="window" lastClr="FFFFFF">
              <a:lumMod val="9500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ysClr val="window" lastClr="FFFFFF"/>
              </a:solidFill>
              <a:latin typeface="Arial" pitchFamily="34" charset="0"/>
              <a:ea typeface="微软雅黑"/>
              <a:cs typeface="Arial" pitchFamily="34" charset="0"/>
            </a:rPr>
            <a:t>名称</a:t>
          </a:r>
          <a:endParaRPr lang="en-JM" sz="1200" kern="1200" dirty="0">
            <a:solidFill>
              <a:sysClr val="window" lastClr="FFFFFF"/>
            </a:solidFill>
            <a:latin typeface="Arial" pitchFamily="34" charset="0"/>
            <a:ea typeface="微软雅黑"/>
            <a:cs typeface="Arial" pitchFamily="34" charset="0"/>
          </a:endParaRPr>
        </a:p>
      </dsp:txBody>
      <dsp:txXfrm>
        <a:off x="2307747" y="413645"/>
        <a:ext cx="544802" cy="827291"/>
      </dsp:txXfrm>
    </dsp:sp>
    <dsp:sp modelId="{753AA43A-5097-42D8-A3EF-20B11215D8F3}">
      <dsp:nvSpPr>
        <dsp:cNvPr id="0" name=""/>
        <dsp:cNvSpPr/>
      </dsp:nvSpPr>
      <dsp:spPr>
        <a:xfrm>
          <a:off x="1175297" y="1240936"/>
          <a:ext cx="2809702" cy="892355"/>
        </a:xfrm>
        <a:prstGeom prst="trapezoid">
          <a:avLst>
            <a:gd name="adj" fmla="val 65854"/>
          </a:avLst>
        </a:prstGeom>
        <a:solidFill>
          <a:srgbClr val="018DC8"/>
        </a:solidFill>
        <a:ln w="25400" cap="flat" cmpd="sng" algn="ctr">
          <a:solidFill>
            <a:sysClr val="window" lastClr="FFFFFF">
              <a:lumMod val="9500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ysClr val="window" lastClr="FFFFFF"/>
              </a:solidFill>
              <a:latin typeface="Arial" pitchFamily="34" charset="0"/>
              <a:ea typeface="微软雅黑"/>
              <a:cs typeface="Arial" pitchFamily="34" charset="0"/>
            </a:rPr>
            <a:t>终端编号</a:t>
          </a:r>
          <a:endParaRPr lang="en-JM" sz="1200" kern="1200" dirty="0">
            <a:solidFill>
              <a:sysClr val="window" lastClr="FFFFFF"/>
            </a:solidFill>
            <a:latin typeface="Arial" pitchFamily="34" charset="0"/>
            <a:ea typeface="微软雅黑"/>
            <a:cs typeface="Arial" pitchFamily="34" charset="0"/>
          </a:endParaRPr>
        </a:p>
      </dsp:txBody>
      <dsp:txXfrm>
        <a:off x="2058763" y="1432358"/>
        <a:ext cx="1042770" cy="700933"/>
      </dsp:txXfrm>
    </dsp:sp>
    <dsp:sp modelId="{E6279944-4AC5-4561-B5D0-64EE0E57E695}">
      <dsp:nvSpPr>
        <dsp:cNvPr id="0" name=""/>
        <dsp:cNvSpPr/>
      </dsp:nvSpPr>
      <dsp:spPr>
        <a:xfrm>
          <a:off x="587648" y="2133292"/>
          <a:ext cx="3985000" cy="892355"/>
        </a:xfrm>
        <a:prstGeom prst="trapezoid">
          <a:avLst>
            <a:gd name="adj" fmla="val 65854"/>
          </a:avLst>
        </a:prstGeom>
        <a:solidFill>
          <a:srgbClr val="017BC4"/>
        </a:solidFill>
        <a:ln w="25400" cap="flat" cmpd="sng" algn="ctr">
          <a:solidFill>
            <a:sysClr val="window" lastClr="FFFFFF">
              <a:lumMod val="9500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ysClr val="window" lastClr="FFFFFF"/>
              </a:solidFill>
              <a:latin typeface="Arial" pitchFamily="34" charset="0"/>
              <a:ea typeface="微软雅黑"/>
              <a:cs typeface="Arial" pitchFamily="34" charset="0"/>
            </a:rPr>
            <a:t>厂商</a:t>
          </a:r>
          <a:endParaRPr lang="en-JM" sz="1200" kern="1200" dirty="0">
            <a:solidFill>
              <a:sysClr val="window" lastClr="FFFFFF"/>
            </a:solidFill>
            <a:latin typeface="Arial" pitchFamily="34" charset="0"/>
            <a:ea typeface="微软雅黑"/>
            <a:cs typeface="Arial" pitchFamily="34" charset="0"/>
          </a:endParaRPr>
        </a:p>
      </dsp:txBody>
      <dsp:txXfrm>
        <a:off x="1676791" y="2268258"/>
        <a:ext cx="1806714" cy="757389"/>
      </dsp:txXfrm>
    </dsp:sp>
    <dsp:sp modelId="{285279A8-A2FF-4704-92DF-4753853CE322}">
      <dsp:nvSpPr>
        <dsp:cNvPr id="0" name=""/>
        <dsp:cNvSpPr/>
      </dsp:nvSpPr>
      <dsp:spPr>
        <a:xfrm>
          <a:off x="0" y="3025648"/>
          <a:ext cx="5160298" cy="892355"/>
        </a:xfrm>
        <a:prstGeom prst="trapezoid">
          <a:avLst>
            <a:gd name="adj" fmla="val 65854"/>
          </a:avLst>
        </a:prstGeom>
        <a:solidFill>
          <a:srgbClr val="FB7272"/>
        </a:solidFill>
        <a:ln w="25400" cap="flat" cmpd="sng" algn="ctr">
          <a:solidFill>
            <a:sysClr val="window" lastClr="FFFFFF">
              <a:lumMod val="9500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ysClr val="window" lastClr="FFFFFF"/>
              </a:solidFill>
              <a:latin typeface="Arial" pitchFamily="34" charset="0"/>
              <a:ea typeface="微软雅黑"/>
              <a:cs typeface="Arial" pitchFamily="34" charset="0"/>
            </a:rPr>
            <a:t>位置</a:t>
          </a:r>
          <a:endParaRPr lang="en-JM" sz="1200" kern="1200" dirty="0">
            <a:solidFill>
              <a:sysClr val="window" lastClr="FFFFFF"/>
            </a:solidFill>
            <a:latin typeface="Arial" pitchFamily="34" charset="0"/>
            <a:ea typeface="微软雅黑"/>
            <a:cs typeface="Arial" pitchFamily="34" charset="0"/>
          </a:endParaRPr>
        </a:p>
      </dsp:txBody>
      <dsp:txXfrm>
        <a:off x="1294820" y="3129875"/>
        <a:ext cx="2570657" cy="788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01B2A-473E-44B1-A652-30C9BEB6CEC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05353-5E72-4F4F-BE1B-2CB64C48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5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77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0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58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3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53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05353-5E72-4F4F-BE1B-2CB64C4863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419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05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7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425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28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6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81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43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39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90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10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84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7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0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20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05353-5E72-4F4F-BE1B-2CB64C4863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51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0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59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7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03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05353-5E72-4F4F-BE1B-2CB64C4863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4893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143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05353-5E72-4F4F-BE1B-2CB64C4863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421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79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623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432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293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9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42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22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63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05353-5E72-4F4F-BE1B-2CB64C4863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8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05353-5E72-4F4F-BE1B-2CB64C4863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228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05353-5E72-4F4F-BE1B-2CB64C4863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80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5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3DA6-E135-424D-8575-9385147CD00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4628-27C0-484F-A510-D9BCC66E9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02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microsoft.com/office/2007/relationships/hdphoto" Target="../media/hdphoto3.wdp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-22200" y="-12487"/>
            <a:ext cx="12236400" cy="68829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52125" y="2625637"/>
            <a:ext cx="7065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WUHAN CWB TECH </a:t>
            </a:r>
          </a:p>
          <a:p>
            <a:r>
              <a:rPr lang="zh-CN" altLang="en-US" sz="44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武汉大学车辆管理平台</a:t>
            </a:r>
            <a:endParaRPr lang="en-US" altLang="zh-CN" sz="4400" dirty="0">
              <a:solidFill>
                <a:srgbClr val="C0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53725" y="3767089"/>
            <a:ext cx="5693922" cy="295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本平台版权归武汉大学所有                 技术支持：武汉六点整科技有限公司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99430" y="3773715"/>
            <a:ext cx="670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gss2.bdstatic.com/9fo3dSag_xI4khGkpoWK1HF6hhy/baike/c0%3Dbaike92%2C5%2C5%2C92%2C30/sign=e81c5c990924ab18f41be96554938da8/0b46f21fbe096b634c5ee7ef0c338744eaf8acce.jpg">
            <a:extLst>
              <a:ext uri="{FF2B5EF4-FFF2-40B4-BE49-F238E27FC236}">
                <a16:creationId xmlns:a16="http://schemas.microsoft.com/office/drawing/2014/main" id="{209D852D-F2F5-46A3-A8E2-AC7F16D7E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12" y="1451841"/>
            <a:ext cx="3547920" cy="35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30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1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系统流程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0" y="5689745"/>
            <a:ext cx="12192000" cy="0"/>
          </a:xfrm>
          <a:prstGeom prst="line">
            <a:avLst/>
          </a:prstGeom>
          <a:noFill/>
          <a:ln w="9525" cap="flat" cmpd="sng" algn="ctr">
            <a:solidFill>
              <a:srgbClr val="7F7F7F"/>
            </a:solidFill>
            <a:prstDash val="solid"/>
          </a:ln>
          <a:effectLst/>
        </p:spPr>
      </p:cxnSp>
      <p:sp>
        <p:nvSpPr>
          <p:cNvPr id="10" name="椭圆 9"/>
          <p:cNvSpPr/>
          <p:nvPr/>
        </p:nvSpPr>
        <p:spPr>
          <a:xfrm>
            <a:off x="2495700" y="5515715"/>
            <a:ext cx="295076" cy="295076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355C7D"/>
            </a:solidFill>
            <a:prstDash val="solid"/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81167" y="1837417"/>
            <a:ext cx="1672096" cy="3500208"/>
            <a:chOff x="1115616" y="1077584"/>
            <a:chExt cx="1224136" cy="2562492"/>
          </a:xfrm>
        </p:grpSpPr>
        <p:sp>
          <p:nvSpPr>
            <p:cNvPr id="12" name="任意多边形 11"/>
            <p:cNvSpPr/>
            <p:nvPr/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4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200000" scaled="0"/>
              </a:gradFill>
              <a:prstDash val="solid"/>
            </a:ln>
            <a:effectLst>
              <a:outerShdw blurRad="2667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rgbClr val="355C7D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55C7D"/>
                  </a:solidFill>
                  <a:effectLst/>
                  <a:uLnTx/>
                  <a:uFillTx/>
                  <a:latin typeface="Arial"/>
                  <a:ea typeface="微软雅黑"/>
                </a:rPr>
                <a:t>第一阶段</a:t>
              </a:r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1368152" y="1253361"/>
              <a:ext cx="683569" cy="60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kern="0" dirty="0">
                  <a:solidFill>
                    <a:prstClr val="white"/>
                  </a:solidFill>
                  <a:latin typeface="Arial"/>
                  <a:ea typeface="微软雅黑"/>
                </a:rPr>
                <a:t>乘客约车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6" name="文本框 17"/>
            <p:cNvSpPr txBox="1"/>
            <p:nvPr/>
          </p:nvSpPr>
          <p:spPr>
            <a:xfrm>
              <a:off x="1257000" y="2214035"/>
              <a:ext cx="938732" cy="67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Arial"/>
                  <a:ea typeface="微软雅黑"/>
                </a:rPr>
                <a:t>打开微信公众号，登录填写订单信息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4701068" y="5515715"/>
            <a:ext cx="295076" cy="295076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018DC8"/>
            </a:solidFill>
            <a:prstDash val="solid"/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86537" y="1837417"/>
            <a:ext cx="1672096" cy="3500208"/>
            <a:chOff x="1115616" y="1077584"/>
            <a:chExt cx="1224136" cy="2562492"/>
          </a:xfrm>
        </p:grpSpPr>
        <p:sp>
          <p:nvSpPr>
            <p:cNvPr id="19" name="任意多边形 18"/>
            <p:cNvSpPr/>
            <p:nvPr/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4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200000" scaled="0"/>
              </a:gradFill>
              <a:prstDash val="solid"/>
            </a:ln>
            <a:effectLst>
              <a:outerShdw blurRad="2667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rgbClr val="018DC8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Arial"/>
                  <a:ea typeface="微软雅黑"/>
                </a:rPr>
                <a:t>第二阶段</a:t>
              </a:r>
            </a:p>
          </p:txBody>
        </p:sp>
        <p:sp>
          <p:nvSpPr>
            <p:cNvPr id="22" name="文本框 24"/>
            <p:cNvSpPr txBox="1"/>
            <p:nvPr/>
          </p:nvSpPr>
          <p:spPr>
            <a:xfrm>
              <a:off x="1368152" y="1253361"/>
              <a:ext cx="683569" cy="60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kern="0" dirty="0">
                  <a:solidFill>
                    <a:prstClr val="white"/>
                  </a:solidFill>
                  <a:latin typeface="Arial"/>
                  <a:ea typeface="微软雅黑"/>
                </a:rPr>
                <a:t>订单审核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3" name="文本框 25"/>
            <p:cNvSpPr txBox="1"/>
            <p:nvPr/>
          </p:nvSpPr>
          <p:spPr>
            <a:xfrm>
              <a:off x="1257000" y="2214035"/>
              <a:ext cx="938732" cy="47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工作人员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pc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端审核订单</a:t>
              </a:r>
            </a:p>
          </p:txBody>
        </p:sp>
      </p:grpSp>
      <p:sp>
        <p:nvSpPr>
          <p:cNvPr id="24" name="椭圆 23"/>
          <p:cNvSpPr/>
          <p:nvPr/>
        </p:nvSpPr>
        <p:spPr>
          <a:xfrm>
            <a:off x="6906439" y="5515715"/>
            <a:ext cx="295076" cy="295076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FB7272"/>
            </a:solidFill>
            <a:prstDash val="solid"/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191908" y="1837417"/>
            <a:ext cx="1672096" cy="3500208"/>
            <a:chOff x="1115616" y="1077584"/>
            <a:chExt cx="1224136" cy="2562492"/>
          </a:xfrm>
        </p:grpSpPr>
        <p:sp>
          <p:nvSpPr>
            <p:cNvPr id="26" name="任意多边形 25"/>
            <p:cNvSpPr/>
            <p:nvPr/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4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200000" scaled="0"/>
              </a:gradFill>
              <a:prstDash val="solid"/>
            </a:ln>
            <a:effectLst>
              <a:outerShdw blurRad="2667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rgbClr val="FB7272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B7272"/>
                  </a:solidFill>
                  <a:effectLst/>
                  <a:uLnTx/>
                  <a:uFillTx/>
                  <a:latin typeface="Arial"/>
                  <a:ea typeface="微软雅黑"/>
                </a:rPr>
                <a:t>第三阶段</a:t>
              </a:r>
            </a:p>
          </p:txBody>
        </p:sp>
        <p:sp>
          <p:nvSpPr>
            <p:cNvPr id="29" name="文本框 31"/>
            <p:cNvSpPr txBox="1"/>
            <p:nvPr/>
          </p:nvSpPr>
          <p:spPr>
            <a:xfrm>
              <a:off x="1368152" y="1253361"/>
              <a:ext cx="683569" cy="60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kern="0" dirty="0">
                  <a:solidFill>
                    <a:prstClr val="white"/>
                  </a:solidFill>
                  <a:latin typeface="Arial"/>
                  <a:ea typeface="微软雅黑"/>
                </a:rPr>
                <a:t>分配订单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0" name="文本框 32"/>
            <p:cNvSpPr txBox="1"/>
            <p:nvPr/>
          </p:nvSpPr>
          <p:spPr>
            <a:xfrm>
              <a:off x="1257000" y="2214035"/>
              <a:ext cx="938732" cy="878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审核通过的订单进行分派，按照乘车人数分配大小车</a:t>
              </a:r>
            </a:p>
          </p:txBody>
        </p:sp>
      </p:grpSp>
      <p:sp>
        <p:nvSpPr>
          <p:cNvPr id="31" name="椭圆 30"/>
          <p:cNvSpPr/>
          <p:nvPr/>
        </p:nvSpPr>
        <p:spPr>
          <a:xfrm>
            <a:off x="9111812" y="5515715"/>
            <a:ext cx="295076" cy="295076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017BC4"/>
            </a:solidFill>
            <a:prstDash val="solid"/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397278" y="1837417"/>
            <a:ext cx="1672096" cy="3500208"/>
            <a:chOff x="1115616" y="1077584"/>
            <a:chExt cx="1224136" cy="2562492"/>
          </a:xfrm>
        </p:grpSpPr>
        <p:sp>
          <p:nvSpPr>
            <p:cNvPr id="33" name="任意多边形 32"/>
            <p:cNvSpPr/>
            <p:nvPr/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4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200000" scaled="0"/>
              </a:gradFill>
              <a:prstDash val="solid"/>
            </a:ln>
            <a:effectLst>
              <a:outerShdw blurRad="2667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rgbClr val="017BC4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17BC4"/>
                  </a:solidFill>
                  <a:effectLst/>
                  <a:uLnTx/>
                  <a:uFillTx/>
                  <a:latin typeface="Arial"/>
                  <a:ea typeface="微软雅黑"/>
                </a:rPr>
                <a:t>第四阶段</a:t>
              </a:r>
            </a:p>
          </p:txBody>
        </p:sp>
        <p:sp>
          <p:nvSpPr>
            <p:cNvPr id="36" name="文本框 38"/>
            <p:cNvSpPr txBox="1"/>
            <p:nvPr/>
          </p:nvSpPr>
          <p:spPr>
            <a:xfrm>
              <a:off x="1368152" y="1253361"/>
              <a:ext cx="683569" cy="60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kern="0" dirty="0">
                  <a:solidFill>
                    <a:prstClr val="white"/>
                  </a:solidFill>
                  <a:latin typeface="Arial"/>
                  <a:ea typeface="微软雅黑"/>
                </a:rPr>
                <a:t>开始行程</a:t>
              </a:r>
              <a:endParaRPr lang="en-US" altLang="zh-CN" sz="2400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7" name="文本框 39"/>
            <p:cNvSpPr txBox="1"/>
            <p:nvPr/>
          </p:nvSpPr>
          <p:spPr>
            <a:xfrm>
              <a:off x="1257000" y="2214035"/>
              <a:ext cx="938732" cy="1081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Arial"/>
                  <a:ea typeface="微软雅黑"/>
                </a:rPr>
                <a:t>司机到达指定的时间地点，待乘客上车后，司机确认订单，行程开始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4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约车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758532" y="2012236"/>
            <a:ext cx="3213882" cy="3774559"/>
            <a:chOff x="5904234" y="1111767"/>
            <a:chExt cx="2562736" cy="3009818"/>
          </a:xfrm>
        </p:grpSpPr>
        <p:sp>
          <p:nvSpPr>
            <p:cNvPr id="25" name="Presentation Title Rectangle"/>
            <p:cNvSpPr txBox="1">
              <a:spLocks/>
            </p:cNvSpPr>
            <p:nvPr/>
          </p:nvSpPr>
          <p:spPr>
            <a:xfrm>
              <a:off x="5958567" y="3137573"/>
              <a:ext cx="2508403" cy="808922"/>
            </a:xfrm>
            <a:prstGeom prst="rect">
              <a:avLst/>
            </a:prstGeom>
            <a:solidFill>
              <a:srgbClr val="A9A9A9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"/>
                  <a:cs typeface="Arial" charset="0"/>
                </a:defRPr>
              </a:lvl1pPr>
            </a:lstStyle>
            <a:p>
              <a:pPr marL="0" marR="0" lvl="0" indent="0" defTabSz="114674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114674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114674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114674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114674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114674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114674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</p:txBody>
        </p:sp>
        <p:sp>
          <p:nvSpPr>
            <p:cNvPr id="26" name="Presentation Title Rectangle"/>
            <p:cNvSpPr txBox="1">
              <a:spLocks/>
            </p:cNvSpPr>
            <p:nvPr/>
          </p:nvSpPr>
          <p:spPr>
            <a:xfrm>
              <a:off x="5904234" y="3164732"/>
              <a:ext cx="2508403" cy="956853"/>
            </a:xfrm>
            <a:prstGeom prst="rect">
              <a:avLst/>
            </a:prstGeom>
            <a:noFill/>
            <a:effectLst/>
          </p:spPr>
          <p:txBody>
            <a:bodyPr lIns="172010" tIns="57337" rIns="57337" bIns="57337" anchor="t" anchorCtr="0">
              <a:no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"/>
                  <a:cs typeface="Arial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dirty="0">
                  <a:solidFill>
                    <a:sysClr val="window" lastClr="FFFFFF"/>
                  </a:solidFill>
                  <a:latin typeface="微软雅黑"/>
                  <a:ea typeface="微软雅黑"/>
                  <a:cs typeface="Segoe UI" pitchFamily="34" charset="0"/>
                </a:rPr>
                <a:t>提交订单等待审核</a:t>
              </a:r>
              <a:endParaRPr lang="en-US" altLang="zh-CN" sz="1505" dirty="0">
                <a:solidFill>
                  <a:sysClr val="window" lastClr="FFFFFF"/>
                </a:solidFill>
                <a:latin typeface="微软雅黑"/>
                <a:ea typeface="微软雅黑"/>
                <a:cs typeface="Segoe U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5" b="0" i="0" u="none" strike="noStrike" kern="0" cap="none" spc="0" normalizeH="0" baseline="0" noProof="0" dirty="0">
                  <a:ln w="3175"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Segoe UI" pitchFamily="34" charset="0"/>
                </a:rPr>
                <a:t>审核通过即下单成功</a:t>
              </a:r>
              <a:endParaRPr kumimoji="0" lang="en-US" altLang="zh-CN" sz="150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Segoe U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dirty="0">
                  <a:solidFill>
                    <a:sysClr val="window" lastClr="FFFFFF"/>
                  </a:solidFill>
                  <a:latin typeface="微软雅黑"/>
                  <a:ea typeface="微软雅黑"/>
                  <a:cs typeface="Segoe UI" pitchFamily="34" charset="0"/>
                </a:rPr>
                <a:t>在微信订单页面查看订单状态</a:t>
              </a:r>
              <a:endParaRPr kumimoji="0" lang="en-US" altLang="zh-CN" sz="150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Segoe UI" pitchFamily="34" charset="0"/>
              </a:endParaRPr>
            </a:p>
          </p:txBody>
        </p:sp>
        <p:sp>
          <p:nvSpPr>
            <p:cNvPr id="27" name="Presentation Title Rectangle"/>
            <p:cNvSpPr txBox="1">
              <a:spLocks/>
            </p:cNvSpPr>
            <p:nvPr/>
          </p:nvSpPr>
          <p:spPr>
            <a:xfrm>
              <a:off x="5958567" y="1111767"/>
              <a:ext cx="2508403" cy="1965593"/>
            </a:xfrm>
            <a:prstGeom prst="rect">
              <a:avLst/>
            </a:prstGeom>
            <a:solidFill>
              <a:srgbClr val="C00000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"/>
                  <a:cs typeface="Arial" charset="0"/>
                </a:defRPr>
              </a:lvl1pPr>
            </a:lstStyle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1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itchFamily="34" charset="0"/>
                  <a:ea typeface="微软雅黑"/>
                  <a:cs typeface="Segoe UI" pitchFamily="34" charset="0"/>
                </a:rPr>
                <a:t>三</a:t>
              </a:r>
              <a:endParaRPr kumimoji="0" lang="en-US" altLang="zh-CN" sz="301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10" b="1" dirty="0">
                  <a:latin typeface="Segoe UI Light" pitchFamily="34" charset="0"/>
                  <a:ea typeface="微软雅黑"/>
                  <a:cs typeface="Segoe UI" pitchFamily="34" charset="0"/>
                </a:rPr>
                <a:t>等待审核，约车成功</a:t>
              </a:r>
              <a:endParaRPr kumimoji="0" lang="en-US" altLang="zh-CN" sz="301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24814" y="2012236"/>
            <a:ext cx="3463764" cy="3774559"/>
            <a:chOff x="455055" y="1111767"/>
            <a:chExt cx="2761991" cy="3009818"/>
          </a:xfrm>
        </p:grpSpPr>
        <p:sp>
          <p:nvSpPr>
            <p:cNvPr id="30" name="Presentation Title Rectangle"/>
            <p:cNvSpPr txBox="1">
              <a:spLocks/>
            </p:cNvSpPr>
            <p:nvPr/>
          </p:nvSpPr>
          <p:spPr>
            <a:xfrm>
              <a:off x="677025" y="3137573"/>
              <a:ext cx="2507182" cy="808922"/>
            </a:xfrm>
            <a:prstGeom prst="rect">
              <a:avLst/>
            </a:prstGeom>
            <a:solidFill>
              <a:srgbClr val="A9A9A9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600" b="1" i="0" kern="1200" cap="none" spc="-10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ea typeface="+mn-ea"/>
                  <a:cs typeface="Arial" charset="0"/>
                </a:defRPr>
              </a:lvl1pPr>
            </a:lstStyle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</p:txBody>
        </p:sp>
        <p:sp>
          <p:nvSpPr>
            <p:cNvPr id="31" name="Presentation Title Rectangle"/>
            <p:cNvSpPr txBox="1">
              <a:spLocks/>
            </p:cNvSpPr>
            <p:nvPr/>
          </p:nvSpPr>
          <p:spPr>
            <a:xfrm>
              <a:off x="455055" y="3164732"/>
              <a:ext cx="2761991" cy="956853"/>
            </a:xfrm>
            <a:prstGeom prst="rect">
              <a:avLst/>
            </a:prstGeom>
            <a:noFill/>
            <a:effectLst/>
          </p:spPr>
          <p:txBody>
            <a:bodyPr lIns="172010" tIns="57337" rIns="57337" bIns="57337" anchor="t" anchorCtr="0">
              <a:noAutofit/>
            </a:bodyPr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600" b="1" i="0" kern="1200" cap="none" spc="-10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ea typeface="+mn-ea"/>
                  <a:cs typeface="Arial" charset="0"/>
                </a:defRPr>
              </a:lvl1pPr>
            </a:lstStyle>
            <a:p>
              <a:pPr marL="0" marR="0" lvl="0" indent="0" algn="ctr" defTabSz="1146703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5" b="0" i="0" u="none" strike="noStrike" kern="0" cap="none" spc="0" normalizeH="0" baseline="0" noProof="0" dirty="0">
                  <a:ln w="3175"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Segoe UI" pitchFamily="34" charset="0"/>
                </a:rPr>
                <a:t>微信平台约车</a:t>
              </a:r>
              <a:endParaRPr kumimoji="0" lang="en-US" altLang="zh-CN" sz="150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Segoe UI" pitchFamily="34" charset="0"/>
              </a:endParaRPr>
            </a:p>
            <a:p>
              <a:pPr marL="0" marR="0" lvl="0" indent="0" algn="ctr" defTabSz="914363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50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Segoe UI" pitchFamily="34" charset="0"/>
              </a:endParaRPr>
            </a:p>
            <a:p>
              <a:pPr marL="0" marR="0" lvl="0" indent="0" algn="ctr" defTabSz="914363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50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Segoe UI" pitchFamily="34" charset="0"/>
              </a:endParaRPr>
            </a:p>
          </p:txBody>
        </p:sp>
        <p:sp>
          <p:nvSpPr>
            <p:cNvPr id="32" name="Presentation Title Rectangle"/>
            <p:cNvSpPr txBox="1">
              <a:spLocks/>
            </p:cNvSpPr>
            <p:nvPr/>
          </p:nvSpPr>
          <p:spPr>
            <a:xfrm>
              <a:off x="677025" y="1111767"/>
              <a:ext cx="2507182" cy="1965593"/>
            </a:xfrm>
            <a:prstGeom prst="rect">
              <a:avLst/>
            </a:prstGeom>
            <a:solidFill>
              <a:srgbClr val="018DC8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600" b="1" i="0" kern="1200" cap="none" spc="-10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ea typeface="+mn-ea"/>
                  <a:cs typeface="Arial" charset="0"/>
                </a:defRPr>
              </a:lvl1pPr>
            </a:lstStyle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1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itchFamily="34" charset="0"/>
                  <a:ea typeface="微软雅黑"/>
                  <a:cs typeface="Segoe UI" pitchFamily="34" charset="0"/>
                </a:rPr>
                <a:t>一</a:t>
              </a:r>
              <a:endParaRPr kumimoji="0" lang="en-US" altLang="zh-CN" sz="301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algn="l" defTabSz="86017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10" kern="0" spc="0" dirty="0">
                  <a:latin typeface="Segoe UI Light" pitchFamily="34" charset="0"/>
                  <a:ea typeface="微软雅黑"/>
                  <a:cs typeface="Segoe UI" pitchFamily="34" charset="0"/>
                </a:rPr>
                <a:t>打开微信，</a:t>
              </a:r>
              <a:r>
                <a:rPr kumimoji="0" lang="zh-CN" altLang="en-US" sz="301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itchFamily="34" charset="0"/>
                  <a:ea typeface="微软雅黑"/>
                  <a:cs typeface="Segoe UI" pitchFamily="34" charset="0"/>
                </a:rPr>
                <a:t>登录约车 </a:t>
              </a:r>
              <a:endParaRPr kumimoji="0" lang="en-US" sz="301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89061" y="2012236"/>
            <a:ext cx="3213878" cy="3774559"/>
            <a:chOff x="3263465" y="1111767"/>
            <a:chExt cx="2562733" cy="3009818"/>
          </a:xfrm>
        </p:grpSpPr>
        <p:sp>
          <p:nvSpPr>
            <p:cNvPr id="35" name="Presentation Title Rectangle"/>
            <p:cNvSpPr txBox="1">
              <a:spLocks/>
            </p:cNvSpPr>
            <p:nvPr/>
          </p:nvSpPr>
          <p:spPr>
            <a:xfrm>
              <a:off x="3317797" y="3137573"/>
              <a:ext cx="2508401" cy="808922"/>
            </a:xfrm>
            <a:prstGeom prst="rect">
              <a:avLst/>
            </a:prstGeom>
            <a:solidFill>
              <a:srgbClr val="A9A9A9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1700" b="1" i="0" cap="none" spc="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cs typeface="Arial" charset="0"/>
                </a:defRPr>
              </a:lvl1pPr>
            </a:lstStyle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34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</p:txBody>
        </p:sp>
        <p:sp>
          <p:nvSpPr>
            <p:cNvPr id="36" name="Presentation Title Rectangle"/>
            <p:cNvSpPr txBox="1">
              <a:spLocks/>
            </p:cNvSpPr>
            <p:nvPr/>
          </p:nvSpPr>
          <p:spPr>
            <a:xfrm>
              <a:off x="3263465" y="3164732"/>
              <a:ext cx="2508401" cy="956853"/>
            </a:xfrm>
            <a:prstGeom prst="rect">
              <a:avLst/>
            </a:prstGeom>
            <a:noFill/>
            <a:effectLst/>
          </p:spPr>
          <p:txBody>
            <a:bodyPr lIns="172010" tIns="57337" rIns="57337" bIns="57337" anchor="t" anchorCtr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1700" b="1" i="0" cap="none" spc="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cs typeface="Arial" charset="0"/>
                </a:defRPr>
              </a:lvl1pPr>
            </a:lstStyle>
            <a:p>
              <a:pPr marL="0" marR="0" lvl="0" indent="0" algn="ctr" defTabSz="1146703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b="0" kern="0" dirty="0">
                  <a:solidFill>
                    <a:sysClr val="window" lastClr="FFFFFF"/>
                  </a:solidFill>
                  <a:latin typeface="微软雅黑"/>
                  <a:ea typeface="微软雅黑"/>
                  <a:cs typeface="Segoe UI" pitchFamily="34" charset="0"/>
                </a:rPr>
                <a:t>填写出发地，目的地</a:t>
              </a:r>
              <a:endParaRPr kumimoji="0" lang="en-US" altLang="zh-CN" sz="150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Segoe UI" pitchFamily="34" charset="0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5" b="0" i="0" u="none" strike="noStrike" kern="0" cap="none" spc="0" normalizeH="0" baseline="0" noProof="0" dirty="0">
                  <a:ln w="3175"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Segoe UI" pitchFamily="34" charset="0"/>
                </a:rPr>
                <a:t>选择乘车时间和乘车人</a:t>
              </a:r>
              <a:endParaRPr kumimoji="0" lang="en-US" altLang="zh-CN" sz="150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Segoe UI" pitchFamily="34" charset="0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b="0" kern="0" dirty="0">
                  <a:solidFill>
                    <a:sysClr val="window" lastClr="FFFFFF"/>
                  </a:solidFill>
                  <a:latin typeface="微软雅黑"/>
                  <a:ea typeface="微软雅黑"/>
                  <a:cs typeface="Segoe UI" pitchFamily="34" charset="0"/>
                </a:rPr>
                <a:t>选择车型</a:t>
              </a:r>
              <a:endParaRPr kumimoji="0" lang="en-US" altLang="zh-CN" sz="1505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Segoe UI" pitchFamily="34" charset="0"/>
              </a:endParaRPr>
            </a:p>
          </p:txBody>
        </p:sp>
        <p:sp>
          <p:nvSpPr>
            <p:cNvPr id="37" name="Presentation Title Rectangle"/>
            <p:cNvSpPr txBox="1">
              <a:spLocks/>
            </p:cNvSpPr>
            <p:nvPr/>
          </p:nvSpPr>
          <p:spPr>
            <a:xfrm>
              <a:off x="3317797" y="1111767"/>
              <a:ext cx="2508401" cy="1965593"/>
            </a:xfrm>
            <a:prstGeom prst="rect">
              <a:avLst/>
            </a:prstGeom>
            <a:solidFill>
              <a:srgbClr val="FB7272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1700" b="1" i="0" cap="none" spc="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cs typeface="Arial" charset="0"/>
                </a:defRPr>
              </a:lvl1pPr>
            </a:lstStyle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1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itchFamily="34" charset="0"/>
                  <a:ea typeface="微软雅黑"/>
                  <a:cs typeface="Segoe UI" pitchFamily="34" charset="0"/>
                </a:rPr>
                <a:t>二</a:t>
              </a:r>
              <a:endParaRPr kumimoji="0" lang="en-US" altLang="zh-CN" sz="301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1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itchFamily="34" charset="0"/>
                  <a:ea typeface="微软雅黑"/>
                  <a:cs typeface="Segoe UI" pitchFamily="34" charset="0"/>
                </a:rPr>
                <a:t>输入信息，提交订单</a:t>
              </a:r>
              <a:endParaRPr kumimoji="0" lang="en-US" altLang="zh-CN" sz="301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  <a:p>
              <a:pPr marL="0" marR="0" lvl="0" indent="0" defTabSz="860176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301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itchFamily="34" charset="0"/>
                <a:ea typeface="微软雅黑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707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审核与分配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" y="3054552"/>
            <a:ext cx="12191999" cy="1609166"/>
            <a:chOff x="0" y="2055535"/>
            <a:chExt cx="9721849" cy="1283142"/>
          </a:xfrm>
        </p:grpSpPr>
        <p:sp>
          <p:nvSpPr>
            <p:cNvPr id="47" name="矩形 46"/>
            <p:cNvSpPr/>
            <p:nvPr/>
          </p:nvSpPr>
          <p:spPr>
            <a:xfrm>
              <a:off x="0" y="2055535"/>
              <a:ext cx="9721849" cy="1283142"/>
            </a:xfrm>
            <a:prstGeom prst="rect">
              <a:avLst/>
            </a:prstGeom>
            <a:solidFill>
              <a:srgbClr val="018DC8">
                <a:alpha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48" name="TextBox 154"/>
            <p:cNvSpPr txBox="1"/>
            <p:nvPr/>
          </p:nvSpPr>
          <p:spPr>
            <a:xfrm>
              <a:off x="3157241" y="2475614"/>
              <a:ext cx="3855224" cy="44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10" b="1" kern="0" dirty="0">
                  <a:solidFill>
                    <a:prstClr val="white"/>
                  </a:solidFill>
                  <a:latin typeface="Arial"/>
                  <a:ea typeface="微软雅黑"/>
                </a:rPr>
                <a:t>审核</a:t>
              </a:r>
              <a:r>
                <a:rPr kumimoji="0" lang="zh-CN" altLang="en-US" sz="301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订</a:t>
              </a:r>
              <a:r>
                <a:rPr lang="zh-CN" altLang="en-US" sz="3010" b="1" kern="0" dirty="0">
                  <a:solidFill>
                    <a:prstClr val="white"/>
                  </a:solidFill>
                  <a:latin typeface="Arial"/>
                  <a:ea typeface="微软雅黑"/>
                </a:rPr>
                <a:t>单并分配车辆</a:t>
              </a:r>
              <a:endParaRPr kumimoji="0" lang="zh-CN" altLang="en-US" sz="301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77763" y="1063764"/>
            <a:ext cx="4937046" cy="1770809"/>
            <a:chOff x="395536" y="307478"/>
            <a:chExt cx="3936780" cy="1412036"/>
          </a:xfrm>
        </p:grpSpPr>
        <p:sp>
          <p:nvSpPr>
            <p:cNvPr id="50" name="矩形 49"/>
            <p:cNvSpPr/>
            <p:nvPr/>
          </p:nvSpPr>
          <p:spPr>
            <a:xfrm>
              <a:off x="395536" y="307478"/>
              <a:ext cx="3936780" cy="1412036"/>
            </a:xfrm>
            <a:prstGeom prst="rect">
              <a:avLst/>
            </a:prstGeom>
            <a:noFill/>
            <a:ln w="12700" cap="flat" cmpd="sng" algn="ctr">
              <a:solidFill>
                <a:srgbClr val="A9A9A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59908" y="462286"/>
              <a:ext cx="1083181" cy="1083181"/>
            </a:xfrm>
            <a:prstGeom prst="ellipse">
              <a:avLst/>
            </a:prstGeom>
            <a:solidFill>
              <a:srgbClr val="355C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V="1">
              <a:off x="2006798" y="478708"/>
              <a:ext cx="0" cy="1066759"/>
            </a:xfrm>
            <a:prstGeom prst="line">
              <a:avLst/>
            </a:prstGeom>
            <a:noFill/>
            <a:ln w="12700" cap="flat" cmpd="sng" algn="ctr">
              <a:solidFill>
                <a:srgbClr val="A9A9A9"/>
              </a:solidFill>
              <a:prstDash val="solid"/>
            </a:ln>
            <a:effectLst/>
          </p:spPr>
        </p:cxnSp>
        <p:sp>
          <p:nvSpPr>
            <p:cNvPr id="53" name="TextBox 160"/>
            <p:cNvSpPr txBox="1"/>
            <p:nvPr/>
          </p:nvSpPr>
          <p:spPr>
            <a:xfrm>
              <a:off x="2067749" y="824974"/>
              <a:ext cx="1845993" cy="28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756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登录平台</a:t>
              </a:r>
              <a:endParaRPr kumimoji="0" lang="en-US" altLang="zh-CN" sz="1756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Rounded Rectangle 29"/>
            <p:cNvSpPr/>
            <p:nvPr/>
          </p:nvSpPr>
          <p:spPr bwMode="black">
            <a:xfrm>
              <a:off x="1078521" y="745372"/>
              <a:ext cx="245953" cy="500856"/>
            </a:xfrm>
            <a:custGeom>
              <a:avLst/>
              <a:gdLst/>
              <a:ahLst/>
              <a:cxnLst/>
              <a:rect l="l" t="t" r="r" b="b"/>
              <a:pathLst>
                <a:path w="2136009" h="4350877">
                  <a:moveTo>
                    <a:pt x="111238" y="2095565"/>
                  </a:moveTo>
                  <a:cubicBezTo>
                    <a:pt x="168383" y="2095565"/>
                    <a:pt x="215464" y="2138656"/>
                    <a:pt x="221204" y="2194180"/>
                  </a:cubicBezTo>
                  <a:lnTo>
                    <a:pt x="222888" y="2194180"/>
                  </a:lnTo>
                  <a:cubicBezTo>
                    <a:pt x="222888" y="2661471"/>
                    <a:pt x="601700" y="3040283"/>
                    <a:pt x="1068991" y="3040283"/>
                  </a:cubicBezTo>
                  <a:cubicBezTo>
                    <a:pt x="1530017" y="3040283"/>
                    <a:pt x="1904922" y="2671559"/>
                    <a:pt x="1914148" y="2212909"/>
                  </a:cubicBezTo>
                  <a:cubicBezTo>
                    <a:pt x="1913589" y="2210904"/>
                    <a:pt x="1913533" y="2208860"/>
                    <a:pt x="1913533" y="2206803"/>
                  </a:cubicBezTo>
                  <a:cubicBezTo>
                    <a:pt x="1913533" y="2145368"/>
                    <a:pt x="1963336" y="2095565"/>
                    <a:pt x="2024771" y="2095565"/>
                  </a:cubicBezTo>
                  <a:cubicBezTo>
                    <a:pt x="2081917" y="2095565"/>
                    <a:pt x="2128997" y="2138656"/>
                    <a:pt x="2134737" y="2194180"/>
                  </a:cubicBezTo>
                  <a:lnTo>
                    <a:pt x="2136009" y="2194180"/>
                  </a:lnTo>
                  <a:lnTo>
                    <a:pt x="2135585" y="2202590"/>
                  </a:lnTo>
                  <a:cubicBezTo>
                    <a:pt x="2135983" y="2203980"/>
                    <a:pt x="2136009" y="2205388"/>
                    <a:pt x="2136009" y="2206803"/>
                  </a:cubicBezTo>
                  <a:lnTo>
                    <a:pt x="2134732" y="2219472"/>
                  </a:lnTo>
                  <a:cubicBezTo>
                    <a:pt x="2123259" y="2751175"/>
                    <a:pt x="1722042" y="3186685"/>
                    <a:pt x="1205164" y="3251541"/>
                  </a:cubicBezTo>
                  <a:lnTo>
                    <a:pt x="1205164" y="3820541"/>
                  </a:lnTo>
                  <a:lnTo>
                    <a:pt x="1457555" y="3820541"/>
                  </a:lnTo>
                  <a:cubicBezTo>
                    <a:pt x="1604003" y="3820541"/>
                    <a:pt x="1722723" y="3939261"/>
                    <a:pt x="1722723" y="4085709"/>
                  </a:cubicBezTo>
                  <a:lnTo>
                    <a:pt x="1722722" y="4085709"/>
                  </a:lnTo>
                  <a:cubicBezTo>
                    <a:pt x="1722722" y="4232157"/>
                    <a:pt x="1604002" y="4350877"/>
                    <a:pt x="1457554" y="4350877"/>
                  </a:cubicBezTo>
                  <a:lnTo>
                    <a:pt x="678455" y="4350876"/>
                  </a:lnTo>
                  <a:cubicBezTo>
                    <a:pt x="532007" y="4350876"/>
                    <a:pt x="413288" y="4232157"/>
                    <a:pt x="413287" y="4085709"/>
                  </a:cubicBezTo>
                  <a:cubicBezTo>
                    <a:pt x="413288" y="3939261"/>
                    <a:pt x="532007" y="3820541"/>
                    <a:pt x="678455" y="3820541"/>
                  </a:cubicBezTo>
                  <a:lnTo>
                    <a:pt x="930844" y="3820541"/>
                  </a:lnTo>
                  <a:lnTo>
                    <a:pt x="930844" y="3251239"/>
                  </a:lnTo>
                  <a:cubicBezTo>
                    <a:pt x="419935" y="3186221"/>
                    <a:pt x="22536" y="2758927"/>
                    <a:pt x="4029" y="2234922"/>
                  </a:cubicBezTo>
                  <a:cubicBezTo>
                    <a:pt x="1255" y="2226017"/>
                    <a:pt x="0" y="2216556"/>
                    <a:pt x="0" y="2206803"/>
                  </a:cubicBezTo>
                  <a:cubicBezTo>
                    <a:pt x="0" y="2145368"/>
                    <a:pt x="49803" y="2095565"/>
                    <a:pt x="111238" y="2095565"/>
                  </a:cubicBezTo>
                  <a:close/>
                  <a:moveTo>
                    <a:pt x="1050366" y="0"/>
                  </a:moveTo>
                  <a:lnTo>
                    <a:pt x="1085642" y="0"/>
                  </a:lnTo>
                  <a:cubicBezTo>
                    <a:pt x="1458724" y="0"/>
                    <a:pt x="1761980" y="298955"/>
                    <a:pt x="1767734" y="670400"/>
                  </a:cubicBezTo>
                  <a:lnTo>
                    <a:pt x="1582354" y="670400"/>
                  </a:lnTo>
                  <a:cubicBezTo>
                    <a:pt x="1489769" y="670400"/>
                    <a:pt x="1414714" y="745455"/>
                    <a:pt x="1414714" y="838040"/>
                  </a:cubicBezTo>
                  <a:cubicBezTo>
                    <a:pt x="1414714" y="930625"/>
                    <a:pt x="1489769" y="1005680"/>
                    <a:pt x="1582354" y="1005680"/>
                  </a:cubicBezTo>
                  <a:lnTo>
                    <a:pt x="1769044" y="1005680"/>
                  </a:lnTo>
                  <a:lnTo>
                    <a:pt x="1769044" y="1319453"/>
                  </a:lnTo>
                  <a:lnTo>
                    <a:pt x="1582354" y="1319453"/>
                  </a:lnTo>
                  <a:cubicBezTo>
                    <a:pt x="1489769" y="1319453"/>
                    <a:pt x="1414714" y="1394508"/>
                    <a:pt x="1414714" y="1487093"/>
                  </a:cubicBezTo>
                  <a:cubicBezTo>
                    <a:pt x="1414714" y="1579678"/>
                    <a:pt x="1489769" y="1654733"/>
                    <a:pt x="1582354" y="1654733"/>
                  </a:cubicBezTo>
                  <a:lnTo>
                    <a:pt x="1769044" y="1654733"/>
                  </a:lnTo>
                  <a:lnTo>
                    <a:pt x="1769044" y="1968506"/>
                  </a:lnTo>
                  <a:lnTo>
                    <a:pt x="1582354" y="1968506"/>
                  </a:lnTo>
                  <a:cubicBezTo>
                    <a:pt x="1489769" y="1968506"/>
                    <a:pt x="1414714" y="2043561"/>
                    <a:pt x="1414714" y="2136146"/>
                  </a:cubicBezTo>
                  <a:cubicBezTo>
                    <a:pt x="1414714" y="2228731"/>
                    <a:pt x="1489769" y="2303786"/>
                    <a:pt x="1582354" y="2303786"/>
                  </a:cubicBezTo>
                  <a:lnTo>
                    <a:pt x="1758275" y="2303786"/>
                  </a:lnTo>
                  <a:cubicBezTo>
                    <a:pt x="1709241" y="2630669"/>
                    <a:pt x="1426601" y="2880360"/>
                    <a:pt x="1085642" y="2880360"/>
                  </a:cubicBezTo>
                  <a:lnTo>
                    <a:pt x="1050366" y="2880360"/>
                  </a:lnTo>
                  <a:cubicBezTo>
                    <a:pt x="709407" y="2880360"/>
                    <a:pt x="426767" y="2630669"/>
                    <a:pt x="377733" y="2303786"/>
                  </a:cubicBezTo>
                  <a:lnTo>
                    <a:pt x="549845" y="2303786"/>
                  </a:lnTo>
                  <a:cubicBezTo>
                    <a:pt x="642430" y="2303786"/>
                    <a:pt x="717485" y="2228731"/>
                    <a:pt x="717485" y="2136146"/>
                  </a:cubicBezTo>
                  <a:cubicBezTo>
                    <a:pt x="717485" y="2043561"/>
                    <a:pt x="642430" y="1968506"/>
                    <a:pt x="549845" y="1968506"/>
                  </a:cubicBezTo>
                  <a:lnTo>
                    <a:pt x="366964" y="1968506"/>
                  </a:lnTo>
                  <a:lnTo>
                    <a:pt x="366964" y="1654733"/>
                  </a:lnTo>
                  <a:lnTo>
                    <a:pt x="549845" y="1654733"/>
                  </a:lnTo>
                  <a:cubicBezTo>
                    <a:pt x="642430" y="1654733"/>
                    <a:pt x="717485" y="1579678"/>
                    <a:pt x="717485" y="1487093"/>
                  </a:cubicBezTo>
                  <a:cubicBezTo>
                    <a:pt x="717485" y="1394508"/>
                    <a:pt x="642430" y="1319453"/>
                    <a:pt x="549845" y="1319453"/>
                  </a:cubicBezTo>
                  <a:lnTo>
                    <a:pt x="366964" y="1319453"/>
                  </a:lnTo>
                  <a:lnTo>
                    <a:pt x="366964" y="1005680"/>
                  </a:lnTo>
                  <a:lnTo>
                    <a:pt x="549845" y="1005680"/>
                  </a:lnTo>
                  <a:cubicBezTo>
                    <a:pt x="642430" y="1005680"/>
                    <a:pt x="717485" y="930625"/>
                    <a:pt x="717485" y="838040"/>
                  </a:cubicBezTo>
                  <a:cubicBezTo>
                    <a:pt x="717485" y="745455"/>
                    <a:pt x="642430" y="670400"/>
                    <a:pt x="549845" y="670400"/>
                  </a:cubicBezTo>
                  <a:lnTo>
                    <a:pt x="368275" y="670400"/>
                  </a:lnTo>
                  <a:cubicBezTo>
                    <a:pt x="374028" y="298955"/>
                    <a:pt x="677284" y="0"/>
                    <a:pt x="1050366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7337" tIns="57337" rIns="57337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5985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TextBox 162"/>
            <p:cNvSpPr txBox="1"/>
            <p:nvPr/>
          </p:nvSpPr>
          <p:spPr>
            <a:xfrm>
              <a:off x="2195736" y="481088"/>
              <a:ext cx="1645998" cy="319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7" b="1" kern="0" dirty="0">
                  <a:solidFill>
                    <a:prstClr val="black"/>
                  </a:solidFill>
                  <a:latin typeface="Arial"/>
                  <a:ea typeface="微软雅黑"/>
                </a:rPr>
                <a:t>管理员</a:t>
              </a:r>
              <a:endParaRPr kumimoji="0" lang="zh-CN" altLang="en-US" sz="2007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95992" y="4896691"/>
            <a:ext cx="4937046" cy="1770809"/>
            <a:chOff x="410072" y="3363838"/>
            <a:chExt cx="3936780" cy="1412036"/>
          </a:xfrm>
        </p:grpSpPr>
        <p:grpSp>
          <p:nvGrpSpPr>
            <p:cNvPr id="57" name="组合 56"/>
            <p:cNvGrpSpPr/>
            <p:nvPr/>
          </p:nvGrpSpPr>
          <p:grpSpPr>
            <a:xfrm>
              <a:off x="410072" y="3363838"/>
              <a:ext cx="3936780" cy="1412036"/>
              <a:chOff x="410072" y="3363838"/>
              <a:chExt cx="3936780" cy="141203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10072" y="3363838"/>
                <a:ext cx="3936780" cy="1412036"/>
              </a:xfrm>
              <a:prstGeom prst="rect">
                <a:avLst/>
              </a:prstGeom>
              <a:noFill/>
              <a:ln w="12700" cap="flat" cmpd="sng" algn="ctr">
                <a:solidFill>
                  <a:srgbClr val="A9A9A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74444" y="3518646"/>
                <a:ext cx="1083181" cy="1083181"/>
              </a:xfrm>
              <a:prstGeom prst="ellipse">
                <a:avLst/>
              </a:prstGeom>
              <a:solidFill>
                <a:srgbClr val="017BC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flipV="1">
                <a:off x="2021334" y="3535068"/>
                <a:ext cx="0" cy="1066759"/>
              </a:xfrm>
              <a:prstGeom prst="line">
                <a:avLst/>
              </a:prstGeom>
              <a:noFill/>
              <a:ln w="12700" cap="flat" cmpd="sng" algn="ctr">
                <a:solidFill>
                  <a:srgbClr val="A9A9A9"/>
                </a:solidFill>
                <a:prstDash val="solid"/>
              </a:ln>
              <a:effectLst/>
            </p:spPr>
          </p:cxnSp>
          <p:sp>
            <p:nvSpPr>
              <p:cNvPr id="62" name="TextBox 169"/>
              <p:cNvSpPr txBox="1"/>
              <p:nvPr/>
            </p:nvSpPr>
            <p:spPr>
              <a:xfrm>
                <a:off x="2082285" y="3867894"/>
                <a:ext cx="1845993" cy="7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756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根据订单进入大车派单或小车派单页面，选择司机</a:t>
                </a:r>
                <a:endParaRPr kumimoji="0" lang="en-US" altLang="zh-CN" sz="1756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TextBox 170"/>
              <p:cNvSpPr txBox="1"/>
              <p:nvPr/>
            </p:nvSpPr>
            <p:spPr>
              <a:xfrm>
                <a:off x="2282280" y="3535068"/>
                <a:ext cx="1645998" cy="319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7" b="1" kern="0" dirty="0">
                    <a:solidFill>
                      <a:prstClr val="black"/>
                    </a:solidFill>
                    <a:latin typeface="Arial"/>
                    <a:ea typeface="微软雅黑"/>
                  </a:rPr>
                  <a:t>分配</a:t>
                </a:r>
                <a:endParaRPr kumimoji="0" lang="zh-CN" altLang="en-US" sz="20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pic>
          <p:nvPicPr>
            <p:cNvPr id="58" name="Picture 8"/>
            <p:cNvPicPr>
              <a:picLocks noChangeAspect="1" noChangeArrowheads="1"/>
            </p:cNvPicPr>
            <p:nvPr/>
          </p:nvPicPr>
          <p:blipFill>
            <a:blip r:embed="rId5" cstate="email">
              <a:clrChange>
                <a:clrFrom>
                  <a:srgbClr val="FF0004"/>
                </a:clrFrom>
                <a:clrTo>
                  <a:srgbClr val="FF000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485" y="3816742"/>
              <a:ext cx="501097" cy="503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4" name="组合 63"/>
          <p:cNvGrpSpPr/>
          <p:nvPr/>
        </p:nvGrpSpPr>
        <p:grpSpPr>
          <a:xfrm>
            <a:off x="6204533" y="4896691"/>
            <a:ext cx="4937046" cy="1770809"/>
            <a:chOff x="4802560" y="3363838"/>
            <a:chExt cx="3936780" cy="1412036"/>
          </a:xfrm>
        </p:grpSpPr>
        <p:grpSp>
          <p:nvGrpSpPr>
            <p:cNvPr id="65" name="组合 64"/>
            <p:cNvGrpSpPr/>
            <p:nvPr/>
          </p:nvGrpSpPr>
          <p:grpSpPr>
            <a:xfrm>
              <a:off x="4802560" y="3363838"/>
              <a:ext cx="3936780" cy="1412036"/>
              <a:chOff x="4802560" y="3363838"/>
              <a:chExt cx="3936780" cy="1412036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802560" y="3363838"/>
                <a:ext cx="3936780" cy="1412036"/>
              </a:xfrm>
              <a:prstGeom prst="rect">
                <a:avLst/>
              </a:prstGeom>
              <a:noFill/>
              <a:ln w="12700" cap="flat" cmpd="sng" algn="ctr">
                <a:solidFill>
                  <a:srgbClr val="A9A9A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5066932" y="3518646"/>
                <a:ext cx="1083181" cy="1083181"/>
              </a:xfrm>
              <a:prstGeom prst="ellipse">
                <a:avLst/>
              </a:prstGeom>
              <a:solidFill>
                <a:srgbClr val="FB727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 flipV="1">
                <a:off x="6413822" y="3535068"/>
                <a:ext cx="0" cy="1066759"/>
              </a:xfrm>
              <a:prstGeom prst="line">
                <a:avLst/>
              </a:prstGeom>
              <a:noFill/>
              <a:ln w="12700" cap="flat" cmpd="sng" algn="ctr">
                <a:solidFill>
                  <a:srgbClr val="A9A9A9"/>
                </a:solidFill>
                <a:prstDash val="solid"/>
              </a:ln>
              <a:effectLst/>
            </p:spPr>
          </p:cxnSp>
          <p:sp>
            <p:nvSpPr>
              <p:cNvPr id="70" name="TextBox 177"/>
              <p:cNvSpPr txBox="1"/>
              <p:nvPr/>
            </p:nvSpPr>
            <p:spPr>
              <a:xfrm>
                <a:off x="6474773" y="3867894"/>
                <a:ext cx="1845993" cy="289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5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为司机分配该订单</a:t>
                </a:r>
              </a:p>
            </p:txBody>
          </p:sp>
          <p:sp>
            <p:nvSpPr>
              <p:cNvPr id="71" name="TextBox 178"/>
              <p:cNvSpPr txBox="1"/>
              <p:nvPr/>
            </p:nvSpPr>
            <p:spPr>
              <a:xfrm>
                <a:off x="6660232" y="3535068"/>
                <a:ext cx="1645998" cy="319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7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完成</a:t>
                </a:r>
              </a:p>
            </p:txBody>
          </p:sp>
        </p:grpSp>
        <p:pic>
          <p:nvPicPr>
            <p:cNvPr id="66" name="Picture 7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30428" y="3828486"/>
              <a:ext cx="413496" cy="409567"/>
            </a:xfrm>
            <a:prstGeom prst="rect">
              <a:avLst/>
            </a:prstGeom>
            <a:effectLst/>
          </p:spPr>
        </p:pic>
      </p:grpSp>
      <p:grpSp>
        <p:nvGrpSpPr>
          <p:cNvPr id="72" name="组合 71"/>
          <p:cNvGrpSpPr/>
          <p:nvPr/>
        </p:nvGrpSpPr>
        <p:grpSpPr>
          <a:xfrm>
            <a:off x="6186304" y="1063764"/>
            <a:ext cx="4937046" cy="1770809"/>
            <a:chOff x="4788024" y="307478"/>
            <a:chExt cx="3936780" cy="1412036"/>
          </a:xfrm>
        </p:grpSpPr>
        <p:grpSp>
          <p:nvGrpSpPr>
            <p:cNvPr id="73" name="组合 72"/>
            <p:cNvGrpSpPr/>
            <p:nvPr/>
          </p:nvGrpSpPr>
          <p:grpSpPr>
            <a:xfrm>
              <a:off x="4788024" y="307478"/>
              <a:ext cx="3936780" cy="1412036"/>
              <a:chOff x="4788024" y="307478"/>
              <a:chExt cx="3936780" cy="1412036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4788024" y="307478"/>
                <a:ext cx="3936780" cy="1412036"/>
              </a:xfrm>
              <a:prstGeom prst="rect">
                <a:avLst/>
              </a:prstGeom>
              <a:noFill/>
              <a:ln w="12700" cap="flat" cmpd="sng" algn="ctr">
                <a:solidFill>
                  <a:srgbClr val="A9A9A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V="1">
                <a:off x="6399286" y="478708"/>
                <a:ext cx="0" cy="1066759"/>
              </a:xfrm>
              <a:prstGeom prst="line">
                <a:avLst/>
              </a:prstGeom>
              <a:noFill/>
              <a:ln w="12700" cap="flat" cmpd="sng" algn="ctr">
                <a:solidFill>
                  <a:srgbClr val="A9A9A9"/>
                </a:solidFill>
                <a:prstDash val="solid"/>
              </a:ln>
              <a:effectLst/>
            </p:spPr>
          </p:cxnSp>
          <p:sp>
            <p:nvSpPr>
              <p:cNvPr id="77" name="TextBox 184"/>
              <p:cNvSpPr txBox="1"/>
              <p:nvPr/>
            </p:nvSpPr>
            <p:spPr>
              <a:xfrm>
                <a:off x="6562865" y="795166"/>
                <a:ext cx="1845993" cy="504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756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进入审核页面，选择订单，点击通过</a:t>
                </a:r>
                <a:endParaRPr kumimoji="0" lang="en-US" altLang="zh-CN" sz="1756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5066932" y="481088"/>
                <a:ext cx="1083181" cy="1083181"/>
              </a:xfrm>
              <a:prstGeom prst="ellipse">
                <a:avLst/>
              </a:prstGeom>
              <a:solidFill>
                <a:srgbClr val="018DC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79" name="TextBox 186"/>
              <p:cNvSpPr txBox="1"/>
              <p:nvPr/>
            </p:nvSpPr>
            <p:spPr>
              <a:xfrm>
                <a:off x="6660232" y="486420"/>
                <a:ext cx="1645998" cy="319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7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操作</a:t>
                </a:r>
              </a:p>
            </p:txBody>
          </p:sp>
        </p:grpSp>
        <p:sp>
          <p:nvSpPr>
            <p:cNvPr id="74" name="Freeform 91"/>
            <p:cNvSpPr>
              <a:spLocks noEditPoints="1"/>
            </p:cNvSpPr>
            <p:nvPr/>
          </p:nvSpPr>
          <p:spPr bwMode="auto">
            <a:xfrm>
              <a:off x="5479684" y="826164"/>
              <a:ext cx="314983" cy="374664"/>
            </a:xfrm>
            <a:custGeom>
              <a:avLst/>
              <a:gdLst>
                <a:gd name="T0" fmla="*/ 8 w 348"/>
                <a:gd name="T1" fmla="*/ 0 h 414"/>
                <a:gd name="T2" fmla="*/ 0 w 348"/>
                <a:gd name="T3" fmla="*/ 406 h 414"/>
                <a:gd name="T4" fmla="*/ 340 w 348"/>
                <a:gd name="T5" fmla="*/ 414 h 414"/>
                <a:gd name="T6" fmla="*/ 348 w 348"/>
                <a:gd name="T7" fmla="*/ 8 h 414"/>
                <a:gd name="T8" fmla="*/ 333 w 348"/>
                <a:gd name="T9" fmla="*/ 399 h 414"/>
                <a:gd name="T10" fmla="*/ 15 w 348"/>
                <a:gd name="T11" fmla="*/ 15 h 414"/>
                <a:gd name="T12" fmla="*/ 333 w 348"/>
                <a:gd name="T13" fmla="*/ 399 h 414"/>
                <a:gd name="T14" fmla="*/ 33 w 348"/>
                <a:gd name="T15" fmla="*/ 43 h 414"/>
                <a:gd name="T16" fmla="*/ 307 w 348"/>
                <a:gd name="T17" fmla="*/ 36 h 414"/>
                <a:gd name="T18" fmla="*/ 315 w 348"/>
                <a:gd name="T19" fmla="*/ 104 h 414"/>
                <a:gd name="T20" fmla="*/ 41 w 348"/>
                <a:gd name="T21" fmla="*/ 111 h 414"/>
                <a:gd name="T22" fmla="*/ 108 w 348"/>
                <a:gd name="T23" fmla="*/ 141 h 414"/>
                <a:gd name="T24" fmla="*/ 123 w 348"/>
                <a:gd name="T25" fmla="*/ 203 h 414"/>
                <a:gd name="T26" fmla="*/ 53 w 348"/>
                <a:gd name="T27" fmla="*/ 210 h 414"/>
                <a:gd name="T28" fmla="*/ 108 w 348"/>
                <a:gd name="T29" fmla="*/ 195 h 414"/>
                <a:gd name="T30" fmla="*/ 198 w 348"/>
                <a:gd name="T31" fmla="*/ 141 h 414"/>
                <a:gd name="T32" fmla="*/ 212 w 348"/>
                <a:gd name="T33" fmla="*/ 203 h 414"/>
                <a:gd name="T34" fmla="*/ 143 w 348"/>
                <a:gd name="T35" fmla="*/ 210 h 414"/>
                <a:gd name="T36" fmla="*/ 198 w 348"/>
                <a:gd name="T37" fmla="*/ 195 h 414"/>
                <a:gd name="T38" fmla="*/ 287 w 348"/>
                <a:gd name="T39" fmla="*/ 141 h 414"/>
                <a:gd name="T40" fmla="*/ 302 w 348"/>
                <a:gd name="T41" fmla="*/ 203 h 414"/>
                <a:gd name="T42" fmla="*/ 233 w 348"/>
                <a:gd name="T43" fmla="*/ 210 h 414"/>
                <a:gd name="T44" fmla="*/ 287 w 348"/>
                <a:gd name="T45" fmla="*/ 195 h 414"/>
                <a:gd name="T46" fmla="*/ 108 w 348"/>
                <a:gd name="T47" fmla="*/ 314 h 414"/>
                <a:gd name="T48" fmla="*/ 123 w 348"/>
                <a:gd name="T49" fmla="*/ 376 h 414"/>
                <a:gd name="T50" fmla="*/ 53 w 348"/>
                <a:gd name="T51" fmla="*/ 384 h 414"/>
                <a:gd name="T52" fmla="*/ 108 w 348"/>
                <a:gd name="T53" fmla="*/ 369 h 414"/>
                <a:gd name="T54" fmla="*/ 198 w 348"/>
                <a:gd name="T55" fmla="*/ 314 h 414"/>
                <a:gd name="T56" fmla="*/ 212 w 348"/>
                <a:gd name="T57" fmla="*/ 376 h 414"/>
                <a:gd name="T58" fmla="*/ 143 w 348"/>
                <a:gd name="T59" fmla="*/ 384 h 414"/>
                <a:gd name="T60" fmla="*/ 198 w 348"/>
                <a:gd name="T61" fmla="*/ 369 h 414"/>
                <a:gd name="T62" fmla="*/ 287 w 348"/>
                <a:gd name="T63" fmla="*/ 314 h 414"/>
                <a:gd name="T64" fmla="*/ 302 w 348"/>
                <a:gd name="T65" fmla="*/ 376 h 414"/>
                <a:gd name="T66" fmla="*/ 233 w 348"/>
                <a:gd name="T67" fmla="*/ 384 h 414"/>
                <a:gd name="T68" fmla="*/ 287 w 348"/>
                <a:gd name="T69" fmla="*/ 369 h 414"/>
                <a:gd name="T70" fmla="*/ 108 w 348"/>
                <a:gd name="T71" fmla="*/ 227 h 414"/>
                <a:gd name="T72" fmla="*/ 123 w 348"/>
                <a:gd name="T73" fmla="*/ 289 h 414"/>
                <a:gd name="T74" fmla="*/ 53 w 348"/>
                <a:gd name="T75" fmla="*/ 297 h 414"/>
                <a:gd name="T76" fmla="*/ 108 w 348"/>
                <a:gd name="T77" fmla="*/ 282 h 414"/>
                <a:gd name="T78" fmla="*/ 198 w 348"/>
                <a:gd name="T79" fmla="*/ 227 h 414"/>
                <a:gd name="T80" fmla="*/ 212 w 348"/>
                <a:gd name="T81" fmla="*/ 289 h 414"/>
                <a:gd name="T82" fmla="*/ 143 w 348"/>
                <a:gd name="T83" fmla="*/ 297 h 414"/>
                <a:gd name="T84" fmla="*/ 198 w 348"/>
                <a:gd name="T85" fmla="*/ 282 h 414"/>
                <a:gd name="T86" fmla="*/ 287 w 348"/>
                <a:gd name="T87" fmla="*/ 227 h 414"/>
                <a:gd name="T88" fmla="*/ 302 w 348"/>
                <a:gd name="T89" fmla="*/ 289 h 414"/>
                <a:gd name="T90" fmla="*/ 233 w 348"/>
                <a:gd name="T91" fmla="*/ 297 h 414"/>
                <a:gd name="T92" fmla="*/ 287 w 348"/>
                <a:gd name="T93" fmla="*/ 28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8" h="414">
                  <a:moveTo>
                    <a:pt x="34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4" y="414"/>
                    <a:pt x="8" y="414"/>
                  </a:cubicBezTo>
                  <a:cubicBezTo>
                    <a:pt x="340" y="414"/>
                    <a:pt x="340" y="414"/>
                    <a:pt x="340" y="414"/>
                  </a:cubicBezTo>
                  <a:cubicBezTo>
                    <a:pt x="344" y="414"/>
                    <a:pt x="348" y="410"/>
                    <a:pt x="348" y="406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8" y="4"/>
                    <a:pt x="344" y="0"/>
                    <a:pt x="340" y="0"/>
                  </a:cubicBezTo>
                  <a:close/>
                  <a:moveTo>
                    <a:pt x="333" y="399"/>
                  </a:moveTo>
                  <a:cubicBezTo>
                    <a:pt x="15" y="399"/>
                    <a:pt x="15" y="399"/>
                    <a:pt x="15" y="399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33" y="15"/>
                    <a:pt x="333" y="15"/>
                    <a:pt x="333" y="15"/>
                  </a:cubicBezTo>
                  <a:lnTo>
                    <a:pt x="333" y="399"/>
                  </a:lnTo>
                  <a:close/>
                  <a:moveTo>
                    <a:pt x="33" y="104"/>
                  </a:moveTo>
                  <a:cubicBezTo>
                    <a:pt x="33" y="43"/>
                    <a:pt x="33" y="43"/>
                    <a:pt x="33" y="43"/>
                  </a:cubicBezTo>
                  <a:cubicBezTo>
                    <a:pt x="33" y="39"/>
                    <a:pt x="37" y="36"/>
                    <a:pt x="41" y="36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11" y="36"/>
                    <a:pt x="315" y="39"/>
                    <a:pt x="315" y="43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15" y="108"/>
                    <a:pt x="311" y="111"/>
                    <a:pt x="307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37" y="111"/>
                    <a:pt x="33" y="108"/>
                    <a:pt x="33" y="104"/>
                  </a:cubicBezTo>
                  <a:close/>
                  <a:moveTo>
                    <a:pt x="108" y="141"/>
                  </a:moveTo>
                  <a:cubicBezTo>
                    <a:pt x="123" y="141"/>
                    <a:pt x="123" y="141"/>
                    <a:pt x="123" y="141"/>
                  </a:cubicBezTo>
                  <a:cubicBezTo>
                    <a:pt x="123" y="203"/>
                    <a:pt x="123" y="203"/>
                    <a:pt x="123" y="203"/>
                  </a:cubicBezTo>
                  <a:cubicBezTo>
                    <a:pt x="123" y="207"/>
                    <a:pt x="119" y="210"/>
                    <a:pt x="115" y="210"/>
                  </a:cubicBezTo>
                  <a:cubicBezTo>
                    <a:pt x="53" y="210"/>
                    <a:pt x="53" y="210"/>
                    <a:pt x="53" y="210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108" y="195"/>
                    <a:pt x="108" y="195"/>
                    <a:pt x="108" y="195"/>
                  </a:cubicBezTo>
                  <a:lnTo>
                    <a:pt x="108" y="141"/>
                  </a:lnTo>
                  <a:close/>
                  <a:moveTo>
                    <a:pt x="198" y="141"/>
                  </a:moveTo>
                  <a:cubicBezTo>
                    <a:pt x="212" y="141"/>
                    <a:pt x="212" y="141"/>
                    <a:pt x="212" y="141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2" y="207"/>
                    <a:pt x="209" y="210"/>
                    <a:pt x="205" y="210"/>
                  </a:cubicBezTo>
                  <a:cubicBezTo>
                    <a:pt x="143" y="210"/>
                    <a:pt x="143" y="210"/>
                    <a:pt x="143" y="210"/>
                  </a:cubicBezTo>
                  <a:cubicBezTo>
                    <a:pt x="143" y="195"/>
                    <a:pt x="143" y="195"/>
                    <a:pt x="143" y="195"/>
                  </a:cubicBezTo>
                  <a:cubicBezTo>
                    <a:pt x="198" y="195"/>
                    <a:pt x="198" y="195"/>
                    <a:pt x="198" y="195"/>
                  </a:cubicBezTo>
                  <a:lnTo>
                    <a:pt x="198" y="141"/>
                  </a:lnTo>
                  <a:close/>
                  <a:moveTo>
                    <a:pt x="287" y="141"/>
                  </a:moveTo>
                  <a:cubicBezTo>
                    <a:pt x="302" y="141"/>
                    <a:pt x="302" y="141"/>
                    <a:pt x="302" y="141"/>
                  </a:cubicBezTo>
                  <a:cubicBezTo>
                    <a:pt x="302" y="203"/>
                    <a:pt x="302" y="203"/>
                    <a:pt x="302" y="203"/>
                  </a:cubicBezTo>
                  <a:cubicBezTo>
                    <a:pt x="302" y="207"/>
                    <a:pt x="299" y="210"/>
                    <a:pt x="295" y="210"/>
                  </a:cubicBezTo>
                  <a:cubicBezTo>
                    <a:pt x="233" y="210"/>
                    <a:pt x="233" y="210"/>
                    <a:pt x="233" y="210"/>
                  </a:cubicBezTo>
                  <a:cubicBezTo>
                    <a:pt x="233" y="195"/>
                    <a:pt x="233" y="195"/>
                    <a:pt x="233" y="195"/>
                  </a:cubicBezTo>
                  <a:cubicBezTo>
                    <a:pt x="287" y="195"/>
                    <a:pt x="287" y="195"/>
                    <a:pt x="287" y="195"/>
                  </a:cubicBezTo>
                  <a:lnTo>
                    <a:pt x="287" y="141"/>
                  </a:lnTo>
                  <a:close/>
                  <a:moveTo>
                    <a:pt x="108" y="314"/>
                  </a:moveTo>
                  <a:cubicBezTo>
                    <a:pt x="123" y="314"/>
                    <a:pt x="123" y="314"/>
                    <a:pt x="123" y="314"/>
                  </a:cubicBezTo>
                  <a:cubicBezTo>
                    <a:pt x="123" y="376"/>
                    <a:pt x="123" y="376"/>
                    <a:pt x="123" y="376"/>
                  </a:cubicBezTo>
                  <a:cubicBezTo>
                    <a:pt x="123" y="380"/>
                    <a:pt x="119" y="384"/>
                    <a:pt x="115" y="384"/>
                  </a:cubicBezTo>
                  <a:cubicBezTo>
                    <a:pt x="53" y="384"/>
                    <a:pt x="53" y="384"/>
                    <a:pt x="53" y="384"/>
                  </a:cubicBezTo>
                  <a:cubicBezTo>
                    <a:pt x="53" y="369"/>
                    <a:pt x="53" y="369"/>
                    <a:pt x="53" y="369"/>
                  </a:cubicBezTo>
                  <a:cubicBezTo>
                    <a:pt x="108" y="369"/>
                    <a:pt x="108" y="369"/>
                    <a:pt x="108" y="369"/>
                  </a:cubicBezTo>
                  <a:lnTo>
                    <a:pt x="108" y="314"/>
                  </a:lnTo>
                  <a:close/>
                  <a:moveTo>
                    <a:pt x="198" y="314"/>
                  </a:moveTo>
                  <a:cubicBezTo>
                    <a:pt x="212" y="314"/>
                    <a:pt x="212" y="314"/>
                    <a:pt x="212" y="314"/>
                  </a:cubicBezTo>
                  <a:cubicBezTo>
                    <a:pt x="212" y="376"/>
                    <a:pt x="212" y="376"/>
                    <a:pt x="212" y="376"/>
                  </a:cubicBezTo>
                  <a:cubicBezTo>
                    <a:pt x="212" y="380"/>
                    <a:pt x="209" y="384"/>
                    <a:pt x="205" y="384"/>
                  </a:cubicBezTo>
                  <a:cubicBezTo>
                    <a:pt x="143" y="384"/>
                    <a:pt x="143" y="384"/>
                    <a:pt x="143" y="384"/>
                  </a:cubicBezTo>
                  <a:cubicBezTo>
                    <a:pt x="143" y="369"/>
                    <a:pt x="143" y="369"/>
                    <a:pt x="143" y="369"/>
                  </a:cubicBezTo>
                  <a:cubicBezTo>
                    <a:pt x="198" y="369"/>
                    <a:pt x="198" y="369"/>
                    <a:pt x="198" y="369"/>
                  </a:cubicBezTo>
                  <a:lnTo>
                    <a:pt x="198" y="314"/>
                  </a:lnTo>
                  <a:close/>
                  <a:moveTo>
                    <a:pt x="287" y="314"/>
                  </a:moveTo>
                  <a:cubicBezTo>
                    <a:pt x="302" y="314"/>
                    <a:pt x="302" y="314"/>
                    <a:pt x="302" y="314"/>
                  </a:cubicBezTo>
                  <a:cubicBezTo>
                    <a:pt x="302" y="376"/>
                    <a:pt x="302" y="376"/>
                    <a:pt x="302" y="376"/>
                  </a:cubicBezTo>
                  <a:cubicBezTo>
                    <a:pt x="302" y="380"/>
                    <a:pt x="299" y="384"/>
                    <a:pt x="295" y="384"/>
                  </a:cubicBezTo>
                  <a:cubicBezTo>
                    <a:pt x="233" y="384"/>
                    <a:pt x="233" y="384"/>
                    <a:pt x="233" y="384"/>
                  </a:cubicBezTo>
                  <a:cubicBezTo>
                    <a:pt x="233" y="369"/>
                    <a:pt x="233" y="369"/>
                    <a:pt x="233" y="369"/>
                  </a:cubicBezTo>
                  <a:cubicBezTo>
                    <a:pt x="287" y="369"/>
                    <a:pt x="287" y="369"/>
                    <a:pt x="287" y="369"/>
                  </a:cubicBezTo>
                  <a:lnTo>
                    <a:pt x="287" y="314"/>
                  </a:lnTo>
                  <a:close/>
                  <a:moveTo>
                    <a:pt x="108" y="227"/>
                  </a:moveTo>
                  <a:cubicBezTo>
                    <a:pt x="123" y="227"/>
                    <a:pt x="123" y="227"/>
                    <a:pt x="123" y="227"/>
                  </a:cubicBezTo>
                  <a:cubicBezTo>
                    <a:pt x="123" y="289"/>
                    <a:pt x="123" y="289"/>
                    <a:pt x="123" y="289"/>
                  </a:cubicBezTo>
                  <a:cubicBezTo>
                    <a:pt x="123" y="293"/>
                    <a:pt x="119" y="297"/>
                    <a:pt x="115" y="297"/>
                  </a:cubicBezTo>
                  <a:cubicBezTo>
                    <a:pt x="53" y="297"/>
                    <a:pt x="53" y="297"/>
                    <a:pt x="53" y="297"/>
                  </a:cubicBezTo>
                  <a:cubicBezTo>
                    <a:pt x="53" y="282"/>
                    <a:pt x="53" y="282"/>
                    <a:pt x="53" y="282"/>
                  </a:cubicBezTo>
                  <a:cubicBezTo>
                    <a:pt x="108" y="282"/>
                    <a:pt x="108" y="282"/>
                    <a:pt x="108" y="282"/>
                  </a:cubicBezTo>
                  <a:lnTo>
                    <a:pt x="108" y="227"/>
                  </a:lnTo>
                  <a:close/>
                  <a:moveTo>
                    <a:pt x="198" y="227"/>
                  </a:moveTo>
                  <a:cubicBezTo>
                    <a:pt x="212" y="227"/>
                    <a:pt x="212" y="227"/>
                    <a:pt x="212" y="227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2" y="293"/>
                    <a:pt x="209" y="297"/>
                    <a:pt x="205" y="297"/>
                  </a:cubicBezTo>
                  <a:cubicBezTo>
                    <a:pt x="143" y="297"/>
                    <a:pt x="143" y="297"/>
                    <a:pt x="143" y="297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98" y="282"/>
                    <a:pt x="198" y="282"/>
                    <a:pt x="198" y="282"/>
                  </a:cubicBezTo>
                  <a:lnTo>
                    <a:pt x="198" y="227"/>
                  </a:lnTo>
                  <a:close/>
                  <a:moveTo>
                    <a:pt x="287" y="227"/>
                  </a:moveTo>
                  <a:cubicBezTo>
                    <a:pt x="302" y="227"/>
                    <a:pt x="302" y="227"/>
                    <a:pt x="302" y="227"/>
                  </a:cubicBezTo>
                  <a:cubicBezTo>
                    <a:pt x="302" y="289"/>
                    <a:pt x="302" y="289"/>
                    <a:pt x="302" y="289"/>
                  </a:cubicBezTo>
                  <a:cubicBezTo>
                    <a:pt x="302" y="293"/>
                    <a:pt x="299" y="297"/>
                    <a:pt x="295" y="297"/>
                  </a:cubicBezTo>
                  <a:cubicBezTo>
                    <a:pt x="233" y="297"/>
                    <a:pt x="233" y="297"/>
                    <a:pt x="233" y="297"/>
                  </a:cubicBezTo>
                  <a:cubicBezTo>
                    <a:pt x="233" y="282"/>
                    <a:pt x="233" y="282"/>
                    <a:pt x="233" y="282"/>
                  </a:cubicBezTo>
                  <a:cubicBezTo>
                    <a:pt x="287" y="282"/>
                    <a:pt x="287" y="282"/>
                    <a:pt x="287" y="282"/>
                  </a:cubicBezTo>
                  <a:lnTo>
                    <a:pt x="287" y="227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85994" tIns="42997" rIns="85994" bIns="4299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8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意见反馈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36113" y="1787099"/>
            <a:ext cx="3115024" cy="4008887"/>
            <a:chOff x="467544" y="1772816"/>
            <a:chExt cx="2088232" cy="2687455"/>
          </a:xfrm>
        </p:grpSpPr>
        <p:sp>
          <p:nvSpPr>
            <p:cNvPr id="32" name="圆角矩形 31"/>
            <p:cNvSpPr/>
            <p:nvPr/>
          </p:nvSpPr>
          <p:spPr>
            <a:xfrm>
              <a:off x="467544" y="1772816"/>
              <a:ext cx="2088232" cy="432048"/>
            </a:xfrm>
            <a:prstGeom prst="roundRect">
              <a:avLst>
                <a:gd name="adj" fmla="val 0"/>
              </a:avLst>
            </a:prstGeom>
            <a:solidFill>
              <a:srgbClr val="017BC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2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用户意见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467544" y="2204863"/>
              <a:ext cx="2088232" cy="2255408"/>
            </a:xfrm>
            <a:prstGeom prst="rect">
              <a:avLst/>
            </a:prstGeom>
            <a:solidFill>
              <a:sysClr val="window" lastClr="FFFFFF">
                <a:lumMod val="65000"/>
                <a:alpha val="30000"/>
              </a:sysClr>
            </a:solidFill>
            <a:ln w="25400" cap="flat" cmpd="sng" algn="ctr">
              <a:noFill/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5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行程结束后，</a:t>
              </a:r>
              <a:endParaRPr kumimoji="0" lang="en-US" altLang="zh-CN" sz="175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5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用户根据行程体验</a:t>
              </a:r>
              <a:endParaRPr kumimoji="0" lang="en-US" altLang="zh-CN" sz="175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5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给司机做出评价，</a:t>
              </a:r>
              <a:endParaRPr kumimoji="0" lang="en-US" altLang="zh-CN" sz="175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5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留下宝贵意见</a:t>
              </a:r>
            </a:p>
          </p:txBody>
        </p:sp>
      </p:grpSp>
      <p:grpSp>
        <p:nvGrpSpPr>
          <p:cNvPr id="34" name="Group 139"/>
          <p:cNvGrpSpPr>
            <a:grpSpLocks/>
          </p:cNvGrpSpPr>
          <p:nvPr/>
        </p:nvGrpSpPr>
        <p:grpSpPr bwMode="auto">
          <a:xfrm>
            <a:off x="9206394" y="5003234"/>
            <a:ext cx="1212797" cy="1215719"/>
            <a:chOff x="5765300" y="4002787"/>
            <a:chExt cx="713233" cy="713232"/>
          </a:xfrm>
        </p:grpSpPr>
        <p:sp>
          <p:nvSpPr>
            <p:cNvPr id="35" name="Donut 34"/>
            <p:cNvSpPr>
              <a:spLocks noChangeArrowheads="1"/>
            </p:cNvSpPr>
            <p:nvPr/>
          </p:nvSpPr>
          <p:spPr bwMode="auto">
            <a:xfrm>
              <a:off x="5764782" y="4003135"/>
              <a:ext cx="714189" cy="712471"/>
            </a:xfrm>
            <a:custGeom>
              <a:avLst/>
              <a:gdLst>
                <a:gd name="T0" fmla="*/ 356616 w 713232"/>
                <a:gd name="T1" fmla="*/ 0 h 713232"/>
                <a:gd name="T2" fmla="*/ 104450 w 713232"/>
                <a:gd name="T3" fmla="*/ 104450 h 713232"/>
                <a:gd name="T4" fmla="*/ 0 w 713232"/>
                <a:gd name="T5" fmla="*/ 356616 h 713232"/>
                <a:gd name="T6" fmla="*/ 104450 w 713232"/>
                <a:gd name="T7" fmla="*/ 608782 h 713232"/>
                <a:gd name="T8" fmla="*/ 356616 w 713232"/>
                <a:gd name="T9" fmla="*/ 713232 h 713232"/>
                <a:gd name="T10" fmla="*/ 608782 w 713232"/>
                <a:gd name="T11" fmla="*/ 608782 h 713232"/>
                <a:gd name="T12" fmla="*/ 713232 w 713232"/>
                <a:gd name="T13" fmla="*/ 356616 h 713232"/>
                <a:gd name="T14" fmla="*/ 608782 w 713232"/>
                <a:gd name="T15" fmla="*/ 104450 h 713232"/>
                <a:gd name="T16" fmla="*/ 17694720 60000 65536"/>
                <a:gd name="T17" fmla="*/ 17694720 60000 65536"/>
                <a:gd name="T18" fmla="*/ 11796480 60000 65536"/>
                <a:gd name="T19" fmla="*/ 5898240 60000 65536"/>
                <a:gd name="T20" fmla="*/ 5898240 60000 65536"/>
                <a:gd name="T21" fmla="*/ 5898240 60000 65536"/>
                <a:gd name="T22" fmla="*/ 0 60000 65536"/>
                <a:gd name="T23" fmla="*/ 17694720 60000 65536"/>
                <a:gd name="T24" fmla="*/ 104450 w 713232"/>
                <a:gd name="T25" fmla="*/ 104450 h 713232"/>
                <a:gd name="T26" fmla="*/ 608782 w 713232"/>
                <a:gd name="T27" fmla="*/ 608782 h 7132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3232" h="713232">
                  <a:moveTo>
                    <a:pt x="0" y="356616"/>
                  </a:moveTo>
                  <a:lnTo>
                    <a:pt x="-1" y="356615"/>
                  </a:lnTo>
                  <a:cubicBezTo>
                    <a:pt x="0" y="159662"/>
                    <a:pt x="159662" y="0"/>
                    <a:pt x="356616" y="0"/>
                  </a:cubicBezTo>
                  <a:cubicBezTo>
                    <a:pt x="356616" y="-1"/>
                    <a:pt x="356616" y="0"/>
                    <a:pt x="356616" y="0"/>
                  </a:cubicBezTo>
                  <a:lnTo>
                    <a:pt x="356617" y="-1"/>
                  </a:lnTo>
                  <a:cubicBezTo>
                    <a:pt x="553570" y="0"/>
                    <a:pt x="713233" y="159662"/>
                    <a:pt x="713233" y="356616"/>
                  </a:cubicBezTo>
                  <a:cubicBezTo>
                    <a:pt x="713233" y="356616"/>
                    <a:pt x="713232" y="356616"/>
                    <a:pt x="713232" y="356616"/>
                  </a:cubicBezTo>
                  <a:lnTo>
                    <a:pt x="713233" y="356617"/>
                  </a:lnTo>
                  <a:cubicBezTo>
                    <a:pt x="713233" y="553570"/>
                    <a:pt x="553570" y="713232"/>
                    <a:pt x="356617" y="713232"/>
                  </a:cubicBezTo>
                  <a:cubicBezTo>
                    <a:pt x="159663" y="713232"/>
                    <a:pt x="0" y="553570"/>
                    <a:pt x="0" y="356616"/>
                  </a:cubicBezTo>
                  <a:close/>
                  <a:moveTo>
                    <a:pt x="85467" y="356616"/>
                  </a:moveTo>
                  <a:lnTo>
                    <a:pt x="85466" y="356615"/>
                  </a:lnTo>
                  <a:cubicBezTo>
                    <a:pt x="85466" y="506367"/>
                    <a:pt x="206864" y="627765"/>
                    <a:pt x="356615" y="627765"/>
                  </a:cubicBezTo>
                  <a:lnTo>
                    <a:pt x="356616" y="627764"/>
                  </a:lnTo>
                  <a:cubicBezTo>
                    <a:pt x="506367" y="627764"/>
                    <a:pt x="627765" y="506367"/>
                    <a:pt x="627765" y="356616"/>
                  </a:cubicBezTo>
                  <a:cubicBezTo>
                    <a:pt x="627765" y="206864"/>
                    <a:pt x="506367" y="85467"/>
                    <a:pt x="356616" y="85467"/>
                  </a:cubicBezTo>
                  <a:lnTo>
                    <a:pt x="356616" y="85466"/>
                  </a:lnTo>
                  <a:cubicBezTo>
                    <a:pt x="206864" y="85466"/>
                    <a:pt x="85466" y="206864"/>
                    <a:pt x="85466" y="356615"/>
                  </a:cubicBezTo>
                  <a:close/>
                </a:path>
              </a:pathLst>
            </a:custGeom>
            <a:solidFill>
              <a:srgbClr val="017BC4"/>
            </a:soli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7337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uppe 344"/>
            <p:cNvGrpSpPr>
              <a:grpSpLocks/>
            </p:cNvGrpSpPr>
            <p:nvPr/>
          </p:nvGrpSpPr>
          <p:grpSpPr bwMode="auto">
            <a:xfrm>
              <a:off x="6014540" y="4178404"/>
              <a:ext cx="214736" cy="361996"/>
              <a:chOff x="2114233" y="1516380"/>
              <a:chExt cx="263525" cy="444500"/>
            </a:xfrm>
          </p:grpSpPr>
          <p:sp>
            <p:nvSpPr>
              <p:cNvPr id="37" name="Freeform 15"/>
              <p:cNvSpPr>
                <a:spLocks noEditPoints="1"/>
              </p:cNvSpPr>
              <p:nvPr/>
            </p:nvSpPr>
            <p:spPr bwMode="auto">
              <a:xfrm>
                <a:off x="2113770" y="1516292"/>
                <a:ext cx="264374" cy="444598"/>
              </a:xfrm>
              <a:custGeom>
                <a:avLst/>
                <a:gdLst>
                  <a:gd name="T0" fmla="*/ 0 w 166"/>
                  <a:gd name="T1" fmla="*/ 444500 h 280"/>
                  <a:gd name="T2" fmla="*/ 263525 w 166"/>
                  <a:gd name="T3" fmla="*/ 444500 h 280"/>
                  <a:gd name="T4" fmla="*/ 263525 w 166"/>
                  <a:gd name="T5" fmla="*/ 425450 h 280"/>
                  <a:gd name="T6" fmla="*/ 263525 w 166"/>
                  <a:gd name="T7" fmla="*/ 425450 h 280"/>
                  <a:gd name="T8" fmla="*/ 260350 w 166"/>
                  <a:gd name="T9" fmla="*/ 419100 h 280"/>
                  <a:gd name="T10" fmla="*/ 254000 w 166"/>
                  <a:gd name="T11" fmla="*/ 415925 h 280"/>
                  <a:gd name="T12" fmla="*/ 9525 w 166"/>
                  <a:gd name="T13" fmla="*/ 415925 h 280"/>
                  <a:gd name="T14" fmla="*/ 9525 w 166"/>
                  <a:gd name="T15" fmla="*/ 415925 h 280"/>
                  <a:gd name="T16" fmla="*/ 3175 w 166"/>
                  <a:gd name="T17" fmla="*/ 419100 h 280"/>
                  <a:gd name="T18" fmla="*/ 0 w 166"/>
                  <a:gd name="T19" fmla="*/ 425450 h 280"/>
                  <a:gd name="T20" fmla="*/ 0 w 166"/>
                  <a:gd name="T21" fmla="*/ 444500 h 280"/>
                  <a:gd name="T22" fmla="*/ 0 w 166"/>
                  <a:gd name="T23" fmla="*/ 444500 h 280"/>
                  <a:gd name="T24" fmla="*/ 0 w 166"/>
                  <a:gd name="T25" fmla="*/ 0 h 280"/>
                  <a:gd name="T26" fmla="*/ 263525 w 166"/>
                  <a:gd name="T27" fmla="*/ 0 h 280"/>
                  <a:gd name="T28" fmla="*/ 263525 w 166"/>
                  <a:gd name="T29" fmla="*/ 19050 h 280"/>
                  <a:gd name="T30" fmla="*/ 263525 w 166"/>
                  <a:gd name="T31" fmla="*/ 19050 h 280"/>
                  <a:gd name="T32" fmla="*/ 260350 w 166"/>
                  <a:gd name="T33" fmla="*/ 25400 h 280"/>
                  <a:gd name="T34" fmla="*/ 254000 w 166"/>
                  <a:gd name="T35" fmla="*/ 28575 h 280"/>
                  <a:gd name="T36" fmla="*/ 9525 w 166"/>
                  <a:gd name="T37" fmla="*/ 28575 h 280"/>
                  <a:gd name="T38" fmla="*/ 9525 w 166"/>
                  <a:gd name="T39" fmla="*/ 28575 h 280"/>
                  <a:gd name="T40" fmla="*/ 3175 w 166"/>
                  <a:gd name="T41" fmla="*/ 25400 h 280"/>
                  <a:gd name="T42" fmla="*/ 0 w 166"/>
                  <a:gd name="T43" fmla="*/ 19050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>
                  <a:alpha val="50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16"/>
              <p:cNvSpPr>
                <a:spLocks noEditPoints="1"/>
              </p:cNvSpPr>
              <p:nvPr/>
            </p:nvSpPr>
            <p:spPr bwMode="auto">
              <a:xfrm>
                <a:off x="2135322" y="1557883"/>
                <a:ext cx="221270" cy="361415"/>
              </a:xfrm>
              <a:custGeom>
                <a:avLst/>
                <a:gdLst>
                  <a:gd name="T0" fmla="*/ 22225 w 138"/>
                  <a:gd name="T1" fmla="*/ 79375 h 228"/>
                  <a:gd name="T2" fmla="*/ 22225 w 138"/>
                  <a:gd name="T3" fmla="*/ 92075 h 228"/>
                  <a:gd name="T4" fmla="*/ 31750 w 138"/>
                  <a:gd name="T5" fmla="*/ 111125 h 228"/>
                  <a:gd name="T6" fmla="*/ 76200 w 138"/>
                  <a:gd name="T7" fmla="*/ 152400 h 228"/>
                  <a:gd name="T8" fmla="*/ 88900 w 138"/>
                  <a:gd name="T9" fmla="*/ 165100 h 228"/>
                  <a:gd name="T10" fmla="*/ 92075 w 138"/>
                  <a:gd name="T11" fmla="*/ 180975 h 228"/>
                  <a:gd name="T12" fmla="*/ 76200 w 138"/>
                  <a:gd name="T13" fmla="*/ 209550 h 228"/>
                  <a:gd name="T14" fmla="*/ 38100 w 138"/>
                  <a:gd name="T15" fmla="*/ 241300 h 228"/>
                  <a:gd name="T16" fmla="*/ 25400 w 138"/>
                  <a:gd name="T17" fmla="*/ 257175 h 228"/>
                  <a:gd name="T18" fmla="*/ 22225 w 138"/>
                  <a:gd name="T19" fmla="*/ 279400 h 228"/>
                  <a:gd name="T20" fmla="*/ 0 w 138"/>
                  <a:gd name="T21" fmla="*/ 361950 h 228"/>
                  <a:gd name="T22" fmla="*/ 0 w 138"/>
                  <a:gd name="T23" fmla="*/ 273050 h 228"/>
                  <a:gd name="T24" fmla="*/ 3175 w 138"/>
                  <a:gd name="T25" fmla="*/ 244475 h 228"/>
                  <a:gd name="T26" fmla="*/ 22225 w 138"/>
                  <a:gd name="T27" fmla="*/ 225425 h 228"/>
                  <a:gd name="T28" fmla="*/ 57150 w 138"/>
                  <a:gd name="T29" fmla="*/ 193675 h 228"/>
                  <a:gd name="T30" fmla="*/ 66675 w 138"/>
                  <a:gd name="T31" fmla="*/ 180975 h 228"/>
                  <a:gd name="T32" fmla="*/ 57150 w 138"/>
                  <a:gd name="T33" fmla="*/ 168275 h 228"/>
                  <a:gd name="T34" fmla="*/ 22225 w 138"/>
                  <a:gd name="T35" fmla="*/ 136525 h 228"/>
                  <a:gd name="T36" fmla="*/ 3175 w 138"/>
                  <a:gd name="T37" fmla="*/ 114300 h 228"/>
                  <a:gd name="T38" fmla="*/ 0 w 138"/>
                  <a:gd name="T39" fmla="*/ 88900 h 228"/>
                  <a:gd name="T40" fmla="*/ 22225 w 138"/>
                  <a:gd name="T41" fmla="*/ 0 h 228"/>
                  <a:gd name="T42" fmla="*/ 196850 w 138"/>
                  <a:gd name="T43" fmla="*/ 361950 h 228"/>
                  <a:gd name="T44" fmla="*/ 196850 w 138"/>
                  <a:gd name="T45" fmla="*/ 279400 h 228"/>
                  <a:gd name="T46" fmla="*/ 193675 w 138"/>
                  <a:gd name="T47" fmla="*/ 257175 h 228"/>
                  <a:gd name="T48" fmla="*/ 180975 w 138"/>
                  <a:gd name="T49" fmla="*/ 241300 h 228"/>
                  <a:gd name="T50" fmla="*/ 142875 w 138"/>
                  <a:gd name="T51" fmla="*/ 209550 h 228"/>
                  <a:gd name="T52" fmla="*/ 127000 w 138"/>
                  <a:gd name="T53" fmla="*/ 180975 h 228"/>
                  <a:gd name="T54" fmla="*/ 130175 w 138"/>
                  <a:gd name="T55" fmla="*/ 165100 h 228"/>
                  <a:gd name="T56" fmla="*/ 180975 w 138"/>
                  <a:gd name="T57" fmla="*/ 120650 h 228"/>
                  <a:gd name="T58" fmla="*/ 187325 w 138"/>
                  <a:gd name="T59" fmla="*/ 111125 h 228"/>
                  <a:gd name="T60" fmla="*/ 196850 w 138"/>
                  <a:gd name="T61" fmla="*/ 92075 h 228"/>
                  <a:gd name="T62" fmla="*/ 196850 w 138"/>
                  <a:gd name="T63" fmla="*/ 0 h 228"/>
                  <a:gd name="T64" fmla="*/ 219075 w 138"/>
                  <a:gd name="T65" fmla="*/ 88900 h 228"/>
                  <a:gd name="T66" fmla="*/ 219075 w 138"/>
                  <a:gd name="T67" fmla="*/ 104775 h 228"/>
                  <a:gd name="T68" fmla="*/ 209550 w 138"/>
                  <a:gd name="T69" fmla="*/ 127000 h 228"/>
                  <a:gd name="T70" fmla="*/ 161925 w 138"/>
                  <a:gd name="T71" fmla="*/ 168275 h 228"/>
                  <a:gd name="T72" fmla="*/ 155575 w 138"/>
                  <a:gd name="T73" fmla="*/ 174625 h 228"/>
                  <a:gd name="T74" fmla="*/ 155575 w 138"/>
                  <a:gd name="T75" fmla="*/ 187325 h 228"/>
                  <a:gd name="T76" fmla="*/ 196850 w 138"/>
                  <a:gd name="T77" fmla="*/ 225425 h 228"/>
                  <a:gd name="T78" fmla="*/ 209550 w 138"/>
                  <a:gd name="T79" fmla="*/ 234950 h 228"/>
                  <a:gd name="T80" fmla="*/ 219075 w 138"/>
                  <a:gd name="T81" fmla="*/ 257175 h 228"/>
                  <a:gd name="T82" fmla="*/ 219075 w 138"/>
                  <a:gd name="T83" fmla="*/ 361950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  <a:alpha val="50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17"/>
              <p:cNvSpPr>
                <a:spLocks/>
              </p:cNvSpPr>
              <p:nvPr/>
            </p:nvSpPr>
            <p:spPr bwMode="auto">
              <a:xfrm>
                <a:off x="2171242" y="1666881"/>
                <a:ext cx="149429" cy="252417"/>
              </a:xfrm>
              <a:custGeom>
                <a:avLst/>
                <a:gdLst>
                  <a:gd name="T0" fmla="*/ 0 w 94"/>
                  <a:gd name="T1" fmla="*/ 254000 h 160"/>
                  <a:gd name="T2" fmla="*/ 76200 w 94"/>
                  <a:gd name="T3" fmla="*/ 254000 h 160"/>
                  <a:gd name="T4" fmla="*/ 149225 w 94"/>
                  <a:gd name="T5" fmla="*/ 254000 h 160"/>
                  <a:gd name="T6" fmla="*/ 149225 w 94"/>
                  <a:gd name="T7" fmla="*/ 212725 h 160"/>
                  <a:gd name="T8" fmla="*/ 92075 w 94"/>
                  <a:gd name="T9" fmla="*/ 155575 h 160"/>
                  <a:gd name="T10" fmla="*/ 92075 w 94"/>
                  <a:gd name="T11" fmla="*/ 155575 h 160"/>
                  <a:gd name="T12" fmla="*/ 85725 w 94"/>
                  <a:gd name="T13" fmla="*/ 149225 h 160"/>
                  <a:gd name="T14" fmla="*/ 82550 w 94"/>
                  <a:gd name="T15" fmla="*/ 142875 h 160"/>
                  <a:gd name="T16" fmla="*/ 82550 w 94"/>
                  <a:gd name="T17" fmla="*/ 123825 h 160"/>
                  <a:gd name="T18" fmla="*/ 82550 w 94"/>
                  <a:gd name="T19" fmla="*/ 69850 h 160"/>
                  <a:gd name="T20" fmla="*/ 82550 w 94"/>
                  <a:gd name="T21" fmla="*/ 69850 h 160"/>
                  <a:gd name="T22" fmla="*/ 82550 w 94"/>
                  <a:gd name="T23" fmla="*/ 60325 h 160"/>
                  <a:gd name="T24" fmla="*/ 85725 w 94"/>
                  <a:gd name="T25" fmla="*/ 50800 h 160"/>
                  <a:gd name="T26" fmla="*/ 98425 w 94"/>
                  <a:gd name="T27" fmla="*/ 34925 h 160"/>
                  <a:gd name="T28" fmla="*/ 120650 w 94"/>
                  <a:gd name="T29" fmla="*/ 15875 h 160"/>
                  <a:gd name="T30" fmla="*/ 120650 w 94"/>
                  <a:gd name="T31" fmla="*/ 15875 h 160"/>
                  <a:gd name="T32" fmla="*/ 130175 w 94"/>
                  <a:gd name="T33" fmla="*/ 9525 h 160"/>
                  <a:gd name="T34" fmla="*/ 139700 w 94"/>
                  <a:gd name="T35" fmla="*/ 0 h 160"/>
                  <a:gd name="T36" fmla="*/ 76200 w 94"/>
                  <a:gd name="T37" fmla="*/ 0 h 160"/>
                  <a:gd name="T38" fmla="*/ 9525 w 94"/>
                  <a:gd name="T39" fmla="*/ 0 h 160"/>
                  <a:gd name="T40" fmla="*/ 9525 w 94"/>
                  <a:gd name="T41" fmla="*/ 0 h 160"/>
                  <a:gd name="T42" fmla="*/ 19050 w 94"/>
                  <a:gd name="T43" fmla="*/ 9525 h 160"/>
                  <a:gd name="T44" fmla="*/ 28575 w 94"/>
                  <a:gd name="T45" fmla="*/ 15875 h 160"/>
                  <a:gd name="T46" fmla="*/ 50800 w 94"/>
                  <a:gd name="T47" fmla="*/ 34925 h 160"/>
                  <a:gd name="T48" fmla="*/ 50800 w 94"/>
                  <a:gd name="T49" fmla="*/ 34925 h 160"/>
                  <a:gd name="T50" fmla="*/ 60325 w 94"/>
                  <a:gd name="T51" fmla="*/ 50800 h 160"/>
                  <a:gd name="T52" fmla="*/ 66675 w 94"/>
                  <a:gd name="T53" fmla="*/ 60325 h 160"/>
                  <a:gd name="T54" fmla="*/ 66675 w 94"/>
                  <a:gd name="T55" fmla="*/ 69850 h 160"/>
                  <a:gd name="T56" fmla="*/ 66675 w 94"/>
                  <a:gd name="T57" fmla="*/ 123825 h 160"/>
                  <a:gd name="T58" fmla="*/ 66675 w 94"/>
                  <a:gd name="T59" fmla="*/ 123825 h 160"/>
                  <a:gd name="T60" fmla="*/ 66675 w 94"/>
                  <a:gd name="T61" fmla="*/ 142875 h 160"/>
                  <a:gd name="T62" fmla="*/ 63500 w 94"/>
                  <a:gd name="T63" fmla="*/ 149225 h 160"/>
                  <a:gd name="T64" fmla="*/ 60325 w 94"/>
                  <a:gd name="T65" fmla="*/ 155575 h 160"/>
                  <a:gd name="T66" fmla="*/ 0 w 94"/>
                  <a:gd name="T67" fmla="*/ 212725 h 160"/>
                  <a:gd name="T68" fmla="*/ 0 w 94"/>
                  <a:gd name="T69" fmla="*/ 254000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ysClr val="windowText" lastClr="000000">
                  <a:lumMod val="65000"/>
                  <a:alpha val="50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" name="Group 131"/>
          <p:cNvGrpSpPr>
            <a:grpSpLocks/>
          </p:cNvGrpSpPr>
          <p:nvPr/>
        </p:nvGrpSpPr>
        <p:grpSpPr bwMode="auto">
          <a:xfrm>
            <a:off x="8090836" y="990794"/>
            <a:ext cx="1212795" cy="1213017"/>
            <a:chOff x="5109971" y="1507999"/>
            <a:chExt cx="713232" cy="713232"/>
          </a:xfrm>
        </p:grpSpPr>
        <p:sp>
          <p:nvSpPr>
            <p:cNvPr id="44" name="Donut 12"/>
            <p:cNvSpPr>
              <a:spLocks noChangeArrowheads="1"/>
            </p:cNvSpPr>
            <p:nvPr/>
          </p:nvSpPr>
          <p:spPr bwMode="auto">
            <a:xfrm flipV="1">
              <a:off x="5109852" y="1508172"/>
              <a:ext cx="713017" cy="712887"/>
            </a:xfrm>
            <a:custGeom>
              <a:avLst/>
              <a:gdLst>
                <a:gd name="T0" fmla="*/ 356616 w 713232"/>
                <a:gd name="T1" fmla="*/ 0 h 713232"/>
                <a:gd name="T2" fmla="*/ 104450 w 713232"/>
                <a:gd name="T3" fmla="*/ 104450 h 713232"/>
                <a:gd name="T4" fmla="*/ 0 w 713232"/>
                <a:gd name="T5" fmla="*/ 356616 h 713232"/>
                <a:gd name="T6" fmla="*/ 104450 w 713232"/>
                <a:gd name="T7" fmla="*/ 608782 h 713232"/>
                <a:gd name="T8" fmla="*/ 356616 w 713232"/>
                <a:gd name="T9" fmla="*/ 713232 h 713232"/>
                <a:gd name="T10" fmla="*/ 608782 w 713232"/>
                <a:gd name="T11" fmla="*/ 608782 h 713232"/>
                <a:gd name="T12" fmla="*/ 713232 w 713232"/>
                <a:gd name="T13" fmla="*/ 356616 h 713232"/>
                <a:gd name="T14" fmla="*/ 608782 w 713232"/>
                <a:gd name="T15" fmla="*/ 104450 h 713232"/>
                <a:gd name="T16" fmla="*/ 17694720 60000 65536"/>
                <a:gd name="T17" fmla="*/ 17694720 60000 65536"/>
                <a:gd name="T18" fmla="*/ 11796480 60000 65536"/>
                <a:gd name="T19" fmla="*/ 5898240 60000 65536"/>
                <a:gd name="T20" fmla="*/ 5898240 60000 65536"/>
                <a:gd name="T21" fmla="*/ 5898240 60000 65536"/>
                <a:gd name="T22" fmla="*/ 0 60000 65536"/>
                <a:gd name="T23" fmla="*/ 17694720 60000 65536"/>
                <a:gd name="T24" fmla="*/ 104450 w 713232"/>
                <a:gd name="T25" fmla="*/ 104450 h 713232"/>
                <a:gd name="T26" fmla="*/ 608782 w 713232"/>
                <a:gd name="T27" fmla="*/ 608782 h 7132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3232" h="713232">
                  <a:moveTo>
                    <a:pt x="0" y="356616"/>
                  </a:moveTo>
                  <a:lnTo>
                    <a:pt x="-1" y="356615"/>
                  </a:lnTo>
                  <a:cubicBezTo>
                    <a:pt x="0" y="159662"/>
                    <a:pt x="159662" y="0"/>
                    <a:pt x="356616" y="0"/>
                  </a:cubicBezTo>
                  <a:cubicBezTo>
                    <a:pt x="356616" y="-1"/>
                    <a:pt x="356616" y="0"/>
                    <a:pt x="356616" y="0"/>
                  </a:cubicBezTo>
                  <a:lnTo>
                    <a:pt x="356617" y="-1"/>
                  </a:lnTo>
                  <a:cubicBezTo>
                    <a:pt x="553570" y="0"/>
                    <a:pt x="713233" y="159662"/>
                    <a:pt x="713233" y="356616"/>
                  </a:cubicBezTo>
                  <a:cubicBezTo>
                    <a:pt x="713233" y="356616"/>
                    <a:pt x="713232" y="356616"/>
                    <a:pt x="713232" y="356616"/>
                  </a:cubicBezTo>
                  <a:lnTo>
                    <a:pt x="713233" y="356617"/>
                  </a:lnTo>
                  <a:cubicBezTo>
                    <a:pt x="713233" y="553570"/>
                    <a:pt x="553570" y="713232"/>
                    <a:pt x="356617" y="713232"/>
                  </a:cubicBezTo>
                  <a:cubicBezTo>
                    <a:pt x="159663" y="713232"/>
                    <a:pt x="0" y="553570"/>
                    <a:pt x="0" y="356616"/>
                  </a:cubicBezTo>
                  <a:close/>
                  <a:moveTo>
                    <a:pt x="85467" y="356616"/>
                  </a:moveTo>
                  <a:lnTo>
                    <a:pt x="85466" y="356615"/>
                  </a:lnTo>
                  <a:cubicBezTo>
                    <a:pt x="85466" y="506367"/>
                    <a:pt x="206864" y="627765"/>
                    <a:pt x="356615" y="627765"/>
                  </a:cubicBezTo>
                  <a:lnTo>
                    <a:pt x="356616" y="627764"/>
                  </a:lnTo>
                  <a:cubicBezTo>
                    <a:pt x="506367" y="627764"/>
                    <a:pt x="627765" y="506367"/>
                    <a:pt x="627765" y="356616"/>
                  </a:cubicBezTo>
                  <a:cubicBezTo>
                    <a:pt x="627765" y="206864"/>
                    <a:pt x="506367" y="85467"/>
                    <a:pt x="356616" y="85467"/>
                  </a:cubicBezTo>
                  <a:lnTo>
                    <a:pt x="356616" y="85466"/>
                  </a:lnTo>
                  <a:cubicBezTo>
                    <a:pt x="206864" y="85466"/>
                    <a:pt x="85466" y="206864"/>
                    <a:pt x="85466" y="356615"/>
                  </a:cubicBezTo>
                  <a:close/>
                </a:path>
              </a:pathLst>
            </a:custGeom>
            <a:solidFill>
              <a:srgbClr val="017BC4"/>
            </a:soli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7337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41"/>
            <p:cNvSpPr>
              <a:spLocks noEditPoints="1"/>
            </p:cNvSpPr>
            <p:nvPr/>
          </p:nvSpPr>
          <p:spPr bwMode="auto">
            <a:xfrm>
              <a:off x="5293668" y="1709513"/>
              <a:ext cx="345387" cy="310205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alpha val="44000"/>
              </a:sys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Group 132"/>
          <p:cNvGrpSpPr>
            <a:grpSpLocks/>
          </p:cNvGrpSpPr>
          <p:nvPr/>
        </p:nvGrpSpPr>
        <p:grpSpPr bwMode="auto">
          <a:xfrm>
            <a:off x="9188926" y="2071740"/>
            <a:ext cx="1212797" cy="1215719"/>
            <a:chOff x="5765300" y="2141983"/>
            <a:chExt cx="713233" cy="713232"/>
          </a:xfrm>
        </p:grpSpPr>
        <p:sp>
          <p:nvSpPr>
            <p:cNvPr id="47" name="Donut 13"/>
            <p:cNvSpPr>
              <a:spLocks noChangeArrowheads="1"/>
            </p:cNvSpPr>
            <p:nvPr/>
          </p:nvSpPr>
          <p:spPr bwMode="auto">
            <a:xfrm flipV="1">
              <a:off x="5764784" y="2141636"/>
              <a:ext cx="714189" cy="713640"/>
            </a:xfrm>
            <a:custGeom>
              <a:avLst/>
              <a:gdLst>
                <a:gd name="T0" fmla="*/ 356616 w 713232"/>
                <a:gd name="T1" fmla="*/ 0 h 713232"/>
                <a:gd name="T2" fmla="*/ 104450 w 713232"/>
                <a:gd name="T3" fmla="*/ 104450 h 713232"/>
                <a:gd name="T4" fmla="*/ 0 w 713232"/>
                <a:gd name="T5" fmla="*/ 356616 h 713232"/>
                <a:gd name="T6" fmla="*/ 104450 w 713232"/>
                <a:gd name="T7" fmla="*/ 608782 h 713232"/>
                <a:gd name="T8" fmla="*/ 356616 w 713232"/>
                <a:gd name="T9" fmla="*/ 713232 h 713232"/>
                <a:gd name="T10" fmla="*/ 608782 w 713232"/>
                <a:gd name="T11" fmla="*/ 608782 h 713232"/>
                <a:gd name="T12" fmla="*/ 713232 w 713232"/>
                <a:gd name="T13" fmla="*/ 356616 h 713232"/>
                <a:gd name="T14" fmla="*/ 608782 w 713232"/>
                <a:gd name="T15" fmla="*/ 104450 h 713232"/>
                <a:gd name="T16" fmla="*/ 17694720 60000 65536"/>
                <a:gd name="T17" fmla="*/ 17694720 60000 65536"/>
                <a:gd name="T18" fmla="*/ 11796480 60000 65536"/>
                <a:gd name="T19" fmla="*/ 5898240 60000 65536"/>
                <a:gd name="T20" fmla="*/ 5898240 60000 65536"/>
                <a:gd name="T21" fmla="*/ 5898240 60000 65536"/>
                <a:gd name="T22" fmla="*/ 0 60000 65536"/>
                <a:gd name="T23" fmla="*/ 17694720 60000 65536"/>
                <a:gd name="T24" fmla="*/ 104450 w 713232"/>
                <a:gd name="T25" fmla="*/ 104450 h 713232"/>
                <a:gd name="T26" fmla="*/ 608782 w 713232"/>
                <a:gd name="T27" fmla="*/ 608782 h 7132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3232" h="713232">
                  <a:moveTo>
                    <a:pt x="0" y="356616"/>
                  </a:moveTo>
                  <a:lnTo>
                    <a:pt x="-1" y="356615"/>
                  </a:lnTo>
                  <a:cubicBezTo>
                    <a:pt x="0" y="159662"/>
                    <a:pt x="159662" y="0"/>
                    <a:pt x="356616" y="0"/>
                  </a:cubicBezTo>
                  <a:cubicBezTo>
                    <a:pt x="356616" y="-1"/>
                    <a:pt x="356616" y="0"/>
                    <a:pt x="356616" y="0"/>
                  </a:cubicBezTo>
                  <a:lnTo>
                    <a:pt x="356617" y="-1"/>
                  </a:lnTo>
                  <a:cubicBezTo>
                    <a:pt x="553570" y="0"/>
                    <a:pt x="713233" y="159662"/>
                    <a:pt x="713233" y="356616"/>
                  </a:cubicBezTo>
                  <a:cubicBezTo>
                    <a:pt x="713233" y="356616"/>
                    <a:pt x="713232" y="356616"/>
                    <a:pt x="713232" y="356616"/>
                  </a:cubicBezTo>
                  <a:lnTo>
                    <a:pt x="713233" y="356617"/>
                  </a:lnTo>
                  <a:cubicBezTo>
                    <a:pt x="713233" y="553570"/>
                    <a:pt x="553570" y="713232"/>
                    <a:pt x="356617" y="713232"/>
                  </a:cubicBezTo>
                  <a:cubicBezTo>
                    <a:pt x="159663" y="713232"/>
                    <a:pt x="0" y="553570"/>
                    <a:pt x="0" y="356616"/>
                  </a:cubicBezTo>
                  <a:close/>
                  <a:moveTo>
                    <a:pt x="85467" y="356616"/>
                  </a:moveTo>
                  <a:lnTo>
                    <a:pt x="85466" y="356615"/>
                  </a:lnTo>
                  <a:cubicBezTo>
                    <a:pt x="85466" y="506367"/>
                    <a:pt x="206864" y="627765"/>
                    <a:pt x="356615" y="627765"/>
                  </a:cubicBezTo>
                  <a:lnTo>
                    <a:pt x="356616" y="627764"/>
                  </a:lnTo>
                  <a:cubicBezTo>
                    <a:pt x="506367" y="627764"/>
                    <a:pt x="627765" y="506367"/>
                    <a:pt x="627765" y="356616"/>
                  </a:cubicBezTo>
                  <a:cubicBezTo>
                    <a:pt x="627765" y="206864"/>
                    <a:pt x="506367" y="85467"/>
                    <a:pt x="356616" y="85467"/>
                  </a:cubicBezTo>
                  <a:lnTo>
                    <a:pt x="356616" y="85466"/>
                  </a:lnTo>
                  <a:cubicBezTo>
                    <a:pt x="206864" y="85466"/>
                    <a:pt x="85466" y="206864"/>
                    <a:pt x="85466" y="356615"/>
                  </a:cubicBezTo>
                  <a:close/>
                </a:path>
              </a:pathLst>
            </a:custGeom>
            <a:solidFill>
              <a:srgbClr val="017BC4"/>
            </a:soli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7337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1"/>
            <p:cNvSpPr>
              <a:spLocks noEditPoints="1"/>
            </p:cNvSpPr>
            <p:nvPr/>
          </p:nvSpPr>
          <p:spPr bwMode="auto">
            <a:xfrm>
              <a:off x="5946258" y="2357714"/>
              <a:ext cx="351240" cy="281484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alpha val="50000"/>
              </a:sys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Group 133"/>
          <p:cNvGrpSpPr>
            <a:grpSpLocks/>
          </p:cNvGrpSpPr>
          <p:nvPr/>
        </p:nvGrpSpPr>
        <p:grpSpPr bwMode="auto">
          <a:xfrm>
            <a:off x="9577890" y="3537128"/>
            <a:ext cx="1212797" cy="1213016"/>
            <a:chOff x="5993893" y="3065525"/>
            <a:chExt cx="713232" cy="713232"/>
          </a:xfrm>
        </p:grpSpPr>
        <p:sp>
          <p:nvSpPr>
            <p:cNvPr id="50" name="Donut 14"/>
            <p:cNvSpPr>
              <a:spLocks noChangeArrowheads="1"/>
            </p:cNvSpPr>
            <p:nvPr/>
          </p:nvSpPr>
          <p:spPr bwMode="auto">
            <a:xfrm flipV="1">
              <a:off x="5994108" y="3065443"/>
              <a:ext cx="713017" cy="712888"/>
            </a:xfrm>
            <a:custGeom>
              <a:avLst/>
              <a:gdLst>
                <a:gd name="T0" fmla="*/ 356616 w 713232"/>
                <a:gd name="T1" fmla="*/ 0 h 713232"/>
                <a:gd name="T2" fmla="*/ 104450 w 713232"/>
                <a:gd name="T3" fmla="*/ 104450 h 713232"/>
                <a:gd name="T4" fmla="*/ 0 w 713232"/>
                <a:gd name="T5" fmla="*/ 356616 h 713232"/>
                <a:gd name="T6" fmla="*/ 104450 w 713232"/>
                <a:gd name="T7" fmla="*/ 608782 h 713232"/>
                <a:gd name="T8" fmla="*/ 356616 w 713232"/>
                <a:gd name="T9" fmla="*/ 713232 h 713232"/>
                <a:gd name="T10" fmla="*/ 608782 w 713232"/>
                <a:gd name="T11" fmla="*/ 608782 h 713232"/>
                <a:gd name="T12" fmla="*/ 713232 w 713232"/>
                <a:gd name="T13" fmla="*/ 356616 h 713232"/>
                <a:gd name="T14" fmla="*/ 608782 w 713232"/>
                <a:gd name="T15" fmla="*/ 104450 h 713232"/>
                <a:gd name="T16" fmla="*/ 17694720 60000 65536"/>
                <a:gd name="T17" fmla="*/ 17694720 60000 65536"/>
                <a:gd name="T18" fmla="*/ 11796480 60000 65536"/>
                <a:gd name="T19" fmla="*/ 5898240 60000 65536"/>
                <a:gd name="T20" fmla="*/ 5898240 60000 65536"/>
                <a:gd name="T21" fmla="*/ 5898240 60000 65536"/>
                <a:gd name="T22" fmla="*/ 0 60000 65536"/>
                <a:gd name="T23" fmla="*/ 17694720 60000 65536"/>
                <a:gd name="T24" fmla="*/ 104450 w 713232"/>
                <a:gd name="T25" fmla="*/ 104450 h 713232"/>
                <a:gd name="T26" fmla="*/ 608782 w 713232"/>
                <a:gd name="T27" fmla="*/ 608782 h 7132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3232" h="713232">
                  <a:moveTo>
                    <a:pt x="0" y="356616"/>
                  </a:moveTo>
                  <a:lnTo>
                    <a:pt x="-1" y="356615"/>
                  </a:lnTo>
                  <a:cubicBezTo>
                    <a:pt x="0" y="159662"/>
                    <a:pt x="159662" y="0"/>
                    <a:pt x="356616" y="0"/>
                  </a:cubicBezTo>
                  <a:cubicBezTo>
                    <a:pt x="356616" y="-1"/>
                    <a:pt x="356616" y="0"/>
                    <a:pt x="356616" y="0"/>
                  </a:cubicBezTo>
                  <a:lnTo>
                    <a:pt x="356617" y="-1"/>
                  </a:lnTo>
                  <a:cubicBezTo>
                    <a:pt x="553570" y="0"/>
                    <a:pt x="713233" y="159662"/>
                    <a:pt x="713233" y="356616"/>
                  </a:cubicBezTo>
                  <a:cubicBezTo>
                    <a:pt x="713233" y="356616"/>
                    <a:pt x="713232" y="356616"/>
                    <a:pt x="713232" y="356616"/>
                  </a:cubicBezTo>
                  <a:lnTo>
                    <a:pt x="713233" y="356617"/>
                  </a:lnTo>
                  <a:cubicBezTo>
                    <a:pt x="713233" y="553570"/>
                    <a:pt x="553570" y="713232"/>
                    <a:pt x="356617" y="713232"/>
                  </a:cubicBezTo>
                  <a:cubicBezTo>
                    <a:pt x="159663" y="713232"/>
                    <a:pt x="0" y="553570"/>
                    <a:pt x="0" y="356616"/>
                  </a:cubicBezTo>
                  <a:close/>
                  <a:moveTo>
                    <a:pt x="85467" y="356616"/>
                  </a:moveTo>
                  <a:lnTo>
                    <a:pt x="85466" y="356615"/>
                  </a:lnTo>
                  <a:cubicBezTo>
                    <a:pt x="85466" y="506367"/>
                    <a:pt x="206864" y="627765"/>
                    <a:pt x="356615" y="627765"/>
                  </a:cubicBezTo>
                  <a:lnTo>
                    <a:pt x="356616" y="627764"/>
                  </a:lnTo>
                  <a:cubicBezTo>
                    <a:pt x="506367" y="627764"/>
                    <a:pt x="627765" y="506367"/>
                    <a:pt x="627765" y="356616"/>
                  </a:cubicBezTo>
                  <a:cubicBezTo>
                    <a:pt x="627765" y="206864"/>
                    <a:pt x="506367" y="85467"/>
                    <a:pt x="356616" y="85467"/>
                  </a:cubicBezTo>
                  <a:lnTo>
                    <a:pt x="356616" y="85466"/>
                  </a:lnTo>
                  <a:cubicBezTo>
                    <a:pt x="206864" y="85466"/>
                    <a:pt x="85466" y="206864"/>
                    <a:pt x="85466" y="356615"/>
                  </a:cubicBezTo>
                  <a:close/>
                </a:path>
              </a:pathLst>
            </a:custGeom>
            <a:solidFill>
              <a:srgbClr val="017BC4"/>
            </a:soli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7337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7"/>
            <p:cNvSpPr>
              <a:spLocks noEditPoints="1"/>
            </p:cNvSpPr>
            <p:nvPr/>
          </p:nvSpPr>
          <p:spPr bwMode="auto">
            <a:xfrm>
              <a:off x="6202511" y="3249226"/>
              <a:ext cx="296212" cy="345323"/>
            </a:xfrm>
            <a:custGeom>
              <a:avLst/>
              <a:gdLst>
                <a:gd name="T0" fmla="*/ 2147483647 w 63"/>
                <a:gd name="T1" fmla="*/ 0 h 73"/>
                <a:gd name="T2" fmla="*/ 1122599098 w 63"/>
                <a:gd name="T3" fmla="*/ 0 h 73"/>
                <a:gd name="T4" fmla="*/ 561299549 w 63"/>
                <a:gd name="T5" fmla="*/ 560595689 h 73"/>
                <a:gd name="T6" fmla="*/ 561299549 w 63"/>
                <a:gd name="T7" fmla="*/ 1009069293 h 73"/>
                <a:gd name="T8" fmla="*/ 785819275 w 63"/>
                <a:gd name="T9" fmla="*/ 953011760 h 73"/>
                <a:gd name="T10" fmla="*/ 1852288207 w 63"/>
                <a:gd name="T11" fmla="*/ 2074203372 h 73"/>
                <a:gd name="T12" fmla="*/ 1627768481 w 63"/>
                <a:gd name="T13" fmla="*/ 2147483647 h 73"/>
                <a:gd name="T14" fmla="*/ 1627768481 w 63"/>
                <a:gd name="T15" fmla="*/ 2147483647 h 73"/>
                <a:gd name="T16" fmla="*/ 2147483647 w 63"/>
                <a:gd name="T17" fmla="*/ 2147483647 h 73"/>
                <a:gd name="T18" fmla="*/ 2147483647 w 63"/>
                <a:gd name="T19" fmla="*/ 2147483647 h 73"/>
                <a:gd name="T20" fmla="*/ 2147483647 w 63"/>
                <a:gd name="T21" fmla="*/ 1121191379 h 73"/>
                <a:gd name="T22" fmla="*/ 2147483647 w 63"/>
                <a:gd name="T23" fmla="*/ 0 h 73"/>
                <a:gd name="T24" fmla="*/ 2147483647 w 63"/>
                <a:gd name="T25" fmla="*/ 1345428064 h 73"/>
                <a:gd name="T26" fmla="*/ 2147483647 w 63"/>
                <a:gd name="T27" fmla="*/ 728775075 h 73"/>
                <a:gd name="T28" fmla="*/ 2147483647 w 63"/>
                <a:gd name="T29" fmla="*/ 56057314 h 73"/>
                <a:gd name="T30" fmla="*/ 2147483647 w 63"/>
                <a:gd name="T31" fmla="*/ 280294101 h 73"/>
                <a:gd name="T32" fmla="*/ 2147483647 w 63"/>
                <a:gd name="T33" fmla="*/ 560595689 h 73"/>
                <a:gd name="T34" fmla="*/ 2147483647 w 63"/>
                <a:gd name="T35" fmla="*/ 1121191379 h 73"/>
                <a:gd name="T36" fmla="*/ 2147483647 w 63"/>
                <a:gd name="T37" fmla="*/ 1121191379 h 73"/>
                <a:gd name="T38" fmla="*/ 2147483647 w 63"/>
                <a:gd name="T39" fmla="*/ 1345428064 h 73"/>
                <a:gd name="T40" fmla="*/ 2147483647 w 63"/>
                <a:gd name="T41" fmla="*/ 1345428064 h 73"/>
                <a:gd name="T42" fmla="*/ 224519784 w 63"/>
                <a:gd name="T43" fmla="*/ 2147483647 h 73"/>
                <a:gd name="T44" fmla="*/ 224519784 w 63"/>
                <a:gd name="T45" fmla="*/ 2147483647 h 73"/>
                <a:gd name="T46" fmla="*/ 785819275 w 63"/>
                <a:gd name="T47" fmla="*/ 2147483647 h 73"/>
                <a:gd name="T48" fmla="*/ 785819275 w 63"/>
                <a:gd name="T49" fmla="*/ 2147483647 h 73"/>
                <a:gd name="T50" fmla="*/ 1347118824 w 63"/>
                <a:gd name="T51" fmla="*/ 2147483647 h 73"/>
                <a:gd name="T52" fmla="*/ 1347118824 w 63"/>
                <a:gd name="T53" fmla="*/ 2147483647 h 73"/>
                <a:gd name="T54" fmla="*/ 785819275 w 63"/>
                <a:gd name="T55" fmla="*/ 2147483647 h 73"/>
                <a:gd name="T56" fmla="*/ 224519784 w 63"/>
                <a:gd name="T57" fmla="*/ 2147483647 h 73"/>
                <a:gd name="T58" fmla="*/ 785819275 w 63"/>
                <a:gd name="T59" fmla="*/ 1289370764 h 73"/>
                <a:gd name="T60" fmla="*/ 0 w 63"/>
                <a:gd name="T61" fmla="*/ 2074203372 h 73"/>
                <a:gd name="T62" fmla="*/ 785819275 w 63"/>
                <a:gd name="T63" fmla="*/ 2147483647 h 73"/>
                <a:gd name="T64" fmla="*/ 1515508618 w 63"/>
                <a:gd name="T65" fmla="*/ 2074203372 h 73"/>
                <a:gd name="T66" fmla="*/ 785819275 w 63"/>
                <a:gd name="T67" fmla="*/ 1289370764 h 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3"/>
                <a:gd name="T103" fmla="*/ 0 h 73"/>
                <a:gd name="T104" fmla="*/ 63 w 63"/>
                <a:gd name="T105" fmla="*/ 73 h 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3" h="73">
                  <a:moveTo>
                    <a:pt x="4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0" y="4"/>
                    <a:pt x="10" y="1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3" y="17"/>
                    <a:pt x="14" y="17"/>
                  </a:cubicBezTo>
                  <a:cubicBezTo>
                    <a:pt x="24" y="17"/>
                    <a:pt x="33" y="26"/>
                    <a:pt x="33" y="37"/>
                  </a:cubicBezTo>
                  <a:cubicBezTo>
                    <a:pt x="33" y="41"/>
                    <a:pt x="32" y="45"/>
                    <a:pt x="29" y="48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8" y="64"/>
                    <a:pt x="63" y="59"/>
                    <a:pt x="63" y="54"/>
                  </a:cubicBezTo>
                  <a:cubicBezTo>
                    <a:pt x="63" y="20"/>
                    <a:pt x="63" y="20"/>
                    <a:pt x="63" y="20"/>
                  </a:cubicBezTo>
                  <a:lnTo>
                    <a:pt x="43" y="0"/>
                  </a:lnTo>
                  <a:close/>
                  <a:moveTo>
                    <a:pt x="50" y="24"/>
                  </a:moveTo>
                  <a:cubicBezTo>
                    <a:pt x="44" y="24"/>
                    <a:pt x="39" y="19"/>
                    <a:pt x="39" y="1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6"/>
                    <a:pt x="47" y="20"/>
                    <a:pt x="53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50" y="24"/>
                  </a:lnTo>
                  <a:close/>
                  <a:moveTo>
                    <a:pt x="4" y="52"/>
                  </a:moveTo>
                  <a:cubicBezTo>
                    <a:pt x="4" y="73"/>
                    <a:pt x="4" y="73"/>
                    <a:pt x="4" y="73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54"/>
                    <a:pt x="17" y="55"/>
                    <a:pt x="14" y="55"/>
                  </a:cubicBezTo>
                  <a:cubicBezTo>
                    <a:pt x="10" y="55"/>
                    <a:pt x="7" y="54"/>
                    <a:pt x="4" y="52"/>
                  </a:cubicBezTo>
                  <a:close/>
                  <a:moveTo>
                    <a:pt x="14" y="23"/>
                  </a:moveTo>
                  <a:cubicBezTo>
                    <a:pt x="6" y="23"/>
                    <a:pt x="0" y="29"/>
                    <a:pt x="0" y="37"/>
                  </a:cubicBezTo>
                  <a:cubicBezTo>
                    <a:pt x="0" y="44"/>
                    <a:pt x="6" y="50"/>
                    <a:pt x="14" y="50"/>
                  </a:cubicBezTo>
                  <a:cubicBezTo>
                    <a:pt x="21" y="50"/>
                    <a:pt x="27" y="44"/>
                    <a:pt x="27" y="37"/>
                  </a:cubicBezTo>
                  <a:cubicBezTo>
                    <a:pt x="27" y="29"/>
                    <a:pt x="21" y="23"/>
                    <a:pt x="14" y="23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alpha val="50000"/>
              </a:sys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396159" y="2305490"/>
            <a:ext cx="3732854" cy="3732855"/>
            <a:chOff x="3838128" y="1779629"/>
            <a:chExt cx="2976562" cy="2976563"/>
          </a:xfrm>
        </p:grpSpPr>
        <p:sp>
          <p:nvSpPr>
            <p:cNvPr id="53" name="Freeform 41"/>
            <p:cNvSpPr>
              <a:spLocks noEditPoints="1"/>
            </p:cNvSpPr>
            <p:nvPr/>
          </p:nvSpPr>
          <p:spPr bwMode="auto">
            <a:xfrm>
              <a:off x="4520753" y="2594017"/>
              <a:ext cx="1603375" cy="1290637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Donut 8"/>
            <p:cNvSpPr>
              <a:spLocks noChangeArrowheads="1"/>
            </p:cNvSpPr>
            <p:nvPr/>
          </p:nvSpPr>
          <p:spPr bwMode="auto">
            <a:xfrm>
              <a:off x="3838128" y="1779629"/>
              <a:ext cx="2976562" cy="2976563"/>
            </a:xfrm>
            <a:custGeom>
              <a:avLst/>
              <a:gdLst>
                <a:gd name="T0" fmla="*/ 1097280 w 2194560"/>
                <a:gd name="T1" fmla="*/ 0 h 2194560"/>
                <a:gd name="T2" fmla="*/ 321386 w 2194560"/>
                <a:gd name="T3" fmla="*/ 321386 h 2194560"/>
                <a:gd name="T4" fmla="*/ 0 w 2194560"/>
                <a:gd name="T5" fmla="*/ 1097280 h 2194560"/>
                <a:gd name="T6" fmla="*/ 321386 w 2194560"/>
                <a:gd name="T7" fmla="*/ 1873174 h 2194560"/>
                <a:gd name="T8" fmla="*/ 1097280 w 2194560"/>
                <a:gd name="T9" fmla="*/ 2194560 h 2194560"/>
                <a:gd name="T10" fmla="*/ 1873174 w 2194560"/>
                <a:gd name="T11" fmla="*/ 1873174 h 2194560"/>
                <a:gd name="T12" fmla="*/ 2194560 w 2194560"/>
                <a:gd name="T13" fmla="*/ 1097280 h 2194560"/>
                <a:gd name="T14" fmla="*/ 1873174 w 2194560"/>
                <a:gd name="T15" fmla="*/ 321386 h 2194560"/>
                <a:gd name="T16" fmla="*/ 17694720 60000 65536"/>
                <a:gd name="T17" fmla="*/ 17694720 60000 65536"/>
                <a:gd name="T18" fmla="*/ 11796480 60000 65536"/>
                <a:gd name="T19" fmla="*/ 5898240 60000 65536"/>
                <a:gd name="T20" fmla="*/ 5898240 60000 65536"/>
                <a:gd name="T21" fmla="*/ 5898240 60000 65536"/>
                <a:gd name="T22" fmla="*/ 0 60000 65536"/>
                <a:gd name="T23" fmla="*/ 17694720 60000 65536"/>
                <a:gd name="T24" fmla="*/ 321386 w 2194560"/>
                <a:gd name="T25" fmla="*/ 321386 h 2194560"/>
                <a:gd name="T26" fmla="*/ 1873174 w 2194560"/>
                <a:gd name="T27" fmla="*/ 1873174 h 21945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94560" h="2194560">
                  <a:moveTo>
                    <a:pt x="0" y="1097280"/>
                  </a:moveTo>
                  <a:lnTo>
                    <a:pt x="0" y="1097280"/>
                  </a:lnTo>
                  <a:cubicBezTo>
                    <a:pt x="0" y="491269"/>
                    <a:pt x="491269" y="0"/>
                    <a:pt x="1097280" y="0"/>
                  </a:cubicBezTo>
                  <a:cubicBezTo>
                    <a:pt x="1097280" y="0"/>
                    <a:pt x="1097281" y="1"/>
                    <a:pt x="1097281" y="1"/>
                  </a:cubicBezTo>
                  <a:cubicBezTo>
                    <a:pt x="1703292" y="1"/>
                    <a:pt x="2194561" y="491270"/>
                    <a:pt x="2194561" y="1097281"/>
                  </a:cubicBezTo>
                  <a:cubicBezTo>
                    <a:pt x="2194561" y="1097281"/>
                    <a:pt x="2194560" y="1097282"/>
                    <a:pt x="2194560" y="1097282"/>
                  </a:cubicBezTo>
                  <a:lnTo>
                    <a:pt x="2194561" y="1097283"/>
                  </a:lnTo>
                  <a:cubicBezTo>
                    <a:pt x="2194561" y="1703294"/>
                    <a:pt x="1703292" y="2194563"/>
                    <a:pt x="1097281" y="2194563"/>
                  </a:cubicBezTo>
                  <a:cubicBezTo>
                    <a:pt x="1097280" y="2194562"/>
                    <a:pt x="1097280" y="2194562"/>
                    <a:pt x="1097280" y="2194562"/>
                  </a:cubicBezTo>
                  <a:cubicBezTo>
                    <a:pt x="491269" y="2194562"/>
                    <a:pt x="1" y="1703293"/>
                    <a:pt x="1" y="1097283"/>
                  </a:cubicBezTo>
                  <a:cubicBezTo>
                    <a:pt x="1" y="1097282"/>
                    <a:pt x="1" y="1097282"/>
                    <a:pt x="1" y="1097282"/>
                  </a:cubicBezTo>
                  <a:close/>
                  <a:moveTo>
                    <a:pt x="262974" y="1097280"/>
                  </a:moveTo>
                  <a:lnTo>
                    <a:pt x="262974" y="1097280"/>
                  </a:lnTo>
                  <a:cubicBezTo>
                    <a:pt x="262974" y="1097280"/>
                    <a:pt x="262973" y="1097280"/>
                    <a:pt x="262973" y="1097280"/>
                  </a:cubicBezTo>
                  <a:cubicBezTo>
                    <a:pt x="262973" y="1558055"/>
                    <a:pt x="636504" y="1931586"/>
                    <a:pt x="1097279" y="1931586"/>
                  </a:cubicBezTo>
                  <a:cubicBezTo>
                    <a:pt x="1558053" y="1931586"/>
                    <a:pt x="1931585" y="1558055"/>
                    <a:pt x="1931585" y="1097281"/>
                  </a:cubicBezTo>
                  <a:cubicBezTo>
                    <a:pt x="1931585" y="636506"/>
                    <a:pt x="1558053" y="262975"/>
                    <a:pt x="1097279" y="262975"/>
                  </a:cubicBezTo>
                  <a:lnTo>
                    <a:pt x="1097278" y="262975"/>
                  </a:lnTo>
                  <a:cubicBezTo>
                    <a:pt x="1097278" y="262975"/>
                    <a:pt x="1097278" y="262974"/>
                    <a:pt x="1097278" y="262974"/>
                  </a:cubicBezTo>
                  <a:cubicBezTo>
                    <a:pt x="636503" y="262974"/>
                    <a:pt x="262972" y="636505"/>
                    <a:pt x="262972" y="1097280"/>
                  </a:cubicBezTo>
                  <a:close/>
                </a:path>
              </a:pathLst>
            </a:custGeom>
            <a:solidFill>
              <a:srgbClr val="017BC4"/>
            </a:soli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7337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ktangel 76"/>
            <p:cNvSpPr>
              <a:spLocks noChangeArrowheads="1"/>
            </p:cNvSpPr>
            <p:nvPr/>
          </p:nvSpPr>
          <p:spPr bwMode="auto">
            <a:xfrm>
              <a:off x="4634948" y="2996952"/>
              <a:ext cx="1374984" cy="689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121913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508" b="1" i="0" u="none" strike="noStrike" kern="0" cap="none" spc="0" normalizeH="0" baseline="0" noProof="0" dirty="0">
                  <a:ln>
                    <a:noFill/>
                  </a:ln>
                  <a:solidFill>
                    <a:srgbClr val="008DC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意见</a:t>
              </a:r>
              <a:endParaRPr kumimoji="0" lang="en-US" altLang="zh-CN" sz="2508" b="1" i="0" u="none" strike="noStrike" kern="0" cap="none" spc="0" normalizeH="0" baseline="0" noProof="0" dirty="0">
                <a:ln>
                  <a:noFill/>
                </a:ln>
                <a:solidFill>
                  <a:srgbClr val="008D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121913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508" b="1" i="0" u="none" strike="noStrike" kern="0" cap="none" spc="0" normalizeH="0" baseline="0" noProof="0" dirty="0">
                  <a:ln>
                    <a:noFill/>
                  </a:ln>
                  <a:solidFill>
                    <a:srgbClr val="008DC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反馈</a:t>
              </a:r>
              <a:endParaRPr kumimoji="0" lang="da-DK" sz="2508" b="1" i="0" u="none" strike="noStrike" kern="0" cap="none" spc="0" normalizeH="0" baseline="0" noProof="0" dirty="0">
                <a:ln>
                  <a:noFill/>
                </a:ln>
                <a:solidFill>
                  <a:srgbClr val="008D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24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2" presetClass="entr" presetSubtype="8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0" y="-24975"/>
            <a:ext cx="12236400" cy="68829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355053" y="2715079"/>
            <a:ext cx="7481895" cy="1427842"/>
            <a:chOff x="4049486" y="1480457"/>
            <a:chExt cx="3802743" cy="725714"/>
          </a:xfrm>
        </p:grpSpPr>
        <p:sp>
          <p:nvSpPr>
            <p:cNvPr id="25" name="圆角矩形 24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22847" y="1612482"/>
              <a:ext cx="1897695" cy="42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03 </a:t>
              </a: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系统管理</a:t>
              </a:r>
              <a:endPara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05824" y="4930140"/>
            <a:ext cx="3686177" cy="1927860"/>
            <a:chOff x="8505824" y="4930140"/>
            <a:chExt cx="3686177" cy="1927860"/>
          </a:xfrm>
        </p:grpSpPr>
        <p:sp>
          <p:nvSpPr>
            <p:cNvPr id="40" name="任意多边形 39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0" y="0"/>
            <a:ext cx="3686177" cy="1927860"/>
            <a:chOff x="8505824" y="4930140"/>
            <a:chExt cx="3686177" cy="1927860"/>
          </a:xfrm>
        </p:grpSpPr>
        <p:sp>
          <p:nvSpPr>
            <p:cNvPr id="43" name="任意多边形 42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88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系统管理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Title 3"/>
          <p:cNvSpPr txBox="1">
            <a:spLocks/>
          </p:cNvSpPr>
          <p:nvPr/>
        </p:nvSpPr>
        <p:spPr>
          <a:xfrm>
            <a:off x="1598982" y="3172222"/>
            <a:ext cx="3561317" cy="312641"/>
          </a:xfrm>
          <a:prstGeom prst="rect">
            <a:avLst/>
          </a:prstGeom>
        </p:spPr>
        <p:txBody>
          <a:bodyPr/>
          <a:lstStyle>
            <a:lvl1pPr algn="ctr" defTabSz="967801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257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系统管理</a:t>
            </a:r>
            <a:endParaRPr lang="en-US" sz="2257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Group 36"/>
          <p:cNvGrpSpPr/>
          <p:nvPr/>
        </p:nvGrpSpPr>
        <p:grpSpPr>
          <a:xfrm>
            <a:off x="5338517" y="1292143"/>
            <a:ext cx="1784293" cy="1667280"/>
            <a:chOff x="5665775" y="2466267"/>
            <a:chExt cx="1896557" cy="1772642"/>
          </a:xfrm>
        </p:grpSpPr>
        <p:sp>
          <p:nvSpPr>
            <p:cNvPr id="46" name="Rectangle 16"/>
            <p:cNvSpPr/>
            <p:nvPr/>
          </p:nvSpPr>
          <p:spPr bwMode="auto">
            <a:xfrm>
              <a:off x="5665775" y="2466267"/>
              <a:ext cx="1896557" cy="1772642"/>
            </a:xfrm>
            <a:prstGeom prst="rect">
              <a:avLst/>
            </a:prstGeom>
            <a:solidFill>
              <a:srgbClr val="FB7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设备终端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Picture 2" descr="C:\Users\Jonahs\Dropbox\Projects SCOTT\MEET Windows Azure\source\Background\tile-icon-storag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8309" y="2751666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1"/>
          <p:cNvGrpSpPr/>
          <p:nvPr/>
        </p:nvGrpSpPr>
        <p:grpSpPr>
          <a:xfrm>
            <a:off x="5348627" y="3064762"/>
            <a:ext cx="1784293" cy="1667280"/>
            <a:chOff x="1685919" y="596839"/>
            <a:chExt cx="1896557" cy="1772642"/>
          </a:xfrm>
        </p:grpSpPr>
        <p:sp>
          <p:nvSpPr>
            <p:cNvPr id="49" name="Rectangle 7"/>
            <p:cNvSpPr/>
            <p:nvPr/>
          </p:nvSpPr>
          <p:spPr bwMode="auto">
            <a:xfrm>
              <a:off x="1685919" y="596839"/>
              <a:ext cx="1896557" cy="1772642"/>
            </a:xfrm>
            <a:prstGeom prst="rect">
              <a:avLst/>
            </a:prstGeom>
            <a:solidFill>
              <a:srgbClr val="355C7D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组织机构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0" name="Picture 3" descr="C:\Users\Jonahs\Dropbox\Projects SCOTT\MEET Windows Azure\source\Background\tile-icon-bigdat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075" y="926787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37"/>
          <p:cNvGrpSpPr/>
          <p:nvPr/>
        </p:nvGrpSpPr>
        <p:grpSpPr>
          <a:xfrm>
            <a:off x="5338117" y="4765747"/>
            <a:ext cx="1784293" cy="1667280"/>
            <a:chOff x="5656726" y="4341709"/>
            <a:chExt cx="1896557" cy="1772642"/>
          </a:xfrm>
        </p:grpSpPr>
        <p:sp>
          <p:nvSpPr>
            <p:cNvPr id="55" name="Rectangle 28"/>
            <p:cNvSpPr/>
            <p:nvPr/>
          </p:nvSpPr>
          <p:spPr bwMode="auto">
            <a:xfrm>
              <a:off x="5656726" y="4341709"/>
              <a:ext cx="1896557" cy="1772642"/>
            </a:xfrm>
            <a:prstGeom prst="rect">
              <a:avLst/>
            </a:prstGeom>
            <a:solidFill>
              <a:srgbClr val="017BC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5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角色管理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6" name="Picture 5" descr="C:\Users\Jonahs\Dropbox\Projects SCOTT\MEET Windows Azure\source\Background\tile-icon-CD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9260" y="4671657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2"/>
          <p:cNvGrpSpPr/>
          <p:nvPr/>
        </p:nvGrpSpPr>
        <p:grpSpPr>
          <a:xfrm>
            <a:off x="3486468" y="1292143"/>
            <a:ext cx="1784293" cy="1667280"/>
            <a:chOff x="3671323" y="596839"/>
            <a:chExt cx="1896557" cy="1772642"/>
          </a:xfrm>
        </p:grpSpPr>
        <p:sp>
          <p:nvSpPr>
            <p:cNvPr id="58" name="Rectangle 10"/>
            <p:cNvSpPr/>
            <p:nvPr/>
          </p:nvSpPr>
          <p:spPr bwMode="auto">
            <a:xfrm>
              <a:off x="3671323" y="596839"/>
              <a:ext cx="1896557" cy="1772642"/>
            </a:xfrm>
            <a:prstGeom prst="rect">
              <a:avLst/>
            </a:prstGeom>
            <a:solidFill>
              <a:srgbClr val="018DC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日志管理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9" name="Picture 6" descr="C:\Users\Jonahs\Dropbox\Projects SCOTT\MEET Windows Azure\source\Background\tile-icon-databas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856" y="926787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"/>
          <p:cNvGrpSpPr/>
          <p:nvPr/>
        </p:nvGrpSpPr>
        <p:grpSpPr>
          <a:xfrm>
            <a:off x="9058446" y="3027713"/>
            <a:ext cx="1784293" cy="1667280"/>
            <a:chOff x="9645631" y="2476591"/>
            <a:chExt cx="1896557" cy="1772642"/>
          </a:xfrm>
        </p:grpSpPr>
        <p:sp>
          <p:nvSpPr>
            <p:cNvPr id="61" name="Rectangle 22"/>
            <p:cNvSpPr/>
            <p:nvPr/>
          </p:nvSpPr>
          <p:spPr bwMode="auto">
            <a:xfrm>
              <a:off x="9645631" y="2476591"/>
              <a:ext cx="1896557" cy="1772642"/>
            </a:xfrm>
            <a:prstGeom prst="rect">
              <a:avLst/>
            </a:prstGeom>
            <a:solidFill>
              <a:srgbClr val="018DC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5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活动管理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2" name="Picture 7" descr="C:\Users\Jonahs\Dropbox\Projects SCOTT\MEET Windows Azure\source\Background\tile-icon-identity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8165" y="2705562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4"/>
          <p:cNvGrpSpPr/>
          <p:nvPr/>
        </p:nvGrpSpPr>
        <p:grpSpPr>
          <a:xfrm>
            <a:off x="3486468" y="4765747"/>
            <a:ext cx="1784293" cy="1667280"/>
            <a:chOff x="5665775" y="596839"/>
            <a:chExt cx="1896557" cy="1772642"/>
          </a:xfrm>
        </p:grpSpPr>
        <p:sp>
          <p:nvSpPr>
            <p:cNvPr id="64" name="Rectangle 13"/>
            <p:cNvSpPr/>
            <p:nvPr/>
          </p:nvSpPr>
          <p:spPr bwMode="auto">
            <a:xfrm>
              <a:off x="5665775" y="596839"/>
              <a:ext cx="1896557" cy="1772642"/>
            </a:xfrm>
            <a:prstGeom prst="rect">
              <a:avLst/>
            </a:prstGeom>
            <a:solidFill>
              <a:srgbClr val="018DC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用户管理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5" name="Picture 8" descr="C:\Users\Jonahs\Dropbox\Projects SCOTT\MEET Windows Azure\source\Background\tile-icon-media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8309" y="898212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34"/>
          <p:cNvGrpSpPr/>
          <p:nvPr/>
        </p:nvGrpSpPr>
        <p:grpSpPr>
          <a:xfrm>
            <a:off x="7198282" y="3026118"/>
            <a:ext cx="1784293" cy="1667280"/>
            <a:chOff x="7651179" y="2466267"/>
            <a:chExt cx="1896557" cy="1772642"/>
          </a:xfrm>
        </p:grpSpPr>
        <p:sp>
          <p:nvSpPr>
            <p:cNvPr id="67" name="Rectangle 19"/>
            <p:cNvSpPr/>
            <p:nvPr/>
          </p:nvSpPr>
          <p:spPr bwMode="auto">
            <a:xfrm>
              <a:off x="7651179" y="2466267"/>
              <a:ext cx="1896557" cy="1772642"/>
            </a:xfrm>
            <a:prstGeom prst="rect">
              <a:avLst/>
            </a:prstGeom>
            <a:solidFill>
              <a:srgbClr val="FB7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字典管理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8" name="Picture 9" descr="C:\Users\Jonahs\Dropbox\Projects SCOTT\MEET Windows Azure\source\Background\tile-icon-messag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712" y="2751666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33"/>
          <p:cNvGrpSpPr/>
          <p:nvPr/>
        </p:nvGrpSpPr>
        <p:grpSpPr>
          <a:xfrm>
            <a:off x="7198282" y="4765747"/>
            <a:ext cx="1784293" cy="1667280"/>
            <a:chOff x="7651178" y="4341709"/>
            <a:chExt cx="1896557" cy="1772642"/>
          </a:xfrm>
        </p:grpSpPr>
        <p:sp>
          <p:nvSpPr>
            <p:cNvPr id="70" name="Rectangle 31"/>
            <p:cNvSpPr/>
            <p:nvPr/>
          </p:nvSpPr>
          <p:spPr bwMode="auto">
            <a:xfrm>
              <a:off x="7651178" y="4341709"/>
              <a:ext cx="1896557" cy="1772642"/>
            </a:xfrm>
            <a:prstGeom prst="rect">
              <a:avLst/>
            </a:prstGeom>
            <a:solidFill>
              <a:srgbClr val="018DC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智能站牌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1" name="Picture 10" descr="C:\Users\Jonahs\Dropbox\Projects SCOTT\MEET Windows Azure\source\Background\tile-icon-network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712" y="4671657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29"/>
          <p:cNvGrpSpPr/>
          <p:nvPr/>
        </p:nvGrpSpPr>
        <p:grpSpPr>
          <a:xfrm>
            <a:off x="7205976" y="1292143"/>
            <a:ext cx="1784293" cy="1667280"/>
            <a:chOff x="5665775" y="2466267"/>
            <a:chExt cx="1896557" cy="1772642"/>
          </a:xfrm>
        </p:grpSpPr>
        <p:sp>
          <p:nvSpPr>
            <p:cNvPr id="73" name="Rectangle 30"/>
            <p:cNvSpPr/>
            <p:nvPr/>
          </p:nvSpPr>
          <p:spPr bwMode="auto">
            <a:xfrm>
              <a:off x="5665775" y="2466267"/>
              <a:ext cx="1896557" cy="1772642"/>
            </a:xfrm>
            <a:prstGeom prst="rect">
              <a:avLst/>
            </a:prstGeom>
            <a:solidFill>
              <a:srgbClr val="017BC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29347" tIns="114673" rIns="114668" bIns="229347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5967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5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功能管理</a:t>
              </a:r>
              <a:endParaRPr kumimoji="0" lang="en-US" altLang="zh-CN" sz="150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188309" y="2751666"/>
              <a:ext cx="851488" cy="85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Title 3"/>
          <p:cNvSpPr txBox="1">
            <a:spLocks/>
          </p:cNvSpPr>
          <p:nvPr/>
        </p:nvSpPr>
        <p:spPr>
          <a:xfrm>
            <a:off x="1721948" y="3793238"/>
            <a:ext cx="3561317" cy="4169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85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0" kern="1200" cap="none" spc="-75" baseline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endParaRPr lang="zh-CN" altLang="en-US" sz="1505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505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67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组织机构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Freeform 16"/>
          <p:cNvSpPr>
            <a:spLocks noEditPoints="1"/>
          </p:cNvSpPr>
          <p:nvPr/>
        </p:nvSpPr>
        <p:spPr bwMode="auto">
          <a:xfrm>
            <a:off x="8151974" y="2624759"/>
            <a:ext cx="2730136" cy="2540578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solidFill>
            <a:srgbClr val="017BC4"/>
          </a:solidFill>
          <a:ln w="3175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4" name="Freeform 17"/>
          <p:cNvSpPr>
            <a:spLocks/>
          </p:cNvSpPr>
          <p:nvPr/>
        </p:nvSpPr>
        <p:spPr bwMode="auto">
          <a:xfrm>
            <a:off x="6674895" y="2895559"/>
            <a:ext cx="2213161" cy="2178692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FB7272"/>
          </a:solidFill>
          <a:ln w="3175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5" name="Freeform 18"/>
          <p:cNvSpPr>
            <a:spLocks/>
          </p:cNvSpPr>
          <p:nvPr/>
        </p:nvSpPr>
        <p:spPr bwMode="auto">
          <a:xfrm>
            <a:off x="5301213" y="3094963"/>
            <a:ext cx="1934974" cy="1890662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018DC8"/>
          </a:solidFill>
          <a:ln w="3175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6" name="Freeform 19"/>
          <p:cNvSpPr>
            <a:spLocks/>
          </p:cNvSpPr>
          <p:nvPr/>
        </p:nvSpPr>
        <p:spPr bwMode="auto">
          <a:xfrm>
            <a:off x="4222943" y="3262365"/>
            <a:ext cx="1536163" cy="1555857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355C7D"/>
          </a:solidFill>
          <a:ln w="3175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37" name="组合 19"/>
          <p:cNvGrpSpPr>
            <a:grpSpLocks/>
          </p:cNvGrpSpPr>
          <p:nvPr/>
        </p:nvGrpSpPr>
        <p:grpSpPr bwMode="auto">
          <a:xfrm flipH="1">
            <a:off x="6426963" y="4024266"/>
            <a:ext cx="3868641" cy="1781697"/>
            <a:chOff x="3951201" y="2629963"/>
            <a:chExt cx="2495617" cy="1148470"/>
          </a:xfrm>
        </p:grpSpPr>
        <p:sp>
          <p:nvSpPr>
            <p:cNvPr id="38" name="任意多边形 37"/>
            <p:cNvSpPr/>
            <p:nvPr/>
          </p:nvSpPr>
          <p:spPr>
            <a:xfrm flipV="1">
              <a:off x="3951201" y="2629963"/>
              <a:ext cx="2495617" cy="838691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/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39" name="组合 21"/>
            <p:cNvGrpSpPr>
              <a:grpSpLocks/>
            </p:cNvGrpSpPr>
            <p:nvPr/>
          </p:nvGrpSpPr>
          <p:grpSpPr bwMode="auto">
            <a:xfrm>
              <a:off x="4233160" y="3519821"/>
              <a:ext cx="2183610" cy="258612"/>
              <a:chOff x="2290576" y="5039334"/>
              <a:chExt cx="2183610" cy="258612"/>
            </a:xfrm>
          </p:grpSpPr>
          <p:sp>
            <p:nvSpPr>
              <p:cNvPr id="43" name="TextBox 11"/>
              <p:cNvSpPr txBox="1">
                <a:spLocks noChangeArrowheads="1"/>
              </p:cNvSpPr>
              <p:nvPr/>
            </p:nvSpPr>
            <p:spPr bwMode="auto">
              <a:xfrm>
                <a:off x="3327593" y="5039334"/>
                <a:ext cx="1146593" cy="2586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7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itchFamily="34" charset="-122"/>
                    <a:ea typeface="微软雅黑" pitchFamily="34" charset="-122"/>
                  </a:rPr>
                  <a:t>武汉大学</a:t>
                </a:r>
                <a:endParaRPr kumimoji="0" lang="en-US" altLang="zh-CN" sz="2007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Box 10"/>
              <p:cNvSpPr txBox="1">
                <a:spLocks noChangeArrowheads="1"/>
              </p:cNvSpPr>
              <p:nvPr/>
            </p:nvSpPr>
            <p:spPr bwMode="auto">
              <a:xfrm>
                <a:off x="2290576" y="5039335"/>
                <a:ext cx="1146593" cy="2586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7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5" name="组合 29"/>
          <p:cNvGrpSpPr>
            <a:grpSpLocks/>
          </p:cNvGrpSpPr>
          <p:nvPr/>
        </p:nvGrpSpPr>
        <p:grpSpPr bwMode="auto">
          <a:xfrm>
            <a:off x="830585" y="2861096"/>
            <a:ext cx="3810865" cy="1166894"/>
            <a:chOff x="1581401" y="1583447"/>
            <a:chExt cx="2456759" cy="752172"/>
          </a:xfrm>
        </p:grpSpPr>
        <p:sp>
          <p:nvSpPr>
            <p:cNvPr id="46" name="任意多边形 45"/>
            <p:cNvSpPr/>
            <p:nvPr/>
          </p:nvSpPr>
          <p:spPr>
            <a:xfrm flipH="1">
              <a:off x="1581401" y="2059505"/>
              <a:ext cx="2456759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/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47" name="组合 31"/>
            <p:cNvGrpSpPr>
              <a:grpSpLocks/>
            </p:cNvGrpSpPr>
            <p:nvPr/>
          </p:nvGrpSpPr>
          <p:grpSpPr bwMode="auto">
            <a:xfrm>
              <a:off x="1581401" y="1583447"/>
              <a:ext cx="2182199" cy="285835"/>
              <a:chOff x="-361183" y="3102960"/>
              <a:chExt cx="2182199" cy="285835"/>
            </a:xfrm>
          </p:grpSpPr>
          <p:sp>
            <p:nvSpPr>
              <p:cNvPr id="48" name="TextBox 11"/>
              <p:cNvSpPr txBox="1">
                <a:spLocks noChangeArrowheads="1"/>
              </p:cNvSpPr>
              <p:nvPr/>
            </p:nvSpPr>
            <p:spPr bwMode="auto">
              <a:xfrm>
                <a:off x="675163" y="3102960"/>
                <a:ext cx="1145853" cy="2586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7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TextBox 11"/>
              <p:cNvSpPr txBox="1">
                <a:spLocks noChangeArrowheads="1"/>
              </p:cNvSpPr>
              <p:nvPr/>
            </p:nvSpPr>
            <p:spPr bwMode="auto">
              <a:xfrm>
                <a:off x="-361183" y="3130184"/>
                <a:ext cx="1145853" cy="2586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XX</a:t>
                </a:r>
                <a:r>
                  <a:rPr kumimoji="0" lang="zh-CN" altLang="en-US" sz="200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中心</a:t>
                </a:r>
                <a:endParaRPr kumimoji="0" lang="en-US" altLang="zh-CN" sz="2007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7772146" y="1753996"/>
            <a:ext cx="2021137" cy="1829609"/>
            <a:chOff x="6537479" y="2108902"/>
            <a:chExt cx="1611646" cy="1458922"/>
          </a:xfrm>
        </p:grpSpPr>
        <p:sp>
          <p:nvSpPr>
            <p:cNvPr id="53" name="TextBox 19"/>
            <p:cNvSpPr txBox="1">
              <a:spLocks noChangeArrowheads="1"/>
            </p:cNvSpPr>
            <p:nvPr/>
          </p:nvSpPr>
          <p:spPr bwMode="auto">
            <a:xfrm flipH="1">
              <a:off x="6731819" y="2108902"/>
              <a:ext cx="1417306" cy="3199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7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XX</a:t>
              </a:r>
              <a:r>
                <a:rPr kumimoji="0" lang="zh-CN" altLang="en-US" sz="2007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学院</a:t>
              </a:r>
              <a:endParaRPr kumimoji="0" lang="en-US" altLang="zh-CN" sz="200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6537479" y="2374303"/>
              <a:ext cx="800916" cy="1193521"/>
            </a:xfrm>
            <a:custGeom>
              <a:avLst/>
              <a:gdLst>
                <a:gd name="connsiteX0" fmla="*/ 0 w 647700"/>
                <a:gd name="connsiteY0" fmla="*/ 965200 h 965200"/>
                <a:gd name="connsiteX1" fmla="*/ 152400 w 647700"/>
                <a:gd name="connsiteY1" fmla="*/ 508000 h 965200"/>
                <a:gd name="connsiteX2" fmla="*/ 647700 w 647700"/>
                <a:gd name="connsiteY2" fmla="*/ 0 h 965200"/>
                <a:gd name="connsiteX0" fmla="*/ 0 w 647700"/>
                <a:gd name="connsiteY0" fmla="*/ 965200 h 965200"/>
                <a:gd name="connsiteX1" fmla="*/ 101600 w 647700"/>
                <a:gd name="connsiteY1" fmla="*/ 520700 h 965200"/>
                <a:gd name="connsiteX2" fmla="*/ 647700 w 647700"/>
                <a:gd name="connsiteY2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965200">
                  <a:moveTo>
                    <a:pt x="0" y="965200"/>
                  </a:moveTo>
                  <a:lnTo>
                    <a:pt x="101600" y="520700"/>
                  </a:lnTo>
                  <a:lnTo>
                    <a:pt x="647700" y="0"/>
                  </a:lnTo>
                </a:path>
              </a:pathLst>
            </a:custGeom>
            <a:noFill/>
            <a:ln w="19050" cap="flat" cmpd="sng" algn="ctr">
              <a:solidFill>
                <a:srgbClr val="000000"/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491281" y="1374163"/>
            <a:ext cx="2427333" cy="2205774"/>
            <a:chOff x="3912911" y="1801097"/>
            <a:chExt cx="1935545" cy="1758875"/>
          </a:xfrm>
        </p:grpSpPr>
        <p:sp>
          <p:nvSpPr>
            <p:cNvPr id="56" name="任意多边形 55"/>
            <p:cNvSpPr/>
            <p:nvPr/>
          </p:nvSpPr>
          <p:spPr>
            <a:xfrm flipH="1">
              <a:off x="4497893" y="2366451"/>
              <a:ext cx="800916" cy="1193521"/>
            </a:xfrm>
            <a:custGeom>
              <a:avLst/>
              <a:gdLst>
                <a:gd name="connsiteX0" fmla="*/ 0 w 647700"/>
                <a:gd name="connsiteY0" fmla="*/ 965200 h 965200"/>
                <a:gd name="connsiteX1" fmla="*/ 152400 w 647700"/>
                <a:gd name="connsiteY1" fmla="*/ 508000 h 965200"/>
                <a:gd name="connsiteX2" fmla="*/ 647700 w 647700"/>
                <a:gd name="connsiteY2" fmla="*/ 0 h 965200"/>
                <a:gd name="connsiteX0" fmla="*/ 0 w 647700"/>
                <a:gd name="connsiteY0" fmla="*/ 965200 h 965200"/>
                <a:gd name="connsiteX1" fmla="*/ 101600 w 647700"/>
                <a:gd name="connsiteY1" fmla="*/ 520700 h 965200"/>
                <a:gd name="connsiteX2" fmla="*/ 647700 w 647700"/>
                <a:gd name="connsiteY2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965200">
                  <a:moveTo>
                    <a:pt x="0" y="965200"/>
                  </a:moveTo>
                  <a:lnTo>
                    <a:pt x="101600" y="520700"/>
                  </a:lnTo>
                  <a:lnTo>
                    <a:pt x="647700" y="0"/>
                  </a:lnTo>
                </a:path>
              </a:pathLst>
            </a:custGeom>
            <a:noFill/>
            <a:ln w="19050" cap="flat" cmpd="sng" algn="ctr">
              <a:solidFill>
                <a:srgbClr val="000000"/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57" name="组合 44"/>
            <p:cNvGrpSpPr>
              <a:grpSpLocks/>
            </p:cNvGrpSpPr>
            <p:nvPr/>
          </p:nvGrpSpPr>
          <p:grpSpPr bwMode="auto">
            <a:xfrm flipH="1">
              <a:off x="3912911" y="1801097"/>
              <a:ext cx="1935545" cy="546616"/>
              <a:chOff x="-362770" y="3102960"/>
              <a:chExt cx="1564639" cy="442048"/>
            </a:xfrm>
          </p:grpSpPr>
          <p:sp>
            <p:nvSpPr>
              <p:cNvPr id="58" name="TextBox 11"/>
              <p:cNvSpPr txBox="1">
                <a:spLocks noChangeArrowheads="1"/>
              </p:cNvSpPr>
              <p:nvPr/>
            </p:nvSpPr>
            <p:spPr bwMode="auto">
              <a:xfrm>
                <a:off x="56159" y="3286293"/>
                <a:ext cx="1145710" cy="25871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XX</a:t>
                </a:r>
                <a:r>
                  <a:rPr kumimoji="0" lang="zh-CN" altLang="en-US" sz="200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系</a:t>
                </a:r>
                <a:endParaRPr kumimoji="0" lang="en-US" altLang="zh-CN" sz="2007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TextBox 11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5710" cy="25871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7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788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日志管理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8378685" y="4629248"/>
            <a:ext cx="2199527" cy="945929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pPr algn="ctr" defTabSz="1219139">
              <a:lnSpc>
                <a:spcPct val="120000"/>
              </a:lnSpc>
            </a:pPr>
            <a:r>
              <a:rPr lang="zh-CN" altLang="en-US" sz="200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操作运行的结果</a:t>
            </a: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3486340" y="4622100"/>
            <a:ext cx="2199530" cy="1306985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pPr algn="ctr" defTabSz="1219139">
              <a:lnSpc>
                <a:spcPct val="120000"/>
              </a:lnSpc>
            </a:pPr>
            <a:r>
              <a:rPr lang="zh-CN" altLang="en-US" sz="200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进行此操作的用户</a:t>
            </a: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5931320" y="1228552"/>
            <a:ext cx="2187614" cy="1920841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1219139">
              <a:lnSpc>
                <a:spcPct val="120000"/>
              </a:lnSpc>
            </a:pPr>
            <a:endParaRPr lang="en-US" altLang="zh-CN" sz="2007" dirty="0">
              <a:solidFill>
                <a:srgbClr val="262626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39">
              <a:lnSpc>
                <a:spcPct val="120000"/>
              </a:lnSpc>
            </a:pPr>
            <a:endParaRPr lang="en-US" altLang="zh-CN" sz="2007" dirty="0">
              <a:solidFill>
                <a:srgbClr val="262626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39">
              <a:lnSpc>
                <a:spcPct val="120000"/>
              </a:lnSpc>
            </a:pPr>
            <a:r>
              <a:rPr lang="zh-CN" altLang="en-US" sz="200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进行操作的所用时长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1038979" y="1228552"/>
            <a:ext cx="2137569" cy="1920841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1219139">
              <a:lnSpc>
                <a:spcPct val="120000"/>
              </a:lnSpc>
            </a:pPr>
            <a:endParaRPr lang="en-US" altLang="zh-CN" sz="2007" dirty="0">
              <a:solidFill>
                <a:srgbClr val="262626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39">
              <a:lnSpc>
                <a:spcPct val="120000"/>
              </a:lnSpc>
            </a:pPr>
            <a:endParaRPr lang="en-US" altLang="zh-CN" sz="2007" dirty="0">
              <a:solidFill>
                <a:srgbClr val="262626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39">
              <a:lnSpc>
                <a:spcPct val="120000"/>
              </a:lnSpc>
            </a:pPr>
            <a:r>
              <a:rPr lang="zh-CN" altLang="en-US" sz="200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该行为发生的时间点</a:t>
            </a: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3483959" y="3144626"/>
            <a:ext cx="2595109" cy="1491771"/>
          </a:xfrm>
          <a:prstGeom prst="chevron">
            <a:avLst>
              <a:gd name="adj" fmla="val 25780"/>
            </a:avLst>
          </a:prstGeom>
          <a:solidFill>
            <a:srgbClr val="018DC8"/>
          </a:solidFill>
          <a:ln>
            <a:noFill/>
          </a:ln>
          <a:extLst/>
        </p:spPr>
        <p:txBody>
          <a:bodyPr wrap="none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1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操作人</a:t>
            </a:r>
            <a:endParaRPr kumimoji="0" lang="en-US" altLang="zh-CN" sz="301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886466" y="3137477"/>
            <a:ext cx="2595109" cy="1491771"/>
          </a:xfrm>
          <a:prstGeom prst="homePlate">
            <a:avLst>
              <a:gd name="adj" fmla="val 30492"/>
            </a:avLst>
          </a:prstGeom>
          <a:solidFill>
            <a:srgbClr val="355C7D"/>
          </a:solidFill>
          <a:ln>
            <a:noFill/>
          </a:ln>
          <a:extLst/>
        </p:spPr>
        <p:txBody>
          <a:bodyPr wrap="none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1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操作时间</a:t>
            </a:r>
            <a:endParaRPr kumimoji="0" lang="en-US" altLang="zh-CN" sz="301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928938" y="3144626"/>
            <a:ext cx="2595109" cy="1491771"/>
          </a:xfrm>
          <a:prstGeom prst="chevron">
            <a:avLst>
              <a:gd name="adj" fmla="val 25780"/>
            </a:avLst>
          </a:prstGeom>
          <a:solidFill>
            <a:srgbClr val="017BC4"/>
          </a:solidFill>
          <a:ln>
            <a:noFill/>
          </a:ln>
          <a:extLst/>
        </p:spPr>
        <p:txBody>
          <a:bodyPr wrap="none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10" kern="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耗时</a:t>
            </a:r>
            <a:endParaRPr kumimoji="0" lang="en-US" altLang="zh-CN" sz="301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8371534" y="3144626"/>
            <a:ext cx="2595111" cy="1491771"/>
          </a:xfrm>
          <a:prstGeom prst="chevron">
            <a:avLst>
              <a:gd name="adj" fmla="val 25780"/>
            </a:avLst>
          </a:prstGeom>
          <a:solidFill>
            <a:srgbClr val="FB7272"/>
          </a:solidFill>
          <a:ln>
            <a:noFill/>
          </a:ln>
          <a:extLst/>
        </p:spPr>
        <p:txBody>
          <a:bodyPr wrap="none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1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操作结果</a:t>
            </a:r>
            <a:endParaRPr kumimoji="0" lang="en-US" altLang="zh-CN" sz="301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功能管理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779204" y="1110040"/>
            <a:ext cx="1666863" cy="987443"/>
          </a:xfrm>
          <a:prstGeom prst="roundRect">
            <a:avLst>
              <a:gd name="adj" fmla="val 8688"/>
            </a:avLst>
          </a:prstGeom>
          <a:solidFill>
            <a:srgbClr val="018DC8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23000"/>
              </a:srgbClr>
            </a:outerShdw>
          </a:effectLst>
          <a:scene3d>
            <a:camera prst="isometricTopUp"/>
            <a:lightRig rig="threePt" dir="t"/>
          </a:scene3d>
          <a:sp3d prstMaterial="metal">
            <a:bevelT w="260350" h="50800" prst="softRound"/>
            <a:bevelB w="88900" h="1968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 fontAlgn="ctr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71216" algn="l"/>
              </a:tabLst>
              <a:defRPr/>
            </a:pPr>
            <a:r>
              <a:rPr lang="zh-CN" altLang="en-US" sz="3001" dirty="0"/>
              <a:t>功能名称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614732" y="2205498"/>
            <a:ext cx="2149897" cy="1273590"/>
          </a:xfrm>
          <a:prstGeom prst="roundRect">
            <a:avLst>
              <a:gd name="adj" fmla="val 8688"/>
            </a:avLst>
          </a:prstGeom>
          <a:solidFill>
            <a:srgbClr val="018DC8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23000"/>
              </a:srgbClr>
            </a:outerShdw>
          </a:effectLst>
          <a:scene3d>
            <a:camera prst="isometricTopUp"/>
            <a:lightRig rig="threePt" dir="t"/>
          </a:scene3d>
          <a:sp3d prstMaterial="metal">
            <a:bevelT w="260350" h="50800" prst="softRound"/>
            <a:bevelB w="88900" h="1968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 fontAlgn="ctr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71216" algn="l"/>
              </a:tabLst>
            </a:pPr>
            <a:endParaRPr lang="zh-CN" altLang="en-US" sz="3001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41080" y="3334002"/>
            <a:ext cx="2617262" cy="1550455"/>
          </a:xfrm>
          <a:prstGeom prst="roundRect">
            <a:avLst>
              <a:gd name="adj" fmla="val 8688"/>
            </a:avLst>
          </a:prstGeom>
          <a:solidFill>
            <a:srgbClr val="018DC8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23000"/>
              </a:srgbClr>
            </a:outerShdw>
          </a:effectLst>
          <a:scene3d>
            <a:camera prst="isometricTopUp"/>
            <a:lightRig rig="threePt" dir="t"/>
          </a:scene3d>
          <a:sp3d prstMaterial="metal">
            <a:bevelT w="260350" h="50800" prst="softRound"/>
            <a:bevelB w="88900" h="1968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 fontAlgn="ctr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71216" algn="l"/>
              </a:tabLst>
            </a:pPr>
            <a:endParaRPr lang="zh-CN" altLang="en-US" sz="3001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997948" y="4495596"/>
            <a:ext cx="3221453" cy="1908375"/>
          </a:xfrm>
          <a:prstGeom prst="roundRect">
            <a:avLst>
              <a:gd name="adj" fmla="val 8688"/>
            </a:avLst>
          </a:prstGeom>
          <a:solidFill>
            <a:srgbClr val="018DC8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23000"/>
              </a:srgbClr>
            </a:outerShdw>
          </a:effectLst>
          <a:scene3d>
            <a:camera prst="isometricTopUp"/>
            <a:lightRig rig="threePt" dir="t"/>
          </a:scene3d>
          <a:sp3d prstMaterial="metal">
            <a:bevelT w="260350" h="50800" prst="softRound"/>
            <a:bevelB w="88900" h="1968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 fontAlgn="ctr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71216" algn="l"/>
              </a:tabLst>
            </a:pPr>
            <a:endParaRPr lang="zh-CN" altLang="en-US" sz="300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032572" y="1922776"/>
            <a:ext cx="1125387" cy="699942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118928" y="3289229"/>
            <a:ext cx="702460" cy="397432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906751" y="4521379"/>
            <a:ext cx="1471953" cy="834370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245601" y="4947541"/>
            <a:ext cx="2448599" cy="1450539"/>
          </a:xfrm>
          <a:prstGeom prst="roundRect">
            <a:avLst>
              <a:gd name="adj" fmla="val 8688"/>
            </a:avLst>
          </a:prstGeom>
          <a:solidFill>
            <a:schemeClr val="bg1">
              <a:lumMod val="95000"/>
              <a:alpha val="29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23000"/>
              </a:srgbClr>
            </a:outerShdw>
          </a:effectLst>
          <a:scene3d>
            <a:camera prst="isometricTopUp"/>
            <a:lightRig rig="threePt" dir="t"/>
          </a:scene3d>
          <a:sp3d prstMaterial="metal">
            <a:bevelT w="260350" h="50800" prst="softRound"/>
            <a:bevelB w="889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 fontAlgn="ctr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71216" algn="l"/>
              </a:tabLst>
              <a:defRPr/>
            </a:pPr>
            <a:r>
              <a:rPr lang="zh-CN" altLang="en-US" sz="3001" dirty="0"/>
              <a:t>页面展示</a:t>
            </a:r>
          </a:p>
        </p:txBody>
      </p:sp>
      <p:pic>
        <p:nvPicPr>
          <p:cNvPr id="17" name="Picture 28" descr="num11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610797" y="3248331"/>
            <a:ext cx="2009387" cy="1653506"/>
          </a:xfrm>
          <a:prstGeom prst="rect">
            <a:avLst/>
          </a:prstGeom>
          <a:noFill/>
        </p:spPr>
      </p:pic>
      <p:sp>
        <p:nvSpPr>
          <p:cNvPr id="18" name="Text Box 39"/>
          <p:cNvSpPr txBox="1">
            <a:spLocks noChangeArrowheads="1"/>
          </p:cNvSpPr>
          <p:nvPr/>
        </p:nvSpPr>
        <p:spPr bwMode="auto">
          <a:xfrm rot="19731703">
            <a:off x="2985321" y="3883968"/>
            <a:ext cx="2199440" cy="43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父节点</a:t>
            </a: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 rot="19731703">
            <a:off x="5511077" y="2558174"/>
            <a:ext cx="2199440" cy="43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功能代码</a:t>
            </a: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7194173" y="2134938"/>
            <a:ext cx="3470511" cy="32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380" b="1" dirty="0">
                <a:latin typeface="微软雅黑" pitchFamily="34" charset="-122"/>
                <a:ea typeface="微软雅黑" pitchFamily="34" charset="-122"/>
              </a:rPr>
              <a:t>后台研发的功能代码</a:t>
            </a:r>
            <a:endParaRPr lang="en-US" altLang="zh-CN" sz="138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1001456" y="2598748"/>
            <a:ext cx="3470511" cy="32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380" b="1" dirty="0">
                <a:latin typeface="微软雅黑" pitchFamily="34" charset="-122"/>
                <a:ea typeface="微软雅黑" pitchFamily="34" charset="-122"/>
              </a:rPr>
              <a:t>页面所展示的功能模块名称</a:t>
            </a:r>
            <a:endParaRPr lang="en-US" altLang="zh-CN" sz="138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783773" y="5355749"/>
            <a:ext cx="3470511" cy="32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380" b="1" dirty="0">
                <a:latin typeface="微软雅黑" pitchFamily="34" charset="-122"/>
                <a:ea typeface="微软雅黑" pitchFamily="34" charset="-122"/>
              </a:rPr>
              <a:t>父级功能代码</a:t>
            </a:r>
            <a:endParaRPr lang="en-US" altLang="zh-CN" sz="138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对角圆角矩形 25"/>
          <p:cNvSpPr/>
          <p:nvPr/>
        </p:nvSpPr>
        <p:spPr>
          <a:xfrm>
            <a:off x="2254391" y="1437558"/>
            <a:ext cx="1264255" cy="840112"/>
          </a:xfrm>
          <a:prstGeom prst="round2DiagRect">
            <a:avLst/>
          </a:prstGeom>
          <a:blipFill>
            <a:blip r:embed="rId5"/>
            <a:stretch>
              <a:fillRect l="-9000" t="-6000" r="-28000" b="-7000"/>
            </a:stretch>
          </a:blip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1"/>
          </a:p>
        </p:txBody>
      </p:sp>
      <p:sp>
        <p:nvSpPr>
          <p:cNvPr id="27" name="对角圆角矩形 26"/>
          <p:cNvSpPr/>
          <p:nvPr/>
        </p:nvSpPr>
        <p:spPr>
          <a:xfrm>
            <a:off x="8416382" y="2570526"/>
            <a:ext cx="1606035" cy="1067229"/>
          </a:xfrm>
          <a:prstGeom prst="round2DiagRect">
            <a:avLst/>
          </a:prstGeom>
          <a:blipFill>
            <a:blip r:embed="rId6"/>
            <a:stretch>
              <a:fillRect l="-9000" t="-6000" r="-28000" b="-7000"/>
            </a:stretch>
          </a:blip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1"/>
          </a:p>
        </p:txBody>
      </p:sp>
      <p:sp>
        <p:nvSpPr>
          <p:cNvPr id="28" name="对角圆角矩形 27"/>
          <p:cNvSpPr/>
          <p:nvPr/>
        </p:nvSpPr>
        <p:spPr>
          <a:xfrm>
            <a:off x="1037859" y="4292630"/>
            <a:ext cx="1403149" cy="932409"/>
          </a:xfrm>
          <a:prstGeom prst="round2DiagRect">
            <a:avLst/>
          </a:prstGeom>
          <a:blipFill>
            <a:blip r:embed="rId7"/>
            <a:stretch>
              <a:fillRect l="-9000" t="-6000" r="-28000" b="-7000"/>
            </a:stretch>
          </a:blip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1"/>
          </a:p>
        </p:txBody>
      </p:sp>
    </p:spTree>
    <p:extLst>
      <p:ext uri="{BB962C8B-B14F-4D97-AF65-F5344CB8AC3E}">
        <p14:creationId xmlns:p14="http://schemas.microsoft.com/office/powerpoint/2010/main" val="11908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1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800"/>
                            </p:stCondLst>
                            <p:childTnLst>
                              <p:par>
                                <p:cTn id="63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6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1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6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800"/>
                            </p:stCondLst>
                            <p:childTnLst>
                              <p:par>
                                <p:cTn id="9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6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100"/>
                            </p:stCondLst>
                            <p:childTnLst>
                              <p:par>
                                <p:cTn id="98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1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4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9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8" grpId="0"/>
      <p:bldP spid="19" grpId="0"/>
      <p:bldP spid="21" grpId="0"/>
      <p:bldP spid="23" grpId="0"/>
      <p:bldP spid="25" grpId="0"/>
      <p:bldP spid="26" grpId="0" animBg="1"/>
      <p:bldP spid="26" grpId="1" animBg="1"/>
      <p:bldP spid="26" grpId="2" animBg="1"/>
      <p:bldP spid="26" grpId="3" animBg="1"/>
      <p:bldP spid="26" grpId="4" animBg="1"/>
      <p:bldP spid="27" grpId="0" animBg="1"/>
      <p:bldP spid="27" grpId="1" animBg="1"/>
      <p:bldP spid="27" grpId="2" animBg="1"/>
      <p:bldP spid="27" grpId="3" animBg="1"/>
      <p:bldP spid="27" grpId="4" animBg="1"/>
      <p:bldP spid="28" grpId="0" animBg="1"/>
      <p:bldP spid="28" grpId="1" animBg="1"/>
      <p:bldP spid="28" grpId="2" animBg="1"/>
      <p:bldP spid="28" grpId="3" animBg="1"/>
      <p:bldP spid="28" grpId="4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线路维护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3273029" y="1244915"/>
            <a:ext cx="1891524" cy="1625737"/>
          </a:xfrm>
          <a:prstGeom prst="rect">
            <a:avLst/>
          </a:prstGeom>
          <a:solidFill>
            <a:srgbClr val="355C7D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126415" tIns="63208" rIns="126415" bIns="63208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rPr>
              <a:t>线路一</a:t>
            </a:r>
            <a:endParaRPr kumimoji="0" lang="en-US" altLang="zh-CN" sz="300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163486" y="1029029"/>
            <a:ext cx="5548115" cy="2057508"/>
            <a:chOff x="3152068" y="919384"/>
            <a:chExt cx="4012991" cy="1488158"/>
          </a:xfrm>
          <a:solidFill>
            <a:srgbClr val="C00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6" name="右箭头 35"/>
            <p:cNvSpPr/>
            <p:nvPr/>
          </p:nvSpPr>
          <p:spPr>
            <a:xfrm>
              <a:off x="3420643" y="919384"/>
              <a:ext cx="3744416" cy="1488158"/>
            </a:xfrm>
            <a:prstGeom prst="rightArrow">
              <a:avLst>
                <a:gd name="adj1" fmla="val 53364"/>
                <a:gd name="adj2" fmla="val 85381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279400" algn="ctr" rotWithShape="0">
                <a:prstClr val="black">
                  <a:alpha val="11000"/>
                </a:prstClr>
              </a:outerShdw>
            </a:effectLst>
          </p:spPr>
          <p:txBody>
            <a:bodyPr rtlCol="0" anchor="ctr"/>
            <a:lstStyle/>
            <a:p>
              <a:pPr algn="ctr" defTabSz="1219139"/>
              <a:r>
                <a:rPr lang="zh-CN" altLang="en-US" sz="1200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选择线路状态：正常</a:t>
              </a:r>
              <a:r>
                <a:rPr lang="en-US" altLang="zh-CN" sz="1200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-</a:t>
              </a:r>
              <a:r>
                <a:rPr lang="zh-CN" altLang="en-US" sz="1200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停用</a:t>
              </a:r>
              <a:endParaRPr lang="en-US" altLang="zh-CN" sz="1200" kern="0" dirty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  <a:p>
              <a:pPr algn="ctr" defTabSz="1219139"/>
              <a:r>
                <a:rPr lang="zh-CN" altLang="en-US" sz="1200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选择线路上下行</a:t>
              </a:r>
              <a:endParaRPr lang="en-US" altLang="zh-CN" sz="1200" kern="0" dirty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  <a:p>
              <a:pPr algn="ctr" defTabSz="1219139"/>
              <a:r>
                <a:rPr lang="zh-CN" altLang="en-US" sz="1200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编辑线路名称</a:t>
              </a:r>
              <a:endParaRPr lang="en-US" altLang="zh-CN" sz="1200" kern="0" dirty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  <a:p>
              <a:pPr algn="ctr" defTabSz="1219139"/>
              <a:r>
                <a:rPr lang="zh-CN" altLang="en-US" sz="1200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设置开始时间</a:t>
              </a:r>
              <a:r>
                <a:rPr lang="en-US" altLang="zh-CN" sz="1200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-</a:t>
              </a:r>
              <a:r>
                <a:rPr lang="zh-CN" altLang="en-US" sz="1200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结束时间</a:t>
              </a:r>
              <a:endParaRPr lang="en-US" altLang="zh-CN" sz="1200" kern="0" dirty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  <a:p>
              <a:pPr algn="ctr" defTabSz="1219139"/>
              <a:endParaRPr lang="zh-CN" altLang="en-US" sz="1505" kern="0" dirty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16200000">
              <a:off x="3090959" y="1513624"/>
              <a:ext cx="390793" cy="268575"/>
            </a:xfrm>
            <a:prstGeom prst="triangl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279400" algn="ctr" rotWithShape="0">
                <a:prstClr val="black">
                  <a:alpha val="11000"/>
                </a:prstClr>
              </a:outerShdw>
            </a:effectLst>
          </p:spPr>
          <p:txBody>
            <a:bodyPr rtlCol="0" anchor="ctr"/>
            <a:lstStyle/>
            <a:p>
              <a:pPr algn="ctr" defTabSz="1219139"/>
              <a:endParaRPr lang="zh-CN" altLang="en-US" sz="1505" kern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 flipH="1">
            <a:off x="6435341" y="2850351"/>
            <a:ext cx="1891524" cy="1625737"/>
          </a:xfrm>
          <a:prstGeom prst="rect">
            <a:avLst/>
          </a:prstGeom>
          <a:solidFill>
            <a:srgbClr val="FB7272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126415" tIns="63208" rIns="126415" bIns="63208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rPr>
              <a:t>线路二</a:t>
            </a:r>
            <a:endParaRPr kumimoji="0" lang="en-US" altLang="zh-CN" sz="300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39" name="组合 38"/>
          <p:cNvGrpSpPr/>
          <p:nvPr/>
        </p:nvGrpSpPr>
        <p:grpSpPr>
          <a:xfrm flipH="1">
            <a:off x="1258541" y="2661322"/>
            <a:ext cx="5548115" cy="2133984"/>
            <a:chOff x="3152068" y="923256"/>
            <a:chExt cx="4012991" cy="1543472"/>
          </a:xfrm>
          <a:solidFill>
            <a:srgbClr val="C0000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43" name="右箭头 42"/>
            <p:cNvSpPr/>
            <p:nvPr/>
          </p:nvSpPr>
          <p:spPr>
            <a:xfrm>
              <a:off x="3420643" y="923256"/>
              <a:ext cx="3744416" cy="1543472"/>
            </a:xfrm>
            <a:prstGeom prst="rightArrow">
              <a:avLst>
                <a:gd name="adj1" fmla="val 58301"/>
                <a:gd name="adj2" fmla="val 86204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279400" algn="ctr" rotWithShape="0">
                <a:prstClr val="black">
                  <a:alpha val="11000"/>
                </a:prstClr>
              </a:outerShdw>
            </a:effectLst>
          </p:spPr>
          <p:txBody>
            <a:bodyPr rtlCol="0" anchor="ctr"/>
            <a:lstStyle/>
            <a:p>
              <a:pPr algn="ctr" defTabSz="1219139"/>
              <a:r>
                <a:rPr lang="en-US" altLang="zh-CN" sz="1505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…………….</a:t>
              </a:r>
              <a:endParaRPr lang="zh-CN" altLang="en-US" sz="1505" kern="0" dirty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16200000">
              <a:off x="3090959" y="1513624"/>
              <a:ext cx="390793" cy="268575"/>
            </a:xfrm>
            <a:prstGeom prst="triangl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279400" algn="ctr" rotWithShape="0">
                <a:prstClr val="black">
                  <a:alpha val="11000"/>
                </a:prstClr>
              </a:outerShdw>
            </a:effectLst>
          </p:spPr>
          <p:txBody>
            <a:bodyPr rtlCol="0" anchor="ctr"/>
            <a:lstStyle/>
            <a:p>
              <a:pPr algn="ctr" defTabSz="1219139"/>
              <a:endParaRPr lang="zh-CN" altLang="en-US" sz="1505" kern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273029" y="4485209"/>
            <a:ext cx="1891524" cy="1625737"/>
          </a:xfrm>
          <a:prstGeom prst="rect">
            <a:avLst/>
          </a:prstGeom>
          <a:solidFill>
            <a:srgbClr val="018DC8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126415" tIns="63208" rIns="126415" bIns="63208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rPr>
              <a:t>线路三</a:t>
            </a:r>
            <a:endParaRPr kumimoji="0" lang="en-US" altLang="zh-CN" sz="300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793237" y="4231088"/>
            <a:ext cx="5547049" cy="2133984"/>
            <a:chOff x="3152068" y="876176"/>
            <a:chExt cx="4012220" cy="1543472"/>
          </a:xfrm>
          <a:solidFill>
            <a:srgbClr val="C00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7" name="右箭头 46"/>
            <p:cNvSpPr/>
            <p:nvPr/>
          </p:nvSpPr>
          <p:spPr>
            <a:xfrm>
              <a:off x="3419872" y="876176"/>
              <a:ext cx="3744416" cy="1543472"/>
            </a:xfrm>
            <a:prstGeom prst="rightArrow">
              <a:avLst>
                <a:gd name="adj1" fmla="val 53364"/>
                <a:gd name="adj2" fmla="val 84558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279400" algn="ctr" rotWithShape="0">
                <a:prstClr val="black">
                  <a:alpha val="11000"/>
                </a:prstClr>
              </a:outerShdw>
            </a:effectLst>
          </p:spPr>
          <p:txBody>
            <a:bodyPr rtlCol="0" anchor="ctr"/>
            <a:lstStyle/>
            <a:p>
              <a:pPr algn="ctr" defTabSz="1219139"/>
              <a:r>
                <a:rPr lang="en-US" altLang="zh-CN" sz="1505" kern="0" dirty="0">
                  <a:solidFill>
                    <a:srgbClr val="262626">
                      <a:lumMod val="90000"/>
                      <a:lumOff val="10000"/>
                    </a:srgbClr>
                  </a:solidFill>
                  <a:ea typeface="微软雅黑"/>
                </a:rPr>
                <a:t>…………</a:t>
              </a:r>
              <a:endParaRPr lang="zh-CN" altLang="en-US" sz="1505" kern="0" dirty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6200000">
              <a:off x="3090959" y="1513624"/>
              <a:ext cx="390793" cy="268575"/>
            </a:xfrm>
            <a:prstGeom prst="triangl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279400" algn="ctr" rotWithShape="0">
                <a:prstClr val="black">
                  <a:alpha val="11000"/>
                </a:prstClr>
              </a:outerShdw>
            </a:effectLst>
          </p:spPr>
          <p:txBody>
            <a:bodyPr rtlCol="0" anchor="ctr"/>
            <a:lstStyle/>
            <a:p>
              <a:pPr algn="ctr" defTabSz="1219139"/>
              <a:endParaRPr lang="zh-CN" altLang="en-US" sz="1505" kern="0">
                <a:solidFill>
                  <a:srgbClr val="262626">
                    <a:lumMod val="90000"/>
                    <a:lumOff val="10000"/>
                  </a:srgbClr>
                </a:solidFill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7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二阶段工作成果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Group 9">
            <a:extLst>
              <a:ext uri="{FF2B5EF4-FFF2-40B4-BE49-F238E27FC236}">
                <a16:creationId xmlns:a16="http://schemas.microsoft.com/office/drawing/2014/main" id="{3F10BAEA-39B1-418A-B873-225A108626BB}"/>
              </a:ext>
            </a:extLst>
          </p:cNvPr>
          <p:cNvGrpSpPr>
            <a:grpSpLocks/>
          </p:cNvGrpSpPr>
          <p:nvPr/>
        </p:nvGrpSpPr>
        <p:grpSpPr bwMode="auto">
          <a:xfrm>
            <a:off x="9075756" y="2527646"/>
            <a:ext cx="1684771" cy="2785380"/>
            <a:chOff x="0" y="0"/>
            <a:chExt cx="1521423" cy="2950591"/>
          </a:xfrm>
        </p:grpSpPr>
        <p:sp>
          <p:nvSpPr>
            <p:cNvPr id="39" name="圆角矩形 264">
              <a:extLst>
                <a:ext uri="{FF2B5EF4-FFF2-40B4-BE49-F238E27FC236}">
                  <a16:creationId xmlns:a16="http://schemas.microsoft.com/office/drawing/2014/main" id="{8F251D7F-A8FB-407D-82EE-DE2B7E33F5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714584" y="714584"/>
              <a:ext cx="2950591" cy="1521423"/>
            </a:xfrm>
            <a:prstGeom prst="roundRect">
              <a:avLst>
                <a:gd name="adj" fmla="val 50000"/>
              </a:avLst>
            </a:prstGeom>
            <a:solidFill>
              <a:srgbClr val="FF7C80"/>
            </a:solidFill>
            <a:ln w="34925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43" name="椭圆 265">
              <a:extLst>
                <a:ext uri="{FF2B5EF4-FFF2-40B4-BE49-F238E27FC236}">
                  <a16:creationId xmlns:a16="http://schemas.microsoft.com/office/drawing/2014/main" id="{10870A82-BA70-447B-99CB-AF6B92950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0" y="176755"/>
              <a:ext cx="1189128" cy="1189128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FF7C8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44" name="Text Box 39">
              <a:extLst>
                <a:ext uri="{FF2B5EF4-FFF2-40B4-BE49-F238E27FC236}">
                  <a16:creationId xmlns:a16="http://schemas.microsoft.com/office/drawing/2014/main" id="{0BCC30F9-ED7C-469C-B6D4-7303443F6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78" y="151437"/>
              <a:ext cx="1307517" cy="787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rgbClr val="FF7C80"/>
                  </a:solidFill>
                  <a:latin typeface="微软雅黑" pitchFamily="34" charset="-122"/>
                  <a:ea typeface="宋体" pitchFamily="2" charset="-122"/>
                  <a:sym typeface="微软雅黑" pitchFamily="34" charset="-122"/>
                </a:rPr>
                <a:t>4</a:t>
              </a:r>
              <a:endParaRPr lang="zh-CN" altLang="en-US" dirty="0">
                <a:solidFill>
                  <a:srgbClr val="FF7C8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矩形 267">
              <a:extLst>
                <a:ext uri="{FF2B5EF4-FFF2-40B4-BE49-F238E27FC236}">
                  <a16:creationId xmlns:a16="http://schemas.microsoft.com/office/drawing/2014/main" id="{16DA5ED0-91C2-4E22-A649-2AB17FE1E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21" y="774158"/>
              <a:ext cx="586561" cy="480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rPr>
                <a:t>测试</a:t>
              </a:r>
              <a:endParaRPr lang="en-US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6" name="Text Box 39">
              <a:extLst>
                <a:ext uri="{FF2B5EF4-FFF2-40B4-BE49-F238E27FC236}">
                  <a16:creationId xmlns:a16="http://schemas.microsoft.com/office/drawing/2014/main" id="{CC3ABEAD-3606-4FBA-8EEB-9F57ECB40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79053"/>
              <a:ext cx="1461803" cy="1413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lang="en-US" altLang="zh-CN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10</a:t>
              </a:r>
              <a:r>
                <a:rPr lang="zh-CN" altLang="en-US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月</a:t>
              </a:r>
              <a:r>
                <a:rPr lang="en-US" altLang="zh-CN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10</a:t>
              </a:r>
              <a:r>
                <a:rPr lang="zh-CN" altLang="en-US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日</a:t>
              </a:r>
              <a:endParaRPr lang="en-US" altLang="zh-CN" sz="1400" b="1" dirty="0">
                <a:solidFill>
                  <a:prstClr val="white"/>
                </a:solidFill>
                <a:latin typeface="黑体"/>
                <a:sym typeface="微软雅黑" pitchFamily="34" charset="-122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lang="en-US" altLang="zh-CN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1.</a:t>
              </a:r>
              <a:r>
                <a:rPr lang="zh-CN" altLang="en-US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运行保障</a:t>
              </a:r>
              <a:endParaRPr lang="en-US" altLang="zh-CN" sz="1400" b="1" dirty="0">
                <a:solidFill>
                  <a:prstClr val="white"/>
                </a:solidFill>
                <a:latin typeface="黑体"/>
                <a:sym typeface="微软雅黑" pitchFamily="34" charset="-122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lang="en-US" altLang="zh-CN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2.</a:t>
              </a:r>
              <a:r>
                <a:rPr lang="zh-CN" altLang="en-US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设备调试</a:t>
              </a:r>
              <a:endParaRPr lang="en-US" altLang="zh-CN" sz="1400" b="1" dirty="0">
                <a:solidFill>
                  <a:prstClr val="white"/>
                </a:solidFill>
                <a:latin typeface="黑体"/>
                <a:sym typeface="微软雅黑" pitchFamily="34" charset="-122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lang="en-US" altLang="zh-CN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3.</a:t>
              </a:r>
              <a:r>
                <a:rPr lang="zh-CN" altLang="en-US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问题处理</a:t>
              </a:r>
              <a:endParaRPr lang="en-US" altLang="zh-CN" sz="1400" b="1" dirty="0">
                <a:solidFill>
                  <a:prstClr val="white"/>
                </a:solidFill>
                <a:latin typeface="黑体"/>
                <a:sym typeface="微软雅黑" pitchFamily="34" charset="-122"/>
              </a:endParaRPr>
            </a:p>
          </p:txBody>
        </p:sp>
      </p:grpSp>
      <p:grpSp>
        <p:nvGrpSpPr>
          <p:cNvPr id="47" name="Group 33">
            <a:extLst>
              <a:ext uri="{FF2B5EF4-FFF2-40B4-BE49-F238E27FC236}">
                <a16:creationId xmlns:a16="http://schemas.microsoft.com/office/drawing/2014/main" id="{0452A778-A0C4-431C-8C92-9DC957540316}"/>
              </a:ext>
            </a:extLst>
          </p:cNvPr>
          <p:cNvGrpSpPr>
            <a:grpSpLocks/>
          </p:cNvGrpSpPr>
          <p:nvPr/>
        </p:nvGrpSpPr>
        <p:grpSpPr bwMode="auto">
          <a:xfrm>
            <a:off x="3162801" y="3665176"/>
            <a:ext cx="696384" cy="285750"/>
            <a:chOff x="0" y="0"/>
            <a:chExt cx="522914" cy="285752"/>
          </a:xfrm>
        </p:grpSpPr>
        <p:sp>
          <p:nvSpPr>
            <p:cNvPr id="48" name="燕尾形 288">
              <a:extLst>
                <a:ext uri="{FF2B5EF4-FFF2-40B4-BE49-F238E27FC236}">
                  <a16:creationId xmlns:a16="http://schemas.microsoft.com/office/drawing/2014/main" id="{E636FBE0-36FE-43E6-BECB-A74EC7790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5752" cy="285752"/>
            </a:xfrm>
            <a:prstGeom prst="chevron">
              <a:avLst>
                <a:gd name="adj" fmla="val 50000"/>
              </a:avLst>
            </a:prstGeom>
            <a:solidFill>
              <a:srgbClr val="33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49" name="燕尾形 289">
              <a:extLst>
                <a:ext uri="{FF2B5EF4-FFF2-40B4-BE49-F238E27FC236}">
                  <a16:creationId xmlns:a16="http://schemas.microsoft.com/office/drawing/2014/main" id="{60D0C59C-B267-4E3D-AA21-8D5FE3838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62" y="0"/>
              <a:ext cx="285752" cy="285752"/>
            </a:xfrm>
            <a:prstGeom prst="chevron">
              <a:avLst>
                <a:gd name="adj" fmla="val 50000"/>
              </a:avLst>
            </a:prstGeom>
            <a:solidFill>
              <a:srgbClr val="33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50" name="Group 18">
            <a:extLst>
              <a:ext uri="{FF2B5EF4-FFF2-40B4-BE49-F238E27FC236}">
                <a16:creationId xmlns:a16="http://schemas.microsoft.com/office/drawing/2014/main" id="{7FC3D811-58D3-4EA5-94A6-03BB3BB6D127}"/>
              </a:ext>
            </a:extLst>
          </p:cNvPr>
          <p:cNvGrpSpPr>
            <a:grpSpLocks/>
          </p:cNvGrpSpPr>
          <p:nvPr/>
        </p:nvGrpSpPr>
        <p:grpSpPr bwMode="auto">
          <a:xfrm>
            <a:off x="3859188" y="2484695"/>
            <a:ext cx="1768289" cy="2828332"/>
            <a:chOff x="-49231" y="0"/>
            <a:chExt cx="1570654" cy="2950591"/>
          </a:xfrm>
        </p:grpSpPr>
        <p:sp>
          <p:nvSpPr>
            <p:cNvPr id="51" name="圆角矩形 273">
              <a:extLst>
                <a:ext uri="{FF2B5EF4-FFF2-40B4-BE49-F238E27FC236}">
                  <a16:creationId xmlns:a16="http://schemas.microsoft.com/office/drawing/2014/main" id="{5C573FAF-3B05-4358-9FF3-787DD97A7B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714584" y="714584"/>
              <a:ext cx="2950591" cy="1521423"/>
            </a:xfrm>
            <a:prstGeom prst="roundRect">
              <a:avLst>
                <a:gd name="adj" fmla="val 50000"/>
              </a:avLst>
            </a:prstGeom>
            <a:solidFill>
              <a:srgbClr val="09ADE7"/>
            </a:solidFill>
            <a:ln w="34925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52" name="椭圆 274">
              <a:extLst>
                <a:ext uri="{FF2B5EF4-FFF2-40B4-BE49-F238E27FC236}">
                  <a16:creationId xmlns:a16="http://schemas.microsoft.com/office/drawing/2014/main" id="{4C75B700-1797-4434-80E2-9D6CCA08A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33" y="176755"/>
              <a:ext cx="1189128" cy="1189128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09ADE7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53" name="Text Box 39">
              <a:extLst>
                <a:ext uri="{FF2B5EF4-FFF2-40B4-BE49-F238E27FC236}">
                  <a16:creationId xmlns:a16="http://schemas.microsoft.com/office/drawing/2014/main" id="{F4F8A8B2-F050-49F2-965C-ED464C29F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78" y="151437"/>
              <a:ext cx="1307517" cy="77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rgbClr val="09ADE7"/>
                  </a:solidFill>
                  <a:latin typeface="微软雅黑" pitchFamily="34" charset="-122"/>
                  <a:ea typeface="宋体" pitchFamily="2" charset="-122"/>
                  <a:sym typeface="微软雅黑" pitchFamily="34" charset="-122"/>
                </a:rPr>
                <a:t>2</a:t>
              </a:r>
              <a:endParaRPr lang="zh-CN" altLang="en-US" dirty="0">
                <a:solidFill>
                  <a:srgbClr val="09ADE7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4" name="矩形 276">
              <a:extLst>
                <a:ext uri="{FF2B5EF4-FFF2-40B4-BE49-F238E27FC236}">
                  <a16:creationId xmlns:a16="http://schemas.microsoft.com/office/drawing/2014/main" id="{DB19186C-A3F2-492B-AA4E-F37B2620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27" y="774158"/>
              <a:ext cx="576941" cy="473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rPr>
                <a:t>内测</a:t>
              </a:r>
              <a:endParaRPr lang="en-US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5" name="Text Box 39">
              <a:extLst>
                <a:ext uri="{FF2B5EF4-FFF2-40B4-BE49-F238E27FC236}">
                  <a16:creationId xmlns:a16="http://schemas.microsoft.com/office/drawing/2014/main" id="{3F460A4E-EA65-44F6-A4FB-E06A36AFA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231" y="1279053"/>
              <a:ext cx="1511034" cy="1392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lang="en-US" altLang="zh-CN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6</a:t>
              </a:r>
              <a:r>
                <a:rPr lang="zh-CN" altLang="en-US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月</a:t>
              </a:r>
              <a:r>
                <a:rPr lang="en-US" altLang="zh-CN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1</a:t>
              </a:r>
              <a:r>
                <a:rPr lang="zh-CN" altLang="en-US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日</a:t>
              </a:r>
              <a:endParaRPr lang="en-US" altLang="zh-CN" sz="1400" b="1" dirty="0">
                <a:solidFill>
                  <a:prstClr val="white"/>
                </a:solidFill>
                <a:latin typeface="黑体"/>
                <a:sym typeface="微软雅黑" pitchFamily="34" charset="-122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lang="en-US" altLang="zh-CN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1.</a:t>
              </a:r>
              <a:r>
                <a:rPr lang="zh-CN" altLang="en-US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性能测试</a:t>
              </a:r>
              <a:endParaRPr lang="en-US" altLang="zh-CN" sz="1400" b="1" dirty="0">
                <a:solidFill>
                  <a:prstClr val="white"/>
                </a:solidFill>
                <a:latin typeface="黑体"/>
                <a:sym typeface="微软雅黑" pitchFamily="34" charset="-122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lang="en-US" altLang="zh-CN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2.</a:t>
              </a:r>
              <a:r>
                <a:rPr lang="zh-CN" altLang="en-US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压力测试</a:t>
              </a:r>
              <a:endParaRPr lang="en-US" altLang="zh-CN" sz="1400" b="1" dirty="0">
                <a:solidFill>
                  <a:prstClr val="white"/>
                </a:solidFill>
                <a:latin typeface="黑体"/>
                <a:sym typeface="微软雅黑" pitchFamily="34" charset="-122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lang="en-US" altLang="zh-CN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3.</a:t>
              </a:r>
              <a:r>
                <a:rPr lang="zh-CN" altLang="en-US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真实模拟测试</a:t>
              </a:r>
              <a:endParaRPr lang="en-US" altLang="zh-CN" sz="1400" b="1" dirty="0">
                <a:solidFill>
                  <a:prstClr val="white"/>
                </a:solidFill>
                <a:latin typeface="黑体"/>
                <a:sym typeface="微软雅黑" pitchFamily="34" charset="-122"/>
              </a:endParaRPr>
            </a:p>
          </p:txBody>
        </p:sp>
      </p:grpSp>
      <p:grpSp>
        <p:nvGrpSpPr>
          <p:cNvPr id="56" name="Group 30">
            <a:extLst>
              <a:ext uri="{FF2B5EF4-FFF2-40B4-BE49-F238E27FC236}">
                <a16:creationId xmlns:a16="http://schemas.microsoft.com/office/drawing/2014/main" id="{A25FA124-03E2-442E-9876-2D3EB3D0496E}"/>
              </a:ext>
            </a:extLst>
          </p:cNvPr>
          <p:cNvGrpSpPr>
            <a:grpSpLocks/>
          </p:cNvGrpSpPr>
          <p:nvPr/>
        </p:nvGrpSpPr>
        <p:grpSpPr bwMode="auto">
          <a:xfrm>
            <a:off x="5665117" y="3670600"/>
            <a:ext cx="696384" cy="285750"/>
            <a:chOff x="0" y="0"/>
            <a:chExt cx="522914" cy="285752"/>
          </a:xfrm>
          <a:solidFill>
            <a:srgbClr val="09ADE7"/>
          </a:solidFill>
        </p:grpSpPr>
        <p:sp>
          <p:nvSpPr>
            <p:cNvPr id="57" name="燕尾形 285">
              <a:extLst>
                <a:ext uri="{FF2B5EF4-FFF2-40B4-BE49-F238E27FC236}">
                  <a16:creationId xmlns:a16="http://schemas.microsoft.com/office/drawing/2014/main" id="{B1895BB9-7378-42B7-8FCD-63A452BD4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5752" cy="28575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58" name="燕尾形 286">
              <a:extLst>
                <a:ext uri="{FF2B5EF4-FFF2-40B4-BE49-F238E27FC236}">
                  <a16:creationId xmlns:a16="http://schemas.microsoft.com/office/drawing/2014/main" id="{312C3E6C-0A9A-4521-A4C2-1684A5951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62" y="0"/>
              <a:ext cx="285752" cy="28575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59" name="Group 24">
            <a:extLst>
              <a:ext uri="{FF2B5EF4-FFF2-40B4-BE49-F238E27FC236}">
                <a16:creationId xmlns:a16="http://schemas.microsoft.com/office/drawing/2014/main" id="{0287BF9E-54F5-46D9-941D-99EB42B3227A}"/>
              </a:ext>
            </a:extLst>
          </p:cNvPr>
          <p:cNvGrpSpPr>
            <a:grpSpLocks/>
          </p:cNvGrpSpPr>
          <p:nvPr/>
        </p:nvGrpSpPr>
        <p:grpSpPr bwMode="auto">
          <a:xfrm>
            <a:off x="6454532" y="2539909"/>
            <a:ext cx="1698520" cy="2773117"/>
            <a:chOff x="0" y="0"/>
            <a:chExt cx="1521423" cy="2950591"/>
          </a:xfrm>
        </p:grpSpPr>
        <p:sp>
          <p:nvSpPr>
            <p:cNvPr id="60" name="圆角矩形 279">
              <a:extLst>
                <a:ext uri="{FF2B5EF4-FFF2-40B4-BE49-F238E27FC236}">
                  <a16:creationId xmlns:a16="http://schemas.microsoft.com/office/drawing/2014/main" id="{127612E4-2704-47A6-9C66-3F8D766BF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714584" y="714584"/>
              <a:ext cx="2950591" cy="1521423"/>
            </a:xfrm>
            <a:prstGeom prst="roundRect">
              <a:avLst>
                <a:gd name="adj" fmla="val 50000"/>
              </a:avLst>
            </a:prstGeom>
            <a:solidFill>
              <a:srgbClr val="DB89D1"/>
            </a:solidFill>
            <a:ln w="34925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61" name="椭圆 280">
              <a:extLst>
                <a:ext uri="{FF2B5EF4-FFF2-40B4-BE49-F238E27FC236}">
                  <a16:creationId xmlns:a16="http://schemas.microsoft.com/office/drawing/2014/main" id="{889EE4FB-BAC6-40D9-9923-B0DC73BCC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0" y="176755"/>
              <a:ext cx="1189128" cy="1189128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DB89D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62" name="Text Box 39">
              <a:extLst>
                <a:ext uri="{FF2B5EF4-FFF2-40B4-BE49-F238E27FC236}">
                  <a16:creationId xmlns:a16="http://schemas.microsoft.com/office/drawing/2014/main" id="{64B12257-B810-4D1E-84B5-99EA7AFEB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78" y="151437"/>
              <a:ext cx="1307517" cy="790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rgbClr val="E36C09"/>
                  </a:solidFill>
                  <a:latin typeface="微软雅黑" pitchFamily="34" charset="-122"/>
                  <a:ea typeface="宋体" pitchFamily="2" charset="-122"/>
                  <a:sym typeface="微软雅黑" pitchFamily="34" charset="-122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3" name="矩形 282">
              <a:extLst>
                <a:ext uri="{FF2B5EF4-FFF2-40B4-BE49-F238E27FC236}">
                  <a16:creationId xmlns:a16="http://schemas.microsoft.com/office/drawing/2014/main" id="{0574A56B-6B19-4F02-AC99-C1EFD599D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89" y="774158"/>
              <a:ext cx="581813" cy="48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rPr>
                <a:t>部署</a:t>
              </a:r>
              <a:endParaRPr lang="en-US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4" name="Text Box 39">
              <a:extLst>
                <a:ext uri="{FF2B5EF4-FFF2-40B4-BE49-F238E27FC236}">
                  <a16:creationId xmlns:a16="http://schemas.microsoft.com/office/drawing/2014/main" id="{CE476849-5491-4D50-9772-7BFB54812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95893"/>
              <a:ext cx="1461803" cy="157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lang="en-US" altLang="zh-CN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9</a:t>
              </a:r>
              <a:r>
                <a:rPr lang="zh-CN" altLang="en-US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月</a:t>
              </a:r>
              <a:r>
                <a:rPr lang="en-US" altLang="zh-CN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10</a:t>
              </a:r>
              <a:r>
                <a:rPr lang="zh-CN" altLang="en-US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日</a:t>
              </a:r>
              <a:endParaRPr lang="en-US" altLang="zh-CN" sz="1400" b="1" dirty="0">
                <a:solidFill>
                  <a:prstClr val="white"/>
                </a:solidFill>
                <a:latin typeface="黑体"/>
                <a:sym typeface="微软雅黑" pitchFamily="34" charset="-122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lang="en-US" altLang="zh-CN" sz="12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1.</a:t>
              </a:r>
              <a:r>
                <a:rPr lang="zh-CN" altLang="en-US" sz="12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软件环境安装</a:t>
              </a:r>
              <a:endParaRPr lang="en-US" altLang="zh-CN" sz="1200" b="1" dirty="0">
                <a:solidFill>
                  <a:prstClr val="white"/>
                </a:solidFill>
                <a:latin typeface="黑体"/>
                <a:sym typeface="微软雅黑" pitchFamily="34" charset="-122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lang="en-US" altLang="zh-CN" sz="12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2.</a:t>
              </a:r>
              <a:r>
                <a:rPr lang="zh-CN" altLang="en-US" sz="12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网络搭建</a:t>
              </a:r>
              <a:endParaRPr lang="en-US" altLang="zh-CN" sz="1200" b="1" dirty="0">
                <a:solidFill>
                  <a:prstClr val="white"/>
                </a:solidFill>
                <a:latin typeface="黑体"/>
                <a:sym typeface="微软雅黑" pitchFamily="34" charset="-122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lang="en-US" altLang="zh-CN" sz="12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3.</a:t>
              </a:r>
              <a:r>
                <a:rPr lang="zh-CN" altLang="en-US" sz="12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服务部署</a:t>
              </a:r>
              <a:endParaRPr lang="en-US" altLang="zh-CN" sz="1200" b="1" dirty="0">
                <a:solidFill>
                  <a:prstClr val="white"/>
                </a:solidFill>
                <a:latin typeface="黑体"/>
                <a:sym typeface="微软雅黑" pitchFamily="34" charset="-122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lang="en-US" altLang="zh-CN" sz="12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4.</a:t>
              </a:r>
              <a:r>
                <a:rPr lang="zh-CN" altLang="en-US" sz="12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硬件接入</a:t>
              </a:r>
              <a:endParaRPr lang="en-US" altLang="zh-CN" sz="1200" b="1" dirty="0">
                <a:solidFill>
                  <a:prstClr val="white"/>
                </a:solidFill>
                <a:latin typeface="黑体"/>
                <a:sym typeface="微软雅黑" pitchFamily="34" charset="-122"/>
              </a:endParaRPr>
            </a:p>
          </p:txBody>
        </p:sp>
      </p:grpSp>
      <p:grpSp>
        <p:nvGrpSpPr>
          <p:cNvPr id="65" name="Group 30">
            <a:extLst>
              <a:ext uri="{FF2B5EF4-FFF2-40B4-BE49-F238E27FC236}">
                <a16:creationId xmlns:a16="http://schemas.microsoft.com/office/drawing/2014/main" id="{6475BA68-DD69-4543-B703-0C8A1E653350}"/>
              </a:ext>
            </a:extLst>
          </p:cNvPr>
          <p:cNvGrpSpPr>
            <a:grpSpLocks/>
          </p:cNvGrpSpPr>
          <p:nvPr/>
        </p:nvGrpSpPr>
        <p:grpSpPr bwMode="auto">
          <a:xfrm>
            <a:off x="8256540" y="3658447"/>
            <a:ext cx="696384" cy="285750"/>
            <a:chOff x="0" y="0"/>
            <a:chExt cx="522914" cy="285752"/>
          </a:xfrm>
          <a:solidFill>
            <a:srgbClr val="DB89D1"/>
          </a:solidFill>
        </p:grpSpPr>
        <p:sp>
          <p:nvSpPr>
            <p:cNvPr id="66" name="燕尾形 285">
              <a:extLst>
                <a:ext uri="{FF2B5EF4-FFF2-40B4-BE49-F238E27FC236}">
                  <a16:creationId xmlns:a16="http://schemas.microsoft.com/office/drawing/2014/main" id="{B0FD9910-2802-4E77-A2C2-67859B328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5752" cy="28575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67" name="燕尾形 286">
              <a:extLst>
                <a:ext uri="{FF2B5EF4-FFF2-40B4-BE49-F238E27FC236}">
                  <a16:creationId xmlns:a16="http://schemas.microsoft.com/office/drawing/2014/main" id="{04CCBF94-82AC-4F47-A81F-CDF42842D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62" y="0"/>
              <a:ext cx="285752" cy="28575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68" name="Group 9">
            <a:extLst>
              <a:ext uri="{FF2B5EF4-FFF2-40B4-BE49-F238E27FC236}">
                <a16:creationId xmlns:a16="http://schemas.microsoft.com/office/drawing/2014/main" id="{F11FBFC2-A95C-4A4E-A7CF-F124A51C339F}"/>
              </a:ext>
            </a:extLst>
          </p:cNvPr>
          <p:cNvGrpSpPr>
            <a:grpSpLocks/>
          </p:cNvGrpSpPr>
          <p:nvPr/>
        </p:nvGrpSpPr>
        <p:grpSpPr bwMode="auto">
          <a:xfrm>
            <a:off x="1414566" y="2484695"/>
            <a:ext cx="1697651" cy="2789660"/>
            <a:chOff x="0" y="0"/>
            <a:chExt cx="1521423" cy="2950591"/>
          </a:xfrm>
        </p:grpSpPr>
        <p:sp>
          <p:nvSpPr>
            <p:cNvPr id="69" name="圆角矩形 264">
              <a:extLst>
                <a:ext uri="{FF2B5EF4-FFF2-40B4-BE49-F238E27FC236}">
                  <a16:creationId xmlns:a16="http://schemas.microsoft.com/office/drawing/2014/main" id="{2560EAAD-17F0-4080-B84F-AFD69F0D9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714584" y="714584"/>
              <a:ext cx="2950591" cy="152142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9933"/>
                </a:gs>
                <a:gs pos="98999">
                  <a:srgbClr val="70D34D"/>
                </a:gs>
                <a:gs pos="100000">
                  <a:srgbClr val="70D34D"/>
                </a:gs>
              </a:gsLst>
              <a:lin ang="5400000" scaled="1"/>
            </a:gradFill>
            <a:ln w="34925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70" name="椭圆 265">
              <a:extLst>
                <a:ext uri="{FF2B5EF4-FFF2-40B4-BE49-F238E27FC236}">
                  <a16:creationId xmlns:a16="http://schemas.microsoft.com/office/drawing/2014/main" id="{B26C86EE-8161-451C-84BE-94926FFA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0" y="176755"/>
              <a:ext cx="1189128" cy="1189128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92D05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71" name="Text Box 39">
              <a:extLst>
                <a:ext uri="{FF2B5EF4-FFF2-40B4-BE49-F238E27FC236}">
                  <a16:creationId xmlns:a16="http://schemas.microsoft.com/office/drawing/2014/main" id="{1987DD2F-8E8D-408B-83BA-1410F6F2D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78" y="151437"/>
              <a:ext cx="1307517" cy="786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rgbClr val="339933"/>
                  </a:solidFill>
                  <a:latin typeface="微软雅黑" pitchFamily="34" charset="-122"/>
                  <a:ea typeface="宋体" pitchFamily="2" charset="-122"/>
                  <a:sym typeface="微软雅黑" pitchFamily="34" charset="-122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2" name="矩形 267">
              <a:extLst>
                <a:ext uri="{FF2B5EF4-FFF2-40B4-BE49-F238E27FC236}">
                  <a16:creationId xmlns:a16="http://schemas.microsoft.com/office/drawing/2014/main" id="{A0C43ADC-B422-41F3-8B8F-6F7D5D352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05" y="774158"/>
              <a:ext cx="552585" cy="453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rPr>
                <a:t>开发</a:t>
              </a:r>
              <a:endParaRPr lang="en-US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" name="Text Box 39">
              <a:extLst>
                <a:ext uri="{FF2B5EF4-FFF2-40B4-BE49-F238E27FC236}">
                  <a16:creationId xmlns:a16="http://schemas.microsoft.com/office/drawing/2014/main" id="{63EE0787-2376-4C3A-AD9F-F086FBE1C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79053"/>
              <a:ext cx="1461803" cy="1061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lang="en-US" altLang="zh-CN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4</a:t>
              </a:r>
              <a:r>
                <a:rPr lang="zh-CN" altLang="en-US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月</a:t>
              </a:r>
              <a:r>
                <a:rPr lang="en-US" altLang="zh-CN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9</a:t>
              </a:r>
              <a:r>
                <a:rPr lang="zh-CN" altLang="en-US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日</a:t>
              </a:r>
              <a:endParaRPr lang="en-US" altLang="zh-CN" sz="1400" b="1" dirty="0">
                <a:solidFill>
                  <a:prstClr val="white"/>
                </a:solidFill>
                <a:latin typeface="黑体"/>
                <a:sym typeface="微软雅黑" pitchFamily="34" charset="-122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lang="en-US" altLang="zh-CN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1.</a:t>
              </a:r>
              <a:r>
                <a:rPr lang="zh-CN" altLang="en-US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系统开发</a:t>
              </a:r>
              <a:endParaRPr lang="en-US" altLang="zh-CN" sz="1400" b="1" dirty="0">
                <a:solidFill>
                  <a:prstClr val="white"/>
                </a:solidFill>
                <a:latin typeface="黑体"/>
                <a:sym typeface="微软雅黑" pitchFamily="34" charset="-122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lang="en-US" altLang="zh-CN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2.</a:t>
              </a:r>
              <a:r>
                <a:rPr lang="zh-CN" altLang="en-US" sz="1400" b="1" dirty="0">
                  <a:solidFill>
                    <a:prstClr val="white"/>
                  </a:solidFill>
                  <a:latin typeface="黑体"/>
                  <a:sym typeface="微软雅黑" pitchFamily="34" charset="-122"/>
                </a:rPr>
                <a:t>数据集成</a:t>
              </a:r>
              <a:endParaRPr lang="en-US" altLang="zh-CN" sz="1400" b="1" dirty="0">
                <a:solidFill>
                  <a:prstClr val="white"/>
                </a:solidFill>
                <a:latin typeface="黑体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5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临时车管理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圆角矩形 5"/>
          <p:cNvSpPr/>
          <p:nvPr/>
        </p:nvSpPr>
        <p:spPr bwMode="auto">
          <a:xfrm>
            <a:off x="5131775" y="4757887"/>
            <a:ext cx="4095745" cy="713869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rgbClr val="FB727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4673" tIns="57337" rIns="114673" bIns="573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467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5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3" name="圆角矩形 5"/>
          <p:cNvSpPr/>
          <p:nvPr/>
        </p:nvSpPr>
        <p:spPr bwMode="auto">
          <a:xfrm>
            <a:off x="5131775" y="1638603"/>
            <a:ext cx="4095745" cy="713869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rgbClr val="018D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4673" tIns="57337" rIns="114673" bIns="573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467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5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4" name="TextBox 27"/>
          <p:cNvSpPr txBox="1"/>
          <p:nvPr/>
        </p:nvSpPr>
        <p:spPr>
          <a:xfrm>
            <a:off x="5938087" y="1744652"/>
            <a:ext cx="1473480" cy="478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39"/>
            <a:r>
              <a:rPr lang="zh-CN" altLang="en-US" sz="2508" dirty="0">
                <a:solidFill>
                  <a:srgbClr val="F8F8F8"/>
                </a:solidFill>
                <a:latin typeface="微软雅黑"/>
                <a:ea typeface="微软雅黑"/>
              </a:rPr>
              <a:t>单位管理</a:t>
            </a:r>
          </a:p>
        </p:txBody>
      </p:sp>
      <p:sp>
        <p:nvSpPr>
          <p:cNvPr id="25" name="空心弧 24"/>
          <p:cNvSpPr/>
          <p:nvPr/>
        </p:nvSpPr>
        <p:spPr bwMode="auto">
          <a:xfrm flipV="1">
            <a:off x="2122627" y="1079663"/>
            <a:ext cx="1831751" cy="183175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rgbClr val="355C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4673" tIns="57337" rIns="114673" bIns="573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467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5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6" name="空心弧 25"/>
          <p:cNvSpPr/>
          <p:nvPr/>
        </p:nvSpPr>
        <p:spPr bwMode="auto">
          <a:xfrm rot="10800000" flipV="1">
            <a:off x="3592735" y="1406567"/>
            <a:ext cx="1831751" cy="183175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rgbClr val="018D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4673" tIns="57337" rIns="114673" bIns="573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467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5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7" name="空心弧 26"/>
          <p:cNvSpPr/>
          <p:nvPr/>
        </p:nvSpPr>
        <p:spPr bwMode="auto">
          <a:xfrm rot="4631022" flipV="1">
            <a:off x="3635180" y="2925729"/>
            <a:ext cx="1831751" cy="1831751"/>
          </a:xfrm>
          <a:prstGeom prst="blockArc">
            <a:avLst>
              <a:gd name="adj1" fmla="val 10168821"/>
              <a:gd name="adj2" fmla="val 20860726"/>
              <a:gd name="adj3" fmla="val 17514"/>
            </a:avLst>
          </a:prstGeom>
          <a:solidFill>
            <a:srgbClr val="017B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4673" tIns="57337" rIns="114673" bIns="573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467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5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8" name="空心弧 27"/>
          <p:cNvSpPr/>
          <p:nvPr/>
        </p:nvSpPr>
        <p:spPr bwMode="auto">
          <a:xfrm>
            <a:off x="2149394" y="4757888"/>
            <a:ext cx="1831751" cy="183175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rgbClr val="FF920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4673" tIns="57337" rIns="114673" bIns="57337" numCol="1" rtlCol="0" anchor="t" anchorCtr="0" compatLnSpc="1">
            <a:prstTxWarp prst="textNoShape">
              <a:avLst/>
            </a:prstTxWarp>
          </a:bodyPr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endParaRPr lang="zh-CN" altLang="en-US" sz="2257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9" name="空心弧 28"/>
          <p:cNvSpPr/>
          <p:nvPr/>
        </p:nvSpPr>
        <p:spPr bwMode="auto">
          <a:xfrm rot="10800000">
            <a:off x="3619502" y="4430984"/>
            <a:ext cx="1831751" cy="183175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rgbClr val="FB727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4673" tIns="57337" rIns="114673" bIns="573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467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5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30" name="TextBox 33"/>
          <p:cNvSpPr txBox="1"/>
          <p:nvPr/>
        </p:nvSpPr>
        <p:spPr>
          <a:xfrm>
            <a:off x="4210512" y="1889553"/>
            <a:ext cx="668773" cy="864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39"/>
            <a:r>
              <a:rPr lang="en-US" altLang="zh-CN" sz="5016" b="1" dirty="0">
                <a:solidFill>
                  <a:srgbClr val="017BC4"/>
                </a:solidFill>
                <a:latin typeface="微软雅黑"/>
                <a:ea typeface="微软雅黑"/>
              </a:rPr>
              <a:t>A</a:t>
            </a:r>
            <a:endParaRPr lang="zh-CN" altLang="en-US" sz="5016" b="1" dirty="0">
              <a:solidFill>
                <a:srgbClr val="017BC4"/>
              </a:solidFill>
              <a:latin typeface="微软雅黑"/>
              <a:ea typeface="微软雅黑"/>
            </a:endParaRPr>
          </a:p>
        </p:txBody>
      </p:sp>
      <p:sp>
        <p:nvSpPr>
          <p:cNvPr id="31" name="TextBox 34"/>
          <p:cNvSpPr txBox="1"/>
          <p:nvPr/>
        </p:nvSpPr>
        <p:spPr>
          <a:xfrm>
            <a:off x="4210512" y="4918982"/>
            <a:ext cx="623889" cy="864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39"/>
            <a:r>
              <a:rPr lang="en-US" altLang="zh-CN" sz="5016" b="1" dirty="0">
                <a:solidFill>
                  <a:srgbClr val="017BC4"/>
                </a:solidFill>
                <a:latin typeface="微软雅黑"/>
                <a:ea typeface="微软雅黑"/>
              </a:rPr>
              <a:t>B</a:t>
            </a:r>
            <a:endParaRPr lang="zh-CN" altLang="en-US" sz="5016" b="1" dirty="0">
              <a:solidFill>
                <a:srgbClr val="017BC4"/>
              </a:solidFill>
              <a:latin typeface="微软雅黑"/>
              <a:ea typeface="微软雅黑"/>
            </a:endParaRPr>
          </a:p>
        </p:txBody>
      </p:sp>
      <p:sp>
        <p:nvSpPr>
          <p:cNvPr id="32" name="TextBox 35"/>
          <p:cNvSpPr txBox="1"/>
          <p:nvPr/>
        </p:nvSpPr>
        <p:spPr>
          <a:xfrm>
            <a:off x="5647280" y="2561281"/>
            <a:ext cx="5325134" cy="90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39">
              <a:lnSpc>
                <a:spcPct val="150000"/>
              </a:lnSpc>
            </a:pPr>
            <a:r>
              <a:rPr lang="zh-CN" altLang="en-US" sz="1756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  <a:ea typeface="微软雅黑"/>
              </a:rPr>
              <a:t>单位编号</a:t>
            </a:r>
            <a:r>
              <a:rPr lang="en-US" altLang="zh-CN" sz="1756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  <a:ea typeface="微软雅黑"/>
              </a:rPr>
              <a:t> </a:t>
            </a:r>
            <a:r>
              <a:rPr lang="zh-CN" altLang="en-US" sz="1756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  <a:ea typeface="微软雅黑"/>
              </a:rPr>
              <a:t>名称 负责人 联系电话  状态 登记次数  创建人  创建时间 </a:t>
            </a:r>
          </a:p>
        </p:txBody>
      </p:sp>
      <p:sp>
        <p:nvSpPr>
          <p:cNvPr id="33" name="TextBox 36"/>
          <p:cNvSpPr txBox="1"/>
          <p:nvPr/>
        </p:nvSpPr>
        <p:spPr>
          <a:xfrm>
            <a:off x="5647280" y="5443802"/>
            <a:ext cx="5415438" cy="449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defRPr>
            </a:lvl1pPr>
          </a:lstStyle>
          <a:p>
            <a:pPr defTabSz="1219139"/>
            <a:r>
              <a:rPr lang="zh-CN" altLang="en-US" sz="1756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  <a:ea typeface="微软雅黑"/>
              </a:rPr>
              <a:t>车牌号 临时单位 车辆类型 座位数 状态</a:t>
            </a:r>
          </a:p>
        </p:txBody>
      </p:sp>
      <p:sp>
        <p:nvSpPr>
          <p:cNvPr id="34" name="TextBox 37"/>
          <p:cNvSpPr txBox="1"/>
          <p:nvPr/>
        </p:nvSpPr>
        <p:spPr>
          <a:xfrm>
            <a:off x="5938087" y="4876773"/>
            <a:ext cx="1473480" cy="478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39"/>
            <a:r>
              <a:rPr lang="zh-CN" altLang="en-US" sz="2508" dirty="0">
                <a:solidFill>
                  <a:srgbClr val="F8F8F8"/>
                </a:solidFill>
                <a:latin typeface="微软雅黑"/>
                <a:ea typeface="微软雅黑"/>
              </a:rPr>
              <a:t>车辆管理</a:t>
            </a:r>
          </a:p>
        </p:txBody>
      </p:sp>
    </p:spTree>
    <p:extLst>
      <p:ext uri="{BB962C8B-B14F-4D97-AF65-F5344CB8AC3E}">
        <p14:creationId xmlns:p14="http://schemas.microsoft.com/office/powerpoint/2010/main" val="32600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9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39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9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9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8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车辆信息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85017" y="1442313"/>
            <a:ext cx="10668066" cy="530228"/>
            <a:chOff x="439196" y="420756"/>
            <a:chExt cx="8612670" cy="422802"/>
          </a:xfrm>
        </p:grpSpPr>
        <p:sp>
          <p:nvSpPr>
            <p:cNvPr id="29" name="矩形 28"/>
            <p:cNvSpPr/>
            <p:nvPr/>
          </p:nvSpPr>
          <p:spPr>
            <a:xfrm>
              <a:off x="439196" y="420756"/>
              <a:ext cx="8612670" cy="422802"/>
            </a:xfrm>
            <a:prstGeom prst="rect">
              <a:avLst/>
            </a:prstGeom>
            <a:solidFill>
              <a:srgbClr val="355C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1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0" name="TextBox 81"/>
            <p:cNvSpPr txBox="1"/>
            <p:nvPr/>
          </p:nvSpPr>
          <p:spPr>
            <a:xfrm>
              <a:off x="3275856" y="428218"/>
              <a:ext cx="2664296" cy="381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508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车辆调度</a:t>
              </a:r>
            </a:p>
          </p:txBody>
        </p:sp>
      </p:grpSp>
      <p:sp>
        <p:nvSpPr>
          <p:cNvPr id="31" name="Rectangle 2"/>
          <p:cNvSpPr/>
          <p:nvPr/>
        </p:nvSpPr>
        <p:spPr>
          <a:xfrm>
            <a:off x="784359" y="4074773"/>
            <a:ext cx="2512218" cy="2392971"/>
          </a:xfrm>
          <a:prstGeom prst="rect">
            <a:avLst/>
          </a:prstGeom>
        </p:spPr>
        <p:txBody>
          <a:bodyPr vert="horz" wrap="square" lIns="0" tIns="57249" rIns="114499" bIns="57249" anchor="t" anchorCtr="0">
            <a:spAutoFit/>
          </a:bodyPr>
          <a:lstStyle/>
          <a:p>
            <a:pPr indent="-5966" algn="ctr" defTabSz="1219139"/>
            <a:r>
              <a:rPr lang="zh-CN" altLang="en-US" sz="2508" b="1" dirty="0">
                <a:solidFill>
                  <a:srgbClr val="018DC8"/>
                </a:solidFill>
                <a:latin typeface="微软雅黑"/>
                <a:ea typeface="微软雅黑"/>
                <a:cs typeface="Segoe"/>
              </a:rPr>
              <a:t>车辆管理</a:t>
            </a: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车牌号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车型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载客量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司机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状态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en-US" altLang="zh-CN" sz="1756" dirty="0" err="1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Obd</a:t>
            </a:r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编码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终端编号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</p:txBody>
      </p:sp>
      <p:sp>
        <p:nvSpPr>
          <p:cNvPr id="32" name="Rectangle 3"/>
          <p:cNvSpPr/>
          <p:nvPr/>
        </p:nvSpPr>
        <p:spPr>
          <a:xfrm>
            <a:off x="8849445" y="4074773"/>
            <a:ext cx="2755097" cy="1852567"/>
          </a:xfrm>
          <a:prstGeom prst="rect">
            <a:avLst/>
          </a:prstGeom>
        </p:spPr>
        <p:txBody>
          <a:bodyPr vert="horz" wrap="square" lIns="0" tIns="57249" rIns="114499" bIns="57249" anchor="t" anchorCtr="0">
            <a:spAutoFit/>
          </a:bodyPr>
          <a:lstStyle/>
          <a:p>
            <a:pPr indent="-5966" algn="ctr" defTabSz="1219139"/>
            <a:r>
              <a:rPr lang="zh-CN" altLang="en-US" sz="2508" b="1" dirty="0">
                <a:solidFill>
                  <a:srgbClr val="FFC000"/>
                </a:solidFill>
                <a:latin typeface="微软雅黑"/>
                <a:ea typeface="微软雅黑"/>
                <a:cs typeface="Segoe"/>
              </a:rPr>
              <a:t>车队管理</a:t>
            </a:r>
            <a:endParaRPr lang="en-US" altLang="zh-CN" sz="1380" dirty="0">
              <a:solidFill>
                <a:srgbClr val="573A1E"/>
              </a:solidFill>
              <a:latin typeface="微软雅黑"/>
              <a:ea typeface="微软雅黑"/>
              <a:cs typeface="Segoe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车队编号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车队名称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队长姓名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手机号码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状态</a:t>
            </a:r>
          </a:p>
        </p:txBody>
      </p:sp>
      <p:sp>
        <p:nvSpPr>
          <p:cNvPr id="33" name="Rectangle 7"/>
          <p:cNvSpPr/>
          <p:nvPr/>
        </p:nvSpPr>
        <p:spPr>
          <a:xfrm>
            <a:off x="3538304" y="4074773"/>
            <a:ext cx="2372648" cy="1312162"/>
          </a:xfrm>
          <a:prstGeom prst="rect">
            <a:avLst/>
          </a:prstGeom>
        </p:spPr>
        <p:txBody>
          <a:bodyPr vert="horz" wrap="square" lIns="0" tIns="57249" rIns="114499" bIns="57249" anchor="t" anchorCtr="0">
            <a:spAutoFit/>
          </a:bodyPr>
          <a:lstStyle/>
          <a:p>
            <a:pPr indent="-5966" algn="ctr" defTabSz="1219139"/>
            <a:r>
              <a:rPr lang="zh-CN" altLang="en-US" sz="2508" b="1" dirty="0">
                <a:solidFill>
                  <a:srgbClr val="017BC4"/>
                </a:solidFill>
                <a:latin typeface="微软雅黑"/>
                <a:ea typeface="微软雅黑"/>
                <a:cs typeface="Segoe"/>
              </a:rPr>
              <a:t>班车管理</a:t>
            </a:r>
            <a:endParaRPr lang="en-US" altLang="zh-CN" sz="1380" dirty="0">
              <a:solidFill>
                <a:srgbClr val="573A1E"/>
              </a:solidFill>
              <a:latin typeface="微软雅黑"/>
              <a:ea typeface="微软雅黑"/>
              <a:cs typeface="Segoe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班车站点维护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班车线路维护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班车车辆排班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84359" y="2228683"/>
            <a:ext cx="2512218" cy="1763119"/>
            <a:chOff x="383983" y="1134458"/>
            <a:chExt cx="2003232" cy="1405904"/>
          </a:xfrm>
        </p:grpSpPr>
        <p:sp>
          <p:nvSpPr>
            <p:cNvPr id="35" name="Rectangle 5"/>
            <p:cNvSpPr/>
            <p:nvPr/>
          </p:nvSpPr>
          <p:spPr>
            <a:xfrm>
              <a:off x="383983" y="1134458"/>
              <a:ext cx="2003232" cy="1405904"/>
            </a:xfrm>
            <a:prstGeom prst="rect">
              <a:avLst/>
            </a:prstGeom>
            <a:solidFill>
              <a:srgbClr val="018DC8"/>
            </a:solidFill>
            <a:ln w="9525" cap="flat" cmpd="sng" algn="ctr">
              <a:noFill/>
              <a:prstDash val="solid"/>
            </a:ln>
            <a:effectLst/>
          </p:spPr>
          <p:txBody>
            <a:bodyPr lIns="343991" tIns="343991" rIns="114663" bIns="57332" anchor="t"/>
            <a:lstStyle/>
            <a:p>
              <a:pPr marL="0" marR="0" lvl="0" indent="0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  <a:ea typeface="微软雅黑"/>
              </a:endParaRPr>
            </a:p>
          </p:txBody>
        </p:sp>
        <p:pic>
          <p:nvPicPr>
            <p:cNvPr id="36" name="Picture 4" descr="\\MAGNUM\Projects\Microsoft\Journey to the Cloud Campaign\Design\Assets\PrivateCloud.png"/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578350" y="1498147"/>
              <a:ext cx="1565973" cy="785218"/>
            </a:xfrm>
            <a:prstGeom prst="rect">
              <a:avLst/>
            </a:prstGeom>
            <a:noFill/>
          </p:spPr>
        </p:pic>
      </p:grpSp>
      <p:sp>
        <p:nvSpPr>
          <p:cNvPr id="37" name="Rectangle 11"/>
          <p:cNvSpPr/>
          <p:nvPr/>
        </p:nvSpPr>
        <p:spPr>
          <a:xfrm>
            <a:off x="6153334" y="4074775"/>
            <a:ext cx="2651785" cy="1312162"/>
          </a:xfrm>
          <a:prstGeom prst="rect">
            <a:avLst/>
          </a:prstGeom>
        </p:spPr>
        <p:txBody>
          <a:bodyPr vert="horz" wrap="square" lIns="0" tIns="57249" rIns="114499" bIns="57249" anchor="t" anchorCtr="0">
            <a:spAutoFit/>
          </a:bodyPr>
          <a:lstStyle/>
          <a:p>
            <a:pPr indent="-5966" algn="ctr" defTabSz="1219139"/>
            <a:r>
              <a:rPr lang="zh-CN" altLang="en-US" sz="2508" b="1" dirty="0">
                <a:solidFill>
                  <a:srgbClr val="FB7272"/>
                </a:solidFill>
                <a:latin typeface="微软雅黑"/>
                <a:ea typeface="微软雅黑"/>
                <a:cs typeface="Segoe"/>
              </a:rPr>
              <a:t>校巴管理</a:t>
            </a:r>
            <a:endParaRPr lang="en-US" altLang="zh-CN" sz="1380" dirty="0">
              <a:solidFill>
                <a:srgbClr val="573A1E"/>
              </a:solidFill>
              <a:latin typeface="微软雅黑"/>
              <a:ea typeface="微软雅黑"/>
              <a:cs typeface="Segoe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校巴站点维护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校巴线路维护</a:t>
            </a:r>
            <a:endParaRPr lang="en-US" altLang="zh-CN" sz="1756" dirty="0">
              <a:solidFill>
                <a:srgbClr val="5A5959"/>
              </a:solidFill>
              <a:latin typeface="微软雅黑"/>
              <a:ea typeface="微软雅黑"/>
              <a:cs typeface="Arial" pitchFamily="34" charset="0"/>
            </a:endParaRPr>
          </a:p>
          <a:p>
            <a:pPr algn="ctr" defTabSz="1219139"/>
            <a:r>
              <a:rPr lang="zh-CN" altLang="en-US" sz="1756" dirty="0">
                <a:solidFill>
                  <a:srgbClr val="5A5959"/>
                </a:solidFill>
                <a:latin typeface="微软雅黑"/>
                <a:ea typeface="微软雅黑"/>
                <a:cs typeface="Arial" pitchFamily="34" charset="0"/>
              </a:rPr>
              <a:t>校巴排班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8822930" y="2228683"/>
            <a:ext cx="2630153" cy="1763119"/>
            <a:chOff x="6727550" y="1134458"/>
            <a:chExt cx="2097273" cy="1405904"/>
          </a:xfrm>
        </p:grpSpPr>
        <p:sp>
          <p:nvSpPr>
            <p:cNvPr id="39" name="Rectangle 6"/>
            <p:cNvSpPr/>
            <p:nvPr/>
          </p:nvSpPr>
          <p:spPr>
            <a:xfrm>
              <a:off x="6727550" y="1134458"/>
              <a:ext cx="2097273" cy="140590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lIns="343991" tIns="343991" rIns="114663" bIns="57332" anchor="t"/>
            <a:lstStyle/>
            <a:p>
              <a:pPr defTabSz="1146749">
                <a:defRPr/>
              </a:pPr>
              <a:endParaRPr lang="en-US" sz="2257" b="1" kern="0" dirty="0">
                <a:solidFill>
                  <a:srgbClr val="FFFFFF"/>
                </a:solidFill>
                <a:latin typeface="Segoe" pitchFamily="34" charset="0"/>
                <a:ea typeface="微软雅黑"/>
              </a:endParaRPr>
            </a:p>
          </p:txBody>
        </p:sp>
        <p:pic>
          <p:nvPicPr>
            <p:cNvPr id="43" name="Picture 2" descr="\\MAGNUM\Projects\Microsoft\Journey to the Cloud Campaign\Design\Assets\Flexible.png"/>
            <p:cNvPicPr>
              <a:picLocks noChangeAspect="1" noChangeArrowheads="1"/>
            </p:cNvPicPr>
            <p:nvPr/>
          </p:nvPicPr>
          <p:blipFill>
            <a:blip r:embed="rId5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142947" y="1273376"/>
              <a:ext cx="1252371" cy="1184912"/>
            </a:xfrm>
            <a:prstGeom prst="rect">
              <a:avLst/>
            </a:prstGeom>
            <a:noFill/>
          </p:spPr>
        </p:pic>
      </p:grpSp>
      <p:grpSp>
        <p:nvGrpSpPr>
          <p:cNvPr id="44" name="组合 43"/>
          <p:cNvGrpSpPr/>
          <p:nvPr/>
        </p:nvGrpSpPr>
        <p:grpSpPr>
          <a:xfrm>
            <a:off x="3477185" y="2225086"/>
            <a:ext cx="2512218" cy="1763119"/>
            <a:chOff x="2505416" y="1131590"/>
            <a:chExt cx="2003232" cy="1405904"/>
          </a:xfrm>
        </p:grpSpPr>
        <p:sp>
          <p:nvSpPr>
            <p:cNvPr id="45" name="Rectangle 15"/>
            <p:cNvSpPr/>
            <p:nvPr/>
          </p:nvSpPr>
          <p:spPr>
            <a:xfrm>
              <a:off x="2505416" y="1131590"/>
              <a:ext cx="2003232" cy="1405904"/>
            </a:xfrm>
            <a:prstGeom prst="rect">
              <a:avLst/>
            </a:prstGeom>
            <a:solidFill>
              <a:srgbClr val="017BC4"/>
            </a:solidFill>
            <a:ln w="9525" cap="flat" cmpd="sng" algn="ctr">
              <a:noFill/>
              <a:prstDash val="solid"/>
            </a:ln>
            <a:effectLst/>
          </p:spPr>
          <p:txBody>
            <a:bodyPr lIns="343991" tIns="343991" rIns="114663" bIns="57332" anchor="t"/>
            <a:lstStyle/>
            <a:p>
              <a:pPr marL="0" marR="0" lvl="0" indent="0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  <a:ea typeface="微软雅黑"/>
              </a:endParaRPr>
            </a:p>
          </p:txBody>
        </p:sp>
        <p:pic>
          <p:nvPicPr>
            <p:cNvPr id="46" name="Picture 34" descr="Efficiency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56838" y="1246598"/>
              <a:ext cx="1311028" cy="1226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7" name="组合 46"/>
          <p:cNvGrpSpPr/>
          <p:nvPr/>
        </p:nvGrpSpPr>
        <p:grpSpPr>
          <a:xfrm>
            <a:off x="6151889" y="2228683"/>
            <a:ext cx="2512218" cy="1763119"/>
            <a:chOff x="4611875" y="1134458"/>
            <a:chExt cx="2003232" cy="1405904"/>
          </a:xfrm>
        </p:grpSpPr>
        <p:sp>
          <p:nvSpPr>
            <p:cNvPr id="48" name="Rectangle 16"/>
            <p:cNvSpPr/>
            <p:nvPr/>
          </p:nvSpPr>
          <p:spPr>
            <a:xfrm>
              <a:off x="4611875" y="1134458"/>
              <a:ext cx="2003232" cy="1405904"/>
            </a:xfrm>
            <a:prstGeom prst="rect">
              <a:avLst/>
            </a:prstGeom>
            <a:solidFill>
              <a:srgbClr val="FB7272"/>
            </a:solidFill>
            <a:ln w="9525" cap="flat" cmpd="sng" algn="ctr">
              <a:noFill/>
              <a:prstDash val="solid"/>
            </a:ln>
            <a:effectLst/>
          </p:spPr>
          <p:txBody>
            <a:bodyPr lIns="343991" tIns="343991" rIns="114663" bIns="57332" anchor="t"/>
            <a:lstStyle/>
            <a:p>
              <a:pPr marL="0" marR="0" lvl="0" indent="0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  <a:ea typeface="微软雅黑"/>
              </a:endParaRPr>
            </a:p>
          </p:txBody>
        </p:sp>
        <p:pic>
          <p:nvPicPr>
            <p:cNvPr id="49" name="Picture 2" descr="\\MAGNUM\Projects\Microsoft\Journey to the Cloud Campaign\Design\Assets\App_web.png"/>
            <p:cNvPicPr>
              <a:picLocks noChangeAspect="1" noChangeArrowheads="1"/>
            </p:cNvPicPr>
            <p:nvPr/>
          </p:nvPicPr>
          <p:blipFill>
            <a:blip r:embed="rId7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5075912" y="1472020"/>
              <a:ext cx="1095185" cy="80780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908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订单管理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Freeform 2"/>
          <p:cNvSpPr>
            <a:spLocks/>
          </p:cNvSpPr>
          <p:nvPr/>
        </p:nvSpPr>
        <p:spPr bwMode="auto">
          <a:xfrm>
            <a:off x="336404" y="1174252"/>
            <a:ext cx="6823176" cy="5841685"/>
          </a:xfrm>
          <a:custGeom>
            <a:avLst/>
            <a:gdLst>
              <a:gd name="T0" fmla="*/ 0 w 3668"/>
              <a:gd name="T1" fmla="*/ 2147483647 h 3785"/>
              <a:gd name="T2" fmla="*/ 2147483647 w 3668"/>
              <a:gd name="T3" fmla="*/ 2147483647 h 3785"/>
              <a:gd name="T4" fmla="*/ 2147483647 w 3668"/>
              <a:gd name="T5" fmla="*/ 2147483647 h 3785"/>
              <a:gd name="T6" fmla="*/ 2147483647 w 3668"/>
              <a:gd name="T7" fmla="*/ 2147483647 h 3785"/>
              <a:gd name="T8" fmla="*/ 2147483647 w 3668"/>
              <a:gd name="T9" fmla="*/ 2147483647 h 3785"/>
              <a:gd name="T10" fmla="*/ 2147483647 w 3668"/>
              <a:gd name="T11" fmla="*/ 2147483647 h 3785"/>
              <a:gd name="T12" fmla="*/ 2147483647 w 3668"/>
              <a:gd name="T13" fmla="*/ 2147483647 h 3785"/>
              <a:gd name="T14" fmla="*/ 2147483647 w 3668"/>
              <a:gd name="T15" fmla="*/ 2147483647 h 3785"/>
              <a:gd name="T16" fmla="*/ 2147483647 w 3668"/>
              <a:gd name="T17" fmla="*/ 2147483647 h 3785"/>
              <a:gd name="T18" fmla="*/ 2147483647 w 3668"/>
              <a:gd name="T19" fmla="*/ 2147483647 h 3785"/>
              <a:gd name="T20" fmla="*/ 2147483647 w 3668"/>
              <a:gd name="T21" fmla="*/ 2147483647 h 3785"/>
              <a:gd name="T22" fmla="*/ 2147483647 w 3668"/>
              <a:gd name="T23" fmla="*/ 2147483647 h 3785"/>
              <a:gd name="T24" fmla="*/ 2147483647 w 3668"/>
              <a:gd name="T25" fmla="*/ 2147483647 h 3785"/>
              <a:gd name="T26" fmla="*/ 2147483647 w 3668"/>
              <a:gd name="T27" fmla="*/ 2147483647 h 3785"/>
              <a:gd name="T28" fmla="*/ 2147483647 w 3668"/>
              <a:gd name="T29" fmla="*/ 0 h 3785"/>
              <a:gd name="T30" fmla="*/ 2147483647 w 3668"/>
              <a:gd name="T31" fmla="*/ 2147483647 h 3785"/>
              <a:gd name="T32" fmla="*/ 2147483647 w 3668"/>
              <a:gd name="T33" fmla="*/ 2147483647 h 3785"/>
              <a:gd name="T34" fmla="*/ 2147483647 w 3668"/>
              <a:gd name="T35" fmla="*/ 2147483647 h 3785"/>
              <a:gd name="T36" fmla="*/ 2147483647 w 3668"/>
              <a:gd name="T37" fmla="*/ 2147483647 h 3785"/>
              <a:gd name="T38" fmla="*/ 2147483647 w 3668"/>
              <a:gd name="T39" fmla="*/ 2147483647 h 3785"/>
              <a:gd name="T40" fmla="*/ 2147483647 w 3668"/>
              <a:gd name="T41" fmla="*/ 2147483647 h 3785"/>
              <a:gd name="T42" fmla="*/ 2147483647 w 3668"/>
              <a:gd name="T43" fmla="*/ 2147483647 h 3785"/>
              <a:gd name="T44" fmla="*/ 2147483647 w 3668"/>
              <a:gd name="T45" fmla="*/ 2147483647 h 3785"/>
              <a:gd name="T46" fmla="*/ 2147483647 w 3668"/>
              <a:gd name="T47" fmla="*/ 2147483647 h 3785"/>
              <a:gd name="T48" fmla="*/ 2147483647 w 3668"/>
              <a:gd name="T49" fmla="*/ 2147483647 h 3785"/>
              <a:gd name="T50" fmla="*/ 2147483647 w 3668"/>
              <a:gd name="T51" fmla="*/ 2147483647 h 3785"/>
              <a:gd name="T52" fmla="*/ 2147483647 w 3668"/>
              <a:gd name="T53" fmla="*/ 2147483647 h 3785"/>
              <a:gd name="T54" fmla="*/ 2147483647 w 3668"/>
              <a:gd name="T55" fmla="*/ 2147483647 h 3785"/>
              <a:gd name="T56" fmla="*/ 0 w 3668"/>
              <a:gd name="T57" fmla="*/ 2147483647 h 3785"/>
              <a:gd name="T58" fmla="*/ 0 w 3668"/>
              <a:gd name="T59" fmla="*/ 2147483647 h 378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668"/>
              <a:gd name="T91" fmla="*/ 0 h 3785"/>
              <a:gd name="T92" fmla="*/ 3668 w 3668"/>
              <a:gd name="T93" fmla="*/ 3785 h 378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668" h="3785">
                <a:moveTo>
                  <a:pt x="0" y="2742"/>
                </a:moveTo>
                <a:lnTo>
                  <a:pt x="253" y="2556"/>
                </a:lnTo>
                <a:lnTo>
                  <a:pt x="515" y="2395"/>
                </a:lnTo>
                <a:lnTo>
                  <a:pt x="798" y="2223"/>
                </a:lnTo>
                <a:lnTo>
                  <a:pt x="1152" y="2000"/>
                </a:lnTo>
                <a:lnTo>
                  <a:pt x="1587" y="1728"/>
                </a:lnTo>
                <a:lnTo>
                  <a:pt x="1869" y="1525"/>
                </a:lnTo>
                <a:lnTo>
                  <a:pt x="2061" y="1394"/>
                </a:lnTo>
                <a:lnTo>
                  <a:pt x="2324" y="1182"/>
                </a:lnTo>
                <a:lnTo>
                  <a:pt x="2557" y="980"/>
                </a:lnTo>
                <a:lnTo>
                  <a:pt x="2769" y="768"/>
                </a:lnTo>
                <a:lnTo>
                  <a:pt x="2941" y="606"/>
                </a:lnTo>
                <a:lnTo>
                  <a:pt x="3193" y="353"/>
                </a:lnTo>
                <a:lnTo>
                  <a:pt x="3011" y="252"/>
                </a:lnTo>
                <a:lnTo>
                  <a:pt x="3648" y="0"/>
                </a:lnTo>
                <a:lnTo>
                  <a:pt x="3668" y="687"/>
                </a:lnTo>
                <a:lnTo>
                  <a:pt x="3466" y="525"/>
                </a:lnTo>
                <a:lnTo>
                  <a:pt x="3213" y="828"/>
                </a:lnTo>
                <a:lnTo>
                  <a:pt x="2910" y="1202"/>
                </a:lnTo>
                <a:lnTo>
                  <a:pt x="2698" y="1515"/>
                </a:lnTo>
                <a:lnTo>
                  <a:pt x="2597" y="1738"/>
                </a:lnTo>
                <a:lnTo>
                  <a:pt x="2496" y="1970"/>
                </a:lnTo>
                <a:lnTo>
                  <a:pt x="2435" y="2182"/>
                </a:lnTo>
                <a:lnTo>
                  <a:pt x="2375" y="2384"/>
                </a:lnTo>
                <a:lnTo>
                  <a:pt x="2264" y="2779"/>
                </a:lnTo>
                <a:lnTo>
                  <a:pt x="2183" y="3152"/>
                </a:lnTo>
                <a:lnTo>
                  <a:pt x="2122" y="3445"/>
                </a:lnTo>
                <a:lnTo>
                  <a:pt x="2042" y="3785"/>
                </a:lnTo>
                <a:lnTo>
                  <a:pt x="0" y="3785"/>
                </a:lnTo>
                <a:lnTo>
                  <a:pt x="0" y="274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75000"/>
                </a:sys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lIns="105131" tIns="52566" rIns="105131" bIns="52566" anchor="ctr"/>
          <a:lstStyle/>
          <a:p>
            <a:pPr marL="0" marR="0" lvl="0" indent="0" algn="ctr" defTabSz="121913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2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55574" y="4756469"/>
            <a:ext cx="2661629" cy="492797"/>
          </a:xfrm>
          <a:prstGeom prst="roundRect">
            <a:avLst/>
          </a:prstGeom>
          <a:solidFill>
            <a:srgbClr val="FB727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05131" tIns="52566" rIns="105131" bIns="52566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2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订单审核</a:t>
            </a:r>
            <a:endParaRPr kumimoji="0" lang="zh-CN" altLang="en-US" sz="2132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371737" y="3694757"/>
            <a:ext cx="2661629" cy="492797"/>
          </a:xfrm>
          <a:prstGeom prst="roundRect">
            <a:avLst/>
          </a:prstGeom>
          <a:solidFill>
            <a:srgbClr val="017BC4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05131" tIns="52566" rIns="105131" bIns="52566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2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大小车派单</a:t>
            </a:r>
            <a:endParaRPr kumimoji="0" lang="zh-CN" altLang="en-US" sz="2132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203496" y="2670447"/>
            <a:ext cx="2661629" cy="492797"/>
          </a:xfrm>
          <a:prstGeom prst="roundRect">
            <a:avLst/>
          </a:prstGeom>
          <a:solidFill>
            <a:srgbClr val="018DC8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05131" tIns="52566" rIns="105131" bIns="52566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2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司机确认</a:t>
            </a:r>
            <a:endParaRPr kumimoji="0" lang="zh-CN" altLang="en-US" sz="2132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35893" y="1703554"/>
            <a:ext cx="2661629" cy="492797"/>
          </a:xfrm>
          <a:prstGeom prst="roundRect">
            <a:avLst/>
          </a:prstGeom>
          <a:solidFill>
            <a:srgbClr val="355C7D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05131" tIns="52566" rIns="105131" bIns="52566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2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订单查阅</a:t>
            </a:r>
            <a:endParaRPr kumimoji="0" lang="zh-CN" altLang="en-US" sz="2132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199456" y="5728519"/>
            <a:ext cx="2661629" cy="492797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05131" tIns="52566" rIns="105131" bIns="52566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2" kern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创建订单</a:t>
            </a:r>
            <a:endParaRPr kumimoji="0" lang="zh-CN" altLang="en-US" sz="2132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76482" y="5544871"/>
            <a:ext cx="2640542" cy="126391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 lIns="105131" tIns="52566" rIns="105131" bIns="52566">
            <a:spAutoFit/>
          </a:bodyPr>
          <a:lstStyle/>
          <a:p>
            <a:pPr lvl="0" algn="ctr" defTabSz="1219139">
              <a:defRPr/>
            </a:pPr>
            <a:r>
              <a:rPr lang="zh-CN" altLang="en-US" sz="1881" kern="0" dirty="0">
                <a:solidFill>
                  <a:srgbClr val="7F7F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用车单位 用车人 客户电话 候车地点 目的地 时间 车型 费用来源 行程费用 事由</a:t>
            </a:r>
          </a:p>
        </p:txBody>
      </p:sp>
      <p:sp>
        <p:nvSpPr>
          <p:cNvPr id="27" name="矩形 26"/>
          <p:cNvSpPr/>
          <p:nvPr/>
        </p:nvSpPr>
        <p:spPr>
          <a:xfrm>
            <a:off x="5839309" y="4652683"/>
            <a:ext cx="2640542" cy="685035"/>
          </a:xfrm>
          <a:prstGeom prst="rect">
            <a:avLst/>
          </a:prstGeom>
          <a:ln>
            <a:solidFill>
              <a:srgbClr val="FB7272"/>
            </a:solidFill>
            <a:prstDash val="dash"/>
          </a:ln>
        </p:spPr>
        <p:txBody>
          <a:bodyPr wrap="square" lIns="105131" tIns="52566" rIns="105131" bIns="52566">
            <a:spAutoFit/>
          </a:bodyPr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81" kern="0" dirty="0">
                <a:solidFill>
                  <a:srgbClr val="7F7F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kumimoji="0" lang="zh-CN" altLang="en-US" sz="1881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选择订单 再选择通过或驳回</a:t>
            </a:r>
          </a:p>
        </p:txBody>
      </p:sp>
      <p:sp>
        <p:nvSpPr>
          <p:cNvPr id="28" name="矩形 27"/>
          <p:cNvSpPr/>
          <p:nvPr/>
        </p:nvSpPr>
        <p:spPr>
          <a:xfrm>
            <a:off x="6158280" y="3787691"/>
            <a:ext cx="2640542" cy="395597"/>
          </a:xfrm>
          <a:prstGeom prst="rect">
            <a:avLst/>
          </a:prstGeom>
          <a:ln>
            <a:solidFill>
              <a:srgbClr val="017BC4"/>
            </a:solidFill>
            <a:prstDash val="dash"/>
          </a:ln>
        </p:spPr>
        <p:txBody>
          <a:bodyPr wrap="square" lIns="105131" tIns="52566" rIns="105131" bIns="52566">
            <a:spAutoFit/>
          </a:bodyPr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81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选择驾驶员 分配订单</a:t>
            </a:r>
          </a:p>
        </p:txBody>
      </p:sp>
      <p:sp>
        <p:nvSpPr>
          <p:cNvPr id="29" name="矩形 28"/>
          <p:cNvSpPr/>
          <p:nvPr/>
        </p:nvSpPr>
        <p:spPr>
          <a:xfrm>
            <a:off x="7159580" y="2566661"/>
            <a:ext cx="2640542" cy="974473"/>
          </a:xfrm>
          <a:prstGeom prst="rect">
            <a:avLst/>
          </a:prstGeom>
          <a:ln>
            <a:solidFill>
              <a:srgbClr val="018DC8"/>
            </a:solidFill>
            <a:prstDash val="dash"/>
          </a:ln>
        </p:spPr>
        <p:txBody>
          <a:bodyPr wrap="square" lIns="105131" tIns="52566" rIns="105131" bIns="52566">
            <a:spAutoFit/>
          </a:bodyPr>
          <a:lstStyle/>
          <a:p>
            <a:pPr lvl="0" algn="ctr" defTabSz="1219139">
              <a:defRPr/>
            </a:pPr>
            <a:r>
              <a:rPr lang="zh-CN" altLang="en-US" sz="1881" kern="0" dirty="0">
                <a:solidFill>
                  <a:srgbClr val="7F7F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用车单位 用车人 客户电话 出车司机 司机电话 座位数</a:t>
            </a:r>
          </a:p>
        </p:txBody>
      </p:sp>
      <p:sp>
        <p:nvSpPr>
          <p:cNvPr id="30" name="矩形 29"/>
          <p:cNvSpPr/>
          <p:nvPr/>
        </p:nvSpPr>
        <p:spPr>
          <a:xfrm>
            <a:off x="8168859" y="1462715"/>
            <a:ext cx="2640542" cy="974473"/>
          </a:xfrm>
          <a:prstGeom prst="rect">
            <a:avLst/>
          </a:prstGeom>
          <a:ln>
            <a:solidFill>
              <a:srgbClr val="355C7D"/>
            </a:solidFill>
            <a:prstDash val="dash"/>
          </a:ln>
        </p:spPr>
        <p:txBody>
          <a:bodyPr wrap="square" lIns="105131" tIns="52566" rIns="105131" bIns="52566">
            <a:spAutoFit/>
          </a:bodyPr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81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用车单位 用车人 客户电话 出车司机 司机电话 座位数</a:t>
            </a:r>
          </a:p>
        </p:txBody>
      </p:sp>
    </p:spTree>
    <p:extLst>
      <p:ext uri="{BB962C8B-B14F-4D97-AF65-F5344CB8AC3E}">
        <p14:creationId xmlns:p14="http://schemas.microsoft.com/office/powerpoint/2010/main" val="249373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车辆调度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95735" y="2275492"/>
            <a:ext cx="3504825" cy="3460556"/>
            <a:chOff x="3868719" y="1776670"/>
            <a:chExt cx="2628619" cy="2628031"/>
          </a:xfrm>
        </p:grpSpPr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3868719" y="1776670"/>
              <a:ext cx="2628619" cy="2628031"/>
            </a:xfrm>
            <a:custGeom>
              <a:avLst/>
              <a:gdLst>
                <a:gd name="T0" fmla="*/ 800 w 1050"/>
                <a:gd name="T1" fmla="*/ 903 h 1049"/>
                <a:gd name="T2" fmla="*/ 766 w 1050"/>
                <a:gd name="T3" fmla="*/ 996 h 1049"/>
                <a:gd name="T4" fmla="*/ 671 w 1050"/>
                <a:gd name="T5" fmla="*/ 969 h 1049"/>
                <a:gd name="T6" fmla="*/ 625 w 1050"/>
                <a:gd name="T7" fmla="*/ 1044 h 1049"/>
                <a:gd name="T8" fmla="*/ 526 w 1050"/>
                <a:gd name="T9" fmla="*/ 991 h 1049"/>
                <a:gd name="T10" fmla="*/ 443 w 1050"/>
                <a:gd name="T11" fmla="*/ 1047 h 1049"/>
                <a:gd name="T12" fmla="*/ 381 w 1050"/>
                <a:gd name="T13" fmla="*/ 969 h 1049"/>
                <a:gd name="T14" fmla="*/ 301 w 1050"/>
                <a:gd name="T15" fmla="*/ 1003 h 1049"/>
                <a:gd name="T16" fmla="*/ 272 w 1050"/>
                <a:gd name="T17" fmla="*/ 917 h 1049"/>
                <a:gd name="T18" fmla="*/ 232 w 1050"/>
                <a:gd name="T19" fmla="*/ 888 h 1049"/>
                <a:gd name="T20" fmla="*/ 140 w 1050"/>
                <a:gd name="T21" fmla="*/ 886 h 1049"/>
                <a:gd name="T22" fmla="*/ 134 w 1050"/>
                <a:gd name="T23" fmla="*/ 778 h 1049"/>
                <a:gd name="T24" fmla="*/ 47 w 1050"/>
                <a:gd name="T25" fmla="*/ 750 h 1049"/>
                <a:gd name="T26" fmla="*/ 78 w 1050"/>
                <a:gd name="T27" fmla="*/ 657 h 1049"/>
                <a:gd name="T28" fmla="*/ 0 w 1050"/>
                <a:gd name="T29" fmla="*/ 590 h 1049"/>
                <a:gd name="T30" fmla="*/ 60 w 1050"/>
                <a:gd name="T31" fmla="*/ 500 h 1049"/>
                <a:gd name="T32" fmla="*/ 6 w 1050"/>
                <a:gd name="T33" fmla="*/ 426 h 1049"/>
                <a:gd name="T34" fmla="*/ 86 w 1050"/>
                <a:gd name="T35" fmla="*/ 368 h 1049"/>
                <a:gd name="T36" fmla="*/ 55 w 1050"/>
                <a:gd name="T37" fmla="*/ 284 h 1049"/>
                <a:gd name="T38" fmla="*/ 148 w 1050"/>
                <a:gd name="T39" fmla="*/ 250 h 1049"/>
                <a:gd name="T40" fmla="*/ 140 w 1050"/>
                <a:gd name="T41" fmla="*/ 163 h 1049"/>
                <a:gd name="T42" fmla="*/ 232 w 1050"/>
                <a:gd name="T43" fmla="*/ 162 h 1049"/>
                <a:gd name="T44" fmla="*/ 271 w 1050"/>
                <a:gd name="T45" fmla="*/ 61 h 1049"/>
                <a:gd name="T46" fmla="*/ 358 w 1050"/>
                <a:gd name="T47" fmla="*/ 88 h 1049"/>
                <a:gd name="T48" fmla="*/ 405 w 1050"/>
                <a:gd name="T49" fmla="*/ 73 h 1049"/>
                <a:gd name="T50" fmla="*/ 501 w 1050"/>
                <a:gd name="T51" fmla="*/ 58 h 1049"/>
                <a:gd name="T52" fmla="*/ 592 w 1050"/>
                <a:gd name="T53" fmla="*/ 0 h 1049"/>
                <a:gd name="T54" fmla="*/ 646 w 1050"/>
                <a:gd name="T55" fmla="*/ 73 h 1049"/>
                <a:gd name="T56" fmla="*/ 694 w 1050"/>
                <a:gd name="T57" fmla="*/ 88 h 1049"/>
                <a:gd name="T58" fmla="*/ 781 w 1050"/>
                <a:gd name="T59" fmla="*/ 61 h 1049"/>
                <a:gd name="T60" fmla="*/ 810 w 1050"/>
                <a:gd name="T61" fmla="*/ 155 h 1049"/>
                <a:gd name="T62" fmla="*/ 900 w 1050"/>
                <a:gd name="T63" fmla="*/ 151 h 1049"/>
                <a:gd name="T64" fmla="*/ 904 w 1050"/>
                <a:gd name="T65" fmla="*/ 250 h 1049"/>
                <a:gd name="T66" fmla="*/ 997 w 1050"/>
                <a:gd name="T67" fmla="*/ 284 h 1049"/>
                <a:gd name="T68" fmla="*/ 970 w 1050"/>
                <a:gd name="T69" fmla="*/ 380 h 1049"/>
                <a:gd name="T70" fmla="*/ 1045 w 1050"/>
                <a:gd name="T71" fmla="*/ 426 h 1049"/>
                <a:gd name="T72" fmla="*/ 993 w 1050"/>
                <a:gd name="T73" fmla="*/ 524 h 1049"/>
                <a:gd name="T74" fmla="*/ 1048 w 1050"/>
                <a:gd name="T75" fmla="*/ 607 h 1049"/>
                <a:gd name="T76" fmla="*/ 970 w 1050"/>
                <a:gd name="T77" fmla="*/ 669 h 1049"/>
                <a:gd name="T78" fmla="*/ 1005 w 1050"/>
                <a:gd name="T79" fmla="*/ 750 h 1049"/>
                <a:gd name="T80" fmla="*/ 918 w 1050"/>
                <a:gd name="T81" fmla="*/ 778 h 1049"/>
                <a:gd name="T82" fmla="*/ 889 w 1050"/>
                <a:gd name="T83" fmla="*/ 818 h 1049"/>
                <a:gd name="T84" fmla="*/ 888 w 1050"/>
                <a:gd name="T85" fmla="*/ 911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0" h="1049">
                  <a:moveTo>
                    <a:pt x="888" y="911"/>
                  </a:moveTo>
                  <a:lnTo>
                    <a:pt x="820" y="888"/>
                  </a:lnTo>
                  <a:lnTo>
                    <a:pt x="800" y="903"/>
                  </a:lnTo>
                  <a:lnTo>
                    <a:pt x="780" y="917"/>
                  </a:lnTo>
                  <a:lnTo>
                    <a:pt x="781" y="988"/>
                  </a:lnTo>
                  <a:lnTo>
                    <a:pt x="766" y="996"/>
                  </a:lnTo>
                  <a:lnTo>
                    <a:pt x="751" y="1003"/>
                  </a:lnTo>
                  <a:lnTo>
                    <a:pt x="694" y="961"/>
                  </a:lnTo>
                  <a:lnTo>
                    <a:pt x="671" y="969"/>
                  </a:lnTo>
                  <a:lnTo>
                    <a:pt x="658" y="972"/>
                  </a:lnTo>
                  <a:lnTo>
                    <a:pt x="646" y="976"/>
                  </a:lnTo>
                  <a:lnTo>
                    <a:pt x="625" y="1044"/>
                  </a:lnTo>
                  <a:lnTo>
                    <a:pt x="592" y="1049"/>
                  </a:lnTo>
                  <a:lnTo>
                    <a:pt x="551" y="991"/>
                  </a:lnTo>
                  <a:lnTo>
                    <a:pt x="526" y="991"/>
                  </a:lnTo>
                  <a:lnTo>
                    <a:pt x="501" y="991"/>
                  </a:lnTo>
                  <a:lnTo>
                    <a:pt x="460" y="1049"/>
                  </a:lnTo>
                  <a:lnTo>
                    <a:pt x="443" y="1047"/>
                  </a:lnTo>
                  <a:lnTo>
                    <a:pt x="426" y="1044"/>
                  </a:lnTo>
                  <a:lnTo>
                    <a:pt x="405" y="976"/>
                  </a:lnTo>
                  <a:lnTo>
                    <a:pt x="381" y="969"/>
                  </a:lnTo>
                  <a:lnTo>
                    <a:pt x="369" y="965"/>
                  </a:lnTo>
                  <a:lnTo>
                    <a:pt x="358" y="961"/>
                  </a:lnTo>
                  <a:lnTo>
                    <a:pt x="301" y="1003"/>
                  </a:lnTo>
                  <a:lnTo>
                    <a:pt x="286" y="996"/>
                  </a:lnTo>
                  <a:lnTo>
                    <a:pt x="271" y="988"/>
                  </a:lnTo>
                  <a:lnTo>
                    <a:pt x="272" y="917"/>
                  </a:lnTo>
                  <a:lnTo>
                    <a:pt x="252" y="903"/>
                  </a:lnTo>
                  <a:lnTo>
                    <a:pt x="242" y="895"/>
                  </a:lnTo>
                  <a:lnTo>
                    <a:pt x="232" y="888"/>
                  </a:lnTo>
                  <a:lnTo>
                    <a:pt x="164" y="911"/>
                  </a:lnTo>
                  <a:lnTo>
                    <a:pt x="152" y="899"/>
                  </a:lnTo>
                  <a:lnTo>
                    <a:pt x="140" y="886"/>
                  </a:lnTo>
                  <a:lnTo>
                    <a:pt x="163" y="818"/>
                  </a:lnTo>
                  <a:lnTo>
                    <a:pt x="148" y="799"/>
                  </a:lnTo>
                  <a:lnTo>
                    <a:pt x="134" y="778"/>
                  </a:lnTo>
                  <a:lnTo>
                    <a:pt x="63" y="779"/>
                  </a:lnTo>
                  <a:lnTo>
                    <a:pt x="55" y="765"/>
                  </a:lnTo>
                  <a:lnTo>
                    <a:pt x="47" y="750"/>
                  </a:lnTo>
                  <a:lnTo>
                    <a:pt x="90" y="693"/>
                  </a:lnTo>
                  <a:lnTo>
                    <a:pt x="82" y="669"/>
                  </a:lnTo>
                  <a:lnTo>
                    <a:pt x="78" y="657"/>
                  </a:lnTo>
                  <a:lnTo>
                    <a:pt x="75" y="645"/>
                  </a:lnTo>
                  <a:lnTo>
                    <a:pt x="6" y="623"/>
                  </a:lnTo>
                  <a:lnTo>
                    <a:pt x="0" y="590"/>
                  </a:lnTo>
                  <a:lnTo>
                    <a:pt x="60" y="549"/>
                  </a:lnTo>
                  <a:lnTo>
                    <a:pt x="59" y="524"/>
                  </a:lnTo>
                  <a:lnTo>
                    <a:pt x="60" y="500"/>
                  </a:lnTo>
                  <a:lnTo>
                    <a:pt x="0" y="459"/>
                  </a:lnTo>
                  <a:lnTo>
                    <a:pt x="3" y="442"/>
                  </a:lnTo>
                  <a:lnTo>
                    <a:pt x="6" y="426"/>
                  </a:lnTo>
                  <a:lnTo>
                    <a:pt x="75" y="405"/>
                  </a:lnTo>
                  <a:lnTo>
                    <a:pt x="82" y="380"/>
                  </a:lnTo>
                  <a:lnTo>
                    <a:pt x="86" y="368"/>
                  </a:lnTo>
                  <a:lnTo>
                    <a:pt x="90" y="356"/>
                  </a:lnTo>
                  <a:lnTo>
                    <a:pt x="47" y="299"/>
                  </a:lnTo>
                  <a:lnTo>
                    <a:pt x="55" y="284"/>
                  </a:lnTo>
                  <a:lnTo>
                    <a:pt x="63" y="270"/>
                  </a:lnTo>
                  <a:lnTo>
                    <a:pt x="134" y="271"/>
                  </a:lnTo>
                  <a:lnTo>
                    <a:pt x="148" y="250"/>
                  </a:lnTo>
                  <a:lnTo>
                    <a:pt x="155" y="240"/>
                  </a:lnTo>
                  <a:lnTo>
                    <a:pt x="163" y="231"/>
                  </a:lnTo>
                  <a:lnTo>
                    <a:pt x="140" y="163"/>
                  </a:lnTo>
                  <a:lnTo>
                    <a:pt x="152" y="151"/>
                  </a:lnTo>
                  <a:lnTo>
                    <a:pt x="164" y="139"/>
                  </a:lnTo>
                  <a:lnTo>
                    <a:pt x="232" y="162"/>
                  </a:lnTo>
                  <a:lnTo>
                    <a:pt x="252" y="147"/>
                  </a:lnTo>
                  <a:lnTo>
                    <a:pt x="272" y="133"/>
                  </a:lnTo>
                  <a:lnTo>
                    <a:pt x="271" y="61"/>
                  </a:lnTo>
                  <a:lnTo>
                    <a:pt x="286" y="53"/>
                  </a:lnTo>
                  <a:lnTo>
                    <a:pt x="301" y="46"/>
                  </a:lnTo>
                  <a:lnTo>
                    <a:pt x="358" y="88"/>
                  </a:lnTo>
                  <a:lnTo>
                    <a:pt x="381" y="80"/>
                  </a:lnTo>
                  <a:lnTo>
                    <a:pt x="393" y="76"/>
                  </a:lnTo>
                  <a:lnTo>
                    <a:pt x="405" y="73"/>
                  </a:lnTo>
                  <a:lnTo>
                    <a:pt x="426" y="5"/>
                  </a:lnTo>
                  <a:lnTo>
                    <a:pt x="460" y="0"/>
                  </a:lnTo>
                  <a:lnTo>
                    <a:pt x="501" y="58"/>
                  </a:lnTo>
                  <a:lnTo>
                    <a:pt x="526" y="57"/>
                  </a:lnTo>
                  <a:lnTo>
                    <a:pt x="551" y="58"/>
                  </a:lnTo>
                  <a:lnTo>
                    <a:pt x="592" y="0"/>
                  </a:lnTo>
                  <a:lnTo>
                    <a:pt x="608" y="2"/>
                  </a:lnTo>
                  <a:lnTo>
                    <a:pt x="625" y="5"/>
                  </a:lnTo>
                  <a:lnTo>
                    <a:pt x="646" y="73"/>
                  </a:lnTo>
                  <a:lnTo>
                    <a:pt x="671" y="80"/>
                  </a:lnTo>
                  <a:lnTo>
                    <a:pt x="682" y="84"/>
                  </a:lnTo>
                  <a:lnTo>
                    <a:pt x="694" y="88"/>
                  </a:lnTo>
                  <a:lnTo>
                    <a:pt x="751" y="46"/>
                  </a:lnTo>
                  <a:lnTo>
                    <a:pt x="766" y="53"/>
                  </a:lnTo>
                  <a:lnTo>
                    <a:pt x="781" y="61"/>
                  </a:lnTo>
                  <a:lnTo>
                    <a:pt x="780" y="133"/>
                  </a:lnTo>
                  <a:lnTo>
                    <a:pt x="800" y="147"/>
                  </a:lnTo>
                  <a:lnTo>
                    <a:pt x="810" y="155"/>
                  </a:lnTo>
                  <a:lnTo>
                    <a:pt x="820" y="162"/>
                  </a:lnTo>
                  <a:lnTo>
                    <a:pt x="888" y="139"/>
                  </a:lnTo>
                  <a:lnTo>
                    <a:pt x="900" y="151"/>
                  </a:lnTo>
                  <a:lnTo>
                    <a:pt x="912" y="163"/>
                  </a:lnTo>
                  <a:lnTo>
                    <a:pt x="889" y="231"/>
                  </a:lnTo>
                  <a:lnTo>
                    <a:pt x="904" y="250"/>
                  </a:lnTo>
                  <a:lnTo>
                    <a:pt x="918" y="271"/>
                  </a:lnTo>
                  <a:lnTo>
                    <a:pt x="989" y="270"/>
                  </a:lnTo>
                  <a:lnTo>
                    <a:pt x="997" y="284"/>
                  </a:lnTo>
                  <a:lnTo>
                    <a:pt x="1005" y="299"/>
                  </a:lnTo>
                  <a:lnTo>
                    <a:pt x="962" y="356"/>
                  </a:lnTo>
                  <a:lnTo>
                    <a:pt x="970" y="380"/>
                  </a:lnTo>
                  <a:lnTo>
                    <a:pt x="974" y="393"/>
                  </a:lnTo>
                  <a:lnTo>
                    <a:pt x="977" y="405"/>
                  </a:lnTo>
                  <a:lnTo>
                    <a:pt x="1045" y="426"/>
                  </a:lnTo>
                  <a:lnTo>
                    <a:pt x="1050" y="459"/>
                  </a:lnTo>
                  <a:lnTo>
                    <a:pt x="992" y="500"/>
                  </a:lnTo>
                  <a:lnTo>
                    <a:pt x="993" y="524"/>
                  </a:lnTo>
                  <a:lnTo>
                    <a:pt x="992" y="549"/>
                  </a:lnTo>
                  <a:lnTo>
                    <a:pt x="1050" y="590"/>
                  </a:lnTo>
                  <a:lnTo>
                    <a:pt x="1048" y="607"/>
                  </a:lnTo>
                  <a:lnTo>
                    <a:pt x="1045" y="623"/>
                  </a:lnTo>
                  <a:lnTo>
                    <a:pt x="977" y="645"/>
                  </a:lnTo>
                  <a:lnTo>
                    <a:pt x="970" y="669"/>
                  </a:lnTo>
                  <a:lnTo>
                    <a:pt x="966" y="681"/>
                  </a:lnTo>
                  <a:lnTo>
                    <a:pt x="962" y="693"/>
                  </a:lnTo>
                  <a:lnTo>
                    <a:pt x="1005" y="750"/>
                  </a:lnTo>
                  <a:lnTo>
                    <a:pt x="997" y="765"/>
                  </a:lnTo>
                  <a:lnTo>
                    <a:pt x="989" y="779"/>
                  </a:lnTo>
                  <a:lnTo>
                    <a:pt x="918" y="778"/>
                  </a:lnTo>
                  <a:lnTo>
                    <a:pt x="904" y="799"/>
                  </a:lnTo>
                  <a:lnTo>
                    <a:pt x="897" y="809"/>
                  </a:lnTo>
                  <a:lnTo>
                    <a:pt x="889" y="818"/>
                  </a:lnTo>
                  <a:lnTo>
                    <a:pt x="912" y="886"/>
                  </a:lnTo>
                  <a:lnTo>
                    <a:pt x="900" y="899"/>
                  </a:lnTo>
                  <a:lnTo>
                    <a:pt x="888" y="911"/>
                  </a:lnTo>
                  <a:close/>
                </a:path>
              </a:pathLst>
            </a:custGeom>
            <a:solidFill>
              <a:srgbClr val="018DC8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lIns="0" r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3719" rtl="0" eaLnBrk="1" fontAlgn="base" latinLnBrk="0" hangingPunct="1">
                <a:lnSpc>
                  <a:spcPct val="120000"/>
                </a:lnSpc>
                <a:spcBef>
                  <a:spcPts val="796"/>
                </a:spcBef>
                <a:spcAft>
                  <a:spcPts val="796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62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4274765" y="2177285"/>
              <a:ext cx="1821868" cy="1826802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22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37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383" b="0" i="0" u="none" strike="noStrike" kern="0" cap="none" spc="0" normalizeH="0" baseline="0" noProof="0" dirty="0">
                  <a:ln>
                    <a:noFill/>
                  </a:ln>
                  <a:solidFill>
                    <a:srgbClr val="5A5959"/>
                  </a:solidFill>
                  <a:effectLst/>
                  <a:uLnTx/>
                  <a:uFillTx/>
                  <a:latin typeface="Arial"/>
                  <a:ea typeface="微软雅黑"/>
                </a:rPr>
                <a:t>云视频库</a:t>
              </a:r>
              <a:endParaRPr kumimoji="0" lang="en-US" sz="2383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81163" y="1640890"/>
            <a:ext cx="2387180" cy="2357026"/>
            <a:chOff x="6012485" y="1170407"/>
            <a:chExt cx="1487948" cy="1487615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6012485" y="1170407"/>
              <a:ext cx="1487948" cy="1487615"/>
            </a:xfrm>
            <a:custGeom>
              <a:avLst/>
              <a:gdLst>
                <a:gd name="T0" fmla="*/ 441 w 637"/>
                <a:gd name="T1" fmla="*/ 550 h 638"/>
                <a:gd name="T2" fmla="*/ 420 w 637"/>
                <a:gd name="T3" fmla="*/ 560 h 638"/>
                <a:gd name="T4" fmla="*/ 397 w 637"/>
                <a:gd name="T5" fmla="*/ 568 h 638"/>
                <a:gd name="T6" fmla="*/ 362 w 637"/>
                <a:gd name="T7" fmla="*/ 636 h 638"/>
                <a:gd name="T8" fmla="*/ 312 w 637"/>
                <a:gd name="T9" fmla="*/ 579 h 638"/>
                <a:gd name="T10" fmla="*/ 288 w 637"/>
                <a:gd name="T11" fmla="*/ 577 h 638"/>
                <a:gd name="T12" fmla="*/ 264 w 637"/>
                <a:gd name="T13" fmla="*/ 573 h 638"/>
                <a:gd name="T14" fmla="*/ 209 w 637"/>
                <a:gd name="T15" fmla="*/ 619 h 638"/>
                <a:gd name="T16" fmla="*/ 181 w 637"/>
                <a:gd name="T17" fmla="*/ 608 h 638"/>
                <a:gd name="T18" fmla="*/ 174 w 637"/>
                <a:gd name="T19" fmla="*/ 533 h 638"/>
                <a:gd name="T20" fmla="*/ 155 w 637"/>
                <a:gd name="T21" fmla="*/ 519 h 638"/>
                <a:gd name="T22" fmla="*/ 79 w 637"/>
                <a:gd name="T23" fmla="*/ 531 h 638"/>
                <a:gd name="T24" fmla="*/ 56 w 637"/>
                <a:gd name="T25" fmla="*/ 502 h 638"/>
                <a:gd name="T26" fmla="*/ 89 w 637"/>
                <a:gd name="T27" fmla="*/ 432 h 638"/>
                <a:gd name="T28" fmla="*/ 78 w 637"/>
                <a:gd name="T29" fmla="*/ 410 h 638"/>
                <a:gd name="T30" fmla="*/ 6 w 637"/>
                <a:gd name="T31" fmla="*/ 383 h 638"/>
                <a:gd name="T32" fmla="*/ 0 w 637"/>
                <a:gd name="T33" fmla="*/ 346 h 638"/>
                <a:gd name="T34" fmla="*/ 64 w 637"/>
                <a:gd name="T35" fmla="*/ 301 h 638"/>
                <a:gd name="T36" fmla="*/ 67 w 637"/>
                <a:gd name="T37" fmla="*/ 276 h 638"/>
                <a:gd name="T38" fmla="*/ 17 w 637"/>
                <a:gd name="T39" fmla="*/ 215 h 638"/>
                <a:gd name="T40" fmla="*/ 30 w 637"/>
                <a:gd name="T41" fmla="*/ 182 h 638"/>
                <a:gd name="T42" fmla="*/ 109 w 637"/>
                <a:gd name="T43" fmla="*/ 175 h 638"/>
                <a:gd name="T44" fmla="*/ 124 w 637"/>
                <a:gd name="T45" fmla="*/ 155 h 638"/>
                <a:gd name="T46" fmla="*/ 111 w 637"/>
                <a:gd name="T47" fmla="*/ 76 h 638"/>
                <a:gd name="T48" fmla="*/ 138 w 637"/>
                <a:gd name="T49" fmla="*/ 55 h 638"/>
                <a:gd name="T50" fmla="*/ 211 w 637"/>
                <a:gd name="T51" fmla="*/ 88 h 638"/>
                <a:gd name="T52" fmla="*/ 234 w 637"/>
                <a:gd name="T53" fmla="*/ 79 h 638"/>
                <a:gd name="T54" fmla="*/ 261 w 637"/>
                <a:gd name="T55" fmla="*/ 4 h 638"/>
                <a:gd name="T56" fmla="*/ 279 w 637"/>
                <a:gd name="T57" fmla="*/ 1 h 638"/>
                <a:gd name="T58" fmla="*/ 330 w 637"/>
                <a:gd name="T59" fmla="*/ 64 h 638"/>
                <a:gd name="T60" fmla="*/ 355 w 637"/>
                <a:gd name="T61" fmla="*/ 66 h 638"/>
                <a:gd name="T62" fmla="*/ 379 w 637"/>
                <a:gd name="T63" fmla="*/ 70 h 638"/>
                <a:gd name="T64" fmla="*/ 436 w 637"/>
                <a:gd name="T65" fmla="*/ 21 h 638"/>
                <a:gd name="T66" fmla="*/ 461 w 637"/>
                <a:gd name="T67" fmla="*/ 32 h 638"/>
                <a:gd name="T68" fmla="*/ 468 w 637"/>
                <a:gd name="T69" fmla="*/ 110 h 638"/>
                <a:gd name="T70" fmla="*/ 488 w 637"/>
                <a:gd name="T71" fmla="*/ 125 h 638"/>
                <a:gd name="T72" fmla="*/ 562 w 637"/>
                <a:gd name="T73" fmla="*/ 112 h 638"/>
                <a:gd name="T74" fmla="*/ 579 w 637"/>
                <a:gd name="T75" fmla="*/ 136 h 638"/>
                <a:gd name="T76" fmla="*/ 548 w 637"/>
                <a:gd name="T77" fmla="*/ 201 h 638"/>
                <a:gd name="T78" fmla="*/ 554 w 637"/>
                <a:gd name="T79" fmla="*/ 213 h 638"/>
                <a:gd name="T80" fmla="*/ 563 w 637"/>
                <a:gd name="T81" fmla="*/ 235 h 638"/>
                <a:gd name="T82" fmla="*/ 632 w 637"/>
                <a:gd name="T83" fmla="*/ 261 h 638"/>
                <a:gd name="T84" fmla="*/ 637 w 637"/>
                <a:gd name="T85" fmla="*/ 301 h 638"/>
                <a:gd name="T86" fmla="*/ 577 w 637"/>
                <a:gd name="T87" fmla="*/ 344 h 638"/>
                <a:gd name="T88" fmla="*/ 574 w 637"/>
                <a:gd name="T89" fmla="*/ 367 h 638"/>
                <a:gd name="T90" fmla="*/ 620 w 637"/>
                <a:gd name="T91" fmla="*/ 424 h 638"/>
                <a:gd name="T92" fmla="*/ 604 w 637"/>
                <a:gd name="T93" fmla="*/ 462 h 638"/>
                <a:gd name="T94" fmla="*/ 532 w 637"/>
                <a:gd name="T95" fmla="*/ 469 h 638"/>
                <a:gd name="T96" fmla="*/ 518 w 637"/>
                <a:gd name="T97" fmla="*/ 488 h 638"/>
                <a:gd name="T98" fmla="*/ 529 w 637"/>
                <a:gd name="T99" fmla="*/ 559 h 638"/>
                <a:gd name="T100" fmla="*/ 505 w 637"/>
                <a:gd name="T101" fmla="*/ 57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7" h="638">
                  <a:moveTo>
                    <a:pt x="496" y="585"/>
                  </a:moveTo>
                  <a:lnTo>
                    <a:pt x="441" y="550"/>
                  </a:lnTo>
                  <a:lnTo>
                    <a:pt x="431" y="555"/>
                  </a:lnTo>
                  <a:lnTo>
                    <a:pt x="420" y="560"/>
                  </a:lnTo>
                  <a:lnTo>
                    <a:pt x="409" y="564"/>
                  </a:lnTo>
                  <a:lnTo>
                    <a:pt x="397" y="568"/>
                  </a:lnTo>
                  <a:lnTo>
                    <a:pt x="382" y="633"/>
                  </a:lnTo>
                  <a:lnTo>
                    <a:pt x="362" y="636"/>
                  </a:lnTo>
                  <a:lnTo>
                    <a:pt x="342" y="638"/>
                  </a:lnTo>
                  <a:lnTo>
                    <a:pt x="312" y="579"/>
                  </a:lnTo>
                  <a:lnTo>
                    <a:pt x="300" y="579"/>
                  </a:lnTo>
                  <a:lnTo>
                    <a:pt x="288" y="577"/>
                  </a:lnTo>
                  <a:lnTo>
                    <a:pt x="275" y="576"/>
                  </a:lnTo>
                  <a:lnTo>
                    <a:pt x="264" y="573"/>
                  </a:lnTo>
                  <a:lnTo>
                    <a:pt x="219" y="622"/>
                  </a:lnTo>
                  <a:lnTo>
                    <a:pt x="209" y="619"/>
                  </a:lnTo>
                  <a:lnTo>
                    <a:pt x="200" y="616"/>
                  </a:lnTo>
                  <a:lnTo>
                    <a:pt x="181" y="608"/>
                  </a:lnTo>
                  <a:lnTo>
                    <a:pt x="184" y="540"/>
                  </a:lnTo>
                  <a:lnTo>
                    <a:pt x="174" y="533"/>
                  </a:lnTo>
                  <a:lnTo>
                    <a:pt x="164" y="526"/>
                  </a:lnTo>
                  <a:lnTo>
                    <a:pt x="155" y="519"/>
                  </a:lnTo>
                  <a:lnTo>
                    <a:pt x="146" y="511"/>
                  </a:lnTo>
                  <a:lnTo>
                    <a:pt x="79" y="531"/>
                  </a:lnTo>
                  <a:lnTo>
                    <a:pt x="67" y="517"/>
                  </a:lnTo>
                  <a:lnTo>
                    <a:pt x="56" y="502"/>
                  </a:lnTo>
                  <a:lnTo>
                    <a:pt x="94" y="443"/>
                  </a:lnTo>
                  <a:lnTo>
                    <a:pt x="89" y="432"/>
                  </a:lnTo>
                  <a:lnTo>
                    <a:pt x="83" y="421"/>
                  </a:lnTo>
                  <a:lnTo>
                    <a:pt x="78" y="410"/>
                  </a:lnTo>
                  <a:lnTo>
                    <a:pt x="74" y="398"/>
                  </a:lnTo>
                  <a:lnTo>
                    <a:pt x="6" y="383"/>
                  </a:lnTo>
                  <a:lnTo>
                    <a:pt x="3" y="364"/>
                  </a:lnTo>
                  <a:lnTo>
                    <a:pt x="0" y="346"/>
                  </a:lnTo>
                  <a:lnTo>
                    <a:pt x="63" y="314"/>
                  </a:lnTo>
                  <a:lnTo>
                    <a:pt x="64" y="301"/>
                  </a:lnTo>
                  <a:lnTo>
                    <a:pt x="65" y="288"/>
                  </a:lnTo>
                  <a:lnTo>
                    <a:pt x="67" y="276"/>
                  </a:lnTo>
                  <a:lnTo>
                    <a:pt x="69" y="264"/>
                  </a:lnTo>
                  <a:lnTo>
                    <a:pt x="17" y="215"/>
                  </a:lnTo>
                  <a:lnTo>
                    <a:pt x="23" y="198"/>
                  </a:lnTo>
                  <a:lnTo>
                    <a:pt x="30" y="182"/>
                  </a:lnTo>
                  <a:lnTo>
                    <a:pt x="102" y="185"/>
                  </a:lnTo>
                  <a:lnTo>
                    <a:pt x="109" y="175"/>
                  </a:lnTo>
                  <a:lnTo>
                    <a:pt x="117" y="165"/>
                  </a:lnTo>
                  <a:lnTo>
                    <a:pt x="124" y="155"/>
                  </a:lnTo>
                  <a:lnTo>
                    <a:pt x="133" y="146"/>
                  </a:lnTo>
                  <a:lnTo>
                    <a:pt x="111" y="76"/>
                  </a:lnTo>
                  <a:lnTo>
                    <a:pt x="124" y="65"/>
                  </a:lnTo>
                  <a:lnTo>
                    <a:pt x="138" y="55"/>
                  </a:lnTo>
                  <a:lnTo>
                    <a:pt x="200" y="94"/>
                  </a:lnTo>
                  <a:lnTo>
                    <a:pt x="211" y="88"/>
                  </a:lnTo>
                  <a:lnTo>
                    <a:pt x="222" y="83"/>
                  </a:lnTo>
                  <a:lnTo>
                    <a:pt x="234" y="79"/>
                  </a:lnTo>
                  <a:lnTo>
                    <a:pt x="246" y="75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7" y="0"/>
                  </a:lnTo>
                  <a:lnTo>
                    <a:pt x="330" y="64"/>
                  </a:lnTo>
                  <a:lnTo>
                    <a:pt x="343" y="65"/>
                  </a:lnTo>
                  <a:lnTo>
                    <a:pt x="355" y="66"/>
                  </a:lnTo>
                  <a:lnTo>
                    <a:pt x="367" y="68"/>
                  </a:lnTo>
                  <a:lnTo>
                    <a:pt x="379" y="70"/>
                  </a:lnTo>
                  <a:lnTo>
                    <a:pt x="427" y="18"/>
                  </a:lnTo>
                  <a:lnTo>
                    <a:pt x="436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3"/>
                  </a:lnTo>
                  <a:lnTo>
                    <a:pt x="468" y="110"/>
                  </a:lnTo>
                  <a:lnTo>
                    <a:pt x="478" y="117"/>
                  </a:lnTo>
                  <a:lnTo>
                    <a:pt x="488" y="125"/>
                  </a:lnTo>
                  <a:lnTo>
                    <a:pt x="497" y="134"/>
                  </a:lnTo>
                  <a:lnTo>
                    <a:pt x="562" y="112"/>
                  </a:lnTo>
                  <a:lnTo>
                    <a:pt x="574" y="128"/>
                  </a:lnTo>
                  <a:lnTo>
                    <a:pt x="579" y="136"/>
                  </a:lnTo>
                  <a:lnTo>
                    <a:pt x="586" y="144"/>
                  </a:lnTo>
                  <a:lnTo>
                    <a:pt x="548" y="201"/>
                  </a:lnTo>
                  <a:lnTo>
                    <a:pt x="551" y="206"/>
                  </a:lnTo>
                  <a:lnTo>
                    <a:pt x="554" y="213"/>
                  </a:lnTo>
                  <a:lnTo>
                    <a:pt x="559" y="224"/>
                  </a:lnTo>
                  <a:lnTo>
                    <a:pt x="563" y="235"/>
                  </a:lnTo>
                  <a:lnTo>
                    <a:pt x="567" y="247"/>
                  </a:lnTo>
                  <a:lnTo>
                    <a:pt x="632" y="261"/>
                  </a:lnTo>
                  <a:lnTo>
                    <a:pt x="635" y="280"/>
                  </a:lnTo>
                  <a:lnTo>
                    <a:pt x="637" y="301"/>
                  </a:lnTo>
                  <a:lnTo>
                    <a:pt x="578" y="332"/>
                  </a:lnTo>
                  <a:lnTo>
                    <a:pt x="577" y="344"/>
                  </a:lnTo>
                  <a:lnTo>
                    <a:pt x="576" y="356"/>
                  </a:lnTo>
                  <a:lnTo>
                    <a:pt x="574" y="367"/>
                  </a:lnTo>
                  <a:lnTo>
                    <a:pt x="571" y="380"/>
                  </a:lnTo>
                  <a:lnTo>
                    <a:pt x="620" y="424"/>
                  </a:lnTo>
                  <a:lnTo>
                    <a:pt x="613" y="443"/>
                  </a:lnTo>
                  <a:lnTo>
                    <a:pt x="604" y="462"/>
                  </a:lnTo>
                  <a:lnTo>
                    <a:pt x="539" y="458"/>
                  </a:lnTo>
                  <a:lnTo>
                    <a:pt x="532" y="469"/>
                  </a:lnTo>
                  <a:lnTo>
                    <a:pt x="525" y="479"/>
                  </a:lnTo>
                  <a:lnTo>
                    <a:pt x="518" y="488"/>
                  </a:lnTo>
                  <a:lnTo>
                    <a:pt x="510" y="497"/>
                  </a:lnTo>
                  <a:lnTo>
                    <a:pt x="529" y="559"/>
                  </a:lnTo>
                  <a:lnTo>
                    <a:pt x="513" y="573"/>
                  </a:lnTo>
                  <a:lnTo>
                    <a:pt x="505" y="579"/>
                  </a:lnTo>
                  <a:lnTo>
                    <a:pt x="496" y="585"/>
                  </a:lnTo>
                  <a:close/>
                </a:path>
              </a:pathLst>
            </a:custGeom>
            <a:solidFill>
              <a:srgbClr val="FB7272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lIns="0" r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3719" rtl="0" eaLnBrk="1" fontAlgn="base" latinLnBrk="0" hangingPunct="1">
                <a:lnSpc>
                  <a:spcPct val="120000"/>
                </a:lnSpc>
                <a:spcBef>
                  <a:spcPts val="796"/>
                </a:spcBef>
                <a:spcAft>
                  <a:spcPts val="796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62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6307671" y="1468197"/>
              <a:ext cx="897577" cy="892035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22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30" b="0" i="0" u="none" strike="noStrike" kern="0" cap="none" spc="0" normalizeH="0" baseline="0" noProof="0" dirty="0">
                  <a:ln>
                    <a:noFill/>
                  </a:ln>
                  <a:solidFill>
                    <a:srgbClr val="5A5959"/>
                  </a:solidFill>
                  <a:effectLst/>
                  <a:uLnTx/>
                  <a:uFillTx/>
                  <a:latin typeface="Arial"/>
                  <a:ea typeface="微软雅黑"/>
                </a:rPr>
                <a:t>合并视频</a:t>
              </a:r>
              <a:endParaRPr kumimoji="0" lang="en-US" altLang="zh-CN" sz="1630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120227" y="1993698"/>
            <a:ext cx="2767529" cy="2739607"/>
            <a:chOff x="2057536" y="1194444"/>
            <a:chExt cx="2075647" cy="2080525"/>
          </a:xfrm>
        </p:grpSpPr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2057536" y="1194444"/>
              <a:ext cx="2075647" cy="2080525"/>
            </a:xfrm>
            <a:custGeom>
              <a:avLst/>
              <a:gdLst>
                <a:gd name="T0" fmla="*/ 587 w 808"/>
                <a:gd name="T1" fmla="*/ 691 h 810"/>
                <a:gd name="T2" fmla="*/ 553 w 808"/>
                <a:gd name="T3" fmla="*/ 710 h 810"/>
                <a:gd name="T4" fmla="*/ 535 w 808"/>
                <a:gd name="T5" fmla="*/ 789 h 810"/>
                <a:gd name="T6" fmla="*/ 509 w 808"/>
                <a:gd name="T7" fmla="*/ 797 h 810"/>
                <a:gd name="T8" fmla="*/ 450 w 808"/>
                <a:gd name="T9" fmla="*/ 741 h 810"/>
                <a:gd name="T10" fmla="*/ 425 w 808"/>
                <a:gd name="T11" fmla="*/ 744 h 810"/>
                <a:gd name="T12" fmla="*/ 378 w 808"/>
                <a:gd name="T13" fmla="*/ 810 h 810"/>
                <a:gd name="T14" fmla="*/ 351 w 808"/>
                <a:gd name="T15" fmla="*/ 807 h 810"/>
                <a:gd name="T16" fmla="*/ 317 w 808"/>
                <a:gd name="T17" fmla="*/ 733 h 810"/>
                <a:gd name="T18" fmla="*/ 292 w 808"/>
                <a:gd name="T19" fmla="*/ 726 h 810"/>
                <a:gd name="T20" fmla="*/ 225 w 808"/>
                <a:gd name="T21" fmla="*/ 769 h 810"/>
                <a:gd name="T22" fmla="*/ 199 w 808"/>
                <a:gd name="T23" fmla="*/ 755 h 810"/>
                <a:gd name="T24" fmla="*/ 197 w 808"/>
                <a:gd name="T25" fmla="*/ 675 h 810"/>
                <a:gd name="T26" fmla="*/ 177 w 808"/>
                <a:gd name="T27" fmla="*/ 658 h 810"/>
                <a:gd name="T28" fmla="*/ 99 w 808"/>
                <a:gd name="T29" fmla="*/ 672 h 810"/>
                <a:gd name="T30" fmla="*/ 81 w 808"/>
                <a:gd name="T31" fmla="*/ 649 h 810"/>
                <a:gd name="T32" fmla="*/ 103 w 808"/>
                <a:gd name="T33" fmla="*/ 563 h 810"/>
                <a:gd name="T34" fmla="*/ 92 w 808"/>
                <a:gd name="T35" fmla="*/ 540 h 810"/>
                <a:gd name="T36" fmla="*/ 16 w 808"/>
                <a:gd name="T37" fmla="*/ 521 h 810"/>
                <a:gd name="T38" fmla="*/ 67 w 808"/>
                <a:gd name="T39" fmla="*/ 461 h 810"/>
                <a:gd name="T40" fmla="*/ 64 w 808"/>
                <a:gd name="T41" fmla="*/ 436 h 810"/>
                <a:gd name="T42" fmla="*/ 62 w 808"/>
                <a:gd name="T43" fmla="*/ 410 h 810"/>
                <a:gd name="T44" fmla="*/ 1 w 808"/>
                <a:gd name="T45" fmla="*/ 362 h 810"/>
                <a:gd name="T46" fmla="*/ 70 w 808"/>
                <a:gd name="T47" fmla="*/ 328 h 810"/>
                <a:gd name="T48" fmla="*/ 78 w 808"/>
                <a:gd name="T49" fmla="*/ 303 h 810"/>
                <a:gd name="T50" fmla="*/ 86 w 808"/>
                <a:gd name="T51" fmla="*/ 278 h 810"/>
                <a:gd name="T52" fmla="*/ 48 w 808"/>
                <a:gd name="T53" fmla="*/ 212 h 810"/>
                <a:gd name="T54" fmla="*/ 125 w 808"/>
                <a:gd name="T55" fmla="*/ 206 h 810"/>
                <a:gd name="T56" fmla="*/ 140 w 808"/>
                <a:gd name="T57" fmla="*/ 186 h 810"/>
                <a:gd name="T58" fmla="*/ 157 w 808"/>
                <a:gd name="T59" fmla="*/ 166 h 810"/>
                <a:gd name="T60" fmla="*/ 148 w 808"/>
                <a:gd name="T61" fmla="*/ 91 h 810"/>
                <a:gd name="T62" fmla="*/ 221 w 808"/>
                <a:gd name="T63" fmla="*/ 114 h 810"/>
                <a:gd name="T64" fmla="*/ 255 w 808"/>
                <a:gd name="T65" fmla="*/ 95 h 810"/>
                <a:gd name="T66" fmla="*/ 272 w 808"/>
                <a:gd name="T67" fmla="*/ 21 h 810"/>
                <a:gd name="T68" fmla="*/ 302 w 808"/>
                <a:gd name="T69" fmla="*/ 12 h 810"/>
                <a:gd name="T70" fmla="*/ 358 w 808"/>
                <a:gd name="T71" fmla="*/ 63 h 810"/>
                <a:gd name="T72" fmla="*/ 383 w 808"/>
                <a:gd name="T73" fmla="*/ 61 h 810"/>
                <a:gd name="T74" fmla="*/ 427 w 808"/>
                <a:gd name="T75" fmla="*/ 0 h 810"/>
                <a:gd name="T76" fmla="*/ 459 w 808"/>
                <a:gd name="T77" fmla="*/ 3 h 810"/>
                <a:gd name="T78" fmla="*/ 491 w 808"/>
                <a:gd name="T79" fmla="*/ 71 h 810"/>
                <a:gd name="T80" fmla="*/ 515 w 808"/>
                <a:gd name="T81" fmla="*/ 78 h 810"/>
                <a:gd name="T82" fmla="*/ 579 w 808"/>
                <a:gd name="T83" fmla="*/ 39 h 810"/>
                <a:gd name="T84" fmla="*/ 607 w 808"/>
                <a:gd name="T85" fmla="*/ 54 h 810"/>
                <a:gd name="T86" fmla="*/ 611 w 808"/>
                <a:gd name="T87" fmla="*/ 130 h 810"/>
                <a:gd name="T88" fmla="*/ 630 w 808"/>
                <a:gd name="T89" fmla="*/ 146 h 810"/>
                <a:gd name="T90" fmla="*/ 705 w 808"/>
                <a:gd name="T91" fmla="*/ 134 h 810"/>
                <a:gd name="T92" fmla="*/ 725 w 808"/>
                <a:gd name="T93" fmla="*/ 158 h 810"/>
                <a:gd name="T94" fmla="*/ 705 w 808"/>
                <a:gd name="T95" fmla="*/ 241 h 810"/>
                <a:gd name="T96" fmla="*/ 716 w 808"/>
                <a:gd name="T97" fmla="*/ 264 h 810"/>
                <a:gd name="T98" fmla="*/ 791 w 808"/>
                <a:gd name="T99" fmla="*/ 285 h 810"/>
                <a:gd name="T100" fmla="*/ 740 w 808"/>
                <a:gd name="T101" fmla="*/ 343 h 810"/>
                <a:gd name="T102" fmla="*/ 744 w 808"/>
                <a:gd name="T103" fmla="*/ 368 h 810"/>
                <a:gd name="T104" fmla="*/ 745 w 808"/>
                <a:gd name="T105" fmla="*/ 395 h 810"/>
                <a:gd name="T106" fmla="*/ 807 w 808"/>
                <a:gd name="T107" fmla="*/ 442 h 810"/>
                <a:gd name="T108" fmla="*/ 737 w 808"/>
                <a:gd name="T109" fmla="*/ 477 h 810"/>
                <a:gd name="T110" fmla="*/ 730 w 808"/>
                <a:gd name="T111" fmla="*/ 502 h 810"/>
                <a:gd name="T112" fmla="*/ 722 w 808"/>
                <a:gd name="T113" fmla="*/ 526 h 810"/>
                <a:gd name="T114" fmla="*/ 762 w 808"/>
                <a:gd name="T115" fmla="*/ 595 h 810"/>
                <a:gd name="T116" fmla="*/ 683 w 808"/>
                <a:gd name="T117" fmla="*/ 599 h 810"/>
                <a:gd name="T118" fmla="*/ 668 w 808"/>
                <a:gd name="T119" fmla="*/ 620 h 810"/>
                <a:gd name="T120" fmla="*/ 651 w 808"/>
                <a:gd name="T121" fmla="*/ 639 h 810"/>
                <a:gd name="T122" fmla="*/ 662 w 808"/>
                <a:gd name="T123" fmla="*/ 71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solidFill>
              <a:srgbClr val="355C7D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lIns="0" r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3719" rtl="0" eaLnBrk="1" fontAlgn="base" latinLnBrk="0" hangingPunct="1">
                <a:lnSpc>
                  <a:spcPct val="120000"/>
                </a:lnSpc>
                <a:spcBef>
                  <a:spcPts val="796"/>
                </a:spcBef>
                <a:spcAft>
                  <a:spcPts val="796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62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404813" y="1544314"/>
              <a:ext cx="1378422" cy="137811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22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37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81" b="0" i="0" u="none" strike="noStrike" kern="0" cap="none" spc="0" normalizeH="0" baseline="0" noProof="0" dirty="0">
                  <a:ln>
                    <a:noFill/>
                  </a:ln>
                  <a:solidFill>
                    <a:srgbClr val="5A5959"/>
                  </a:solidFill>
                  <a:effectLst/>
                  <a:uLnTx/>
                  <a:uFillTx/>
                  <a:latin typeface="Arial"/>
                  <a:ea typeface="微软雅黑"/>
                </a:rPr>
                <a:t>云图片库</a:t>
              </a:r>
              <a:endParaRPr kumimoji="0" lang="en-US" sz="1881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5" name="Freeform 10"/>
          <p:cNvSpPr>
            <a:spLocks/>
          </p:cNvSpPr>
          <p:nvPr/>
        </p:nvSpPr>
        <p:spPr bwMode="auto">
          <a:xfrm>
            <a:off x="1925719" y="5732120"/>
            <a:ext cx="6564422" cy="446636"/>
          </a:xfrm>
          <a:custGeom>
            <a:avLst/>
            <a:gdLst>
              <a:gd name="T0" fmla="*/ 0 w 3686"/>
              <a:gd name="T1" fmla="*/ 85 h 254"/>
              <a:gd name="T2" fmla="*/ 129 w 3686"/>
              <a:gd name="T3" fmla="*/ 85 h 254"/>
              <a:gd name="T4" fmla="*/ 185 w 3686"/>
              <a:gd name="T5" fmla="*/ 0 h 254"/>
              <a:gd name="T6" fmla="*/ 279 w 3686"/>
              <a:gd name="T7" fmla="*/ 0 h 254"/>
              <a:gd name="T8" fmla="*/ 336 w 3686"/>
              <a:gd name="T9" fmla="*/ 85 h 254"/>
              <a:gd name="T10" fmla="*/ 421 w 3686"/>
              <a:gd name="T11" fmla="*/ 85 h 254"/>
              <a:gd name="T12" fmla="*/ 477 w 3686"/>
              <a:gd name="T13" fmla="*/ 0 h 254"/>
              <a:gd name="T14" fmla="*/ 571 w 3686"/>
              <a:gd name="T15" fmla="*/ 0 h 254"/>
              <a:gd name="T16" fmla="*/ 629 w 3686"/>
              <a:gd name="T17" fmla="*/ 85 h 254"/>
              <a:gd name="T18" fmla="*/ 709 w 3686"/>
              <a:gd name="T19" fmla="*/ 85 h 254"/>
              <a:gd name="T20" fmla="*/ 764 w 3686"/>
              <a:gd name="T21" fmla="*/ 0 h 254"/>
              <a:gd name="T22" fmla="*/ 862 w 3686"/>
              <a:gd name="T23" fmla="*/ 0 h 254"/>
              <a:gd name="T24" fmla="*/ 916 w 3686"/>
              <a:gd name="T25" fmla="*/ 85 h 254"/>
              <a:gd name="T26" fmla="*/ 1001 w 3686"/>
              <a:gd name="T27" fmla="*/ 85 h 254"/>
              <a:gd name="T28" fmla="*/ 1058 w 3686"/>
              <a:gd name="T29" fmla="*/ 0 h 254"/>
              <a:gd name="T30" fmla="*/ 1154 w 3686"/>
              <a:gd name="T31" fmla="*/ 0 h 254"/>
              <a:gd name="T32" fmla="*/ 1208 w 3686"/>
              <a:gd name="T33" fmla="*/ 85 h 254"/>
              <a:gd name="T34" fmla="*/ 1299 w 3686"/>
              <a:gd name="T35" fmla="*/ 85 h 254"/>
              <a:gd name="T36" fmla="*/ 1353 w 3686"/>
              <a:gd name="T37" fmla="*/ 0 h 254"/>
              <a:gd name="T38" fmla="*/ 1449 w 3686"/>
              <a:gd name="T39" fmla="*/ 0 h 254"/>
              <a:gd name="T40" fmla="*/ 1507 w 3686"/>
              <a:gd name="T41" fmla="*/ 85 h 254"/>
              <a:gd name="T42" fmla="*/ 1591 w 3686"/>
              <a:gd name="T43" fmla="*/ 85 h 254"/>
              <a:gd name="T44" fmla="*/ 1645 w 3686"/>
              <a:gd name="T45" fmla="*/ 0 h 254"/>
              <a:gd name="T46" fmla="*/ 1743 w 3686"/>
              <a:gd name="T47" fmla="*/ 0 h 254"/>
              <a:gd name="T48" fmla="*/ 1799 w 3686"/>
              <a:gd name="T49" fmla="*/ 85 h 254"/>
              <a:gd name="T50" fmla="*/ 1890 w 3686"/>
              <a:gd name="T51" fmla="*/ 85 h 254"/>
              <a:gd name="T52" fmla="*/ 1946 w 3686"/>
              <a:gd name="T53" fmla="*/ 0 h 254"/>
              <a:gd name="T54" fmla="*/ 2044 w 3686"/>
              <a:gd name="T55" fmla="*/ 0 h 254"/>
              <a:gd name="T56" fmla="*/ 2099 w 3686"/>
              <a:gd name="T57" fmla="*/ 85 h 254"/>
              <a:gd name="T58" fmla="*/ 2184 w 3686"/>
              <a:gd name="T59" fmla="*/ 85 h 254"/>
              <a:gd name="T60" fmla="*/ 2240 w 3686"/>
              <a:gd name="T61" fmla="*/ 0 h 254"/>
              <a:gd name="T62" fmla="*/ 2336 w 3686"/>
              <a:gd name="T63" fmla="*/ 0 h 254"/>
              <a:gd name="T64" fmla="*/ 2391 w 3686"/>
              <a:gd name="T65" fmla="*/ 85 h 254"/>
              <a:gd name="T66" fmla="*/ 2472 w 3686"/>
              <a:gd name="T67" fmla="*/ 85 h 254"/>
              <a:gd name="T68" fmla="*/ 2529 w 3686"/>
              <a:gd name="T69" fmla="*/ 0 h 254"/>
              <a:gd name="T70" fmla="*/ 2623 w 3686"/>
              <a:gd name="T71" fmla="*/ 0 h 254"/>
              <a:gd name="T72" fmla="*/ 2681 w 3686"/>
              <a:gd name="T73" fmla="*/ 85 h 254"/>
              <a:gd name="T74" fmla="*/ 2765 w 3686"/>
              <a:gd name="T75" fmla="*/ 85 h 254"/>
              <a:gd name="T76" fmla="*/ 2821 w 3686"/>
              <a:gd name="T77" fmla="*/ 0 h 254"/>
              <a:gd name="T78" fmla="*/ 2917 w 3686"/>
              <a:gd name="T79" fmla="*/ 0 h 254"/>
              <a:gd name="T80" fmla="*/ 2973 w 3686"/>
              <a:gd name="T81" fmla="*/ 85 h 254"/>
              <a:gd name="T82" fmla="*/ 3062 w 3686"/>
              <a:gd name="T83" fmla="*/ 85 h 254"/>
              <a:gd name="T84" fmla="*/ 3118 w 3686"/>
              <a:gd name="T85" fmla="*/ 0 h 254"/>
              <a:gd name="T86" fmla="*/ 3214 w 3686"/>
              <a:gd name="T87" fmla="*/ 0 h 254"/>
              <a:gd name="T88" fmla="*/ 3269 w 3686"/>
              <a:gd name="T89" fmla="*/ 85 h 254"/>
              <a:gd name="T90" fmla="*/ 3356 w 3686"/>
              <a:gd name="T91" fmla="*/ 85 h 254"/>
              <a:gd name="T92" fmla="*/ 3410 w 3686"/>
              <a:gd name="T93" fmla="*/ 0 h 254"/>
              <a:gd name="T94" fmla="*/ 3506 w 3686"/>
              <a:gd name="T95" fmla="*/ 0 h 254"/>
              <a:gd name="T96" fmla="*/ 3561 w 3686"/>
              <a:gd name="T97" fmla="*/ 85 h 254"/>
              <a:gd name="T98" fmla="*/ 3686 w 3686"/>
              <a:gd name="T99" fmla="*/ 85 h 254"/>
              <a:gd name="T100" fmla="*/ 3686 w 3686"/>
              <a:gd name="T101" fmla="*/ 254 h 254"/>
              <a:gd name="T102" fmla="*/ 0 w 3686"/>
              <a:gd name="T103" fmla="*/ 254 h 254"/>
              <a:gd name="T104" fmla="*/ 0 w 3686"/>
              <a:gd name="T105" fmla="*/ 8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6" h="254">
                <a:moveTo>
                  <a:pt x="0" y="85"/>
                </a:moveTo>
                <a:lnTo>
                  <a:pt x="129" y="85"/>
                </a:lnTo>
                <a:lnTo>
                  <a:pt x="185" y="0"/>
                </a:lnTo>
                <a:lnTo>
                  <a:pt x="279" y="0"/>
                </a:lnTo>
                <a:lnTo>
                  <a:pt x="336" y="85"/>
                </a:lnTo>
                <a:lnTo>
                  <a:pt x="421" y="85"/>
                </a:lnTo>
                <a:lnTo>
                  <a:pt x="477" y="0"/>
                </a:lnTo>
                <a:lnTo>
                  <a:pt x="571" y="0"/>
                </a:lnTo>
                <a:lnTo>
                  <a:pt x="629" y="85"/>
                </a:lnTo>
                <a:lnTo>
                  <a:pt x="709" y="85"/>
                </a:lnTo>
                <a:lnTo>
                  <a:pt x="764" y="0"/>
                </a:lnTo>
                <a:lnTo>
                  <a:pt x="862" y="0"/>
                </a:lnTo>
                <a:lnTo>
                  <a:pt x="916" y="85"/>
                </a:lnTo>
                <a:lnTo>
                  <a:pt x="1001" y="85"/>
                </a:lnTo>
                <a:lnTo>
                  <a:pt x="1058" y="0"/>
                </a:lnTo>
                <a:lnTo>
                  <a:pt x="1154" y="0"/>
                </a:lnTo>
                <a:lnTo>
                  <a:pt x="1208" y="85"/>
                </a:lnTo>
                <a:lnTo>
                  <a:pt x="1299" y="85"/>
                </a:lnTo>
                <a:lnTo>
                  <a:pt x="1353" y="0"/>
                </a:lnTo>
                <a:lnTo>
                  <a:pt x="1449" y="0"/>
                </a:lnTo>
                <a:lnTo>
                  <a:pt x="1507" y="85"/>
                </a:lnTo>
                <a:lnTo>
                  <a:pt x="1591" y="85"/>
                </a:lnTo>
                <a:lnTo>
                  <a:pt x="1645" y="0"/>
                </a:lnTo>
                <a:lnTo>
                  <a:pt x="1743" y="0"/>
                </a:lnTo>
                <a:lnTo>
                  <a:pt x="1799" y="85"/>
                </a:lnTo>
                <a:lnTo>
                  <a:pt x="1890" y="85"/>
                </a:lnTo>
                <a:lnTo>
                  <a:pt x="1946" y="0"/>
                </a:lnTo>
                <a:lnTo>
                  <a:pt x="2044" y="0"/>
                </a:lnTo>
                <a:lnTo>
                  <a:pt x="2099" y="85"/>
                </a:lnTo>
                <a:lnTo>
                  <a:pt x="2184" y="85"/>
                </a:lnTo>
                <a:lnTo>
                  <a:pt x="2240" y="0"/>
                </a:lnTo>
                <a:lnTo>
                  <a:pt x="2336" y="0"/>
                </a:lnTo>
                <a:lnTo>
                  <a:pt x="2391" y="85"/>
                </a:lnTo>
                <a:lnTo>
                  <a:pt x="2472" y="85"/>
                </a:lnTo>
                <a:lnTo>
                  <a:pt x="2529" y="0"/>
                </a:lnTo>
                <a:lnTo>
                  <a:pt x="2623" y="0"/>
                </a:lnTo>
                <a:lnTo>
                  <a:pt x="2681" y="85"/>
                </a:lnTo>
                <a:lnTo>
                  <a:pt x="2765" y="85"/>
                </a:lnTo>
                <a:lnTo>
                  <a:pt x="2821" y="0"/>
                </a:lnTo>
                <a:lnTo>
                  <a:pt x="2917" y="0"/>
                </a:lnTo>
                <a:lnTo>
                  <a:pt x="2973" y="85"/>
                </a:lnTo>
                <a:lnTo>
                  <a:pt x="3062" y="85"/>
                </a:lnTo>
                <a:lnTo>
                  <a:pt x="3118" y="0"/>
                </a:lnTo>
                <a:lnTo>
                  <a:pt x="3214" y="0"/>
                </a:lnTo>
                <a:lnTo>
                  <a:pt x="3269" y="85"/>
                </a:lnTo>
                <a:lnTo>
                  <a:pt x="3356" y="85"/>
                </a:lnTo>
                <a:lnTo>
                  <a:pt x="3410" y="0"/>
                </a:lnTo>
                <a:lnTo>
                  <a:pt x="3506" y="0"/>
                </a:lnTo>
                <a:lnTo>
                  <a:pt x="3561" y="85"/>
                </a:lnTo>
                <a:lnTo>
                  <a:pt x="3686" y="85"/>
                </a:lnTo>
                <a:lnTo>
                  <a:pt x="3686" y="254"/>
                </a:lnTo>
                <a:lnTo>
                  <a:pt x="0" y="254"/>
                </a:lnTo>
                <a:lnTo>
                  <a:pt x="0" y="85"/>
                </a:lnTo>
                <a:close/>
              </a:path>
            </a:pathLst>
          </a:custGeom>
          <a:solidFill>
            <a:srgbClr val="A9A9A9"/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xtLst/>
        </p:spPr>
        <p:txBody>
          <a:bodyPr vert="eaVert" lIns="121370" tIns="60685" rIns="121370" bIns="6068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371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8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53"/>
          <p:cNvSpPr txBox="1">
            <a:spLocks noChangeArrowheads="1"/>
          </p:cNvSpPr>
          <p:nvPr/>
        </p:nvSpPr>
        <p:spPr bwMode="auto">
          <a:xfrm>
            <a:off x="1199456" y="1506619"/>
            <a:ext cx="2304317" cy="41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370" tIns="60685" rIns="121370" bIns="60685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37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81" b="1" kern="0" dirty="0">
                <a:solidFill>
                  <a:srgbClr val="5A5959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行车过程抓拍图片</a:t>
            </a:r>
            <a:endParaRPr lang="zh-CN" altLang="en-US" sz="2634" kern="0" dirty="0">
              <a:solidFill>
                <a:srgbClr val="5A5959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37" name="TextBox 53"/>
          <p:cNvSpPr txBox="1">
            <a:spLocks noChangeArrowheads="1"/>
          </p:cNvSpPr>
          <p:nvPr/>
        </p:nvSpPr>
        <p:spPr bwMode="auto">
          <a:xfrm>
            <a:off x="4073300" y="1817076"/>
            <a:ext cx="2406805" cy="41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370" tIns="60685" rIns="121370" bIns="60685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37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81" b="1" kern="0" dirty="0">
                <a:solidFill>
                  <a:srgbClr val="5A5959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行车过程的视频信息</a:t>
            </a:r>
            <a:endParaRPr lang="zh-CN" altLang="en-US" sz="2634" kern="0" dirty="0">
              <a:solidFill>
                <a:srgbClr val="5A5959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38" name="TextBox 53"/>
          <p:cNvSpPr txBox="1">
            <a:spLocks noChangeArrowheads="1"/>
          </p:cNvSpPr>
          <p:nvPr/>
        </p:nvSpPr>
        <p:spPr bwMode="auto">
          <a:xfrm>
            <a:off x="8880309" y="2265171"/>
            <a:ext cx="2016224" cy="70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370" tIns="60685" rIns="121370" bIns="60685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37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81" b="1" kern="0" dirty="0">
                <a:solidFill>
                  <a:srgbClr val="5A5959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异常事件的记录信息</a:t>
            </a:r>
            <a:endParaRPr lang="zh-CN" altLang="en-US" sz="2634" kern="0" dirty="0">
              <a:solidFill>
                <a:srgbClr val="5A5959"/>
              </a:solidFill>
              <a:latin typeface="Arial" pitchFamily="34" charset="0"/>
              <a:cs typeface="宋体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784298" y="2854960"/>
            <a:ext cx="2208246" cy="2185966"/>
            <a:chOff x="2057536" y="1194444"/>
            <a:chExt cx="2075647" cy="2080525"/>
          </a:xfrm>
        </p:grpSpPr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2057536" y="1194444"/>
              <a:ext cx="2075647" cy="2080525"/>
            </a:xfrm>
            <a:custGeom>
              <a:avLst/>
              <a:gdLst>
                <a:gd name="T0" fmla="*/ 587 w 808"/>
                <a:gd name="T1" fmla="*/ 691 h 810"/>
                <a:gd name="T2" fmla="*/ 553 w 808"/>
                <a:gd name="T3" fmla="*/ 710 h 810"/>
                <a:gd name="T4" fmla="*/ 535 w 808"/>
                <a:gd name="T5" fmla="*/ 789 h 810"/>
                <a:gd name="T6" fmla="*/ 509 w 808"/>
                <a:gd name="T7" fmla="*/ 797 h 810"/>
                <a:gd name="T8" fmla="*/ 450 w 808"/>
                <a:gd name="T9" fmla="*/ 741 h 810"/>
                <a:gd name="T10" fmla="*/ 425 w 808"/>
                <a:gd name="T11" fmla="*/ 744 h 810"/>
                <a:gd name="T12" fmla="*/ 378 w 808"/>
                <a:gd name="T13" fmla="*/ 810 h 810"/>
                <a:gd name="T14" fmla="*/ 351 w 808"/>
                <a:gd name="T15" fmla="*/ 807 h 810"/>
                <a:gd name="T16" fmla="*/ 317 w 808"/>
                <a:gd name="T17" fmla="*/ 733 h 810"/>
                <a:gd name="T18" fmla="*/ 292 w 808"/>
                <a:gd name="T19" fmla="*/ 726 h 810"/>
                <a:gd name="T20" fmla="*/ 225 w 808"/>
                <a:gd name="T21" fmla="*/ 769 h 810"/>
                <a:gd name="T22" fmla="*/ 199 w 808"/>
                <a:gd name="T23" fmla="*/ 755 h 810"/>
                <a:gd name="T24" fmla="*/ 197 w 808"/>
                <a:gd name="T25" fmla="*/ 675 h 810"/>
                <a:gd name="T26" fmla="*/ 177 w 808"/>
                <a:gd name="T27" fmla="*/ 658 h 810"/>
                <a:gd name="T28" fmla="*/ 99 w 808"/>
                <a:gd name="T29" fmla="*/ 672 h 810"/>
                <a:gd name="T30" fmla="*/ 81 w 808"/>
                <a:gd name="T31" fmla="*/ 649 h 810"/>
                <a:gd name="T32" fmla="*/ 103 w 808"/>
                <a:gd name="T33" fmla="*/ 563 h 810"/>
                <a:gd name="T34" fmla="*/ 92 w 808"/>
                <a:gd name="T35" fmla="*/ 540 h 810"/>
                <a:gd name="T36" fmla="*/ 16 w 808"/>
                <a:gd name="T37" fmla="*/ 521 h 810"/>
                <a:gd name="T38" fmla="*/ 67 w 808"/>
                <a:gd name="T39" fmla="*/ 461 h 810"/>
                <a:gd name="T40" fmla="*/ 64 w 808"/>
                <a:gd name="T41" fmla="*/ 436 h 810"/>
                <a:gd name="T42" fmla="*/ 62 w 808"/>
                <a:gd name="T43" fmla="*/ 410 h 810"/>
                <a:gd name="T44" fmla="*/ 1 w 808"/>
                <a:gd name="T45" fmla="*/ 362 h 810"/>
                <a:gd name="T46" fmla="*/ 70 w 808"/>
                <a:gd name="T47" fmla="*/ 328 h 810"/>
                <a:gd name="T48" fmla="*/ 78 w 808"/>
                <a:gd name="T49" fmla="*/ 303 h 810"/>
                <a:gd name="T50" fmla="*/ 86 w 808"/>
                <a:gd name="T51" fmla="*/ 278 h 810"/>
                <a:gd name="T52" fmla="*/ 48 w 808"/>
                <a:gd name="T53" fmla="*/ 212 h 810"/>
                <a:gd name="T54" fmla="*/ 125 w 808"/>
                <a:gd name="T55" fmla="*/ 206 h 810"/>
                <a:gd name="T56" fmla="*/ 140 w 808"/>
                <a:gd name="T57" fmla="*/ 186 h 810"/>
                <a:gd name="T58" fmla="*/ 157 w 808"/>
                <a:gd name="T59" fmla="*/ 166 h 810"/>
                <a:gd name="T60" fmla="*/ 148 w 808"/>
                <a:gd name="T61" fmla="*/ 91 h 810"/>
                <a:gd name="T62" fmla="*/ 221 w 808"/>
                <a:gd name="T63" fmla="*/ 114 h 810"/>
                <a:gd name="T64" fmla="*/ 255 w 808"/>
                <a:gd name="T65" fmla="*/ 95 h 810"/>
                <a:gd name="T66" fmla="*/ 272 w 808"/>
                <a:gd name="T67" fmla="*/ 21 h 810"/>
                <a:gd name="T68" fmla="*/ 302 w 808"/>
                <a:gd name="T69" fmla="*/ 12 h 810"/>
                <a:gd name="T70" fmla="*/ 358 w 808"/>
                <a:gd name="T71" fmla="*/ 63 h 810"/>
                <a:gd name="T72" fmla="*/ 383 w 808"/>
                <a:gd name="T73" fmla="*/ 61 h 810"/>
                <a:gd name="T74" fmla="*/ 427 w 808"/>
                <a:gd name="T75" fmla="*/ 0 h 810"/>
                <a:gd name="T76" fmla="*/ 459 w 808"/>
                <a:gd name="T77" fmla="*/ 3 h 810"/>
                <a:gd name="T78" fmla="*/ 491 w 808"/>
                <a:gd name="T79" fmla="*/ 71 h 810"/>
                <a:gd name="T80" fmla="*/ 515 w 808"/>
                <a:gd name="T81" fmla="*/ 78 h 810"/>
                <a:gd name="T82" fmla="*/ 579 w 808"/>
                <a:gd name="T83" fmla="*/ 39 h 810"/>
                <a:gd name="T84" fmla="*/ 607 w 808"/>
                <a:gd name="T85" fmla="*/ 54 h 810"/>
                <a:gd name="T86" fmla="*/ 611 w 808"/>
                <a:gd name="T87" fmla="*/ 130 h 810"/>
                <a:gd name="T88" fmla="*/ 630 w 808"/>
                <a:gd name="T89" fmla="*/ 146 h 810"/>
                <a:gd name="T90" fmla="*/ 705 w 808"/>
                <a:gd name="T91" fmla="*/ 134 h 810"/>
                <a:gd name="T92" fmla="*/ 725 w 808"/>
                <a:gd name="T93" fmla="*/ 158 h 810"/>
                <a:gd name="T94" fmla="*/ 705 w 808"/>
                <a:gd name="T95" fmla="*/ 241 h 810"/>
                <a:gd name="T96" fmla="*/ 716 w 808"/>
                <a:gd name="T97" fmla="*/ 264 h 810"/>
                <a:gd name="T98" fmla="*/ 791 w 808"/>
                <a:gd name="T99" fmla="*/ 285 h 810"/>
                <a:gd name="T100" fmla="*/ 740 w 808"/>
                <a:gd name="T101" fmla="*/ 343 h 810"/>
                <a:gd name="T102" fmla="*/ 744 w 808"/>
                <a:gd name="T103" fmla="*/ 368 h 810"/>
                <a:gd name="T104" fmla="*/ 745 w 808"/>
                <a:gd name="T105" fmla="*/ 395 h 810"/>
                <a:gd name="T106" fmla="*/ 807 w 808"/>
                <a:gd name="T107" fmla="*/ 442 h 810"/>
                <a:gd name="T108" fmla="*/ 737 w 808"/>
                <a:gd name="T109" fmla="*/ 477 h 810"/>
                <a:gd name="T110" fmla="*/ 730 w 808"/>
                <a:gd name="T111" fmla="*/ 502 h 810"/>
                <a:gd name="T112" fmla="*/ 722 w 808"/>
                <a:gd name="T113" fmla="*/ 526 h 810"/>
                <a:gd name="T114" fmla="*/ 762 w 808"/>
                <a:gd name="T115" fmla="*/ 595 h 810"/>
                <a:gd name="T116" fmla="*/ 683 w 808"/>
                <a:gd name="T117" fmla="*/ 599 h 810"/>
                <a:gd name="T118" fmla="*/ 668 w 808"/>
                <a:gd name="T119" fmla="*/ 620 h 810"/>
                <a:gd name="T120" fmla="*/ 651 w 808"/>
                <a:gd name="T121" fmla="*/ 639 h 810"/>
                <a:gd name="T122" fmla="*/ 662 w 808"/>
                <a:gd name="T123" fmla="*/ 71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solidFill>
              <a:srgbClr val="FFC000"/>
            </a:solidFill>
            <a:ln w="3175" cap="flat" cmpd="sng" algn="ctr">
              <a:noFill/>
              <a:prstDash val="solid"/>
            </a:ln>
            <a:effectLst/>
            <a:extLst/>
          </p:spPr>
          <p:txBody>
            <a:bodyPr lIns="0" r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3719" rtl="0" eaLnBrk="1" fontAlgn="base" latinLnBrk="0" hangingPunct="1">
                <a:lnSpc>
                  <a:spcPct val="120000"/>
                </a:lnSpc>
                <a:spcBef>
                  <a:spcPts val="796"/>
                </a:spcBef>
                <a:spcAft>
                  <a:spcPts val="796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62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2404813" y="1544314"/>
              <a:ext cx="1378422" cy="137811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22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37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81" b="0" i="0" u="none" strike="noStrike" kern="0" cap="none" spc="0" normalizeH="0" baseline="0" noProof="0" dirty="0">
                  <a:ln>
                    <a:noFill/>
                  </a:ln>
                  <a:solidFill>
                    <a:srgbClr val="5A5959"/>
                  </a:solidFill>
                  <a:effectLst/>
                  <a:uLnTx/>
                  <a:uFillTx/>
                  <a:latin typeface="Arial"/>
                  <a:ea typeface="微软雅黑"/>
                </a:rPr>
                <a:t>异常行驶记录</a:t>
              </a:r>
              <a:endParaRPr kumimoji="0" lang="en-US" sz="1881" b="0" i="0" u="none" strike="noStrike" kern="0" cap="none" spc="0" normalizeH="0" baseline="0" noProof="0" dirty="0">
                <a:ln>
                  <a:noFill/>
                </a:ln>
                <a:solidFill>
                  <a:srgbClr val="5A5959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45" name="TextBox 53"/>
          <p:cNvSpPr txBox="1">
            <a:spLocks noChangeArrowheads="1"/>
          </p:cNvSpPr>
          <p:nvPr/>
        </p:nvSpPr>
        <p:spPr bwMode="auto">
          <a:xfrm>
            <a:off x="6781162" y="1153342"/>
            <a:ext cx="2304317" cy="70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370" tIns="60685" rIns="121370" bIns="60685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37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81" b="1" kern="0" dirty="0">
                <a:solidFill>
                  <a:srgbClr val="5A5959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合并前后摄像头视频信息</a:t>
            </a:r>
            <a:endParaRPr lang="zh-CN" altLang="en-US" sz="2634" kern="0" dirty="0">
              <a:solidFill>
                <a:srgbClr val="5A5959"/>
              </a:solidFill>
              <a:latin typeface="Arial" pitchFamily="34" charset="0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6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  <p:bldP spid="38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智能站牌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2" name="Smart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694556"/>
              </p:ext>
            </p:extLst>
          </p:nvPr>
        </p:nvGraphicFramePr>
        <p:xfrm>
          <a:off x="755094" y="1622921"/>
          <a:ext cx="5160298" cy="391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6366912" y="1760371"/>
            <a:ext cx="4966718" cy="542459"/>
            <a:chOff x="4932040" y="1169183"/>
            <a:chExt cx="3960440" cy="432554"/>
          </a:xfrm>
        </p:grpSpPr>
        <p:sp>
          <p:nvSpPr>
            <p:cNvPr id="24" name="Content Placeholder 9"/>
            <p:cNvSpPr txBox="1">
              <a:spLocks/>
            </p:cNvSpPr>
            <p:nvPr/>
          </p:nvSpPr>
          <p:spPr>
            <a:xfrm>
              <a:off x="4932040" y="1235977"/>
              <a:ext cx="609600" cy="365760"/>
            </a:xfrm>
            <a:prstGeom prst="rect">
              <a:avLst/>
            </a:prstGeom>
            <a:solidFill>
              <a:srgbClr val="1A2D6A"/>
            </a:solidFill>
            <a:ln>
              <a:noFill/>
            </a:ln>
          </p:spPr>
          <p:txBody>
            <a:bodyPr vert="horz" wrap="none" lIns="114673" tIns="0" rIns="114673" bIns="57337" rtlCol="0" anchor="ctr">
              <a:normAutofit/>
            </a:bodyPr>
            <a:lstStyle>
              <a:lvl1pPr marL="342900" indent="-34290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00" b="0" kern="1200">
                  <a:solidFill>
                    <a:schemeClr val="bg1"/>
                  </a:solidFill>
                  <a:latin typeface="Bebas Neue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30031" marR="0" lvl="0" indent="-430031" algn="ctr" defTabSz="1146749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7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微软雅黑"/>
                  <a:cs typeface="Arial" pitchFamily="34" charset="0"/>
                </a:rPr>
                <a:t>名称</a:t>
              </a:r>
              <a:endParaRPr kumimoji="0" lang="en-JM" sz="2007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软雅黑"/>
                <a:cs typeface="Arial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24395" y="1169183"/>
              <a:ext cx="3268085" cy="273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3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此站牌站点名称</a:t>
              </a:r>
              <a:endParaRPr kumimoji="0" lang="en-JM" altLang="zh-CN" sz="163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66912" y="2815873"/>
            <a:ext cx="4966718" cy="538130"/>
            <a:chOff x="4932040" y="2010834"/>
            <a:chExt cx="3960440" cy="429102"/>
          </a:xfrm>
        </p:grpSpPr>
        <p:sp>
          <p:nvSpPr>
            <p:cNvPr id="27" name="Content Placeholder 10"/>
            <p:cNvSpPr txBox="1">
              <a:spLocks/>
            </p:cNvSpPr>
            <p:nvPr/>
          </p:nvSpPr>
          <p:spPr>
            <a:xfrm>
              <a:off x="4932040" y="2074176"/>
              <a:ext cx="609600" cy="365760"/>
            </a:xfrm>
            <a:prstGeom prst="rect">
              <a:avLst/>
            </a:prstGeom>
            <a:solidFill>
              <a:srgbClr val="018DC8"/>
            </a:solidFill>
            <a:ln>
              <a:noFill/>
            </a:ln>
          </p:spPr>
          <p:txBody>
            <a:bodyPr vert="horz" wrap="none" lIns="114673" tIns="0" rIns="114673" bIns="57337" rtlCol="0" anchor="ctr">
              <a:normAutofit/>
            </a:bodyPr>
            <a:lstStyle>
              <a:lvl1pPr marL="342900" indent="-34290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00" b="0" kern="1200">
                  <a:solidFill>
                    <a:schemeClr val="bg1"/>
                  </a:solidFill>
                  <a:latin typeface="Bebas Neue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30031" marR="0" lvl="0" indent="-430031" algn="ctr" defTabSz="1146749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7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微软雅黑"/>
                  <a:cs typeface="Arial" pitchFamily="34" charset="0"/>
                </a:rPr>
                <a:t>编号</a:t>
              </a:r>
              <a:endParaRPr kumimoji="0" lang="en-JM" sz="2007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软雅黑"/>
                <a:cs typeface="Arial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24395" y="2010834"/>
              <a:ext cx="3268085" cy="273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3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设备的唯一编号</a:t>
              </a:r>
              <a:endParaRPr kumimoji="0" lang="en-JM" altLang="zh-CN" sz="163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66912" y="3835193"/>
            <a:ext cx="4966718" cy="538130"/>
            <a:chOff x="4932040" y="2823635"/>
            <a:chExt cx="3960440" cy="429102"/>
          </a:xfrm>
        </p:grpSpPr>
        <p:sp>
          <p:nvSpPr>
            <p:cNvPr id="30" name="Content Placeholder 11"/>
            <p:cNvSpPr txBox="1">
              <a:spLocks/>
            </p:cNvSpPr>
            <p:nvPr/>
          </p:nvSpPr>
          <p:spPr>
            <a:xfrm>
              <a:off x="4932040" y="2886977"/>
              <a:ext cx="609600" cy="365760"/>
            </a:xfrm>
            <a:prstGeom prst="rect">
              <a:avLst/>
            </a:prstGeom>
            <a:solidFill>
              <a:srgbClr val="017BC4"/>
            </a:solidFill>
            <a:ln>
              <a:noFill/>
            </a:ln>
          </p:spPr>
          <p:txBody>
            <a:bodyPr vert="horz" wrap="none" lIns="114673" tIns="0" rIns="114673" bIns="57337" rtlCol="0" anchor="ctr">
              <a:normAutofit/>
            </a:bodyPr>
            <a:lstStyle>
              <a:lvl1pPr marL="342900" indent="-34290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00" b="0" kern="1200">
                  <a:solidFill>
                    <a:schemeClr val="bg1"/>
                  </a:solidFill>
                  <a:latin typeface="Bebas Neue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30031" marR="0" lvl="0" indent="-430031" algn="ctr" defTabSz="1146749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7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微软雅黑"/>
                  <a:cs typeface="Arial" pitchFamily="34" charset="0"/>
                </a:rPr>
                <a:t>厂商</a:t>
              </a:r>
              <a:endParaRPr kumimoji="0" lang="en-JM" sz="2007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软雅黑"/>
                <a:cs typeface="Arial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624395" y="2823635"/>
              <a:ext cx="3268085" cy="273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3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设备厂家信息</a:t>
              </a:r>
              <a:endParaRPr kumimoji="0" lang="en-JM" altLang="zh-CN" sz="163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66912" y="4933939"/>
            <a:ext cx="4966718" cy="458693"/>
            <a:chOff x="4932040" y="3699777"/>
            <a:chExt cx="3960440" cy="365760"/>
          </a:xfrm>
        </p:grpSpPr>
        <p:sp>
          <p:nvSpPr>
            <p:cNvPr id="33" name="Content Placeholder 12"/>
            <p:cNvSpPr txBox="1">
              <a:spLocks/>
            </p:cNvSpPr>
            <p:nvPr/>
          </p:nvSpPr>
          <p:spPr>
            <a:xfrm>
              <a:off x="4932040" y="3699777"/>
              <a:ext cx="609600" cy="365760"/>
            </a:xfrm>
            <a:prstGeom prst="rect">
              <a:avLst/>
            </a:prstGeom>
            <a:solidFill>
              <a:srgbClr val="FB7272"/>
            </a:solidFill>
            <a:ln>
              <a:noFill/>
            </a:ln>
          </p:spPr>
          <p:txBody>
            <a:bodyPr vert="horz" wrap="none" lIns="114673" tIns="0" rIns="114673" bIns="57337" rtlCol="0" anchor="ctr">
              <a:normAutofit/>
            </a:bodyPr>
            <a:lstStyle>
              <a:lvl1pPr marL="342900" indent="-34290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00" b="0" kern="1200">
                  <a:solidFill>
                    <a:schemeClr val="bg1"/>
                  </a:solidFill>
                  <a:latin typeface="Bebas Neue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30031" marR="0" lvl="0" indent="-430031" algn="ctr" defTabSz="1146749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7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微软雅黑"/>
                  <a:cs typeface="Arial" pitchFamily="34" charset="0"/>
                </a:rPr>
                <a:t>地址</a:t>
              </a:r>
              <a:endParaRPr kumimoji="0" lang="en-JM" sz="2007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软雅黑"/>
                <a:cs typeface="Arial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24395" y="3699777"/>
              <a:ext cx="3268085" cy="273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3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此设备所在地理位置</a:t>
              </a:r>
              <a:endParaRPr kumimoji="0" lang="en-JM" altLang="zh-CN" sz="163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05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864F954D-81D4-4546-B08E-448FBA7A1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graphicEl>
                                              <a:dgm id="{864F954D-81D4-4546-B08E-448FBA7A18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graphicEl>
                                              <a:dgm id="{864F954D-81D4-4546-B08E-448FBA7A1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>
                                            <p:graphicEl>
                                              <a:dgm id="{864F954D-81D4-4546-B08E-448FBA7A1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53AA43A-5097-42D8-A3EF-20B11215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graphicEl>
                                              <a:dgm id="{753AA43A-5097-42D8-A3EF-20B11215D8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graphicEl>
                                              <a:dgm id="{753AA43A-5097-42D8-A3EF-20B11215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graphicEl>
                                              <a:dgm id="{753AA43A-5097-42D8-A3EF-20B11215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6279944-4AC5-4561-B5D0-64EE0E5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graphicEl>
                                              <a:dgm id="{E6279944-4AC5-4561-B5D0-64EE0E57E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>
                                            <p:graphicEl>
                                              <a:dgm id="{E6279944-4AC5-4561-B5D0-64EE0E5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graphicEl>
                                              <a:dgm id="{E6279944-4AC5-4561-B5D0-64EE0E5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85279A8-A2FF-4704-92DF-4753853CE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graphicEl>
                                              <a:dgm id="{285279A8-A2FF-4704-92DF-4753853CE3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graphicEl>
                                              <a:dgm id="{285279A8-A2FF-4704-92DF-4753853CE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>
                                            <p:graphicEl>
                                              <a:dgm id="{285279A8-A2FF-4704-92DF-4753853CE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Dgm bld="lvlAtOnc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安全驾驶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1287941" y="1340859"/>
            <a:ext cx="9955384" cy="1408847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rtlCol="0" anchor="ctr"/>
          <a:lstStyle/>
          <a:p>
            <a:pPr algn="ctr" defTabSz="1219139"/>
            <a:endParaRPr lang="zh-CN" altLang="en-US" sz="3135" kern="0">
              <a:solidFill>
                <a:srgbClr val="262626">
                  <a:lumMod val="90000"/>
                  <a:lumOff val="10000"/>
                </a:srgbClr>
              </a:solidFill>
              <a:ea typeface="微软雅黑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00041" y="1483509"/>
            <a:ext cx="2346546" cy="1214446"/>
            <a:chOff x="717476" y="1291449"/>
            <a:chExt cx="2070300" cy="1117294"/>
          </a:xfrm>
        </p:grpSpPr>
        <p:sp>
          <p:nvSpPr>
            <p:cNvPr id="32" name="圆角矩形 31"/>
            <p:cNvSpPr/>
            <p:nvPr/>
          </p:nvSpPr>
          <p:spPr>
            <a:xfrm>
              <a:off x="717476" y="1291449"/>
              <a:ext cx="2054324" cy="1106750"/>
            </a:xfrm>
            <a:prstGeom prst="roundRect">
              <a:avLst>
                <a:gd name="adj" fmla="val 10880"/>
              </a:avLst>
            </a:prstGeom>
            <a:solidFill>
              <a:srgbClr val="355C7D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8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41"/>
            <p:cNvSpPr>
              <a:spLocks noEditPoints="1"/>
            </p:cNvSpPr>
            <p:nvPr/>
          </p:nvSpPr>
          <p:spPr bwMode="auto">
            <a:xfrm>
              <a:off x="827584" y="1596212"/>
              <a:ext cx="576064" cy="517480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6"/>
            <p:cNvSpPr txBox="1"/>
            <p:nvPr/>
          </p:nvSpPr>
          <p:spPr>
            <a:xfrm>
              <a:off x="1793557" y="1386316"/>
              <a:ext cx="994219" cy="1022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759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安全驾驶</a:t>
              </a:r>
            </a:p>
          </p:txBody>
        </p:sp>
      </p:grpSp>
      <p:sp>
        <p:nvSpPr>
          <p:cNvPr id="35" name="文本框 58"/>
          <p:cNvSpPr txBox="1"/>
          <p:nvPr/>
        </p:nvSpPr>
        <p:spPr>
          <a:xfrm>
            <a:off x="4221253" y="1501534"/>
            <a:ext cx="6529297" cy="1329554"/>
          </a:xfrm>
          <a:prstGeom prst="rect">
            <a:avLst/>
          </a:prstGeom>
          <a:noFill/>
        </p:spPr>
        <p:txBody>
          <a:bodyPr wrap="square" lIns="124420" tIns="62210" rIns="124420" bIns="62210" rtlCol="0">
            <a:spAutoFit/>
          </a:bodyPr>
          <a:lstStyle/>
          <a:p>
            <a:pPr defTabSz="1219139">
              <a:lnSpc>
                <a:spcPct val="120000"/>
              </a:lnSpc>
            </a:pPr>
            <a:r>
              <a:rPr lang="zh-CN" altLang="en-US" sz="1630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运输服务中心各车队车辆行驶过程中产生的原始数据，对每辆车的驾驶情况进行汇总，统计出各车队的不良驾驶行为次数、百公里不良驾驶行为次数，得出总体驾驶评分，利用图表实现各车队车辆驾驶情况对比</a:t>
            </a:r>
            <a:endParaRPr lang="en-US" altLang="zh-CN" sz="1630" dirty="0">
              <a:solidFill>
                <a:srgbClr val="262626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287941" y="3073269"/>
            <a:ext cx="9955384" cy="1408847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rtlCol="0" anchor="ctr"/>
          <a:lstStyle/>
          <a:p>
            <a:pPr algn="ctr" defTabSz="1219139"/>
            <a:endParaRPr lang="zh-CN" altLang="en-US" sz="3135" kern="0">
              <a:solidFill>
                <a:srgbClr val="262626">
                  <a:lumMod val="90000"/>
                  <a:lumOff val="10000"/>
                </a:srgbClr>
              </a:solidFill>
              <a:ea typeface="微软雅黑"/>
            </a:endParaRPr>
          </a:p>
        </p:txBody>
      </p:sp>
      <p:sp>
        <p:nvSpPr>
          <p:cNvPr id="37" name="文本框 58"/>
          <p:cNvSpPr txBox="1"/>
          <p:nvPr/>
        </p:nvSpPr>
        <p:spPr>
          <a:xfrm>
            <a:off x="4262661" y="3286405"/>
            <a:ext cx="6529297" cy="702140"/>
          </a:xfrm>
          <a:prstGeom prst="rect">
            <a:avLst/>
          </a:prstGeom>
          <a:noFill/>
        </p:spPr>
        <p:txBody>
          <a:bodyPr wrap="square" lIns="124420" tIns="62210" rIns="124420" bIns="62210" rtlCol="0">
            <a:spAutoFit/>
          </a:bodyPr>
          <a:lstStyle/>
          <a:p>
            <a:pPr defTabSz="1219139">
              <a:lnSpc>
                <a:spcPct val="120000"/>
              </a:lnSpc>
            </a:pPr>
            <a:r>
              <a:rPr lang="zh-CN" altLang="en-US" sz="163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通过增加电子围栏，实现对车辆进出指定围栏区域和时间进行监控和管理</a:t>
            </a:r>
            <a:endParaRPr lang="en-US" altLang="zh-CN" sz="1630" dirty="0">
              <a:solidFill>
                <a:srgbClr val="262626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287941" y="4795193"/>
            <a:ext cx="9955384" cy="1408847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rtlCol="0" anchor="ctr"/>
          <a:lstStyle/>
          <a:p>
            <a:pPr algn="ctr" defTabSz="1219139"/>
            <a:endParaRPr lang="zh-CN" altLang="en-US" sz="3135" kern="0">
              <a:solidFill>
                <a:srgbClr val="262626">
                  <a:lumMod val="90000"/>
                  <a:lumOff val="10000"/>
                </a:srgbClr>
              </a:solidFill>
              <a:ea typeface="微软雅黑"/>
            </a:endParaRPr>
          </a:p>
        </p:txBody>
      </p:sp>
      <p:sp>
        <p:nvSpPr>
          <p:cNvPr id="39" name="文本框 58"/>
          <p:cNvSpPr txBox="1"/>
          <p:nvPr/>
        </p:nvSpPr>
        <p:spPr>
          <a:xfrm>
            <a:off x="4262662" y="5040757"/>
            <a:ext cx="6529297" cy="727595"/>
          </a:xfrm>
          <a:prstGeom prst="rect">
            <a:avLst/>
          </a:prstGeom>
          <a:noFill/>
        </p:spPr>
        <p:txBody>
          <a:bodyPr wrap="square" lIns="124420" tIns="62210" rIns="124420" bIns="62210" rtlCol="0">
            <a:spAutoFit/>
          </a:bodyPr>
          <a:lstStyle/>
          <a:p>
            <a:pPr defTabSz="1219139">
              <a:lnSpc>
                <a:spcPct val="120000"/>
              </a:lnSpc>
            </a:pPr>
            <a:r>
              <a:rPr lang="zh-CN" altLang="en-US" sz="163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通过时间、机构查询运输服务中心相应部门的出事故车辆数、事故次数、估损金额、未结案数、已结案数等数据</a:t>
            </a:r>
            <a:endParaRPr lang="en-US" altLang="zh-CN" sz="1630" dirty="0">
              <a:solidFill>
                <a:srgbClr val="262626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400041" y="3176201"/>
            <a:ext cx="2328438" cy="1225907"/>
            <a:chOff x="710462" y="2852936"/>
            <a:chExt cx="2054324" cy="1127838"/>
          </a:xfrm>
        </p:grpSpPr>
        <p:grpSp>
          <p:nvGrpSpPr>
            <p:cNvPr id="44" name="组合 43"/>
            <p:cNvGrpSpPr/>
            <p:nvPr/>
          </p:nvGrpSpPr>
          <p:grpSpPr>
            <a:xfrm>
              <a:off x="710462" y="2852936"/>
              <a:ext cx="2054324" cy="1127838"/>
              <a:chOff x="717476" y="1291449"/>
              <a:chExt cx="2054324" cy="1127838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rgbClr val="018DC8"/>
              </a:soli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81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TextBox 17"/>
              <p:cNvSpPr txBox="1"/>
              <p:nvPr/>
            </p:nvSpPr>
            <p:spPr>
              <a:xfrm>
                <a:off x="1783645" y="1396860"/>
                <a:ext cx="960291" cy="1022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759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电子围栏</a:t>
                </a:r>
              </a:p>
            </p:txBody>
          </p:sp>
        </p:grpSp>
        <p:sp>
          <p:nvSpPr>
            <p:cNvPr id="45" name="Freeform 26"/>
            <p:cNvSpPr>
              <a:spLocks noEditPoints="1"/>
            </p:cNvSpPr>
            <p:nvPr/>
          </p:nvSpPr>
          <p:spPr bwMode="auto">
            <a:xfrm>
              <a:off x="827584" y="3042970"/>
              <a:ext cx="466912" cy="468680"/>
            </a:xfrm>
            <a:custGeom>
              <a:avLst/>
              <a:gdLst/>
              <a:ahLst/>
              <a:cxnLst>
                <a:cxn ang="0">
                  <a:pos x="51" y="27"/>
                </a:cxn>
                <a:cxn ang="0">
                  <a:pos x="46" y="23"/>
                </a:cxn>
                <a:cxn ang="0">
                  <a:pos x="52" y="20"/>
                </a:cxn>
                <a:cxn ang="0">
                  <a:pos x="49" y="13"/>
                </a:cxn>
                <a:cxn ang="0">
                  <a:pos x="47" y="12"/>
                </a:cxn>
                <a:cxn ang="0">
                  <a:pos x="40" y="13"/>
                </a:cxn>
                <a:cxn ang="0">
                  <a:pos x="43" y="7"/>
                </a:cxn>
                <a:cxn ang="0">
                  <a:pos x="37" y="2"/>
                </a:cxn>
                <a:cxn ang="0">
                  <a:pos x="32" y="7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19" y="2"/>
                </a:cxn>
                <a:cxn ang="0">
                  <a:pos x="18" y="9"/>
                </a:cxn>
                <a:cxn ang="0">
                  <a:pos x="12" y="4"/>
                </a:cxn>
                <a:cxn ang="0">
                  <a:pos x="6" y="10"/>
                </a:cxn>
                <a:cxn ang="0">
                  <a:pos x="10" y="15"/>
                </a:cxn>
                <a:cxn ang="0">
                  <a:pos x="3" y="16"/>
                </a:cxn>
                <a:cxn ang="0">
                  <a:pos x="2" y="1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2" y="31"/>
                </a:cxn>
                <a:cxn ang="0">
                  <a:pos x="4" y="39"/>
                </a:cxn>
                <a:cxn ang="0">
                  <a:pos x="6" y="40"/>
                </a:cxn>
                <a:cxn ang="0">
                  <a:pos x="12" y="40"/>
                </a:cxn>
                <a:cxn ang="0">
                  <a:pos x="10" y="47"/>
                </a:cxn>
                <a:cxn ang="0">
                  <a:pos x="17" y="50"/>
                </a:cxn>
                <a:cxn ang="0">
                  <a:pos x="21" y="45"/>
                </a:cxn>
                <a:cxn ang="0">
                  <a:pos x="23" y="51"/>
                </a:cxn>
                <a:cxn ang="0">
                  <a:pos x="24" y="52"/>
                </a:cxn>
                <a:cxn ang="0">
                  <a:pos x="32" y="52"/>
                </a:cxn>
                <a:cxn ang="0">
                  <a:pos x="33" y="50"/>
                </a:cxn>
                <a:cxn ang="0">
                  <a:pos x="35" y="44"/>
                </a:cxn>
                <a:cxn ang="0">
                  <a:pos x="40" y="48"/>
                </a:cxn>
                <a:cxn ang="0">
                  <a:pos x="46" y="43"/>
                </a:cxn>
                <a:cxn ang="0">
                  <a:pos x="46" y="41"/>
                </a:cxn>
                <a:cxn ang="0">
                  <a:pos x="43" y="35"/>
                </a:cxn>
                <a:cxn ang="0">
                  <a:pos x="50" y="36"/>
                </a:cxn>
                <a:cxn ang="0">
                  <a:pos x="52" y="29"/>
                </a:cxn>
                <a:cxn ang="0">
                  <a:pos x="33" y="28"/>
                </a:cxn>
                <a:cxn ang="0">
                  <a:pos x="19" y="25"/>
                </a:cxn>
                <a:cxn ang="0">
                  <a:pos x="33" y="28"/>
                </a:cxn>
              </a:cxnLst>
              <a:rect l="0" t="0" r="r" b="b"/>
              <a:pathLst>
                <a:path w="52" h="52">
                  <a:moveTo>
                    <a:pt x="52" y="27"/>
                  </a:moveTo>
                  <a:cubicBezTo>
                    <a:pt x="52" y="27"/>
                    <a:pt x="52" y="27"/>
                    <a:pt x="51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0"/>
                  </a:cubicBezTo>
                  <a:cubicBezTo>
                    <a:pt x="52" y="20"/>
                    <a:pt x="52" y="20"/>
                    <a:pt x="51" y="19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7" y="12"/>
                    <a:pt x="47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5" y="2"/>
                    <a:pt x="35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2"/>
                    <a:pt x="1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6"/>
                    <a:pt x="10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3" y="51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40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0" y="36"/>
                    <a:pt x="51" y="36"/>
                    <a:pt x="51" y="3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7"/>
                  </a:cubicBezTo>
                  <a:close/>
                  <a:moveTo>
                    <a:pt x="33" y="28"/>
                  </a:moveTo>
                  <a:cubicBezTo>
                    <a:pt x="32" y="31"/>
                    <a:pt x="28" y="34"/>
                    <a:pt x="25" y="33"/>
                  </a:cubicBezTo>
                  <a:cubicBezTo>
                    <a:pt x="21" y="32"/>
                    <a:pt x="18" y="28"/>
                    <a:pt x="19" y="25"/>
                  </a:cubicBezTo>
                  <a:cubicBezTo>
                    <a:pt x="20" y="21"/>
                    <a:pt x="24" y="18"/>
                    <a:pt x="28" y="19"/>
                  </a:cubicBezTo>
                  <a:cubicBezTo>
                    <a:pt x="32" y="20"/>
                    <a:pt x="34" y="24"/>
                    <a:pt x="33" y="28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8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27"/>
            <p:cNvSpPr>
              <a:spLocks noEditPoints="1"/>
            </p:cNvSpPr>
            <p:nvPr/>
          </p:nvSpPr>
          <p:spPr bwMode="auto">
            <a:xfrm>
              <a:off x="1226260" y="3382973"/>
              <a:ext cx="332082" cy="334059"/>
            </a:xfrm>
            <a:custGeom>
              <a:avLst/>
              <a:gdLst/>
              <a:ahLst/>
              <a:cxnLst>
                <a:cxn ang="0">
                  <a:pos x="33" y="29"/>
                </a:cxn>
                <a:cxn ang="0">
                  <a:pos x="31" y="24"/>
                </a:cxn>
                <a:cxn ang="0">
                  <a:pos x="36" y="25"/>
                </a:cxn>
                <a:cxn ang="0">
                  <a:pos x="37" y="20"/>
                </a:cxn>
                <a:cxn ang="0">
                  <a:pos x="36" y="18"/>
                </a:cxn>
                <a:cxn ang="0">
                  <a:pos x="32" y="16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0" y="10"/>
                </a:cxn>
                <a:cxn ang="0">
                  <a:pos x="31" y="5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17"/>
                </a:cxn>
                <a:cxn ang="0">
                  <a:pos x="1" y="18"/>
                </a:cxn>
                <a:cxn ang="0">
                  <a:pos x="5" y="20"/>
                </a:cxn>
                <a:cxn ang="0">
                  <a:pos x="1" y="23"/>
                </a:cxn>
                <a:cxn ang="0">
                  <a:pos x="4" y="28"/>
                </a:cxn>
                <a:cxn ang="0">
                  <a:pos x="8" y="27"/>
                </a:cxn>
                <a:cxn ang="0">
                  <a:pos x="7" y="31"/>
                </a:cxn>
                <a:cxn ang="0">
                  <a:pos x="7" y="33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7" y="32"/>
                </a:cxn>
                <a:cxn ang="0">
                  <a:pos x="17" y="37"/>
                </a:cxn>
                <a:cxn ang="0">
                  <a:pos x="23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8" y="34"/>
                </a:cxn>
                <a:cxn ang="0">
                  <a:pos x="33" y="30"/>
                </a:cxn>
                <a:cxn ang="0">
                  <a:pos x="22" y="22"/>
                </a:cxn>
                <a:cxn ang="0">
                  <a:pos x="15" y="15"/>
                </a:cxn>
                <a:cxn ang="0">
                  <a:pos x="22" y="22"/>
                </a:cxn>
              </a:cxnLst>
              <a:rect l="0" t="0" r="r" b="b"/>
              <a:pathLst>
                <a:path w="37" h="37">
                  <a:moveTo>
                    <a:pt x="33" y="29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4"/>
                    <a:pt x="31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5"/>
                    <a:pt x="24" y="35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29"/>
                  </a:cubicBezTo>
                  <a:close/>
                  <a:moveTo>
                    <a:pt x="22" y="22"/>
                  </a:moveTo>
                  <a:cubicBezTo>
                    <a:pt x="20" y="24"/>
                    <a:pt x="17" y="24"/>
                    <a:pt x="15" y="22"/>
                  </a:cubicBezTo>
                  <a:cubicBezTo>
                    <a:pt x="13" y="20"/>
                    <a:pt x="13" y="16"/>
                    <a:pt x="15" y="15"/>
                  </a:cubicBezTo>
                  <a:cubicBezTo>
                    <a:pt x="17" y="13"/>
                    <a:pt x="21" y="13"/>
                    <a:pt x="23" y="15"/>
                  </a:cubicBezTo>
                  <a:cubicBezTo>
                    <a:pt x="24" y="17"/>
                    <a:pt x="24" y="20"/>
                    <a:pt x="22" y="22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8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400041" y="4898124"/>
            <a:ext cx="2346546" cy="1253963"/>
            <a:chOff x="710462" y="4437112"/>
            <a:chExt cx="2070300" cy="1153650"/>
          </a:xfrm>
        </p:grpSpPr>
        <p:grpSp>
          <p:nvGrpSpPr>
            <p:cNvPr id="50" name="组合 49"/>
            <p:cNvGrpSpPr/>
            <p:nvPr/>
          </p:nvGrpSpPr>
          <p:grpSpPr>
            <a:xfrm>
              <a:off x="710462" y="4437112"/>
              <a:ext cx="2070300" cy="1153650"/>
              <a:chOff x="717476" y="1291449"/>
              <a:chExt cx="2070300" cy="1153650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rgbClr val="FB7272"/>
              </a:soli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81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TextBox 22"/>
              <p:cNvSpPr txBox="1"/>
              <p:nvPr/>
            </p:nvSpPr>
            <p:spPr>
              <a:xfrm>
                <a:off x="1701498" y="1422672"/>
                <a:ext cx="1086278" cy="1022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759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车辆事故</a:t>
                </a:r>
                <a:endParaRPr kumimoji="0" lang="zh-CN" altLang="en-US" sz="2759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Freeform 41"/>
            <p:cNvSpPr>
              <a:spLocks noEditPoints="1"/>
            </p:cNvSpPr>
            <p:nvPr/>
          </p:nvSpPr>
          <p:spPr bwMode="auto">
            <a:xfrm>
              <a:off x="827584" y="4743250"/>
              <a:ext cx="615527" cy="494474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/>
      <p:bldP spid="36" grpId="0" animBg="1"/>
      <p:bldP spid="37" grpId="0"/>
      <p:bldP spid="38" grpId="0" animBg="1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活动管理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Cloud Callout 8"/>
          <p:cNvSpPr/>
          <p:nvPr/>
        </p:nvSpPr>
        <p:spPr bwMode="auto">
          <a:xfrm>
            <a:off x="6231161" y="1079271"/>
            <a:ext cx="2758556" cy="1692553"/>
          </a:xfrm>
          <a:prstGeom prst="cloudCallout">
            <a:avLst>
              <a:gd name="adj1" fmla="val -66639"/>
              <a:gd name="adj2" fmla="val 117063"/>
            </a:avLst>
          </a:prstGeom>
          <a:solidFill>
            <a:srgbClr val="FB7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35823" rIns="35823" bIns="71639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活动类型</a:t>
            </a:r>
            <a:endParaRPr kumimoji="0" lang="en-US" altLang="zh-CN" sz="21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1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Cloud Callout 9"/>
          <p:cNvSpPr/>
          <p:nvPr/>
        </p:nvSpPr>
        <p:spPr bwMode="auto">
          <a:xfrm>
            <a:off x="1275553" y="3082401"/>
            <a:ext cx="3139820" cy="1706209"/>
          </a:xfrm>
          <a:prstGeom prst="cloudCallout">
            <a:avLst>
              <a:gd name="adj1" fmla="val 68799"/>
              <a:gd name="adj2" fmla="val 17194"/>
            </a:avLst>
          </a:prstGeom>
          <a:solidFill>
            <a:srgbClr val="355C7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35823" rIns="35823" bIns="71639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活动标题</a:t>
            </a:r>
            <a:endParaRPr kumimoji="0" lang="en-US" altLang="zh-CN" sz="21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53"/>
          <p:cNvSpPr>
            <a:spLocks noEditPoints="1"/>
          </p:cNvSpPr>
          <p:nvPr/>
        </p:nvSpPr>
        <p:spPr bwMode="black">
          <a:xfrm>
            <a:off x="4993151" y="4092141"/>
            <a:ext cx="2283561" cy="2577078"/>
          </a:xfrm>
          <a:custGeom>
            <a:avLst/>
            <a:gdLst>
              <a:gd name="T0" fmla="*/ 466 w 1443"/>
              <a:gd name="T1" fmla="*/ 0 h 1627"/>
              <a:gd name="T2" fmla="*/ 466 w 1443"/>
              <a:gd name="T3" fmla="*/ 294 h 1627"/>
              <a:gd name="T4" fmla="*/ 0 w 1443"/>
              <a:gd name="T5" fmla="*/ 1173 h 1627"/>
              <a:gd name="T6" fmla="*/ 48 w 1443"/>
              <a:gd name="T7" fmla="*/ 1230 h 1627"/>
              <a:gd name="T8" fmla="*/ 186 w 1443"/>
              <a:gd name="T9" fmla="*/ 1363 h 1627"/>
              <a:gd name="T10" fmla="*/ 210 w 1443"/>
              <a:gd name="T11" fmla="*/ 1455 h 1627"/>
              <a:gd name="T12" fmla="*/ 31 w 1443"/>
              <a:gd name="T13" fmla="*/ 1545 h 1627"/>
              <a:gd name="T14" fmla="*/ 49 w 1443"/>
              <a:gd name="T15" fmla="*/ 1554 h 1627"/>
              <a:gd name="T16" fmla="*/ 61 w 1443"/>
              <a:gd name="T17" fmla="*/ 1620 h 1627"/>
              <a:gd name="T18" fmla="*/ 73 w 1443"/>
              <a:gd name="T19" fmla="*/ 1553 h 1627"/>
              <a:gd name="T20" fmla="*/ 210 w 1443"/>
              <a:gd name="T21" fmla="*/ 1525 h 1627"/>
              <a:gd name="T22" fmla="*/ 215 w 1443"/>
              <a:gd name="T23" fmla="*/ 1537 h 1627"/>
              <a:gd name="T24" fmla="*/ 228 w 1443"/>
              <a:gd name="T25" fmla="*/ 1594 h 1627"/>
              <a:gd name="T26" fmla="*/ 258 w 1443"/>
              <a:gd name="T27" fmla="*/ 1627 h 1627"/>
              <a:gd name="T28" fmla="*/ 271 w 1443"/>
              <a:gd name="T29" fmla="*/ 1594 h 1627"/>
              <a:gd name="T30" fmla="*/ 276 w 1443"/>
              <a:gd name="T31" fmla="*/ 1537 h 1627"/>
              <a:gd name="T32" fmla="*/ 411 w 1443"/>
              <a:gd name="T33" fmla="*/ 1541 h 1627"/>
              <a:gd name="T34" fmla="*/ 388 w 1443"/>
              <a:gd name="T35" fmla="*/ 1586 h 1627"/>
              <a:gd name="T36" fmla="*/ 457 w 1443"/>
              <a:gd name="T37" fmla="*/ 1586 h 1627"/>
              <a:gd name="T38" fmla="*/ 435 w 1443"/>
              <a:gd name="T39" fmla="*/ 1543 h 1627"/>
              <a:gd name="T40" fmla="*/ 452 w 1443"/>
              <a:gd name="T41" fmla="*/ 1504 h 1627"/>
              <a:gd name="T42" fmla="*/ 276 w 1443"/>
              <a:gd name="T43" fmla="*/ 1363 h 1627"/>
              <a:gd name="T44" fmla="*/ 299 w 1443"/>
              <a:gd name="T45" fmla="*/ 1230 h 1627"/>
              <a:gd name="T46" fmla="*/ 514 w 1443"/>
              <a:gd name="T47" fmla="*/ 1182 h 1627"/>
              <a:gd name="T48" fmla="*/ 494 w 1443"/>
              <a:gd name="T49" fmla="*/ 1134 h 1627"/>
              <a:gd name="T50" fmla="*/ 538 w 1443"/>
              <a:gd name="T51" fmla="*/ 1491 h 1627"/>
              <a:gd name="T52" fmla="*/ 722 w 1443"/>
              <a:gd name="T53" fmla="*/ 1528 h 1627"/>
              <a:gd name="T54" fmla="*/ 816 w 1443"/>
              <a:gd name="T55" fmla="*/ 1053 h 1627"/>
              <a:gd name="T56" fmla="*/ 817 w 1443"/>
              <a:gd name="T57" fmla="*/ 1052 h 1627"/>
              <a:gd name="T58" fmla="*/ 818 w 1443"/>
              <a:gd name="T59" fmla="*/ 1027 h 1627"/>
              <a:gd name="T60" fmla="*/ 439 w 1443"/>
              <a:gd name="T61" fmla="*/ 938 h 1627"/>
              <a:gd name="T62" fmla="*/ 820 w 1443"/>
              <a:gd name="T63" fmla="*/ 772 h 1627"/>
              <a:gd name="T64" fmla="*/ 1231 w 1443"/>
              <a:gd name="T65" fmla="*/ 760 h 1627"/>
              <a:gd name="T66" fmla="*/ 1245 w 1443"/>
              <a:gd name="T67" fmla="*/ 707 h 1627"/>
              <a:gd name="T68" fmla="*/ 1428 w 1443"/>
              <a:gd name="T69" fmla="*/ 267 h 1627"/>
              <a:gd name="T70" fmla="*/ 1235 w 1443"/>
              <a:gd name="T71" fmla="*/ 687 h 1627"/>
              <a:gd name="T72" fmla="*/ 1215 w 1443"/>
              <a:gd name="T73" fmla="*/ 700 h 1627"/>
              <a:gd name="T74" fmla="*/ 898 w 1443"/>
              <a:gd name="T75" fmla="*/ 693 h 1627"/>
              <a:gd name="T76" fmla="*/ 507 w 1443"/>
              <a:gd name="T77" fmla="*/ 615 h 1627"/>
              <a:gd name="T78" fmla="*/ 415 w 1443"/>
              <a:gd name="T79" fmla="*/ 354 h 1627"/>
              <a:gd name="T80" fmla="*/ 196 w 1443"/>
              <a:gd name="T81" fmla="*/ 456 h 1627"/>
              <a:gd name="T82" fmla="*/ 138 w 1443"/>
              <a:gd name="T83" fmla="*/ 730 h 1627"/>
              <a:gd name="T84" fmla="*/ 90 w 1443"/>
              <a:gd name="T85" fmla="*/ 530 h 1627"/>
              <a:gd name="T86" fmla="*/ 6 w 1443"/>
              <a:gd name="T87" fmla="*/ 578 h 1627"/>
              <a:gd name="T88" fmla="*/ 49 w 1443"/>
              <a:gd name="T89" fmla="*/ 966 h 1627"/>
              <a:gd name="T90" fmla="*/ 48 w 1443"/>
              <a:gd name="T91" fmla="*/ 1125 h 1627"/>
              <a:gd name="T92" fmla="*/ 96 w 1443"/>
              <a:gd name="T93" fmla="*/ 1084 h 1627"/>
              <a:gd name="T94" fmla="*/ 96 w 1443"/>
              <a:gd name="T95" fmla="*/ 1125 h 1627"/>
              <a:gd name="T96" fmla="*/ 1084 w 1443"/>
              <a:gd name="T97" fmla="*/ 1519 h 1627"/>
              <a:gd name="T98" fmla="*/ 824 w 1443"/>
              <a:gd name="T99" fmla="*/ 1618 h 1627"/>
              <a:gd name="T100" fmla="*/ 1443 w 1443"/>
              <a:gd name="T101" fmla="*/ 1519 h 1627"/>
              <a:gd name="T102" fmla="*/ 1293 w 1443"/>
              <a:gd name="T103" fmla="*/ 870 h 1627"/>
              <a:gd name="T104" fmla="*/ 1443 w 1443"/>
              <a:gd name="T105" fmla="*/ 772 h 1627"/>
              <a:gd name="T106" fmla="*/ 586 w 1443"/>
              <a:gd name="T107" fmla="*/ 870 h 1627"/>
              <a:gd name="T108" fmla="*/ 1084 w 1443"/>
              <a:gd name="T109" fmla="*/ 1519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43" h="1627">
                <a:moveTo>
                  <a:pt x="613" y="147"/>
                </a:moveTo>
                <a:cubicBezTo>
                  <a:pt x="613" y="65"/>
                  <a:pt x="547" y="0"/>
                  <a:pt x="466" y="0"/>
                </a:cubicBezTo>
                <a:cubicBezTo>
                  <a:pt x="385" y="0"/>
                  <a:pt x="319" y="65"/>
                  <a:pt x="319" y="147"/>
                </a:cubicBezTo>
                <a:cubicBezTo>
                  <a:pt x="319" y="228"/>
                  <a:pt x="385" y="294"/>
                  <a:pt x="466" y="294"/>
                </a:cubicBezTo>
                <a:cubicBezTo>
                  <a:pt x="547" y="294"/>
                  <a:pt x="613" y="228"/>
                  <a:pt x="613" y="147"/>
                </a:cubicBezTo>
                <a:close/>
                <a:moveTo>
                  <a:pt x="0" y="1173"/>
                </a:moveTo>
                <a:cubicBezTo>
                  <a:pt x="0" y="1182"/>
                  <a:pt x="0" y="1182"/>
                  <a:pt x="0" y="1182"/>
                </a:cubicBezTo>
                <a:cubicBezTo>
                  <a:pt x="0" y="1208"/>
                  <a:pt x="22" y="1230"/>
                  <a:pt x="48" y="1230"/>
                </a:cubicBezTo>
                <a:cubicBezTo>
                  <a:pt x="186" y="1230"/>
                  <a:pt x="186" y="1230"/>
                  <a:pt x="186" y="1230"/>
                </a:cubicBezTo>
                <a:cubicBezTo>
                  <a:pt x="186" y="1363"/>
                  <a:pt x="186" y="1363"/>
                  <a:pt x="186" y="1363"/>
                </a:cubicBezTo>
                <a:cubicBezTo>
                  <a:pt x="210" y="1363"/>
                  <a:pt x="210" y="1363"/>
                  <a:pt x="210" y="1363"/>
                </a:cubicBezTo>
                <a:cubicBezTo>
                  <a:pt x="210" y="1455"/>
                  <a:pt x="210" y="1455"/>
                  <a:pt x="210" y="1455"/>
                </a:cubicBezTo>
                <a:cubicBezTo>
                  <a:pt x="31" y="1504"/>
                  <a:pt x="31" y="1504"/>
                  <a:pt x="31" y="1504"/>
                </a:cubicBezTo>
                <a:cubicBezTo>
                  <a:pt x="31" y="1545"/>
                  <a:pt x="31" y="1545"/>
                  <a:pt x="31" y="1545"/>
                </a:cubicBezTo>
                <a:cubicBezTo>
                  <a:pt x="49" y="1543"/>
                  <a:pt x="49" y="1543"/>
                  <a:pt x="49" y="1543"/>
                </a:cubicBezTo>
                <a:cubicBezTo>
                  <a:pt x="49" y="1554"/>
                  <a:pt x="49" y="1554"/>
                  <a:pt x="49" y="1554"/>
                </a:cubicBezTo>
                <a:cubicBezTo>
                  <a:pt x="36" y="1558"/>
                  <a:pt x="26" y="1571"/>
                  <a:pt x="26" y="1586"/>
                </a:cubicBezTo>
                <a:cubicBezTo>
                  <a:pt x="26" y="1605"/>
                  <a:pt x="42" y="1620"/>
                  <a:pt x="61" y="1620"/>
                </a:cubicBezTo>
                <a:cubicBezTo>
                  <a:pt x="80" y="1620"/>
                  <a:pt x="95" y="1605"/>
                  <a:pt x="95" y="1586"/>
                </a:cubicBezTo>
                <a:cubicBezTo>
                  <a:pt x="95" y="1571"/>
                  <a:pt x="86" y="1558"/>
                  <a:pt x="73" y="1553"/>
                </a:cubicBezTo>
                <a:cubicBezTo>
                  <a:pt x="73" y="1541"/>
                  <a:pt x="73" y="1541"/>
                  <a:pt x="73" y="1541"/>
                </a:cubicBezTo>
                <a:cubicBezTo>
                  <a:pt x="210" y="1525"/>
                  <a:pt x="210" y="1525"/>
                  <a:pt x="210" y="1525"/>
                </a:cubicBezTo>
                <a:cubicBezTo>
                  <a:pt x="210" y="1537"/>
                  <a:pt x="210" y="1537"/>
                  <a:pt x="210" y="1537"/>
                </a:cubicBezTo>
                <a:cubicBezTo>
                  <a:pt x="215" y="1537"/>
                  <a:pt x="215" y="1537"/>
                  <a:pt x="215" y="1537"/>
                </a:cubicBezTo>
                <a:cubicBezTo>
                  <a:pt x="215" y="1594"/>
                  <a:pt x="215" y="1594"/>
                  <a:pt x="215" y="1594"/>
                </a:cubicBezTo>
                <a:cubicBezTo>
                  <a:pt x="228" y="1594"/>
                  <a:pt x="228" y="1594"/>
                  <a:pt x="228" y="1594"/>
                </a:cubicBezTo>
                <a:cubicBezTo>
                  <a:pt x="228" y="1627"/>
                  <a:pt x="228" y="1627"/>
                  <a:pt x="228" y="1627"/>
                </a:cubicBezTo>
                <a:cubicBezTo>
                  <a:pt x="258" y="1627"/>
                  <a:pt x="258" y="1627"/>
                  <a:pt x="258" y="1627"/>
                </a:cubicBezTo>
                <a:cubicBezTo>
                  <a:pt x="258" y="1594"/>
                  <a:pt x="258" y="1594"/>
                  <a:pt x="258" y="1594"/>
                </a:cubicBezTo>
                <a:cubicBezTo>
                  <a:pt x="271" y="1594"/>
                  <a:pt x="271" y="1594"/>
                  <a:pt x="271" y="1594"/>
                </a:cubicBezTo>
                <a:cubicBezTo>
                  <a:pt x="271" y="1537"/>
                  <a:pt x="271" y="1537"/>
                  <a:pt x="271" y="1537"/>
                </a:cubicBezTo>
                <a:cubicBezTo>
                  <a:pt x="276" y="1537"/>
                  <a:pt x="276" y="1537"/>
                  <a:pt x="276" y="1537"/>
                </a:cubicBezTo>
                <a:cubicBezTo>
                  <a:pt x="276" y="1525"/>
                  <a:pt x="276" y="1525"/>
                  <a:pt x="276" y="1525"/>
                </a:cubicBezTo>
                <a:cubicBezTo>
                  <a:pt x="411" y="1541"/>
                  <a:pt x="411" y="1541"/>
                  <a:pt x="411" y="1541"/>
                </a:cubicBezTo>
                <a:cubicBezTo>
                  <a:pt x="411" y="1553"/>
                  <a:pt x="411" y="1553"/>
                  <a:pt x="411" y="1553"/>
                </a:cubicBezTo>
                <a:cubicBezTo>
                  <a:pt x="398" y="1558"/>
                  <a:pt x="388" y="1571"/>
                  <a:pt x="388" y="1586"/>
                </a:cubicBezTo>
                <a:cubicBezTo>
                  <a:pt x="388" y="1605"/>
                  <a:pt x="404" y="1620"/>
                  <a:pt x="423" y="1620"/>
                </a:cubicBezTo>
                <a:cubicBezTo>
                  <a:pt x="442" y="1620"/>
                  <a:pt x="457" y="1605"/>
                  <a:pt x="457" y="1586"/>
                </a:cubicBezTo>
                <a:cubicBezTo>
                  <a:pt x="457" y="1571"/>
                  <a:pt x="448" y="1558"/>
                  <a:pt x="435" y="1554"/>
                </a:cubicBezTo>
                <a:cubicBezTo>
                  <a:pt x="435" y="1543"/>
                  <a:pt x="435" y="1543"/>
                  <a:pt x="435" y="1543"/>
                </a:cubicBezTo>
                <a:cubicBezTo>
                  <a:pt x="452" y="1545"/>
                  <a:pt x="452" y="1545"/>
                  <a:pt x="452" y="1545"/>
                </a:cubicBezTo>
                <a:cubicBezTo>
                  <a:pt x="452" y="1504"/>
                  <a:pt x="452" y="1504"/>
                  <a:pt x="452" y="1504"/>
                </a:cubicBezTo>
                <a:cubicBezTo>
                  <a:pt x="276" y="1456"/>
                  <a:pt x="276" y="1456"/>
                  <a:pt x="276" y="1456"/>
                </a:cubicBezTo>
                <a:cubicBezTo>
                  <a:pt x="276" y="1363"/>
                  <a:pt x="276" y="1363"/>
                  <a:pt x="276" y="1363"/>
                </a:cubicBezTo>
                <a:cubicBezTo>
                  <a:pt x="299" y="1363"/>
                  <a:pt x="299" y="1363"/>
                  <a:pt x="299" y="1363"/>
                </a:cubicBezTo>
                <a:cubicBezTo>
                  <a:pt x="299" y="1230"/>
                  <a:pt x="299" y="1230"/>
                  <a:pt x="299" y="1230"/>
                </a:cubicBezTo>
                <a:cubicBezTo>
                  <a:pt x="466" y="1230"/>
                  <a:pt x="466" y="1230"/>
                  <a:pt x="466" y="1230"/>
                </a:cubicBezTo>
                <a:cubicBezTo>
                  <a:pt x="493" y="1230"/>
                  <a:pt x="514" y="1208"/>
                  <a:pt x="514" y="1182"/>
                </a:cubicBezTo>
                <a:cubicBezTo>
                  <a:pt x="514" y="1173"/>
                  <a:pt x="514" y="1173"/>
                  <a:pt x="514" y="1173"/>
                </a:cubicBezTo>
                <a:cubicBezTo>
                  <a:pt x="514" y="1157"/>
                  <a:pt x="506" y="1143"/>
                  <a:pt x="494" y="1134"/>
                </a:cubicBezTo>
                <a:cubicBezTo>
                  <a:pt x="609" y="1134"/>
                  <a:pt x="609" y="1134"/>
                  <a:pt x="609" y="1134"/>
                </a:cubicBezTo>
                <a:cubicBezTo>
                  <a:pt x="538" y="1491"/>
                  <a:pt x="538" y="1491"/>
                  <a:pt x="538" y="1491"/>
                </a:cubicBezTo>
                <a:cubicBezTo>
                  <a:pt x="528" y="1539"/>
                  <a:pt x="562" y="1586"/>
                  <a:pt x="613" y="1596"/>
                </a:cubicBezTo>
                <a:cubicBezTo>
                  <a:pt x="664" y="1606"/>
                  <a:pt x="713" y="1576"/>
                  <a:pt x="722" y="1528"/>
                </a:cubicBezTo>
                <a:cubicBezTo>
                  <a:pt x="816" y="1057"/>
                  <a:pt x="816" y="1057"/>
                  <a:pt x="816" y="1057"/>
                </a:cubicBezTo>
                <a:cubicBezTo>
                  <a:pt x="816" y="1056"/>
                  <a:pt x="816" y="1054"/>
                  <a:pt x="816" y="1053"/>
                </a:cubicBezTo>
                <a:cubicBezTo>
                  <a:pt x="816" y="1053"/>
                  <a:pt x="816" y="1053"/>
                  <a:pt x="816" y="1053"/>
                </a:cubicBezTo>
                <a:cubicBezTo>
                  <a:pt x="817" y="1053"/>
                  <a:pt x="817" y="1052"/>
                  <a:pt x="817" y="1052"/>
                </a:cubicBezTo>
                <a:cubicBezTo>
                  <a:pt x="817" y="1051"/>
                  <a:pt x="817" y="1051"/>
                  <a:pt x="817" y="1051"/>
                </a:cubicBezTo>
                <a:cubicBezTo>
                  <a:pt x="818" y="1043"/>
                  <a:pt x="818" y="1035"/>
                  <a:pt x="818" y="1027"/>
                </a:cubicBezTo>
                <a:cubicBezTo>
                  <a:pt x="813" y="977"/>
                  <a:pt x="771" y="938"/>
                  <a:pt x="720" y="938"/>
                </a:cubicBezTo>
                <a:cubicBezTo>
                  <a:pt x="439" y="938"/>
                  <a:pt x="439" y="938"/>
                  <a:pt x="439" y="938"/>
                </a:cubicBezTo>
                <a:cubicBezTo>
                  <a:pt x="474" y="772"/>
                  <a:pt x="474" y="772"/>
                  <a:pt x="474" y="772"/>
                </a:cubicBezTo>
                <a:cubicBezTo>
                  <a:pt x="820" y="772"/>
                  <a:pt x="820" y="772"/>
                  <a:pt x="820" y="772"/>
                </a:cubicBezTo>
                <a:cubicBezTo>
                  <a:pt x="835" y="772"/>
                  <a:pt x="849" y="767"/>
                  <a:pt x="861" y="760"/>
                </a:cubicBezTo>
                <a:cubicBezTo>
                  <a:pt x="1231" y="760"/>
                  <a:pt x="1231" y="760"/>
                  <a:pt x="1231" y="760"/>
                </a:cubicBezTo>
                <a:cubicBezTo>
                  <a:pt x="1231" y="717"/>
                  <a:pt x="1231" y="717"/>
                  <a:pt x="1231" y="717"/>
                </a:cubicBezTo>
                <a:cubicBezTo>
                  <a:pt x="1238" y="717"/>
                  <a:pt x="1251" y="709"/>
                  <a:pt x="1245" y="707"/>
                </a:cubicBezTo>
                <a:cubicBezTo>
                  <a:pt x="1258" y="712"/>
                  <a:pt x="1258" y="712"/>
                  <a:pt x="1258" y="712"/>
                </a:cubicBezTo>
                <a:cubicBezTo>
                  <a:pt x="1427" y="272"/>
                  <a:pt x="1255" y="721"/>
                  <a:pt x="1428" y="267"/>
                </a:cubicBezTo>
                <a:cubicBezTo>
                  <a:pt x="1372" y="246"/>
                  <a:pt x="1400" y="256"/>
                  <a:pt x="1400" y="256"/>
                </a:cubicBezTo>
                <a:cubicBezTo>
                  <a:pt x="1235" y="687"/>
                  <a:pt x="1235" y="687"/>
                  <a:pt x="1235" y="687"/>
                </a:cubicBezTo>
                <a:cubicBezTo>
                  <a:pt x="1234" y="686"/>
                  <a:pt x="1232" y="686"/>
                  <a:pt x="1231" y="686"/>
                </a:cubicBezTo>
                <a:cubicBezTo>
                  <a:pt x="1223" y="686"/>
                  <a:pt x="1216" y="692"/>
                  <a:pt x="1215" y="700"/>
                </a:cubicBezTo>
                <a:cubicBezTo>
                  <a:pt x="898" y="700"/>
                  <a:pt x="898" y="700"/>
                  <a:pt x="898" y="700"/>
                </a:cubicBezTo>
                <a:cubicBezTo>
                  <a:pt x="898" y="698"/>
                  <a:pt x="898" y="695"/>
                  <a:pt x="898" y="693"/>
                </a:cubicBezTo>
                <a:cubicBezTo>
                  <a:pt x="898" y="650"/>
                  <a:pt x="863" y="615"/>
                  <a:pt x="820" y="615"/>
                </a:cubicBezTo>
                <a:cubicBezTo>
                  <a:pt x="507" y="615"/>
                  <a:pt x="507" y="615"/>
                  <a:pt x="507" y="615"/>
                </a:cubicBezTo>
                <a:cubicBezTo>
                  <a:pt x="526" y="525"/>
                  <a:pt x="526" y="525"/>
                  <a:pt x="526" y="525"/>
                </a:cubicBezTo>
                <a:cubicBezTo>
                  <a:pt x="542" y="447"/>
                  <a:pt x="492" y="371"/>
                  <a:pt x="415" y="354"/>
                </a:cubicBezTo>
                <a:cubicBezTo>
                  <a:pt x="367" y="344"/>
                  <a:pt x="367" y="344"/>
                  <a:pt x="367" y="344"/>
                </a:cubicBezTo>
                <a:cubicBezTo>
                  <a:pt x="289" y="328"/>
                  <a:pt x="213" y="378"/>
                  <a:pt x="196" y="456"/>
                </a:cubicBezTo>
                <a:cubicBezTo>
                  <a:pt x="151" y="670"/>
                  <a:pt x="151" y="670"/>
                  <a:pt x="151" y="670"/>
                </a:cubicBezTo>
                <a:cubicBezTo>
                  <a:pt x="138" y="730"/>
                  <a:pt x="138" y="730"/>
                  <a:pt x="138" y="730"/>
                </a:cubicBezTo>
                <a:cubicBezTo>
                  <a:pt x="138" y="578"/>
                  <a:pt x="138" y="578"/>
                  <a:pt x="138" y="578"/>
                </a:cubicBezTo>
                <a:cubicBezTo>
                  <a:pt x="138" y="552"/>
                  <a:pt x="117" y="530"/>
                  <a:pt x="90" y="530"/>
                </a:cubicBezTo>
                <a:cubicBezTo>
                  <a:pt x="54" y="530"/>
                  <a:pt x="54" y="530"/>
                  <a:pt x="54" y="530"/>
                </a:cubicBezTo>
                <a:cubicBezTo>
                  <a:pt x="28" y="530"/>
                  <a:pt x="6" y="552"/>
                  <a:pt x="6" y="578"/>
                </a:cubicBezTo>
                <a:cubicBezTo>
                  <a:pt x="6" y="918"/>
                  <a:pt x="6" y="918"/>
                  <a:pt x="6" y="918"/>
                </a:cubicBezTo>
                <a:cubicBezTo>
                  <a:pt x="6" y="943"/>
                  <a:pt x="25" y="964"/>
                  <a:pt x="49" y="966"/>
                </a:cubicBezTo>
                <a:cubicBezTo>
                  <a:pt x="49" y="1125"/>
                  <a:pt x="49" y="1125"/>
                  <a:pt x="49" y="1125"/>
                </a:cubicBezTo>
                <a:cubicBezTo>
                  <a:pt x="48" y="1125"/>
                  <a:pt x="48" y="1125"/>
                  <a:pt x="48" y="1125"/>
                </a:cubicBezTo>
                <a:cubicBezTo>
                  <a:pt x="22" y="1125"/>
                  <a:pt x="0" y="1146"/>
                  <a:pt x="0" y="1173"/>
                </a:cubicBezTo>
                <a:close/>
                <a:moveTo>
                  <a:pt x="96" y="1084"/>
                </a:moveTo>
                <a:cubicBezTo>
                  <a:pt x="106" y="1101"/>
                  <a:pt x="121" y="1116"/>
                  <a:pt x="140" y="1125"/>
                </a:cubicBezTo>
                <a:cubicBezTo>
                  <a:pt x="96" y="1125"/>
                  <a:pt x="96" y="1125"/>
                  <a:pt x="96" y="1125"/>
                </a:cubicBezTo>
                <a:lnTo>
                  <a:pt x="96" y="1084"/>
                </a:lnTo>
                <a:close/>
                <a:moveTo>
                  <a:pt x="1084" y="1519"/>
                </a:moveTo>
                <a:cubicBezTo>
                  <a:pt x="824" y="1519"/>
                  <a:pt x="824" y="1519"/>
                  <a:pt x="824" y="1519"/>
                </a:cubicBezTo>
                <a:cubicBezTo>
                  <a:pt x="824" y="1618"/>
                  <a:pt x="824" y="1618"/>
                  <a:pt x="824" y="1618"/>
                </a:cubicBezTo>
                <a:cubicBezTo>
                  <a:pt x="1443" y="1618"/>
                  <a:pt x="1443" y="1618"/>
                  <a:pt x="1443" y="1618"/>
                </a:cubicBezTo>
                <a:cubicBezTo>
                  <a:pt x="1443" y="1519"/>
                  <a:pt x="1443" y="1519"/>
                  <a:pt x="1443" y="1519"/>
                </a:cubicBezTo>
                <a:cubicBezTo>
                  <a:pt x="1293" y="1519"/>
                  <a:pt x="1293" y="1519"/>
                  <a:pt x="1293" y="1519"/>
                </a:cubicBezTo>
                <a:cubicBezTo>
                  <a:pt x="1293" y="870"/>
                  <a:pt x="1293" y="870"/>
                  <a:pt x="1293" y="870"/>
                </a:cubicBezTo>
                <a:cubicBezTo>
                  <a:pt x="1443" y="870"/>
                  <a:pt x="1443" y="870"/>
                  <a:pt x="1443" y="870"/>
                </a:cubicBezTo>
                <a:cubicBezTo>
                  <a:pt x="1443" y="772"/>
                  <a:pt x="1443" y="772"/>
                  <a:pt x="1443" y="772"/>
                </a:cubicBezTo>
                <a:cubicBezTo>
                  <a:pt x="586" y="772"/>
                  <a:pt x="586" y="772"/>
                  <a:pt x="586" y="772"/>
                </a:cubicBezTo>
                <a:cubicBezTo>
                  <a:pt x="586" y="870"/>
                  <a:pt x="586" y="870"/>
                  <a:pt x="586" y="870"/>
                </a:cubicBezTo>
                <a:cubicBezTo>
                  <a:pt x="1084" y="870"/>
                  <a:pt x="1084" y="870"/>
                  <a:pt x="1084" y="870"/>
                </a:cubicBezTo>
                <a:lnTo>
                  <a:pt x="1084" y="151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1639" tIns="35823" rIns="71639" bIns="3582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7" name="Cloud Callout 11"/>
          <p:cNvSpPr/>
          <p:nvPr/>
        </p:nvSpPr>
        <p:spPr bwMode="auto">
          <a:xfrm>
            <a:off x="7418791" y="2986845"/>
            <a:ext cx="2921495" cy="1897322"/>
          </a:xfrm>
          <a:prstGeom prst="cloudCallout">
            <a:avLst>
              <a:gd name="adj1" fmla="val -90339"/>
              <a:gd name="adj2" fmla="val 18228"/>
            </a:avLst>
          </a:prstGeom>
          <a:solidFill>
            <a:srgbClr val="017BC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35823" rIns="35823" bIns="71639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kumimoji="0" lang="zh-CN" altLang="en-US" sz="213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位置和附件</a:t>
            </a:r>
            <a:endParaRPr kumimoji="0" lang="en-US" altLang="zh-CN" sz="21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1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Cloud Callout 12"/>
          <p:cNvSpPr/>
          <p:nvPr/>
        </p:nvSpPr>
        <p:spPr bwMode="auto">
          <a:xfrm>
            <a:off x="2695401" y="1143193"/>
            <a:ext cx="3057956" cy="1704825"/>
          </a:xfrm>
          <a:prstGeom prst="cloudCallout">
            <a:avLst>
              <a:gd name="adj1" fmla="val 44578"/>
              <a:gd name="adj2" fmla="val 117581"/>
            </a:avLst>
          </a:prstGeom>
          <a:solidFill>
            <a:srgbClr val="018DC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5823" rIns="35823" bIns="71639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活动内容</a:t>
            </a:r>
            <a:r>
              <a:rPr lang="en-US" altLang="zh-CN" sz="213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/URL</a:t>
            </a:r>
            <a:endParaRPr kumimoji="0" lang="en-US" altLang="zh-CN" sz="21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132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11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智能站牌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AutoShape 3"/>
          <p:cNvSpPr>
            <a:spLocks noChangeArrowheads="1"/>
          </p:cNvSpPr>
          <p:nvPr/>
        </p:nvSpPr>
        <p:spPr bwMode="gray">
          <a:xfrm rot="16200000">
            <a:off x="2787073" y="1817016"/>
            <a:ext cx="3777089" cy="3715428"/>
          </a:xfrm>
          <a:custGeom>
            <a:avLst/>
            <a:gdLst>
              <a:gd name="G0" fmla="+- 7925 0 0"/>
              <a:gd name="G1" fmla="+- -11796007 0 0"/>
              <a:gd name="G2" fmla="+- 0 0 -11796007"/>
              <a:gd name="T0" fmla="*/ 0 256 1"/>
              <a:gd name="T1" fmla="*/ 180 256 1"/>
              <a:gd name="G3" fmla="+- -11796007 T0 T1"/>
              <a:gd name="T2" fmla="*/ 0 256 1"/>
              <a:gd name="T3" fmla="*/ 90 256 1"/>
              <a:gd name="G4" fmla="+- -11796007 T2 T3"/>
              <a:gd name="G5" fmla="*/ G4 2 1"/>
              <a:gd name="T4" fmla="*/ 90 256 1"/>
              <a:gd name="T5" fmla="*/ 0 256 1"/>
              <a:gd name="G6" fmla="+- -11796007 T4 T5"/>
              <a:gd name="G7" fmla="*/ G6 2 1"/>
              <a:gd name="G8" fmla="abs -11796007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925"/>
              <a:gd name="G18" fmla="*/ 7925 1 2"/>
              <a:gd name="G19" fmla="+- G18 5400 0"/>
              <a:gd name="G20" fmla="cos G19 -11796007"/>
              <a:gd name="G21" fmla="sin G19 -11796007"/>
              <a:gd name="G22" fmla="+- G20 10800 0"/>
              <a:gd name="G23" fmla="+- G21 10800 0"/>
              <a:gd name="G24" fmla="+- 10800 0 G20"/>
              <a:gd name="G25" fmla="+- 7925 10800 0"/>
              <a:gd name="G26" fmla="?: G9 G17 G25"/>
              <a:gd name="G27" fmla="?: G9 0 21600"/>
              <a:gd name="G28" fmla="cos 10800 -11796007"/>
              <a:gd name="G29" fmla="sin 10800 -11796007"/>
              <a:gd name="G30" fmla="sin 7925 -11796007"/>
              <a:gd name="G31" fmla="+- G28 10800 0"/>
              <a:gd name="G32" fmla="+- G29 10800 0"/>
              <a:gd name="G33" fmla="+- G30 10800 0"/>
              <a:gd name="G34" fmla="?: G4 0 G31"/>
              <a:gd name="G35" fmla="?: -11796007 G34 0"/>
              <a:gd name="G36" fmla="?: G6 G35 G31"/>
              <a:gd name="G37" fmla="+- 21600 0 G36"/>
              <a:gd name="G38" fmla="?: G4 0 G33"/>
              <a:gd name="G39" fmla="?: -11796007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437 w 21600"/>
              <a:gd name="T15" fmla="*/ 10798 h 21600"/>
              <a:gd name="T16" fmla="*/ 10800 w 21600"/>
              <a:gd name="T17" fmla="*/ 2875 h 21600"/>
              <a:gd name="T18" fmla="*/ 20163 w 21600"/>
              <a:gd name="T19" fmla="*/ 1079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875" y="10799"/>
                </a:moveTo>
                <a:cubicBezTo>
                  <a:pt x="2875" y="6422"/>
                  <a:pt x="6423" y="2874"/>
                  <a:pt x="10800" y="2875"/>
                </a:cubicBezTo>
                <a:cubicBezTo>
                  <a:pt x="15176" y="2875"/>
                  <a:pt x="18724" y="6422"/>
                  <a:pt x="18724" y="10799"/>
                </a:cubicBezTo>
                <a:lnTo>
                  <a:pt x="21599" y="10798"/>
                </a:lnTo>
                <a:cubicBezTo>
                  <a:pt x="21599" y="4834"/>
                  <a:pt x="16764" y="-1"/>
                  <a:pt x="10799" y="0"/>
                </a:cubicBezTo>
                <a:cubicBezTo>
                  <a:pt x="4835" y="0"/>
                  <a:pt x="0" y="4834"/>
                  <a:pt x="0" y="10798"/>
                </a:cubicBezTo>
                <a:close/>
              </a:path>
            </a:pathLst>
          </a:custGeom>
          <a:solidFill>
            <a:sysClr val="window" lastClr="FFFFFF"/>
          </a:solidFill>
          <a:ln w="38100" algn="ctr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1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>
            <a:off x="5415540" y="2301602"/>
            <a:ext cx="1147830" cy="564430"/>
          </a:xfrm>
          <a:prstGeom prst="line">
            <a:avLst/>
          </a:prstGeom>
          <a:noFill/>
          <a:ln w="57150" cap="rnd">
            <a:solidFill>
              <a:sysClr val="windowText" lastClr="000000">
                <a:lumMod val="50000"/>
                <a:lumOff val="50000"/>
              </a:sys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1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>
            <a:off x="4759412" y="3667615"/>
            <a:ext cx="1557318" cy="1581"/>
          </a:xfrm>
          <a:prstGeom prst="line">
            <a:avLst/>
          </a:prstGeom>
          <a:noFill/>
          <a:ln w="57150" cap="rnd">
            <a:solidFill>
              <a:sysClr val="windowText" lastClr="000000">
                <a:lumMod val="50000"/>
                <a:lumOff val="50000"/>
              </a:sys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1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 flipV="1">
            <a:off x="5385500" y="4616235"/>
            <a:ext cx="1196842" cy="480635"/>
          </a:xfrm>
          <a:prstGeom prst="line">
            <a:avLst/>
          </a:prstGeom>
          <a:noFill/>
          <a:ln w="57150" cap="rnd">
            <a:solidFill>
              <a:sysClr val="windowText" lastClr="000000">
                <a:lumMod val="50000"/>
                <a:lumOff val="50000"/>
              </a:sys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1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495276" y="1181704"/>
            <a:ext cx="1611270" cy="1611270"/>
            <a:chOff x="5760133" y="2274196"/>
            <a:chExt cx="1284820" cy="1284820"/>
          </a:xfrm>
        </p:grpSpPr>
        <p:sp>
          <p:nvSpPr>
            <p:cNvPr id="36" name="椭圆 35"/>
            <p:cNvSpPr/>
            <p:nvPr/>
          </p:nvSpPr>
          <p:spPr>
            <a:xfrm rot="1245109">
              <a:off x="5760133" y="2274196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839094" y="2359019"/>
              <a:ext cx="1117070" cy="1117070"/>
            </a:xfrm>
            <a:prstGeom prst="ellipse">
              <a:avLst/>
            </a:prstGeom>
            <a:solidFill>
              <a:srgbClr val="355C7D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38" name="TextBox 47"/>
            <p:cNvSpPr txBox="1"/>
            <p:nvPr/>
          </p:nvSpPr>
          <p:spPr>
            <a:xfrm flipH="1">
              <a:off x="6101415" y="2634973"/>
              <a:ext cx="631932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终端编号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833611" y="2805732"/>
            <a:ext cx="1611270" cy="1611270"/>
            <a:chOff x="5760133" y="2274196"/>
            <a:chExt cx="1284820" cy="1284820"/>
          </a:xfrm>
        </p:grpSpPr>
        <p:sp>
          <p:nvSpPr>
            <p:cNvPr id="43" name="椭圆 42"/>
            <p:cNvSpPr/>
            <p:nvPr/>
          </p:nvSpPr>
          <p:spPr>
            <a:xfrm rot="1245109">
              <a:off x="5760133" y="2274196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839094" y="2359019"/>
              <a:ext cx="1117070" cy="1117070"/>
            </a:xfrm>
            <a:prstGeom prst="ellipse">
              <a:avLst/>
            </a:prstGeom>
            <a:solidFill>
              <a:srgbClr val="018DC8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45" name="TextBox 51"/>
            <p:cNvSpPr txBox="1"/>
            <p:nvPr/>
          </p:nvSpPr>
          <p:spPr>
            <a:xfrm flipH="1">
              <a:off x="6101415" y="2634973"/>
              <a:ext cx="631932" cy="319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7" b="1" dirty="0">
                  <a:ln>
                    <a:noFill/>
                  </a:ln>
                  <a:solidFill>
                    <a:prstClr val="white"/>
                  </a:solidFill>
                  <a:effectLst/>
                </a:rPr>
                <a:t>线路</a:t>
              </a:r>
              <a:endParaRPr kumimoji="0" lang="zh-CN" altLang="en-US" sz="200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457542" y="4731453"/>
            <a:ext cx="1611270" cy="1611270"/>
            <a:chOff x="5760133" y="2274196"/>
            <a:chExt cx="1284820" cy="1284820"/>
          </a:xfrm>
        </p:grpSpPr>
        <p:sp>
          <p:nvSpPr>
            <p:cNvPr id="47" name="椭圆 46"/>
            <p:cNvSpPr/>
            <p:nvPr/>
          </p:nvSpPr>
          <p:spPr>
            <a:xfrm rot="1245109">
              <a:off x="5760133" y="2274196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839094" y="2359019"/>
              <a:ext cx="1117070" cy="1117070"/>
            </a:xfrm>
            <a:prstGeom prst="ellipse">
              <a:avLst/>
            </a:prstGeom>
            <a:solidFill>
              <a:srgbClr val="FB7272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49" name="TextBox 55"/>
            <p:cNvSpPr txBox="1"/>
            <p:nvPr/>
          </p:nvSpPr>
          <p:spPr>
            <a:xfrm flipH="1">
              <a:off x="6101415" y="2634973"/>
              <a:ext cx="631932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7" b="1" dirty="0">
                  <a:ln>
                    <a:noFill/>
                  </a:ln>
                  <a:solidFill>
                    <a:prstClr val="white"/>
                  </a:solidFill>
                  <a:effectLst/>
                </a:rPr>
                <a:t>站牌名称</a:t>
              </a:r>
              <a:endParaRPr kumimoji="0" lang="zh-CN" altLang="en-US" sz="200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756809" y="2263631"/>
            <a:ext cx="2861046" cy="2861046"/>
            <a:chOff x="1403648" y="1115468"/>
            <a:chExt cx="1294414" cy="1294414"/>
          </a:xfrm>
        </p:grpSpPr>
        <p:sp>
          <p:nvSpPr>
            <p:cNvPr id="51" name="椭圆 50"/>
            <p:cNvSpPr/>
            <p:nvPr/>
          </p:nvSpPr>
          <p:spPr>
            <a:xfrm>
              <a:off x="1539485" y="1259632"/>
              <a:ext cx="1022740" cy="1022740"/>
            </a:xfrm>
            <a:prstGeom prst="ellipse">
              <a:avLst/>
            </a:prstGeom>
            <a:solidFill>
              <a:srgbClr val="017BC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1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403648" y="1115468"/>
              <a:ext cx="1294414" cy="1294414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54" name="同心圆 53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8100000" scaled="1"/>
                <a:tileRect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13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55" name="同心圆 54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13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53" name="TextBox 59"/>
            <p:cNvSpPr txBox="1"/>
            <p:nvPr/>
          </p:nvSpPr>
          <p:spPr>
            <a:xfrm>
              <a:off x="1687876" y="1485936"/>
              <a:ext cx="725958" cy="530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511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智能</a:t>
              </a:r>
              <a:endParaRPr kumimoji="0" lang="en-US" altLang="zh-CN" sz="351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511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站牌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9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0" y="-24975"/>
            <a:ext cx="12236400" cy="68829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355053" y="2715079"/>
            <a:ext cx="7481895" cy="1427842"/>
            <a:chOff x="4049486" y="1480457"/>
            <a:chExt cx="3802743" cy="725714"/>
          </a:xfrm>
        </p:grpSpPr>
        <p:sp>
          <p:nvSpPr>
            <p:cNvPr id="25" name="圆角矩形 24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22847" y="1612482"/>
              <a:ext cx="1897695" cy="42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04 </a:t>
              </a:r>
              <a:r>
                <a:rPr lang="zh-CN" altLang="en-US" sz="48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财务结算</a:t>
              </a:r>
              <a:endPara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05824" y="4930140"/>
            <a:ext cx="3686177" cy="1927860"/>
            <a:chOff x="8505824" y="4930140"/>
            <a:chExt cx="3686177" cy="1927860"/>
          </a:xfrm>
        </p:grpSpPr>
        <p:sp>
          <p:nvSpPr>
            <p:cNvPr id="40" name="任意多边形 39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0" y="0"/>
            <a:ext cx="3686177" cy="1927860"/>
            <a:chOff x="8505824" y="4930140"/>
            <a:chExt cx="3686177" cy="1927860"/>
          </a:xfrm>
        </p:grpSpPr>
        <p:sp>
          <p:nvSpPr>
            <p:cNvPr id="43" name="任意多边形 42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45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收付款管理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619457" y="1761850"/>
            <a:ext cx="4899769" cy="3713205"/>
            <a:chOff x="2588507" y="1383995"/>
            <a:chExt cx="3907055" cy="2960894"/>
          </a:xfrm>
        </p:grpSpPr>
        <p:sp>
          <p:nvSpPr>
            <p:cNvPr id="28" name="Freeform 2"/>
            <p:cNvSpPr>
              <a:spLocks/>
            </p:cNvSpPr>
            <p:nvPr/>
          </p:nvSpPr>
          <p:spPr bwMode="blackWhite">
            <a:xfrm>
              <a:off x="3884379" y="1784073"/>
              <a:ext cx="1248896" cy="2560816"/>
            </a:xfrm>
            <a:custGeom>
              <a:avLst/>
              <a:gdLst>
                <a:gd name="T0" fmla="*/ 432 w 865"/>
                <a:gd name="T1" fmla="*/ 0 h 1828"/>
                <a:gd name="T2" fmla="*/ 561 w 865"/>
                <a:gd name="T3" fmla="*/ 828 h 1828"/>
                <a:gd name="T4" fmla="*/ 561 w 865"/>
                <a:gd name="T5" fmla="*/ 1539 h 1828"/>
                <a:gd name="T6" fmla="*/ 648 w 865"/>
                <a:gd name="T7" fmla="*/ 1539 h 1828"/>
                <a:gd name="T8" fmla="*/ 864 w 865"/>
                <a:gd name="T9" fmla="*/ 1658 h 1828"/>
                <a:gd name="T10" fmla="*/ 864 w 865"/>
                <a:gd name="T11" fmla="*/ 1827 h 1828"/>
                <a:gd name="T12" fmla="*/ 0 w 865"/>
                <a:gd name="T13" fmla="*/ 1827 h 1828"/>
                <a:gd name="T14" fmla="*/ 0 w 865"/>
                <a:gd name="T15" fmla="*/ 1674 h 1828"/>
                <a:gd name="T16" fmla="*/ 172 w 865"/>
                <a:gd name="T17" fmla="*/ 1556 h 1828"/>
                <a:gd name="T18" fmla="*/ 273 w 865"/>
                <a:gd name="T19" fmla="*/ 1556 h 1828"/>
                <a:gd name="T20" fmla="*/ 273 w 865"/>
                <a:gd name="T21" fmla="*/ 828 h 1828"/>
                <a:gd name="T22" fmla="*/ 432 w 865"/>
                <a:gd name="T23" fmla="*/ 0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5" h="1828">
                  <a:moveTo>
                    <a:pt x="432" y="0"/>
                  </a:moveTo>
                  <a:lnTo>
                    <a:pt x="561" y="828"/>
                  </a:lnTo>
                  <a:lnTo>
                    <a:pt x="561" y="1539"/>
                  </a:lnTo>
                  <a:lnTo>
                    <a:pt x="648" y="1539"/>
                  </a:lnTo>
                  <a:lnTo>
                    <a:pt x="864" y="1658"/>
                  </a:lnTo>
                  <a:lnTo>
                    <a:pt x="864" y="1827"/>
                  </a:lnTo>
                  <a:lnTo>
                    <a:pt x="0" y="1827"/>
                  </a:lnTo>
                  <a:lnTo>
                    <a:pt x="0" y="1674"/>
                  </a:lnTo>
                  <a:lnTo>
                    <a:pt x="172" y="1556"/>
                  </a:lnTo>
                  <a:lnTo>
                    <a:pt x="273" y="1556"/>
                  </a:lnTo>
                  <a:lnTo>
                    <a:pt x="273" y="828"/>
                  </a:lnTo>
                  <a:lnTo>
                    <a:pt x="432" y="0"/>
                  </a:lnTo>
                </a:path>
              </a:pathLst>
            </a:custGeom>
            <a:gradFill>
              <a:gsLst>
                <a:gs pos="1667">
                  <a:srgbClr val="00B0F0">
                    <a:lumMod val="65000"/>
                    <a:lumOff val="35000"/>
                  </a:srgbClr>
                </a:gs>
                <a:gs pos="51000">
                  <a:srgbClr val="00B0F0"/>
                </a:gs>
                <a:gs pos="100000">
                  <a:srgbClr val="0070C0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152400" dist="38100" dir="5400000" algn="t" rotWithShape="0">
                <a:prstClr val="black">
                  <a:alpha val="96000"/>
                </a:prstClr>
              </a:outerShdw>
            </a:effectLst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142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3"/>
            <p:cNvSpPr>
              <a:spLocks/>
            </p:cNvSpPr>
            <p:nvPr/>
          </p:nvSpPr>
          <p:spPr bwMode="blackWhite">
            <a:xfrm>
              <a:off x="3085798" y="1383995"/>
              <a:ext cx="2946490" cy="1104666"/>
            </a:xfrm>
            <a:custGeom>
              <a:avLst/>
              <a:gdLst>
                <a:gd name="T0" fmla="*/ 0 w 2042"/>
                <a:gd name="T1" fmla="*/ 788 h 789"/>
                <a:gd name="T2" fmla="*/ 2041 w 2042"/>
                <a:gd name="T3" fmla="*/ 78 h 789"/>
                <a:gd name="T4" fmla="*/ 1996 w 2042"/>
                <a:gd name="T5" fmla="*/ 0 h 789"/>
                <a:gd name="T6" fmla="*/ 985 w 2042"/>
                <a:gd name="T7" fmla="*/ 178 h 789"/>
                <a:gd name="T8" fmla="*/ 834 w 2042"/>
                <a:gd name="T9" fmla="*/ 230 h 789"/>
                <a:gd name="T10" fmla="*/ 8 w 2042"/>
                <a:gd name="T11" fmla="*/ 682 h 789"/>
                <a:gd name="T12" fmla="*/ 0 w 2042"/>
                <a:gd name="T13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2" h="789">
                  <a:moveTo>
                    <a:pt x="0" y="788"/>
                  </a:moveTo>
                  <a:lnTo>
                    <a:pt x="2041" y="78"/>
                  </a:lnTo>
                  <a:lnTo>
                    <a:pt x="1996" y="0"/>
                  </a:lnTo>
                  <a:lnTo>
                    <a:pt x="985" y="178"/>
                  </a:lnTo>
                  <a:lnTo>
                    <a:pt x="834" y="230"/>
                  </a:lnTo>
                  <a:lnTo>
                    <a:pt x="8" y="682"/>
                  </a:lnTo>
                  <a:lnTo>
                    <a:pt x="0" y="788"/>
                  </a:lnTo>
                </a:path>
              </a:pathLst>
            </a:custGeom>
            <a:gradFill>
              <a:gsLst>
                <a:gs pos="1667">
                  <a:srgbClr val="00B0F0">
                    <a:lumMod val="65000"/>
                    <a:lumOff val="35000"/>
                  </a:srgbClr>
                </a:gs>
                <a:gs pos="51000">
                  <a:srgbClr val="00B0F0"/>
                </a:gs>
                <a:gs pos="100000">
                  <a:srgbClr val="0070C0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152400" dist="38100" dir="5400000" algn="t" rotWithShape="0">
                <a:prstClr val="black">
                  <a:alpha val="96000"/>
                </a:prstClr>
              </a:outerShdw>
            </a:effectLst>
          </p:spPr>
          <p:txBody>
            <a:bodyPr lIns="117001" tIns="58500" rIns="117001" bIns="58500" anchor="ctr"/>
            <a:lstStyle/>
            <a:p>
              <a:pPr marL="0" marR="0" lvl="0" indent="0" defTabSz="121913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142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Oval 4"/>
            <p:cNvSpPr>
              <a:spLocks noChangeArrowheads="1"/>
            </p:cNvSpPr>
            <p:nvPr/>
          </p:nvSpPr>
          <p:spPr bwMode="blackWhite">
            <a:xfrm>
              <a:off x="4431885" y="1748438"/>
              <a:ext cx="153884" cy="149017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100000">
                  <a:srgbClr val="00B0F0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142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blackWhite">
            <a:xfrm>
              <a:off x="5933477" y="1523293"/>
              <a:ext cx="529688" cy="1271500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5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blackWhite">
            <a:xfrm>
              <a:off x="5922138" y="1523293"/>
              <a:ext cx="0" cy="1263401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5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blackWhite">
            <a:xfrm flipH="1">
              <a:off x="5363293" y="1526533"/>
              <a:ext cx="552366" cy="1231006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5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blackWhite">
            <a:xfrm>
              <a:off x="5296880" y="2765639"/>
              <a:ext cx="1198682" cy="385499"/>
            </a:xfrm>
            <a:custGeom>
              <a:avLst/>
              <a:gdLst>
                <a:gd name="T0" fmla="*/ 4 w 830"/>
                <a:gd name="T1" fmla="*/ 0 h 276"/>
                <a:gd name="T2" fmla="*/ 0 w 830"/>
                <a:gd name="T3" fmla="*/ 28 h 276"/>
                <a:gd name="T4" fmla="*/ 4 w 830"/>
                <a:gd name="T5" fmla="*/ 65 h 276"/>
                <a:gd name="T6" fmla="*/ 16 w 830"/>
                <a:gd name="T7" fmla="*/ 102 h 276"/>
                <a:gd name="T8" fmla="*/ 38 w 830"/>
                <a:gd name="T9" fmla="*/ 139 h 276"/>
                <a:gd name="T10" fmla="*/ 74 w 830"/>
                <a:gd name="T11" fmla="*/ 172 h 276"/>
                <a:gd name="T12" fmla="*/ 117 w 830"/>
                <a:gd name="T13" fmla="*/ 202 h 276"/>
                <a:gd name="T14" fmla="*/ 161 w 830"/>
                <a:gd name="T15" fmla="*/ 223 h 276"/>
                <a:gd name="T16" fmla="*/ 197 w 830"/>
                <a:gd name="T17" fmla="*/ 237 h 276"/>
                <a:gd name="T18" fmla="*/ 239 w 830"/>
                <a:gd name="T19" fmla="*/ 251 h 276"/>
                <a:gd name="T20" fmla="*/ 278 w 830"/>
                <a:gd name="T21" fmla="*/ 260 h 276"/>
                <a:gd name="T22" fmla="*/ 317 w 830"/>
                <a:gd name="T23" fmla="*/ 266 h 276"/>
                <a:gd name="T24" fmla="*/ 354 w 830"/>
                <a:gd name="T25" fmla="*/ 270 h 276"/>
                <a:gd name="T26" fmla="*/ 402 w 830"/>
                <a:gd name="T27" fmla="*/ 275 h 276"/>
                <a:gd name="T28" fmla="*/ 447 w 830"/>
                <a:gd name="T29" fmla="*/ 273 h 276"/>
                <a:gd name="T30" fmla="*/ 490 w 830"/>
                <a:gd name="T31" fmla="*/ 270 h 276"/>
                <a:gd name="T32" fmla="*/ 541 w 830"/>
                <a:gd name="T33" fmla="*/ 265 h 276"/>
                <a:gd name="T34" fmla="*/ 579 w 830"/>
                <a:gd name="T35" fmla="*/ 255 h 276"/>
                <a:gd name="T36" fmla="*/ 620 w 830"/>
                <a:gd name="T37" fmla="*/ 244 h 276"/>
                <a:gd name="T38" fmla="*/ 659 w 830"/>
                <a:gd name="T39" fmla="*/ 230 h 276"/>
                <a:gd name="T40" fmla="*/ 686 w 830"/>
                <a:gd name="T41" fmla="*/ 219 h 276"/>
                <a:gd name="T42" fmla="*/ 715 w 830"/>
                <a:gd name="T43" fmla="*/ 201 h 276"/>
                <a:gd name="T44" fmla="*/ 737 w 830"/>
                <a:gd name="T45" fmla="*/ 186 h 276"/>
                <a:gd name="T46" fmla="*/ 762 w 830"/>
                <a:gd name="T47" fmla="*/ 166 h 276"/>
                <a:gd name="T48" fmla="*/ 785 w 830"/>
                <a:gd name="T49" fmla="*/ 147 h 276"/>
                <a:gd name="T50" fmla="*/ 800 w 830"/>
                <a:gd name="T51" fmla="*/ 125 h 276"/>
                <a:gd name="T52" fmla="*/ 814 w 830"/>
                <a:gd name="T53" fmla="*/ 100 h 276"/>
                <a:gd name="T54" fmla="*/ 824 w 830"/>
                <a:gd name="T55" fmla="*/ 73 h 276"/>
                <a:gd name="T56" fmla="*/ 829 w 830"/>
                <a:gd name="T57" fmla="*/ 40 h 276"/>
                <a:gd name="T58" fmla="*/ 827 w 830"/>
                <a:gd name="T59" fmla="*/ 1 h 276"/>
                <a:gd name="T60" fmla="*/ 4 w 830"/>
                <a:gd name="T6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276">
                  <a:moveTo>
                    <a:pt x="4" y="0"/>
                  </a:moveTo>
                  <a:lnTo>
                    <a:pt x="0" y="28"/>
                  </a:lnTo>
                  <a:lnTo>
                    <a:pt x="4" y="65"/>
                  </a:lnTo>
                  <a:lnTo>
                    <a:pt x="16" y="102"/>
                  </a:lnTo>
                  <a:lnTo>
                    <a:pt x="38" y="139"/>
                  </a:lnTo>
                  <a:lnTo>
                    <a:pt x="74" y="172"/>
                  </a:lnTo>
                  <a:lnTo>
                    <a:pt x="117" y="202"/>
                  </a:lnTo>
                  <a:lnTo>
                    <a:pt x="161" y="223"/>
                  </a:lnTo>
                  <a:lnTo>
                    <a:pt x="197" y="237"/>
                  </a:lnTo>
                  <a:lnTo>
                    <a:pt x="239" y="251"/>
                  </a:lnTo>
                  <a:lnTo>
                    <a:pt x="278" y="260"/>
                  </a:lnTo>
                  <a:lnTo>
                    <a:pt x="317" y="266"/>
                  </a:lnTo>
                  <a:lnTo>
                    <a:pt x="354" y="270"/>
                  </a:lnTo>
                  <a:lnTo>
                    <a:pt x="402" y="275"/>
                  </a:lnTo>
                  <a:lnTo>
                    <a:pt x="447" y="273"/>
                  </a:lnTo>
                  <a:lnTo>
                    <a:pt x="490" y="270"/>
                  </a:lnTo>
                  <a:lnTo>
                    <a:pt x="541" y="265"/>
                  </a:lnTo>
                  <a:lnTo>
                    <a:pt x="579" y="255"/>
                  </a:lnTo>
                  <a:lnTo>
                    <a:pt x="620" y="244"/>
                  </a:lnTo>
                  <a:lnTo>
                    <a:pt x="659" y="230"/>
                  </a:lnTo>
                  <a:lnTo>
                    <a:pt x="686" y="219"/>
                  </a:lnTo>
                  <a:lnTo>
                    <a:pt x="715" y="201"/>
                  </a:lnTo>
                  <a:lnTo>
                    <a:pt x="737" y="186"/>
                  </a:lnTo>
                  <a:lnTo>
                    <a:pt x="762" y="166"/>
                  </a:lnTo>
                  <a:lnTo>
                    <a:pt x="785" y="147"/>
                  </a:lnTo>
                  <a:lnTo>
                    <a:pt x="800" y="125"/>
                  </a:lnTo>
                  <a:lnTo>
                    <a:pt x="814" y="100"/>
                  </a:lnTo>
                  <a:lnTo>
                    <a:pt x="824" y="73"/>
                  </a:lnTo>
                  <a:lnTo>
                    <a:pt x="829" y="40"/>
                  </a:lnTo>
                  <a:lnTo>
                    <a:pt x="827" y="1"/>
                  </a:lnTo>
                  <a:lnTo>
                    <a:pt x="4" y="0"/>
                  </a:lnTo>
                </a:path>
              </a:pathLst>
            </a:custGeom>
            <a:solidFill>
              <a:srgbClr val="00B0F0"/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5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blackWhite">
            <a:xfrm>
              <a:off x="3223484" y="2435210"/>
              <a:ext cx="529687" cy="1269880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5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blackWhite">
            <a:xfrm>
              <a:off x="3215384" y="2435210"/>
              <a:ext cx="0" cy="1263401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5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blackWhite">
            <a:xfrm flipH="1">
              <a:off x="2646821" y="2436829"/>
              <a:ext cx="560465" cy="1239105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5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blackWhite">
            <a:xfrm>
              <a:off x="2588507" y="3675935"/>
              <a:ext cx="1198682" cy="385499"/>
            </a:xfrm>
            <a:custGeom>
              <a:avLst/>
              <a:gdLst>
                <a:gd name="T0" fmla="*/ 4 w 830"/>
                <a:gd name="T1" fmla="*/ 0 h 276"/>
                <a:gd name="T2" fmla="*/ 0 w 830"/>
                <a:gd name="T3" fmla="*/ 28 h 276"/>
                <a:gd name="T4" fmla="*/ 4 w 830"/>
                <a:gd name="T5" fmla="*/ 65 h 276"/>
                <a:gd name="T6" fmla="*/ 16 w 830"/>
                <a:gd name="T7" fmla="*/ 102 h 276"/>
                <a:gd name="T8" fmla="*/ 38 w 830"/>
                <a:gd name="T9" fmla="*/ 139 h 276"/>
                <a:gd name="T10" fmla="*/ 74 w 830"/>
                <a:gd name="T11" fmla="*/ 172 h 276"/>
                <a:gd name="T12" fmla="*/ 117 w 830"/>
                <a:gd name="T13" fmla="*/ 202 h 276"/>
                <a:gd name="T14" fmla="*/ 161 w 830"/>
                <a:gd name="T15" fmla="*/ 223 h 276"/>
                <a:gd name="T16" fmla="*/ 197 w 830"/>
                <a:gd name="T17" fmla="*/ 237 h 276"/>
                <a:gd name="T18" fmla="*/ 239 w 830"/>
                <a:gd name="T19" fmla="*/ 251 h 276"/>
                <a:gd name="T20" fmla="*/ 278 w 830"/>
                <a:gd name="T21" fmla="*/ 260 h 276"/>
                <a:gd name="T22" fmla="*/ 317 w 830"/>
                <a:gd name="T23" fmla="*/ 266 h 276"/>
                <a:gd name="T24" fmla="*/ 354 w 830"/>
                <a:gd name="T25" fmla="*/ 270 h 276"/>
                <a:gd name="T26" fmla="*/ 402 w 830"/>
                <a:gd name="T27" fmla="*/ 275 h 276"/>
                <a:gd name="T28" fmla="*/ 447 w 830"/>
                <a:gd name="T29" fmla="*/ 273 h 276"/>
                <a:gd name="T30" fmla="*/ 490 w 830"/>
                <a:gd name="T31" fmla="*/ 270 h 276"/>
                <a:gd name="T32" fmla="*/ 541 w 830"/>
                <a:gd name="T33" fmla="*/ 265 h 276"/>
                <a:gd name="T34" fmla="*/ 579 w 830"/>
                <a:gd name="T35" fmla="*/ 255 h 276"/>
                <a:gd name="T36" fmla="*/ 620 w 830"/>
                <a:gd name="T37" fmla="*/ 244 h 276"/>
                <a:gd name="T38" fmla="*/ 659 w 830"/>
                <a:gd name="T39" fmla="*/ 230 h 276"/>
                <a:gd name="T40" fmla="*/ 686 w 830"/>
                <a:gd name="T41" fmla="*/ 219 h 276"/>
                <a:gd name="T42" fmla="*/ 715 w 830"/>
                <a:gd name="T43" fmla="*/ 201 h 276"/>
                <a:gd name="T44" fmla="*/ 737 w 830"/>
                <a:gd name="T45" fmla="*/ 186 h 276"/>
                <a:gd name="T46" fmla="*/ 762 w 830"/>
                <a:gd name="T47" fmla="*/ 166 h 276"/>
                <a:gd name="T48" fmla="*/ 785 w 830"/>
                <a:gd name="T49" fmla="*/ 147 h 276"/>
                <a:gd name="T50" fmla="*/ 800 w 830"/>
                <a:gd name="T51" fmla="*/ 125 h 276"/>
                <a:gd name="T52" fmla="*/ 814 w 830"/>
                <a:gd name="T53" fmla="*/ 100 h 276"/>
                <a:gd name="T54" fmla="*/ 824 w 830"/>
                <a:gd name="T55" fmla="*/ 73 h 276"/>
                <a:gd name="T56" fmla="*/ 829 w 830"/>
                <a:gd name="T57" fmla="*/ 40 h 276"/>
                <a:gd name="T58" fmla="*/ 827 w 830"/>
                <a:gd name="T59" fmla="*/ 1 h 276"/>
                <a:gd name="T60" fmla="*/ 4 w 830"/>
                <a:gd name="T6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276">
                  <a:moveTo>
                    <a:pt x="4" y="0"/>
                  </a:moveTo>
                  <a:lnTo>
                    <a:pt x="0" y="28"/>
                  </a:lnTo>
                  <a:lnTo>
                    <a:pt x="4" y="65"/>
                  </a:lnTo>
                  <a:lnTo>
                    <a:pt x="16" y="102"/>
                  </a:lnTo>
                  <a:lnTo>
                    <a:pt x="38" y="139"/>
                  </a:lnTo>
                  <a:lnTo>
                    <a:pt x="74" y="172"/>
                  </a:lnTo>
                  <a:lnTo>
                    <a:pt x="117" y="202"/>
                  </a:lnTo>
                  <a:lnTo>
                    <a:pt x="161" y="223"/>
                  </a:lnTo>
                  <a:lnTo>
                    <a:pt x="197" y="237"/>
                  </a:lnTo>
                  <a:lnTo>
                    <a:pt x="239" y="251"/>
                  </a:lnTo>
                  <a:lnTo>
                    <a:pt x="278" y="260"/>
                  </a:lnTo>
                  <a:lnTo>
                    <a:pt x="317" y="266"/>
                  </a:lnTo>
                  <a:lnTo>
                    <a:pt x="354" y="270"/>
                  </a:lnTo>
                  <a:lnTo>
                    <a:pt x="402" y="275"/>
                  </a:lnTo>
                  <a:lnTo>
                    <a:pt x="447" y="273"/>
                  </a:lnTo>
                  <a:lnTo>
                    <a:pt x="490" y="270"/>
                  </a:lnTo>
                  <a:lnTo>
                    <a:pt x="541" y="265"/>
                  </a:lnTo>
                  <a:lnTo>
                    <a:pt x="579" y="255"/>
                  </a:lnTo>
                  <a:lnTo>
                    <a:pt x="620" y="244"/>
                  </a:lnTo>
                  <a:lnTo>
                    <a:pt x="659" y="230"/>
                  </a:lnTo>
                  <a:lnTo>
                    <a:pt x="686" y="219"/>
                  </a:lnTo>
                  <a:lnTo>
                    <a:pt x="715" y="201"/>
                  </a:lnTo>
                  <a:lnTo>
                    <a:pt x="737" y="186"/>
                  </a:lnTo>
                  <a:lnTo>
                    <a:pt x="762" y="166"/>
                  </a:lnTo>
                  <a:lnTo>
                    <a:pt x="785" y="147"/>
                  </a:lnTo>
                  <a:lnTo>
                    <a:pt x="800" y="125"/>
                  </a:lnTo>
                  <a:lnTo>
                    <a:pt x="814" y="100"/>
                  </a:lnTo>
                  <a:lnTo>
                    <a:pt x="824" y="73"/>
                  </a:lnTo>
                  <a:lnTo>
                    <a:pt x="829" y="40"/>
                  </a:lnTo>
                  <a:lnTo>
                    <a:pt x="827" y="1"/>
                  </a:lnTo>
                  <a:lnTo>
                    <a:pt x="4" y="0"/>
                  </a:lnTo>
                </a:path>
              </a:pathLst>
            </a:custGeom>
            <a:solidFill>
              <a:srgbClr val="FFC000"/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117001" tIns="58500" rIns="117001" bIns="58500" anchor="ctr"/>
            <a:lstStyle/>
            <a:p>
              <a:pPr marL="0" marR="0" lvl="0" indent="0" defTabSz="114674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5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TextBox 53"/>
          <p:cNvSpPr txBox="1">
            <a:spLocks noChangeArrowheads="1"/>
          </p:cNvSpPr>
          <p:nvPr/>
        </p:nvSpPr>
        <p:spPr bwMode="auto">
          <a:xfrm>
            <a:off x="1050602" y="4071771"/>
            <a:ext cx="2636071" cy="42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001" tIns="58500" rIns="117001" bIns="585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r" defTabSz="932962" fontAlgn="auto"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defRPr>
            </a:lvl1pPr>
          </a:lstStyle>
          <a:p>
            <a:pPr marL="0" marR="0" lvl="0" indent="0" algn="l" defTabSz="117002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7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收款管理</a:t>
            </a:r>
          </a:p>
        </p:txBody>
      </p:sp>
      <p:sp>
        <p:nvSpPr>
          <p:cNvPr id="43" name="TextBox 111"/>
          <p:cNvSpPr txBox="1"/>
          <p:nvPr/>
        </p:nvSpPr>
        <p:spPr bwMode="auto">
          <a:xfrm>
            <a:off x="1049899" y="4385035"/>
            <a:ext cx="2212210" cy="755240"/>
          </a:xfrm>
          <a:prstGeom prst="rect">
            <a:avLst/>
          </a:prstGeom>
          <a:noFill/>
        </p:spPr>
        <p:txBody>
          <a:bodyPr vert="horz" wrap="square" lIns="117001" tIns="58500" rIns="117001" bIns="58500" numCol="1" anchor="t" anchorCtr="0" compatLnSpc="1">
            <a:prstTxWarp prst="textNoShape">
              <a:avLst/>
            </a:prstTxWarp>
            <a:spAutoFit/>
          </a:bodyPr>
          <a:lstStyle/>
          <a:p>
            <a:pPr defTabSz="1170028">
              <a:lnSpc>
                <a:spcPct val="150000"/>
              </a:lnSpc>
              <a:defRPr/>
            </a:pPr>
            <a:r>
              <a:rPr lang="zh-CN" altLang="en-US" sz="138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根据订单统计，向用车的组织机构收取订单费用</a:t>
            </a:r>
          </a:p>
        </p:txBody>
      </p:sp>
      <p:sp>
        <p:nvSpPr>
          <p:cNvPr id="44" name="TextBox 53"/>
          <p:cNvSpPr txBox="1">
            <a:spLocks noChangeArrowheads="1"/>
          </p:cNvSpPr>
          <p:nvPr/>
        </p:nvSpPr>
        <p:spPr bwMode="auto">
          <a:xfrm>
            <a:off x="8432068" y="2728745"/>
            <a:ext cx="2687868" cy="48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001" tIns="58500" rIns="117001" bIns="5850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1170028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/>
                <a:cs typeface="宋体" pitchFamily="2" charset="-122"/>
              </a:rPr>
              <a:t>付款管理</a:t>
            </a:r>
          </a:p>
        </p:txBody>
      </p:sp>
      <p:sp>
        <p:nvSpPr>
          <p:cNvPr id="45" name="TextBox 113"/>
          <p:cNvSpPr txBox="1"/>
          <p:nvPr/>
        </p:nvSpPr>
        <p:spPr bwMode="auto">
          <a:xfrm>
            <a:off x="9370614" y="3106443"/>
            <a:ext cx="2212210" cy="755240"/>
          </a:xfrm>
          <a:prstGeom prst="rect">
            <a:avLst/>
          </a:prstGeom>
          <a:noFill/>
        </p:spPr>
        <p:txBody>
          <a:bodyPr vert="horz" wrap="square" lIns="117001" tIns="58500" rIns="117001" bIns="58500" numCol="1" anchor="t" anchorCtr="0" compatLnSpc="1">
            <a:prstTxWarp prst="textNoShape">
              <a:avLst/>
            </a:prstTxWarp>
            <a:spAutoFit/>
          </a:bodyPr>
          <a:lstStyle/>
          <a:p>
            <a:pPr defTabSz="1170028">
              <a:lnSpc>
                <a:spcPct val="150000"/>
              </a:lnSpc>
              <a:defRPr/>
            </a:pPr>
            <a:r>
              <a:rPr lang="zh-CN" altLang="en-US" sz="138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根据订单统计司机的应收款项，向司机付款</a:t>
            </a:r>
          </a:p>
        </p:txBody>
      </p:sp>
      <p:pic>
        <p:nvPicPr>
          <p:cNvPr id="46" name="Picture 12" descr="S11_Ra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0" t="17223" r="31250" b="72961"/>
          <a:stretch>
            <a:fillRect/>
          </a:stretch>
        </p:blipFill>
        <p:spPr bwMode="auto">
          <a:xfrm>
            <a:off x="1653171" y="3109046"/>
            <a:ext cx="860050" cy="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3" descr="S11_Ra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45" t="17223" r="17778" b="72592"/>
          <a:stretch>
            <a:fillRect/>
          </a:stretch>
        </p:blipFill>
        <p:spPr bwMode="auto">
          <a:xfrm>
            <a:off x="9880694" y="1852769"/>
            <a:ext cx="891903" cy="87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7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-22200" y="-12487"/>
            <a:ext cx="12236400" cy="688297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8505824" y="4930140"/>
            <a:ext cx="3686177" cy="1927860"/>
            <a:chOff x="8505824" y="4930140"/>
            <a:chExt cx="3686177" cy="1927860"/>
          </a:xfrm>
        </p:grpSpPr>
        <p:sp>
          <p:nvSpPr>
            <p:cNvPr id="12" name="任意多边形 11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0" y="0"/>
            <a:ext cx="3686177" cy="1927860"/>
            <a:chOff x="0" y="0"/>
            <a:chExt cx="3686177" cy="1927860"/>
          </a:xfrm>
        </p:grpSpPr>
        <p:grpSp>
          <p:nvGrpSpPr>
            <p:cNvPr id="17" name="组合 16"/>
            <p:cNvGrpSpPr/>
            <p:nvPr/>
          </p:nvGrpSpPr>
          <p:grpSpPr>
            <a:xfrm flipH="1" flipV="1">
              <a:off x="0" y="0"/>
              <a:ext cx="3686177" cy="1927860"/>
              <a:chOff x="8505824" y="4930140"/>
              <a:chExt cx="3686177" cy="192786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8505824" y="4930140"/>
                <a:ext cx="3686176" cy="1927860"/>
              </a:xfrm>
              <a:custGeom>
                <a:avLst/>
                <a:gdLst>
                  <a:gd name="connsiteX0" fmla="*/ 2338881 w 3500931"/>
                  <a:gd name="connsiteY0" fmla="*/ 0 h 1752600"/>
                  <a:gd name="connsiteX1" fmla="*/ 3288016 w 3500931"/>
                  <a:gd name="connsiteY1" fmla="*/ 191622 h 1752600"/>
                  <a:gd name="connsiteX2" fmla="*/ 3500931 w 3500931"/>
                  <a:gd name="connsiteY2" fmla="*/ 294188 h 1752600"/>
                  <a:gd name="connsiteX3" fmla="*/ 3500931 w 3500931"/>
                  <a:gd name="connsiteY3" fmla="*/ 1752600 h 1752600"/>
                  <a:gd name="connsiteX4" fmla="*/ 0 w 3500931"/>
                  <a:gd name="connsiteY4" fmla="*/ 1752600 h 1752600"/>
                  <a:gd name="connsiteX5" fmla="*/ 10107 w 3500931"/>
                  <a:gd name="connsiteY5" fmla="*/ 1713295 h 1752600"/>
                  <a:gd name="connsiteX6" fmla="*/ 2338881 w 3500931"/>
                  <a:gd name="connsiteY6" fmla="*/ 0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00931" h="1752600">
                    <a:moveTo>
                      <a:pt x="2338881" y="0"/>
                    </a:moveTo>
                    <a:cubicBezTo>
                      <a:pt x="2675554" y="0"/>
                      <a:pt x="2996290" y="68232"/>
                      <a:pt x="3288016" y="191622"/>
                    </a:cubicBezTo>
                    <a:lnTo>
                      <a:pt x="3500931" y="294188"/>
                    </a:lnTo>
                    <a:lnTo>
                      <a:pt x="3500931" y="1752600"/>
                    </a:lnTo>
                    <a:lnTo>
                      <a:pt x="0" y="1752600"/>
                    </a:lnTo>
                    <a:lnTo>
                      <a:pt x="10107" y="1713295"/>
                    </a:lnTo>
                    <a:cubicBezTo>
                      <a:pt x="318836" y="720699"/>
                      <a:pt x="1244695" y="0"/>
                      <a:pt x="2338881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8691070" y="5105400"/>
                <a:ext cx="3500931" cy="1752600"/>
              </a:xfrm>
              <a:custGeom>
                <a:avLst/>
                <a:gdLst>
                  <a:gd name="connsiteX0" fmla="*/ 2338881 w 3500931"/>
                  <a:gd name="connsiteY0" fmla="*/ 0 h 1752600"/>
                  <a:gd name="connsiteX1" fmla="*/ 3288016 w 3500931"/>
                  <a:gd name="connsiteY1" fmla="*/ 191622 h 1752600"/>
                  <a:gd name="connsiteX2" fmla="*/ 3500931 w 3500931"/>
                  <a:gd name="connsiteY2" fmla="*/ 294188 h 1752600"/>
                  <a:gd name="connsiteX3" fmla="*/ 3500931 w 3500931"/>
                  <a:gd name="connsiteY3" fmla="*/ 1752600 h 1752600"/>
                  <a:gd name="connsiteX4" fmla="*/ 0 w 3500931"/>
                  <a:gd name="connsiteY4" fmla="*/ 1752600 h 1752600"/>
                  <a:gd name="connsiteX5" fmla="*/ 10107 w 3500931"/>
                  <a:gd name="connsiteY5" fmla="*/ 1713295 h 1752600"/>
                  <a:gd name="connsiteX6" fmla="*/ 2338881 w 3500931"/>
                  <a:gd name="connsiteY6" fmla="*/ 0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00931" h="1752600">
                    <a:moveTo>
                      <a:pt x="2338881" y="0"/>
                    </a:moveTo>
                    <a:cubicBezTo>
                      <a:pt x="2675554" y="0"/>
                      <a:pt x="2996290" y="68232"/>
                      <a:pt x="3288016" y="191622"/>
                    </a:cubicBezTo>
                    <a:lnTo>
                      <a:pt x="3500931" y="294188"/>
                    </a:lnTo>
                    <a:lnTo>
                      <a:pt x="3500931" y="1752600"/>
                    </a:lnTo>
                    <a:lnTo>
                      <a:pt x="0" y="1752600"/>
                    </a:lnTo>
                    <a:lnTo>
                      <a:pt x="10107" y="1713295"/>
                    </a:lnTo>
                    <a:cubicBezTo>
                      <a:pt x="318836" y="720699"/>
                      <a:pt x="1244695" y="0"/>
                      <a:pt x="2338881" y="0"/>
                    </a:cubicBezTo>
                    <a:close/>
                  </a:path>
                </a:pathLst>
              </a:cu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580572" y="319315"/>
              <a:ext cx="1561197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62199" y="838201"/>
            <a:ext cx="3802743" cy="725714"/>
            <a:chOff x="4049486" y="1480457"/>
            <a:chExt cx="3802743" cy="725714"/>
          </a:xfrm>
        </p:grpSpPr>
        <p:sp>
          <p:nvSpPr>
            <p:cNvPr id="25" name="圆角矩形 24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22847" y="1612482"/>
              <a:ext cx="20046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01 </a:t>
              </a:r>
              <a:r>
                <a:rPr lang="zh-CN" altLang="en-US" sz="24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系统概述</a:t>
              </a:r>
              <a:endParaRPr lang="en-US" altLang="zh-CN" sz="24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962198" y="1708971"/>
            <a:ext cx="3802743" cy="725714"/>
            <a:chOff x="3962198" y="1055827"/>
            <a:chExt cx="3802743" cy="725714"/>
          </a:xfrm>
        </p:grpSpPr>
        <p:sp>
          <p:nvSpPr>
            <p:cNvPr id="29" name="圆角矩形 28"/>
            <p:cNvSpPr/>
            <p:nvPr/>
          </p:nvSpPr>
          <p:spPr>
            <a:xfrm>
              <a:off x="3962198" y="105582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235560" y="1155056"/>
              <a:ext cx="2576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02 </a:t>
              </a:r>
              <a:r>
                <a:rPr lang="zh-CN" altLang="en-US" sz="24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系统业务流程</a:t>
              </a:r>
              <a:endParaRPr lang="en-US" altLang="zh-CN" sz="24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62197" y="2641512"/>
            <a:ext cx="3802743" cy="725714"/>
            <a:chOff x="4049486" y="1480457"/>
            <a:chExt cx="3802743" cy="725714"/>
          </a:xfrm>
        </p:grpSpPr>
        <p:sp>
          <p:nvSpPr>
            <p:cNvPr id="32" name="圆角矩形 31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22847" y="1612482"/>
              <a:ext cx="19607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03 </a:t>
              </a:r>
              <a:r>
                <a:rPr lang="zh-CN" altLang="en-US" sz="24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系统管理</a:t>
              </a:r>
              <a:endParaRPr lang="en-US" altLang="zh-CN" sz="24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042463" y="4502359"/>
            <a:ext cx="3802743" cy="725714"/>
            <a:chOff x="4049486" y="1480457"/>
            <a:chExt cx="3802743" cy="725714"/>
          </a:xfrm>
        </p:grpSpPr>
        <p:sp>
          <p:nvSpPr>
            <p:cNvPr id="35" name="圆角矩形 34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322847" y="1612482"/>
              <a:ext cx="19607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05 </a:t>
              </a:r>
              <a:r>
                <a:rPr lang="zh-CN" altLang="en-US" sz="24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数据报表</a:t>
              </a:r>
              <a:endParaRPr lang="en-US" altLang="zh-CN" sz="24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009621" y="5391893"/>
            <a:ext cx="3802743" cy="725714"/>
            <a:chOff x="4049486" y="1480457"/>
            <a:chExt cx="3802743" cy="725714"/>
          </a:xfrm>
        </p:grpSpPr>
        <p:sp>
          <p:nvSpPr>
            <p:cNvPr id="38" name="圆角矩形 37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322847" y="1612482"/>
              <a:ext cx="19607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06 </a:t>
              </a:r>
              <a:r>
                <a:rPr lang="zh-CN" altLang="en-US" sz="24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运营监控</a:t>
              </a:r>
              <a:endParaRPr lang="en-US" altLang="zh-CN" sz="24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5D167ED-79E7-4D10-B05E-F7602BF11AEA}"/>
              </a:ext>
            </a:extLst>
          </p:cNvPr>
          <p:cNvGrpSpPr/>
          <p:nvPr/>
        </p:nvGrpSpPr>
        <p:grpSpPr>
          <a:xfrm>
            <a:off x="3992936" y="3550432"/>
            <a:ext cx="3802743" cy="725714"/>
            <a:chOff x="4049486" y="1480457"/>
            <a:chExt cx="3802743" cy="725714"/>
          </a:xfrm>
        </p:grpSpPr>
        <p:sp>
          <p:nvSpPr>
            <p:cNvPr id="40" name="圆角矩形 31">
              <a:extLst>
                <a:ext uri="{FF2B5EF4-FFF2-40B4-BE49-F238E27FC236}">
                  <a16:creationId xmlns:a16="http://schemas.microsoft.com/office/drawing/2014/main" id="{3BF67D51-4814-4CCA-8421-CB9C81FFED08}"/>
                </a:ext>
              </a:extLst>
            </p:cNvPr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C3D836A-BB06-41F2-8CD7-CA5CA0A918E8}"/>
                </a:ext>
              </a:extLst>
            </p:cNvPr>
            <p:cNvSpPr/>
            <p:nvPr/>
          </p:nvSpPr>
          <p:spPr>
            <a:xfrm>
              <a:off x="4322847" y="1612482"/>
              <a:ext cx="19607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24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04 </a:t>
              </a:r>
              <a:r>
                <a:rPr lang="zh-CN" altLang="en-US" sz="24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财务结算</a:t>
              </a:r>
              <a:endParaRPr lang="en-US" altLang="zh-CN" sz="24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19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核算公式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TextBox 2"/>
          <p:cNvSpPr txBox="1"/>
          <p:nvPr/>
        </p:nvSpPr>
        <p:spPr>
          <a:xfrm>
            <a:off x="6931723" y="3935690"/>
            <a:ext cx="1909177" cy="401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30031" indent="-430031" defTabSz="1219139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200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订单总里程</a:t>
            </a:r>
            <a:endParaRPr lang="en-US" altLang="zh-CN" sz="2007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3"/>
          <p:cNvSpPr txBox="1"/>
          <p:nvPr/>
        </p:nvSpPr>
        <p:spPr>
          <a:xfrm>
            <a:off x="4819760" y="5411074"/>
            <a:ext cx="1909177" cy="401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30031" indent="-430031" defTabSz="1219139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200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选择时间段</a:t>
            </a:r>
            <a:endParaRPr lang="en-US" altLang="zh-CN" sz="2007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8408089" y="2627345"/>
            <a:ext cx="2193806" cy="3625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30031" indent="-430031" defTabSz="1219139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1756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系统拟定节假日</a:t>
            </a:r>
            <a:endParaRPr lang="en-US" altLang="zh-CN" sz="1756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200584" y="2377585"/>
            <a:ext cx="2345631" cy="3234089"/>
            <a:chOff x="681032" y="1902140"/>
            <a:chExt cx="1944688" cy="2681281"/>
          </a:xfrm>
        </p:grpSpPr>
        <p:sp>
          <p:nvSpPr>
            <p:cNvPr id="28" name="椭圆​​ 2"/>
            <p:cNvSpPr/>
            <p:nvPr/>
          </p:nvSpPr>
          <p:spPr>
            <a:xfrm>
              <a:off x="681032" y="1902140"/>
              <a:ext cx="1944688" cy="2447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defTabSz="121913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29" name="椭圆​​ 6"/>
            <p:cNvSpPr/>
            <p:nvPr/>
          </p:nvSpPr>
          <p:spPr>
            <a:xfrm>
              <a:off x="897230" y="4432300"/>
              <a:ext cx="1512168" cy="151121"/>
            </a:xfrm>
            <a:prstGeom prst="ellipse">
              <a:avLst/>
            </a:prstGeom>
            <a:gradFill flip="none" rotWithShape="1">
              <a:gsLst>
                <a:gs pos="80000">
                  <a:sysClr val="window" lastClr="FFFFFF">
                    <a:alpha val="0"/>
                  </a:sysClr>
                </a:gs>
                <a:gs pos="0">
                  <a:srgbClr val="FFFFFF">
                    <a:lumMod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5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0" name="矩形​​ 16"/>
            <p:cNvSpPr>
              <a:spLocks noChangeArrowheads="1"/>
            </p:cNvSpPr>
            <p:nvPr/>
          </p:nvSpPr>
          <p:spPr bwMode="auto">
            <a:xfrm>
              <a:off x="1260082" y="2412848"/>
              <a:ext cx="763357" cy="442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14674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1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加班</a:t>
              </a:r>
              <a:endParaRPr kumimoji="0" lang="en-US" altLang="zh-CN" sz="301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824582" y="1554391"/>
            <a:ext cx="1805705" cy="2440770"/>
            <a:chOff x="3146420" y="1529078"/>
            <a:chExt cx="1439862" cy="1946260"/>
          </a:xfrm>
        </p:grpSpPr>
        <p:sp>
          <p:nvSpPr>
            <p:cNvPr id="32" name="椭圆​​ 2"/>
            <p:cNvSpPr/>
            <p:nvPr/>
          </p:nvSpPr>
          <p:spPr>
            <a:xfrm>
              <a:off x="3146420" y="1529078"/>
              <a:ext cx="1439862" cy="1812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FB7272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defTabSz="121913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33" name="椭圆​​ 9"/>
            <p:cNvSpPr/>
            <p:nvPr/>
          </p:nvSpPr>
          <p:spPr>
            <a:xfrm>
              <a:off x="3273494" y="3380494"/>
              <a:ext cx="1116000" cy="94844"/>
            </a:xfrm>
            <a:prstGeom prst="ellipse">
              <a:avLst/>
            </a:prstGeom>
            <a:gradFill flip="none" rotWithShape="1">
              <a:gsLst>
                <a:gs pos="80000">
                  <a:sysClr val="window" lastClr="FFFFFF">
                    <a:alpha val="0"/>
                  </a:sysClr>
                </a:gs>
                <a:gs pos="0">
                  <a:srgbClr val="FFFFFF">
                    <a:lumMod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5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4" name="矩形​​ 17"/>
            <p:cNvSpPr>
              <a:spLocks noChangeArrowheads="1"/>
            </p:cNvSpPr>
            <p:nvPr/>
          </p:nvSpPr>
          <p:spPr bwMode="auto">
            <a:xfrm>
              <a:off x="3506818" y="1855757"/>
              <a:ext cx="661100" cy="38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21913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508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里程</a:t>
              </a:r>
              <a:endParaRPr kumimoji="0" lang="en-US" altLang="zh-CN" sz="2508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635974" y="938923"/>
            <a:ext cx="1270166" cy="1702637"/>
            <a:chOff x="5073645" y="1252853"/>
            <a:chExt cx="1012825" cy="1357676"/>
          </a:xfrm>
        </p:grpSpPr>
        <p:sp>
          <p:nvSpPr>
            <p:cNvPr id="36" name="椭圆​​ 2"/>
            <p:cNvSpPr/>
            <p:nvPr/>
          </p:nvSpPr>
          <p:spPr>
            <a:xfrm>
              <a:off x="5073645" y="1252853"/>
              <a:ext cx="1012825" cy="1274762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defTabSz="121913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37" name="椭圆​​ 10"/>
            <p:cNvSpPr/>
            <p:nvPr/>
          </p:nvSpPr>
          <p:spPr>
            <a:xfrm>
              <a:off x="5217790" y="2515685"/>
              <a:ext cx="720000" cy="94844"/>
            </a:xfrm>
            <a:prstGeom prst="ellipse">
              <a:avLst/>
            </a:prstGeom>
            <a:gradFill flip="none" rotWithShape="1">
              <a:gsLst>
                <a:gs pos="80000">
                  <a:sysClr val="window" lastClr="FFFFFF">
                    <a:alpha val="0"/>
                  </a:sysClr>
                </a:gs>
                <a:gs pos="0">
                  <a:srgbClr val="FFFFFF">
                    <a:lumMod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5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8" name="矩形​​ 18"/>
            <p:cNvSpPr>
              <a:spLocks noChangeArrowheads="1"/>
            </p:cNvSpPr>
            <p:nvPr/>
          </p:nvSpPr>
          <p:spPr bwMode="auto">
            <a:xfrm>
              <a:off x="5196946" y="1463486"/>
              <a:ext cx="764636" cy="319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21913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7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节假日</a:t>
              </a:r>
              <a:endParaRPr kumimoji="0" lang="en-US" altLang="zh-CN" sz="200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FD0F972-56D8-4F2B-9C60-3242F023BA27}"/>
              </a:ext>
            </a:extLst>
          </p:cNvPr>
          <p:cNvGrpSpPr/>
          <p:nvPr/>
        </p:nvGrpSpPr>
        <p:grpSpPr>
          <a:xfrm>
            <a:off x="402435" y="3260744"/>
            <a:ext cx="2610355" cy="3285848"/>
            <a:chOff x="-1549333" y="2402039"/>
            <a:chExt cx="2081486" cy="2620122"/>
          </a:xfrm>
          <a:solidFill>
            <a:srgbClr val="00B0F0"/>
          </a:solidFill>
        </p:grpSpPr>
        <p:sp>
          <p:nvSpPr>
            <p:cNvPr id="43" name="椭圆​​ 2">
              <a:extLst>
                <a:ext uri="{FF2B5EF4-FFF2-40B4-BE49-F238E27FC236}">
                  <a16:creationId xmlns:a16="http://schemas.microsoft.com/office/drawing/2014/main" id="{91170485-E784-4130-A0CB-DA57F2160087}"/>
                </a:ext>
              </a:extLst>
            </p:cNvPr>
            <p:cNvSpPr/>
            <p:nvPr/>
          </p:nvSpPr>
          <p:spPr>
            <a:xfrm>
              <a:off x="-1549333" y="2402039"/>
              <a:ext cx="2081486" cy="2620122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marL="0" marR="0" lvl="0" indent="0" defTabSz="121913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45" name="矩形​​ 16">
              <a:extLst>
                <a:ext uri="{FF2B5EF4-FFF2-40B4-BE49-F238E27FC236}">
                  <a16:creationId xmlns:a16="http://schemas.microsoft.com/office/drawing/2014/main" id="{59E062CC-6CCA-49F3-87D8-F8B973AEE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90267" y="2997463"/>
              <a:ext cx="763357" cy="4429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14674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1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车型</a:t>
              </a:r>
              <a:endParaRPr kumimoji="0" lang="en-US" altLang="zh-CN" sz="301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9A89CC9-05E3-4610-9CCA-CEA914E62948}"/>
              </a:ext>
            </a:extLst>
          </p:cNvPr>
          <p:cNvSpPr txBox="1"/>
          <p:nvPr/>
        </p:nvSpPr>
        <p:spPr>
          <a:xfrm>
            <a:off x="2405849" y="636528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选择车型</a:t>
            </a:r>
          </a:p>
        </p:txBody>
      </p:sp>
    </p:spTree>
    <p:extLst>
      <p:ext uri="{BB962C8B-B14F-4D97-AF65-F5344CB8AC3E}">
        <p14:creationId xmlns:p14="http://schemas.microsoft.com/office/powerpoint/2010/main" val="31432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记账报销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83499" y="1805049"/>
            <a:ext cx="8887583" cy="3205841"/>
            <a:chOff x="1187623" y="1193810"/>
            <a:chExt cx="6665687" cy="2434594"/>
          </a:xfrm>
        </p:grpSpPr>
        <p:grpSp>
          <p:nvGrpSpPr>
            <p:cNvPr id="32" name="组合 31"/>
            <p:cNvGrpSpPr/>
            <p:nvPr/>
          </p:nvGrpSpPr>
          <p:grpSpPr>
            <a:xfrm>
              <a:off x="1187623" y="1193810"/>
              <a:ext cx="6665687" cy="2434594"/>
              <a:chOff x="1187623" y="1193810"/>
              <a:chExt cx="6665687" cy="2434594"/>
            </a:xfrm>
          </p:grpSpPr>
          <p:sp>
            <p:nvSpPr>
              <p:cNvPr id="48" name="Oval 478"/>
              <p:cNvSpPr>
                <a:spLocks noChangeArrowheads="1"/>
              </p:cNvSpPr>
              <p:nvPr/>
            </p:nvSpPr>
            <p:spPr bwMode="auto">
              <a:xfrm>
                <a:off x="1187623" y="1193810"/>
                <a:ext cx="2418503" cy="2054180"/>
              </a:xfrm>
              <a:custGeom>
                <a:avLst/>
                <a:gdLst/>
                <a:ahLst/>
                <a:cxnLst/>
                <a:rect l="l" t="t" r="r" b="b"/>
                <a:pathLst>
                  <a:path w="2749005" h="2334895">
                    <a:moveTo>
                      <a:pt x="869662" y="0"/>
                    </a:moveTo>
                    <a:cubicBezTo>
                      <a:pt x="1269560" y="0"/>
                      <a:pt x="1606416" y="269913"/>
                      <a:pt x="1707090" y="637746"/>
                    </a:cubicBezTo>
                    <a:lnTo>
                      <a:pt x="2749005" y="1239296"/>
                    </a:lnTo>
                    <a:lnTo>
                      <a:pt x="2116460" y="2334895"/>
                    </a:lnTo>
                    <a:lnTo>
                      <a:pt x="1051411" y="1719989"/>
                    </a:lnTo>
                    <a:cubicBezTo>
                      <a:pt x="992839" y="1732762"/>
                      <a:pt x="932017" y="1739324"/>
                      <a:pt x="869662" y="1739324"/>
                    </a:cubicBezTo>
                    <a:cubicBezTo>
                      <a:pt x="389361" y="1739324"/>
                      <a:pt x="0" y="1349963"/>
                      <a:pt x="0" y="869662"/>
                    </a:cubicBezTo>
                    <a:cubicBezTo>
                      <a:pt x="0" y="389361"/>
                      <a:pt x="389361" y="0"/>
                      <a:pt x="869662" y="0"/>
                    </a:cubicBezTo>
                    <a:close/>
                  </a:path>
                </a:pathLst>
              </a:custGeom>
              <a:gradFill flip="none" rotWithShape="1">
                <a:gsLst>
                  <a:gs pos="6000">
                    <a:sysClr val="window" lastClr="FFFFFF">
                      <a:lumMod val="95000"/>
                      <a:shade val="67500"/>
                      <a:satMod val="115000"/>
                    </a:sysClr>
                  </a:gs>
                  <a:gs pos="100000">
                    <a:srgbClr val="E4E4E4"/>
                  </a:gs>
                  <a:gs pos="80000">
                    <a:srgbClr val="F1F1F1"/>
                  </a:gs>
                  <a:gs pos="43000">
                    <a:sysClr val="window" lastClr="FFFFFF"/>
                  </a:gs>
                </a:gsLst>
                <a:lin ang="81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279400" algn="ctr" rotWithShape="0">
                  <a:prstClr val="black">
                    <a:alpha val="11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13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9" name="Oval 462"/>
              <p:cNvSpPr>
                <a:spLocks noChangeArrowheads="1"/>
              </p:cNvSpPr>
              <p:nvPr/>
            </p:nvSpPr>
            <p:spPr bwMode="auto">
              <a:xfrm>
                <a:off x="2844228" y="2069969"/>
                <a:ext cx="5009082" cy="1558435"/>
              </a:xfrm>
              <a:custGeom>
                <a:avLst/>
                <a:gdLst/>
                <a:ahLst/>
                <a:cxnLst/>
                <a:rect l="l" t="t" r="r" b="b"/>
                <a:pathLst>
                  <a:path w="5693600" h="1771404">
                    <a:moveTo>
                      <a:pt x="5357458" y="0"/>
                    </a:moveTo>
                    <a:lnTo>
                      <a:pt x="5693600" y="885702"/>
                    </a:lnTo>
                    <a:lnTo>
                      <a:pt x="5357458" y="1771404"/>
                    </a:lnTo>
                    <a:lnTo>
                      <a:pt x="5357458" y="1479857"/>
                    </a:lnTo>
                    <a:lnTo>
                      <a:pt x="5108153" y="1479857"/>
                    </a:lnTo>
                    <a:cubicBezTo>
                      <a:pt x="4951092" y="1649600"/>
                      <a:pt x="4726132" y="1754666"/>
                      <a:pt x="4476632" y="1754666"/>
                    </a:cubicBezTo>
                    <a:cubicBezTo>
                      <a:pt x="4227133" y="1754666"/>
                      <a:pt x="4002173" y="1649600"/>
                      <a:pt x="3845112" y="1479857"/>
                    </a:cubicBezTo>
                    <a:lnTo>
                      <a:pt x="3304667" y="1479857"/>
                    </a:lnTo>
                    <a:cubicBezTo>
                      <a:pt x="3147606" y="1649600"/>
                      <a:pt x="2922646" y="1754666"/>
                      <a:pt x="2673146" y="1754666"/>
                    </a:cubicBezTo>
                    <a:cubicBezTo>
                      <a:pt x="2423647" y="1754666"/>
                      <a:pt x="2198687" y="1649600"/>
                      <a:pt x="2041626" y="1479857"/>
                    </a:cubicBezTo>
                    <a:lnTo>
                      <a:pt x="1501182" y="1479857"/>
                    </a:lnTo>
                    <a:cubicBezTo>
                      <a:pt x="1344121" y="1649600"/>
                      <a:pt x="1119162" y="1754666"/>
                      <a:pt x="869662" y="1754666"/>
                    </a:cubicBezTo>
                    <a:cubicBezTo>
                      <a:pt x="389361" y="1754666"/>
                      <a:pt x="0" y="1365305"/>
                      <a:pt x="0" y="885004"/>
                    </a:cubicBezTo>
                    <a:cubicBezTo>
                      <a:pt x="0" y="404703"/>
                      <a:pt x="389361" y="15342"/>
                      <a:pt x="869662" y="15342"/>
                    </a:cubicBezTo>
                    <a:cubicBezTo>
                      <a:pt x="1119813" y="15342"/>
                      <a:pt x="1345295" y="120958"/>
                      <a:pt x="1502334" y="291547"/>
                    </a:cubicBezTo>
                    <a:lnTo>
                      <a:pt x="2040474" y="291547"/>
                    </a:lnTo>
                    <a:cubicBezTo>
                      <a:pt x="2197513" y="120958"/>
                      <a:pt x="2422996" y="15342"/>
                      <a:pt x="2673146" y="15342"/>
                    </a:cubicBezTo>
                    <a:cubicBezTo>
                      <a:pt x="2923297" y="15342"/>
                      <a:pt x="3148780" y="120958"/>
                      <a:pt x="3305818" y="291547"/>
                    </a:cubicBezTo>
                    <a:lnTo>
                      <a:pt x="3843960" y="291547"/>
                    </a:lnTo>
                    <a:cubicBezTo>
                      <a:pt x="4000999" y="120958"/>
                      <a:pt x="4226482" y="15342"/>
                      <a:pt x="4476632" y="15342"/>
                    </a:cubicBezTo>
                    <a:cubicBezTo>
                      <a:pt x="4726783" y="15342"/>
                      <a:pt x="4952266" y="120958"/>
                      <a:pt x="5109304" y="291547"/>
                    </a:cubicBezTo>
                    <a:lnTo>
                      <a:pt x="5357458" y="291547"/>
                    </a:lnTo>
                    <a:close/>
                  </a:path>
                </a:pathLst>
              </a:custGeom>
              <a:gradFill flip="none" rotWithShape="1">
                <a:gsLst>
                  <a:gs pos="6000">
                    <a:sysClr val="window" lastClr="FFFFFF">
                      <a:lumMod val="95000"/>
                      <a:shade val="67500"/>
                      <a:satMod val="115000"/>
                    </a:sysClr>
                  </a:gs>
                  <a:gs pos="100000">
                    <a:srgbClr val="E4E4E4"/>
                  </a:gs>
                  <a:gs pos="80000">
                    <a:srgbClr val="F1F1F1"/>
                  </a:gs>
                  <a:gs pos="43000">
                    <a:sysClr val="window" lastClr="FFFFFF"/>
                  </a:gs>
                </a:gsLst>
                <a:lin ang="81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279400" algn="ctr" rotWithShape="0">
                  <a:prstClr val="black">
                    <a:alpha val="11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13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316483" y="1348581"/>
              <a:ext cx="1248880" cy="1248880"/>
              <a:chOff x="1071444" y="1525090"/>
              <a:chExt cx="1117070" cy="1117070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1071444" y="1525090"/>
                <a:ext cx="1117070" cy="1117070"/>
              </a:xfrm>
              <a:prstGeom prst="ellipse">
                <a:avLst/>
              </a:prstGeom>
              <a:solidFill>
                <a:srgbClr val="355C7D"/>
              </a:solidFill>
              <a:ln w="25400" cap="flat" cmpd="sng" algn="ctr">
                <a:noFill/>
                <a:prstDash val="solid"/>
              </a:ln>
              <a:effectLst>
                <a:innerShdw blurRad="139700" dist="50800" dir="13500000">
                  <a:prstClr val="black">
                    <a:alpha val="45000"/>
                  </a:prstClr>
                </a:innerShdw>
              </a:effectLst>
            </p:spPr>
            <p:txBody>
  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13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7" name="TextBox 32"/>
              <p:cNvSpPr txBox="1"/>
              <p:nvPr/>
            </p:nvSpPr>
            <p:spPr>
              <a:xfrm flipH="1">
                <a:off x="1293366" y="1607972"/>
                <a:ext cx="631932" cy="888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0" i="0" u="none" strike="noStrike" kern="0" cap="none" spc="0" normalizeH="0" baseline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 Rounded MT Bold" pitchFamily="34" charset="0"/>
                    <a:ea typeface="微软雅黑" pitchFamily="34" charset="-122"/>
                    <a:cs typeface="Times New Roman" pitchFamily="18" charset="0"/>
                  </a:defRPr>
                </a:lvl1pPr>
              </a:lstStyle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634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endParaRPr>
              </a:p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634" b="1" dirty="0">
                    <a:ln>
                      <a:noFill/>
                    </a:ln>
                    <a:solidFill>
                      <a:prstClr val="white"/>
                    </a:solidFill>
                    <a:effectLst/>
                  </a:rPr>
                  <a:t>报销人</a:t>
                </a:r>
                <a:endParaRPr kumimoji="0" lang="zh-CN" altLang="en-US" sz="2634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81688" y="2224747"/>
              <a:ext cx="1248880" cy="1248880"/>
              <a:chOff x="1071444" y="1525090"/>
              <a:chExt cx="1117070" cy="1117070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071444" y="1525090"/>
                <a:ext cx="1117070" cy="1117070"/>
              </a:xfrm>
              <a:prstGeom prst="ellipse">
                <a:avLst/>
              </a:prstGeom>
              <a:solidFill>
                <a:srgbClr val="018DC8"/>
              </a:solidFill>
              <a:ln w="25400" cap="flat" cmpd="sng" algn="ctr">
                <a:noFill/>
                <a:prstDash val="solid"/>
              </a:ln>
              <a:effectLst>
                <a:innerShdw blurRad="139700" dist="50800" dir="13500000">
                  <a:prstClr val="black">
                    <a:alpha val="45000"/>
                  </a:prstClr>
                </a:innerShdw>
              </a:effectLst>
            </p:spPr>
            <p:txBody>
  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13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5" name="TextBox 30"/>
              <p:cNvSpPr txBox="1"/>
              <p:nvPr/>
            </p:nvSpPr>
            <p:spPr>
              <a:xfrm flipH="1">
                <a:off x="1333765" y="1801044"/>
                <a:ext cx="631932" cy="613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0" i="0" u="none" strike="noStrike" kern="0" cap="none" spc="0" normalizeH="0" baseline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 Rounded MT Bold" pitchFamily="34" charset="0"/>
                    <a:ea typeface="微软雅黑" pitchFamily="34" charset="-122"/>
                    <a:cs typeface="Times New Roman" pitchFamily="18" charset="0"/>
                  </a:defRPr>
                </a:lvl1pPr>
              </a:lstStyle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634" b="1" dirty="0">
                    <a:ln>
                      <a:noFill/>
                    </a:ln>
                    <a:solidFill>
                      <a:prstClr val="white"/>
                    </a:solidFill>
                    <a:effectLst/>
                  </a:rPr>
                  <a:t>报销事项</a:t>
                </a:r>
                <a:endParaRPr kumimoji="0" lang="en-US" altLang="zh-CN" sz="2634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567448" y="2224747"/>
              <a:ext cx="1248880" cy="1248880"/>
              <a:chOff x="1071444" y="1525090"/>
              <a:chExt cx="1117070" cy="111707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071444" y="1525090"/>
                <a:ext cx="1117070" cy="1117070"/>
              </a:xfrm>
              <a:prstGeom prst="ellipse">
                <a:avLst/>
              </a:prstGeom>
              <a:solidFill>
                <a:srgbClr val="FB7272"/>
              </a:solidFill>
              <a:ln w="25400" cap="flat" cmpd="sng" algn="ctr">
                <a:noFill/>
                <a:prstDash val="solid"/>
              </a:ln>
              <a:effectLst>
                <a:innerShdw blurRad="139700" dist="50800" dir="13500000">
                  <a:prstClr val="black">
                    <a:alpha val="45000"/>
                  </a:prstClr>
                </a:innerShdw>
              </a:effectLst>
            </p:spPr>
            <p:txBody>
  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13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3" name="TextBox 28"/>
              <p:cNvSpPr txBox="1"/>
              <p:nvPr/>
            </p:nvSpPr>
            <p:spPr>
              <a:xfrm flipH="1">
                <a:off x="1333765" y="1801044"/>
                <a:ext cx="631932" cy="613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0" i="0" u="none" strike="noStrike" kern="0" cap="none" spc="0" normalizeH="0" baseline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 Rounded MT Bold" pitchFamily="34" charset="0"/>
                    <a:ea typeface="微软雅黑" pitchFamily="34" charset="-122"/>
                    <a:cs typeface="Times New Roman" pitchFamily="18" charset="0"/>
                  </a:defRPr>
                </a:lvl1pPr>
              </a:lstStyle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634" b="1" dirty="0">
                    <a:ln>
                      <a:noFill/>
                    </a:ln>
                    <a:solidFill>
                      <a:prstClr val="white"/>
                    </a:solidFill>
                    <a:effectLst/>
                  </a:rPr>
                  <a:t>报销时间</a:t>
                </a:r>
                <a:endParaRPr kumimoji="0" lang="en-US" altLang="zh-CN" sz="2634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6167977" y="2229606"/>
              <a:ext cx="1248880" cy="1248880"/>
              <a:chOff x="1071444" y="1525090"/>
              <a:chExt cx="1117070" cy="111707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071444" y="1525090"/>
                <a:ext cx="1117070" cy="1117070"/>
              </a:xfrm>
              <a:prstGeom prst="ellipse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>
                <a:innerShdw blurRad="139700" dist="50800" dir="13500000">
                  <a:prstClr val="black">
                    <a:alpha val="45000"/>
                  </a:prstClr>
                </a:innerShdw>
              </a:effectLst>
            </p:spPr>
            <p:txBody>
  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13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8" name="TextBox 26"/>
              <p:cNvSpPr txBox="1"/>
              <p:nvPr/>
            </p:nvSpPr>
            <p:spPr>
              <a:xfrm flipH="1">
                <a:off x="1333765" y="1801044"/>
                <a:ext cx="631932" cy="613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0" i="0" u="none" strike="noStrike" kern="0" cap="none" spc="0" normalizeH="0" baseline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 Rounded MT Bold" pitchFamily="34" charset="0"/>
                    <a:ea typeface="微软雅黑" pitchFamily="34" charset="-122"/>
                    <a:cs typeface="Times New Roman" pitchFamily="18" charset="0"/>
                  </a:defRPr>
                </a:lvl1pPr>
              </a:lstStyle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634" b="1" dirty="0">
                    <a:ln>
                      <a:noFill/>
                    </a:ln>
                    <a:solidFill>
                      <a:prstClr val="white"/>
                    </a:solidFill>
                    <a:effectLst/>
                  </a:rPr>
                  <a:t>报销金额</a:t>
                </a:r>
                <a:endParaRPr kumimoji="0" lang="en-US" altLang="zh-CN" sz="2634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50" name="弧形 49"/>
          <p:cNvSpPr/>
          <p:nvPr/>
        </p:nvSpPr>
        <p:spPr>
          <a:xfrm rot="20765781">
            <a:off x="2691743" y="1985755"/>
            <a:ext cx="2201124" cy="2173807"/>
          </a:xfrm>
          <a:prstGeom prst="arc">
            <a:avLst/>
          </a:prstGeom>
          <a:noFill/>
          <a:ln w="9525" cap="flat" cmpd="sng" algn="ctr">
            <a:solidFill>
              <a:srgbClr val="018DC8">
                <a:lumMod val="25000"/>
              </a:srgbClr>
            </a:solidFill>
            <a:prstDash val="dash"/>
            <a:headEnd type="oval"/>
            <a:tailEnd type="triangle"/>
          </a:ln>
          <a:effectLst/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1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262626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1" name="弧形 50"/>
          <p:cNvSpPr/>
          <p:nvPr/>
        </p:nvSpPr>
        <p:spPr>
          <a:xfrm rot="2483880" flipV="1">
            <a:off x="4822444" y="3308124"/>
            <a:ext cx="2201124" cy="2173807"/>
          </a:xfrm>
          <a:prstGeom prst="arc">
            <a:avLst/>
          </a:prstGeom>
          <a:noFill/>
          <a:ln w="9525" cap="flat" cmpd="sng" algn="ctr">
            <a:solidFill>
              <a:srgbClr val="018DC8">
                <a:lumMod val="25000"/>
              </a:srgbClr>
            </a:solidFill>
            <a:prstDash val="dash"/>
            <a:headEnd type="oval"/>
            <a:tailEnd type="triangle"/>
          </a:ln>
          <a:effectLst/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1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262626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2" name="弧形 51"/>
          <p:cNvSpPr/>
          <p:nvPr/>
        </p:nvSpPr>
        <p:spPr>
          <a:xfrm rot="19116120">
            <a:off x="6898540" y="2488316"/>
            <a:ext cx="2201124" cy="2173807"/>
          </a:xfrm>
          <a:prstGeom prst="arc">
            <a:avLst/>
          </a:prstGeom>
          <a:noFill/>
          <a:ln w="9525" cap="flat" cmpd="sng" algn="ctr">
            <a:solidFill>
              <a:srgbClr val="018DC8">
                <a:lumMod val="25000"/>
              </a:srgbClr>
            </a:solidFill>
            <a:prstDash val="dash"/>
            <a:headEnd type="oval"/>
            <a:tailEnd type="triangle"/>
          </a:ln>
          <a:effectLst/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1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262626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4332474" y="1438662"/>
            <a:ext cx="1955548" cy="373393"/>
          </a:xfrm>
          <a:prstGeom prst="rect">
            <a:avLst/>
          </a:prstGeom>
        </p:spPr>
        <p:txBody>
          <a:bodyPr wrap="square" lIns="121370" tIns="60685" rIns="121370" bIns="60685">
            <a:spAutoFit/>
          </a:bodyPr>
          <a:lstStyle/>
          <a:p>
            <a:pPr defTabSz="1219139"/>
            <a:r>
              <a:rPr lang="zh-CN" altLang="en-US" sz="1630" dirty="0">
                <a:solidFill>
                  <a:srgbClr val="262626">
                    <a:lumMod val="90000"/>
                    <a:lumOff val="10000"/>
                  </a:srgbClr>
                </a:solidFill>
                <a:latin typeface="Arial"/>
                <a:ea typeface="微软雅黑"/>
              </a:rPr>
              <a:t>申请报销</a:t>
            </a:r>
            <a:endParaRPr lang="en-US" altLang="zh-CN" sz="1630" dirty="0">
              <a:solidFill>
                <a:srgbClr val="262626">
                  <a:lumMod val="90000"/>
                  <a:lumOff val="1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54" name="矩形 53"/>
          <p:cNvSpPr/>
          <p:nvPr/>
        </p:nvSpPr>
        <p:spPr>
          <a:xfrm flipH="1">
            <a:off x="7056248" y="1817939"/>
            <a:ext cx="1955548" cy="373393"/>
          </a:xfrm>
          <a:prstGeom prst="rect">
            <a:avLst/>
          </a:prstGeom>
        </p:spPr>
        <p:txBody>
          <a:bodyPr wrap="square" lIns="121370" tIns="60685" rIns="121370" bIns="60685">
            <a:spAutoFit/>
          </a:bodyPr>
          <a:lstStyle/>
          <a:p>
            <a:pPr algn="ctr" defTabSz="1219139"/>
            <a:r>
              <a:rPr lang="zh-CN" altLang="en-US" sz="1630" dirty="0">
                <a:solidFill>
                  <a:srgbClr val="262626">
                    <a:lumMod val="90000"/>
                    <a:lumOff val="10000"/>
                  </a:srgbClr>
                </a:solidFill>
                <a:latin typeface="Arial"/>
                <a:ea typeface="微软雅黑"/>
              </a:rPr>
              <a:t>发票数量</a:t>
            </a:r>
            <a:endParaRPr lang="en-US" altLang="zh-CN" sz="1630" dirty="0">
              <a:solidFill>
                <a:srgbClr val="262626">
                  <a:lumMod val="90000"/>
                  <a:lumOff val="1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55" name="矩形 54"/>
          <p:cNvSpPr/>
          <p:nvPr/>
        </p:nvSpPr>
        <p:spPr>
          <a:xfrm flipH="1">
            <a:off x="5100700" y="5731304"/>
            <a:ext cx="1955548" cy="373393"/>
          </a:xfrm>
          <a:prstGeom prst="rect">
            <a:avLst/>
          </a:prstGeom>
        </p:spPr>
        <p:txBody>
          <a:bodyPr wrap="square" lIns="121370" tIns="60685" rIns="121370" bIns="60685">
            <a:spAutoFit/>
          </a:bodyPr>
          <a:lstStyle/>
          <a:p>
            <a:pPr algn="ctr" defTabSz="1219139"/>
            <a:r>
              <a:rPr lang="zh-CN" altLang="en-US" sz="1630" dirty="0">
                <a:solidFill>
                  <a:srgbClr val="262626">
                    <a:lumMod val="90000"/>
                    <a:lumOff val="10000"/>
                  </a:srgbClr>
                </a:solidFill>
                <a:latin typeface="Arial"/>
                <a:ea typeface="微软雅黑"/>
              </a:rPr>
              <a:t>提供发票</a:t>
            </a:r>
            <a:endParaRPr lang="en-US" altLang="zh-CN" sz="1630" dirty="0">
              <a:solidFill>
                <a:srgbClr val="262626">
                  <a:lumMod val="90000"/>
                  <a:lumOff val="10000"/>
                </a:srgbClr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9828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/>
      <p:bldP spid="54" grpId="0"/>
      <p:bldP spid="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0" y="-24975"/>
            <a:ext cx="12236400" cy="68829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355053" y="2715079"/>
            <a:ext cx="7481895" cy="1427842"/>
            <a:chOff x="4049486" y="1480457"/>
            <a:chExt cx="3802743" cy="725714"/>
          </a:xfrm>
        </p:grpSpPr>
        <p:sp>
          <p:nvSpPr>
            <p:cNvPr id="25" name="圆角矩形 24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22847" y="1612482"/>
              <a:ext cx="1897695" cy="42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05 </a:t>
              </a: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数据报表</a:t>
              </a:r>
              <a:endPara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05824" y="4930140"/>
            <a:ext cx="3686177" cy="1927860"/>
            <a:chOff x="8505824" y="4930140"/>
            <a:chExt cx="3686177" cy="1927860"/>
          </a:xfrm>
        </p:grpSpPr>
        <p:sp>
          <p:nvSpPr>
            <p:cNvPr id="40" name="任意多边形 39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0" y="0"/>
            <a:ext cx="3686177" cy="1927860"/>
            <a:chOff x="8505824" y="4930140"/>
            <a:chExt cx="3686177" cy="1927860"/>
          </a:xfrm>
        </p:grpSpPr>
        <p:sp>
          <p:nvSpPr>
            <p:cNvPr id="43" name="任意多边形 42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08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数据报表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梯形 2"/>
          <p:cNvSpPr/>
          <p:nvPr/>
        </p:nvSpPr>
        <p:spPr>
          <a:xfrm rot="16665913">
            <a:off x="4530376" y="2016974"/>
            <a:ext cx="2984896" cy="3774785"/>
          </a:xfrm>
          <a:custGeom>
            <a:avLst/>
            <a:gdLst/>
            <a:ahLst/>
            <a:cxnLst/>
            <a:rect l="l" t="t" r="r" b="b"/>
            <a:pathLst>
              <a:path w="2266804" h="2831089">
                <a:moveTo>
                  <a:pt x="2214736" y="678506"/>
                </a:moveTo>
                <a:cubicBezTo>
                  <a:pt x="2159560" y="703310"/>
                  <a:pt x="2104564" y="754779"/>
                  <a:pt x="2064377" y="824239"/>
                </a:cubicBezTo>
                <a:cubicBezTo>
                  <a:pt x="2038478" y="869003"/>
                  <a:pt x="2022122" y="915374"/>
                  <a:pt x="2018373" y="959259"/>
                </a:cubicBezTo>
                <a:cubicBezTo>
                  <a:pt x="2121520" y="1162519"/>
                  <a:pt x="2156501" y="1401738"/>
                  <a:pt x="2101274" y="1641208"/>
                </a:cubicBezTo>
                <a:cubicBezTo>
                  <a:pt x="2088853" y="1695064"/>
                  <a:pt x="2072337" y="1746911"/>
                  <a:pt x="2050645" y="1795886"/>
                </a:cubicBezTo>
                <a:cubicBezTo>
                  <a:pt x="2059685" y="1833457"/>
                  <a:pt x="2078347" y="1871262"/>
                  <a:pt x="2103815" y="1907272"/>
                </a:cubicBezTo>
                <a:cubicBezTo>
                  <a:pt x="2150153" y="1972789"/>
                  <a:pt x="2209601" y="2019044"/>
                  <a:pt x="2266804" y="2038727"/>
                </a:cubicBezTo>
                <a:lnTo>
                  <a:pt x="2055536" y="2318680"/>
                </a:lnTo>
                <a:cubicBezTo>
                  <a:pt x="2024329" y="2271712"/>
                  <a:pt x="1972628" y="2227751"/>
                  <a:pt x="1907430" y="2196911"/>
                </a:cubicBezTo>
                <a:cubicBezTo>
                  <a:pt x="1868738" y="2178608"/>
                  <a:pt x="1829489" y="2166912"/>
                  <a:pt x="1791954" y="2163674"/>
                </a:cubicBezTo>
                <a:cubicBezTo>
                  <a:pt x="1713227" y="2235662"/>
                  <a:pt x="1622846" y="2293785"/>
                  <a:pt x="1525178" y="2336570"/>
                </a:cubicBezTo>
                <a:cubicBezTo>
                  <a:pt x="1490133" y="2384998"/>
                  <a:pt x="1463067" y="2446766"/>
                  <a:pt x="1447724" y="2516136"/>
                </a:cubicBezTo>
                <a:cubicBezTo>
                  <a:pt x="1425069" y="2618565"/>
                  <a:pt x="1432577" y="2716745"/>
                  <a:pt x="1463819" y="2789393"/>
                </a:cubicBezTo>
                <a:lnTo>
                  <a:pt x="1007233" y="2831089"/>
                </a:lnTo>
                <a:cubicBezTo>
                  <a:pt x="1025242" y="2759606"/>
                  <a:pt x="1022326" y="2670938"/>
                  <a:pt x="994850" y="2580746"/>
                </a:cubicBezTo>
                <a:cubicBezTo>
                  <a:pt x="972802" y="2508368"/>
                  <a:pt x="938171" y="2445622"/>
                  <a:pt x="896396" y="2398736"/>
                </a:cubicBezTo>
                <a:cubicBezTo>
                  <a:pt x="894596" y="2398595"/>
                  <a:pt x="892854" y="2398198"/>
                  <a:pt x="891111" y="2397795"/>
                </a:cubicBezTo>
                <a:cubicBezTo>
                  <a:pt x="796746" y="2376033"/>
                  <a:pt x="708550" y="2341694"/>
                  <a:pt x="628300" y="2296214"/>
                </a:cubicBezTo>
                <a:cubicBezTo>
                  <a:pt x="603733" y="2306065"/>
                  <a:pt x="579407" y="2320582"/>
                  <a:pt x="556261" y="2338796"/>
                </a:cubicBezTo>
                <a:cubicBezTo>
                  <a:pt x="505250" y="2378936"/>
                  <a:pt x="470343" y="2428871"/>
                  <a:pt x="456808" y="2475893"/>
                </a:cubicBezTo>
                <a:lnTo>
                  <a:pt x="221926" y="2316802"/>
                </a:lnTo>
                <a:cubicBezTo>
                  <a:pt x="258577" y="2289651"/>
                  <a:pt x="291952" y="2246069"/>
                  <a:pt x="314170" y="2192128"/>
                </a:cubicBezTo>
                <a:cubicBezTo>
                  <a:pt x="334323" y="2143199"/>
                  <a:pt x="341957" y="2093855"/>
                  <a:pt x="336511" y="2051601"/>
                </a:cubicBezTo>
                <a:cubicBezTo>
                  <a:pt x="145776" y="1818927"/>
                  <a:pt x="61677" y="1503499"/>
                  <a:pt x="134523" y="1187632"/>
                </a:cubicBezTo>
                <a:cubicBezTo>
                  <a:pt x="147148" y="1132887"/>
                  <a:pt x="164006" y="1080219"/>
                  <a:pt x="186188" y="1030516"/>
                </a:cubicBezTo>
                <a:cubicBezTo>
                  <a:pt x="175697" y="997815"/>
                  <a:pt x="155581" y="965548"/>
                  <a:pt x="128833" y="935904"/>
                </a:cubicBezTo>
                <a:cubicBezTo>
                  <a:pt x="89752" y="892591"/>
                  <a:pt x="43652" y="862789"/>
                  <a:pt x="0" y="849562"/>
                </a:cubicBezTo>
                <a:lnTo>
                  <a:pt x="167610" y="620682"/>
                </a:lnTo>
                <a:cubicBezTo>
                  <a:pt x="196186" y="660403"/>
                  <a:pt x="245867" y="695671"/>
                  <a:pt x="307413" y="716295"/>
                </a:cubicBezTo>
                <a:lnTo>
                  <a:pt x="376688" y="731076"/>
                </a:lnTo>
                <a:cubicBezTo>
                  <a:pt x="479803" y="617750"/>
                  <a:pt x="608190" y="530347"/>
                  <a:pt x="750375" y="474734"/>
                </a:cubicBezTo>
                <a:lnTo>
                  <a:pt x="742524" y="474734"/>
                </a:lnTo>
                <a:cubicBezTo>
                  <a:pt x="792169" y="420755"/>
                  <a:pt x="831690" y="342054"/>
                  <a:pt x="850705" y="250432"/>
                </a:cubicBezTo>
                <a:cubicBezTo>
                  <a:pt x="869864" y="158116"/>
                  <a:pt x="864705" y="69549"/>
                  <a:pt x="840269" y="0"/>
                </a:cubicBezTo>
                <a:lnTo>
                  <a:pt x="1298755" y="0"/>
                </a:lnTo>
                <a:cubicBezTo>
                  <a:pt x="1274249" y="75189"/>
                  <a:pt x="1275701" y="173645"/>
                  <a:pt x="1307577" y="273589"/>
                </a:cubicBezTo>
                <a:cubicBezTo>
                  <a:pt x="1329543" y="342457"/>
                  <a:pt x="1362877" y="402385"/>
                  <a:pt x="1403142" y="447672"/>
                </a:cubicBezTo>
                <a:cubicBezTo>
                  <a:pt x="1517829" y="480074"/>
                  <a:pt x="1622124" y="532526"/>
                  <a:pt x="1713604" y="599779"/>
                </a:cubicBezTo>
                <a:cubicBezTo>
                  <a:pt x="1755834" y="595157"/>
                  <a:pt x="1799920" y="578756"/>
                  <a:pt x="1842466" y="553661"/>
                </a:cubicBezTo>
                <a:cubicBezTo>
                  <a:pt x="1904588" y="517019"/>
                  <a:pt x="1952078" y="468538"/>
                  <a:pt x="1978885" y="418927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ot="0" spcFirstLastPara="0" vertOverflow="overflow" horzOverflow="overflow" vert="horz" wrap="square" lIns="121370" tIns="60685" rIns="121370" bIns="60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ea typeface="微软雅黑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946873" y="1786761"/>
            <a:ext cx="1210000" cy="1194985"/>
            <a:chOff x="5210154" y="1238819"/>
            <a:chExt cx="907500" cy="907501"/>
          </a:xfrm>
        </p:grpSpPr>
        <p:sp>
          <p:nvSpPr>
            <p:cNvPr id="50" name="椭圆 49"/>
            <p:cNvSpPr/>
            <p:nvPr/>
          </p:nvSpPr>
          <p:spPr>
            <a:xfrm rot="1245109">
              <a:off x="5210154" y="1238819"/>
              <a:ext cx="907500" cy="907501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281960" y="1311540"/>
              <a:ext cx="763652" cy="763652"/>
            </a:xfrm>
            <a:prstGeom prst="ellipse">
              <a:avLst/>
            </a:prstGeom>
            <a:solidFill>
              <a:srgbClr val="FB7272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52" name="TextBox 12"/>
            <p:cNvSpPr txBox="1"/>
            <p:nvPr/>
          </p:nvSpPr>
          <p:spPr>
            <a:xfrm flipH="1">
              <a:off x="5365931" y="1354441"/>
              <a:ext cx="631932" cy="64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3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30" b="1" dirty="0">
                  <a:ln>
                    <a:noFill/>
                  </a:ln>
                  <a:solidFill>
                    <a:prstClr val="white"/>
                  </a:solidFill>
                  <a:effectLst/>
                </a:rPr>
                <a:t>班车统计</a:t>
              </a:r>
              <a:endParaRPr kumimoji="0" lang="zh-CN" altLang="en-US" sz="163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680179" y="3150130"/>
            <a:ext cx="1713093" cy="1691833"/>
            <a:chOff x="5760133" y="2274196"/>
            <a:chExt cx="1284820" cy="1284820"/>
          </a:xfrm>
        </p:grpSpPr>
        <p:sp>
          <p:nvSpPr>
            <p:cNvPr id="54" name="椭圆 53"/>
            <p:cNvSpPr/>
            <p:nvPr/>
          </p:nvSpPr>
          <p:spPr>
            <a:xfrm rot="1245109">
              <a:off x="5760133" y="2274196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839094" y="2359019"/>
              <a:ext cx="1117070" cy="1117070"/>
            </a:xfrm>
            <a:prstGeom prst="ellipse">
              <a:avLst/>
            </a:prstGeom>
            <a:solidFill>
              <a:srgbClr val="018DC8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56" name="TextBox 16"/>
            <p:cNvSpPr txBox="1"/>
            <p:nvPr/>
          </p:nvSpPr>
          <p:spPr>
            <a:xfrm flipH="1">
              <a:off x="6101415" y="2634973"/>
              <a:ext cx="631932" cy="568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132" b="1" dirty="0">
                  <a:ln>
                    <a:noFill/>
                  </a:ln>
                  <a:solidFill>
                    <a:prstClr val="white"/>
                  </a:solidFill>
                  <a:effectLst/>
                </a:rPr>
                <a:t>超速统计</a:t>
              </a:r>
              <a:endParaRPr kumimoji="0" lang="en-US" altLang="zh-CN" sz="2132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023249" y="4914096"/>
            <a:ext cx="956598" cy="1040729"/>
            <a:chOff x="5267436" y="3613795"/>
            <a:chExt cx="717448" cy="790356"/>
          </a:xfrm>
        </p:grpSpPr>
        <p:sp>
          <p:nvSpPr>
            <p:cNvPr id="58" name="椭圆 57"/>
            <p:cNvSpPr/>
            <p:nvPr/>
          </p:nvSpPr>
          <p:spPr>
            <a:xfrm rot="1245109">
              <a:off x="5267436" y="3613795"/>
              <a:ext cx="717448" cy="717448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327373" y="3676062"/>
              <a:ext cx="596451" cy="596451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60" name="TextBox 20"/>
            <p:cNvSpPr txBox="1"/>
            <p:nvPr/>
          </p:nvSpPr>
          <p:spPr>
            <a:xfrm flipH="1">
              <a:off x="5327373" y="3762553"/>
              <a:ext cx="631932" cy="64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3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报销统计</a:t>
              </a:r>
              <a:endParaRPr kumimoji="0" lang="en-US" altLang="zh-CN" sz="163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3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168199" y="4939248"/>
            <a:ext cx="956598" cy="944725"/>
            <a:chOff x="3126149" y="3632895"/>
            <a:chExt cx="717448" cy="717448"/>
          </a:xfrm>
        </p:grpSpPr>
        <p:sp>
          <p:nvSpPr>
            <p:cNvPr id="62" name="椭圆 61"/>
            <p:cNvSpPr/>
            <p:nvPr/>
          </p:nvSpPr>
          <p:spPr>
            <a:xfrm rot="1245109">
              <a:off x="3126149" y="3632895"/>
              <a:ext cx="717448" cy="717448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 rot="183324">
              <a:off x="3186086" y="3695161"/>
              <a:ext cx="596451" cy="596451"/>
            </a:xfrm>
            <a:prstGeom prst="ellipse">
              <a:avLst/>
            </a:prstGeom>
            <a:solidFill>
              <a:srgbClr val="018DC8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64" name="TextBox 24"/>
            <p:cNvSpPr txBox="1"/>
            <p:nvPr/>
          </p:nvSpPr>
          <p:spPr>
            <a:xfrm flipH="1">
              <a:off x="3168345" y="3762553"/>
              <a:ext cx="631932" cy="45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30" b="1" dirty="0">
                  <a:ln>
                    <a:noFill/>
                  </a:ln>
                  <a:solidFill>
                    <a:prstClr val="white"/>
                  </a:solidFill>
                  <a:effectLst/>
                </a:rPr>
                <a:t>收付款统计</a:t>
              </a:r>
              <a:endParaRPr kumimoji="0" lang="en-US" altLang="zh-CN" sz="163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647850" y="2739651"/>
            <a:ext cx="1713093" cy="1691834"/>
            <a:chOff x="1985887" y="1962468"/>
            <a:chExt cx="1284820" cy="1284820"/>
          </a:xfrm>
        </p:grpSpPr>
        <p:sp>
          <p:nvSpPr>
            <p:cNvPr id="66" name="椭圆 65"/>
            <p:cNvSpPr/>
            <p:nvPr/>
          </p:nvSpPr>
          <p:spPr>
            <a:xfrm rot="1245109">
              <a:off x="1985887" y="1962468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2064848" y="2047290"/>
              <a:ext cx="1117070" cy="1117070"/>
            </a:xfrm>
            <a:prstGeom prst="ellipse">
              <a:avLst/>
            </a:prstGeom>
            <a:solidFill>
              <a:srgbClr val="355C7D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68" name="TextBox 28"/>
            <p:cNvSpPr txBox="1"/>
            <p:nvPr/>
          </p:nvSpPr>
          <p:spPr>
            <a:xfrm flipH="1">
              <a:off x="2207579" y="2196065"/>
              <a:ext cx="792171" cy="81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132" b="1" dirty="0">
                  <a:ln>
                    <a:noFill/>
                  </a:ln>
                  <a:solidFill>
                    <a:prstClr val="white"/>
                  </a:solidFill>
                  <a:effectLst/>
                </a:rPr>
                <a:t>终端异常和年审提醒</a:t>
              </a:r>
              <a:endParaRPr kumimoji="0" lang="en-US" altLang="zh-CN" sz="2132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92788" y="1419214"/>
            <a:ext cx="1210000" cy="1194985"/>
            <a:chOff x="3144590" y="959695"/>
            <a:chExt cx="907500" cy="907501"/>
          </a:xfrm>
        </p:grpSpPr>
        <p:sp>
          <p:nvSpPr>
            <p:cNvPr id="70" name="椭圆 69"/>
            <p:cNvSpPr/>
            <p:nvPr/>
          </p:nvSpPr>
          <p:spPr>
            <a:xfrm rot="1245109">
              <a:off x="3144590" y="959695"/>
              <a:ext cx="907500" cy="907501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 rot="212293">
              <a:off x="3216396" y="1032416"/>
              <a:ext cx="763652" cy="763652"/>
            </a:xfrm>
            <a:prstGeom prst="ellipse">
              <a:avLst/>
            </a:prstGeom>
            <a:solidFill>
              <a:srgbClr val="017BC4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1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72" name="TextBox 32"/>
            <p:cNvSpPr txBox="1"/>
            <p:nvPr/>
          </p:nvSpPr>
          <p:spPr>
            <a:xfrm flipH="1">
              <a:off x="3291730" y="1061524"/>
              <a:ext cx="631932" cy="64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3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3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订单统计</a:t>
              </a:r>
            </a:p>
          </p:txBody>
        </p:sp>
      </p:grpSp>
      <p:sp>
        <p:nvSpPr>
          <p:cNvPr id="73" name="TextBox 40"/>
          <p:cNvSpPr txBox="1"/>
          <p:nvPr/>
        </p:nvSpPr>
        <p:spPr>
          <a:xfrm>
            <a:off x="375533" y="3114888"/>
            <a:ext cx="2264083" cy="1376745"/>
          </a:xfrm>
          <a:prstGeom prst="rect">
            <a:avLst/>
          </a:prstGeom>
          <a:noFill/>
        </p:spPr>
        <p:txBody>
          <a:bodyPr wrap="square" lIns="121370" tIns="60685" rIns="121370" bIns="60685" rtlCol="0">
            <a:spAutoFit/>
          </a:bodyPr>
          <a:lstStyle/>
          <a:p>
            <a:pPr algn="ctr"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终端编号，最后上线日期，离线时长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  <a:p>
            <a:pPr algn="ctr" defTabSz="1219139"/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  <a:p>
            <a:pPr algn="ctr"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车牌号，司机姓名  年审时间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74" name="TextBox 40"/>
          <p:cNvSpPr txBox="1"/>
          <p:nvPr/>
        </p:nvSpPr>
        <p:spPr>
          <a:xfrm>
            <a:off x="1815693" y="1400560"/>
            <a:ext cx="2264083" cy="1125907"/>
          </a:xfrm>
          <a:prstGeom prst="rect">
            <a:avLst/>
          </a:prstGeom>
          <a:noFill/>
        </p:spPr>
        <p:txBody>
          <a:bodyPr wrap="square" lIns="121370" tIns="60685" rIns="121370" bIns="60685" rtlCol="0">
            <a:spAutoFit/>
          </a:bodyPr>
          <a:lstStyle/>
          <a:p>
            <a:pPr algn="ctr"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用车单位，订单总数已审核，未审核，已取消，司机确认，队长确认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75" name="TextBox 40"/>
          <p:cNvSpPr txBox="1"/>
          <p:nvPr/>
        </p:nvSpPr>
        <p:spPr>
          <a:xfrm>
            <a:off x="1765675" y="4926451"/>
            <a:ext cx="2264083" cy="875069"/>
          </a:xfrm>
          <a:prstGeom prst="rect">
            <a:avLst/>
          </a:prstGeom>
          <a:noFill/>
        </p:spPr>
        <p:txBody>
          <a:bodyPr wrap="square" lIns="121370" tIns="60685" rIns="121370" bIns="60685" rtlCol="0">
            <a:spAutoFit/>
          </a:bodyPr>
          <a:lstStyle/>
          <a:p>
            <a:pPr algn="r"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姓名  付款金额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  <a:p>
            <a:pPr algn="r" defTabSz="1219139"/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  <a:p>
            <a:pPr algn="r"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组织机构  收款金额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76" name="TextBox 41"/>
          <p:cNvSpPr txBox="1"/>
          <p:nvPr/>
        </p:nvSpPr>
        <p:spPr>
          <a:xfrm>
            <a:off x="9592557" y="3228042"/>
            <a:ext cx="2264083" cy="624231"/>
          </a:xfrm>
          <a:prstGeom prst="rect">
            <a:avLst/>
          </a:prstGeom>
          <a:noFill/>
        </p:spPr>
        <p:txBody>
          <a:bodyPr wrap="square" lIns="121370" tIns="60685" rIns="121370" bIns="60685" rtlCol="0">
            <a:spAutoFit/>
          </a:bodyPr>
          <a:lstStyle/>
          <a:p>
            <a:pPr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驾驶人，车牌号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  <a:p>
            <a:pPr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超速次数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77" name="TextBox 42"/>
          <p:cNvSpPr txBox="1"/>
          <p:nvPr/>
        </p:nvSpPr>
        <p:spPr>
          <a:xfrm>
            <a:off x="8336022" y="1484901"/>
            <a:ext cx="2264083" cy="624231"/>
          </a:xfrm>
          <a:prstGeom prst="rect">
            <a:avLst/>
          </a:prstGeom>
          <a:noFill/>
        </p:spPr>
        <p:txBody>
          <a:bodyPr wrap="square" lIns="121370" tIns="60685" rIns="121370" bIns="60685" rtlCol="0">
            <a:spAutoFit/>
          </a:bodyPr>
          <a:lstStyle/>
          <a:p>
            <a:pPr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线路时间  线路名称  司机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78" name="TextBox 41"/>
          <p:cNvSpPr txBox="1"/>
          <p:nvPr/>
        </p:nvSpPr>
        <p:spPr>
          <a:xfrm>
            <a:off x="8142844" y="5102637"/>
            <a:ext cx="2264083" cy="875069"/>
          </a:xfrm>
          <a:prstGeom prst="rect">
            <a:avLst/>
          </a:prstGeom>
          <a:noFill/>
        </p:spPr>
        <p:txBody>
          <a:bodyPr wrap="square" lIns="121370" tIns="60685" rIns="121370" bIns="60685" rtlCol="0">
            <a:spAutoFit/>
          </a:bodyPr>
          <a:lstStyle/>
          <a:p>
            <a:pPr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报销人 报销事项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  <a:p>
            <a:pPr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报销时间   报销金额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  <a:p>
            <a:pPr defTabSz="1219139"/>
            <a:r>
              <a:rPr lang="zh-CN" altLang="en-US" sz="1630" dirty="0">
                <a:solidFill>
                  <a:srgbClr val="7F7F7F">
                    <a:lumMod val="50000"/>
                  </a:srgbClr>
                </a:solidFill>
                <a:latin typeface="Arial"/>
                <a:ea typeface="微软雅黑"/>
              </a:rPr>
              <a:t>发票数量</a:t>
            </a:r>
            <a:endParaRPr lang="en-US" altLang="zh-CN" sz="1630" dirty="0">
              <a:solidFill>
                <a:srgbClr val="7F7F7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827814" y="2754425"/>
            <a:ext cx="2373085" cy="2343635"/>
            <a:chOff x="3620861" y="1973687"/>
            <a:chExt cx="1779814" cy="1779814"/>
          </a:xfrm>
        </p:grpSpPr>
        <p:sp>
          <p:nvSpPr>
            <p:cNvPr id="80" name="TextBox 40"/>
            <p:cNvSpPr txBox="1"/>
            <p:nvPr/>
          </p:nvSpPr>
          <p:spPr>
            <a:xfrm flipH="1">
              <a:off x="4090698" y="2517618"/>
              <a:ext cx="884520" cy="685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34" b="1" i="0" u="none" strike="noStrike" kern="0" cap="none" spc="0" normalizeH="0" baseline="0" noProof="0" dirty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数据统计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3620861" y="1973687"/>
              <a:ext cx="1779814" cy="1779814"/>
              <a:chOff x="2555776" y="915566"/>
              <a:chExt cx="1944216" cy="194421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同心圆 81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8100000" scaled="1"/>
                <a:tileRect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83" name="同心圆 82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446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0" y="-24975"/>
            <a:ext cx="12236400" cy="68829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355053" y="2715079"/>
            <a:ext cx="7481895" cy="1427842"/>
            <a:chOff x="4049486" y="1480457"/>
            <a:chExt cx="3802743" cy="725714"/>
          </a:xfrm>
        </p:grpSpPr>
        <p:sp>
          <p:nvSpPr>
            <p:cNvPr id="25" name="圆角矩形 24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22847" y="1612482"/>
              <a:ext cx="1897695" cy="42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06 </a:t>
              </a:r>
              <a:r>
                <a:rPr lang="zh-CN" altLang="en-US" sz="48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运营监控</a:t>
              </a:r>
              <a:endPara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05824" y="4930140"/>
            <a:ext cx="3686177" cy="1927860"/>
            <a:chOff x="8505824" y="4930140"/>
            <a:chExt cx="3686177" cy="1927860"/>
          </a:xfrm>
        </p:grpSpPr>
        <p:sp>
          <p:nvSpPr>
            <p:cNvPr id="40" name="任意多边形 39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0" y="0"/>
            <a:ext cx="3686177" cy="1927860"/>
            <a:chOff x="8505824" y="4930140"/>
            <a:chExt cx="3686177" cy="1927860"/>
          </a:xfrm>
        </p:grpSpPr>
        <p:sp>
          <p:nvSpPr>
            <p:cNvPr id="43" name="任意多边形 42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03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车辆监控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椭圆 51"/>
          <p:cNvSpPr/>
          <p:nvPr/>
        </p:nvSpPr>
        <p:spPr>
          <a:xfrm rot="21033189">
            <a:off x="2088060" y="1486959"/>
            <a:ext cx="4690006" cy="4597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742579" y="1727616"/>
            <a:ext cx="4136826" cy="4136826"/>
            <a:chOff x="1187624" y="1119987"/>
            <a:chExt cx="3298688" cy="3298688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68" r="16368"/>
            <a:stretch/>
          </p:blipFill>
          <p:spPr bwMode="auto">
            <a:xfrm>
              <a:off x="1706294" y="1615056"/>
              <a:ext cx="2261348" cy="226134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5" name="组合 54"/>
            <p:cNvGrpSpPr/>
            <p:nvPr/>
          </p:nvGrpSpPr>
          <p:grpSpPr>
            <a:xfrm>
              <a:off x="1187624" y="1119987"/>
              <a:ext cx="3298688" cy="3298688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8100000" scaled="1"/>
                <a:tileRect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57" name="同心圆 56"/>
              <p:cNvSpPr/>
              <p:nvPr/>
            </p:nvSpPr>
            <p:spPr>
              <a:xfrm>
                <a:off x="2733336" y="1093126"/>
                <a:ext cx="1589098" cy="1589098"/>
              </a:xfrm>
              <a:prstGeom prst="donut">
                <a:avLst>
                  <a:gd name="adj" fmla="val 8132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001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1430928" y="4253172"/>
            <a:ext cx="1611270" cy="1611270"/>
            <a:chOff x="5760133" y="2274196"/>
            <a:chExt cx="1284820" cy="1284820"/>
          </a:xfrm>
        </p:grpSpPr>
        <p:sp>
          <p:nvSpPr>
            <p:cNvPr id="59" name="椭圆 58"/>
            <p:cNvSpPr/>
            <p:nvPr/>
          </p:nvSpPr>
          <p:spPr>
            <a:xfrm rot="1245109">
              <a:off x="5760133" y="2274196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ysClr val="windowText" lastClr="000000">
                  <a:alpha val="37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5839094" y="2359019"/>
              <a:ext cx="1117070" cy="1117070"/>
            </a:xfrm>
            <a:prstGeom prst="ellipse">
              <a:avLst/>
            </a:prstGeom>
            <a:solidFill>
              <a:srgbClr val="355C7D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114673" tIns="57337" rIns="114673" bIns="57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57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61" name="TextBox 20"/>
            <p:cNvSpPr txBox="1"/>
            <p:nvPr/>
          </p:nvSpPr>
          <p:spPr>
            <a:xfrm flipH="1">
              <a:off x="6101415" y="2634973"/>
              <a:ext cx="631932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1467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7" b="1" dirty="0">
                  <a:ln>
                    <a:noFill/>
                  </a:ln>
                  <a:solidFill>
                    <a:prstClr val="white"/>
                  </a:solidFill>
                  <a:effectLst/>
                </a:rPr>
                <a:t>车辆监控</a:t>
              </a:r>
              <a:endParaRPr kumimoji="0" lang="en-US" altLang="zh-CN" sz="200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332864" y="1435271"/>
            <a:ext cx="621240" cy="643281"/>
            <a:chOff x="4050503" y="886871"/>
            <a:chExt cx="495374" cy="512949"/>
          </a:xfrm>
        </p:grpSpPr>
        <p:grpSp>
          <p:nvGrpSpPr>
            <p:cNvPr id="63" name="组合 62"/>
            <p:cNvGrpSpPr/>
            <p:nvPr/>
          </p:nvGrpSpPr>
          <p:grpSpPr>
            <a:xfrm>
              <a:off x="4050503" y="886871"/>
              <a:ext cx="495374" cy="495374"/>
              <a:chOff x="4131160" y="713581"/>
              <a:chExt cx="881684" cy="881684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4131160" y="713581"/>
                <a:ext cx="881684" cy="881684"/>
              </a:xfrm>
              <a:prstGeom prst="ellipse">
                <a:avLst/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4237176" y="819597"/>
                <a:ext cx="669652" cy="669652"/>
              </a:xfrm>
              <a:prstGeom prst="ellipse">
                <a:avLst/>
              </a:prstGeom>
              <a:solidFill>
                <a:srgbClr val="018DC8"/>
              </a:solidFill>
              <a:ln w="25400" cap="flat" cmpd="sng" algn="ctr">
                <a:noFill/>
                <a:prstDash val="solid"/>
              </a:ln>
              <a:effectLst>
                <a:innerShdw blurRad="63500" dist="50800" dir="18900000">
                  <a:prstClr val="black">
                    <a:alpha val="35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64" name="TextBox 23"/>
            <p:cNvSpPr txBox="1"/>
            <p:nvPr/>
          </p:nvSpPr>
          <p:spPr>
            <a:xfrm>
              <a:off x="4141737" y="957962"/>
              <a:ext cx="318534" cy="441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1</a:t>
              </a:r>
              <a:endParaRPr kumimoji="0" lang="zh-CN" alt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077169" y="2269441"/>
            <a:ext cx="621240" cy="633160"/>
            <a:chOff x="4644008" y="1491630"/>
            <a:chExt cx="495374" cy="504879"/>
          </a:xfrm>
        </p:grpSpPr>
        <p:grpSp>
          <p:nvGrpSpPr>
            <p:cNvPr id="68" name="组合 67"/>
            <p:cNvGrpSpPr/>
            <p:nvPr/>
          </p:nvGrpSpPr>
          <p:grpSpPr>
            <a:xfrm>
              <a:off x="4644008" y="1491630"/>
              <a:ext cx="495374" cy="495374"/>
              <a:chOff x="4131160" y="713581"/>
              <a:chExt cx="881684" cy="881684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4131160" y="713581"/>
                <a:ext cx="881684" cy="881684"/>
              </a:xfrm>
              <a:prstGeom prst="ellipse">
                <a:avLst/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4237176" y="819597"/>
                <a:ext cx="669652" cy="669652"/>
              </a:xfrm>
              <a:prstGeom prst="ellipse">
                <a:avLst/>
              </a:prstGeom>
              <a:solidFill>
                <a:srgbClr val="017BC4"/>
              </a:solidFill>
              <a:ln w="25400" cap="flat" cmpd="sng" algn="ctr">
                <a:noFill/>
                <a:prstDash val="solid"/>
              </a:ln>
              <a:effectLst>
                <a:innerShdw blurRad="63500" dist="50800" dir="18900000">
                  <a:prstClr val="black">
                    <a:alpha val="35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69" name="TextBox 28"/>
            <p:cNvSpPr txBox="1"/>
            <p:nvPr/>
          </p:nvSpPr>
          <p:spPr>
            <a:xfrm>
              <a:off x="4735242" y="1554651"/>
              <a:ext cx="318534" cy="441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2</a:t>
              </a:r>
              <a:endParaRPr kumimoji="0" lang="zh-CN" alt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449272" y="3353089"/>
            <a:ext cx="621240" cy="640228"/>
            <a:chOff x="4891695" y="2364408"/>
            <a:chExt cx="495374" cy="510515"/>
          </a:xfrm>
        </p:grpSpPr>
        <p:grpSp>
          <p:nvGrpSpPr>
            <p:cNvPr id="73" name="组合 72"/>
            <p:cNvGrpSpPr/>
            <p:nvPr/>
          </p:nvGrpSpPr>
          <p:grpSpPr>
            <a:xfrm>
              <a:off x="4891695" y="2364408"/>
              <a:ext cx="495374" cy="495374"/>
              <a:chOff x="4131160" y="713581"/>
              <a:chExt cx="881684" cy="881684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4131160" y="713581"/>
                <a:ext cx="881684" cy="881684"/>
              </a:xfrm>
              <a:prstGeom prst="ellipse">
                <a:avLst/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237176" y="819597"/>
                <a:ext cx="669652" cy="669652"/>
              </a:xfrm>
              <a:prstGeom prst="ellipse">
                <a:avLst/>
              </a:prstGeom>
              <a:solidFill>
                <a:srgbClr val="1A2D6A"/>
              </a:solidFill>
              <a:ln w="25400" cap="flat" cmpd="sng" algn="ctr">
                <a:noFill/>
                <a:prstDash val="solid"/>
              </a:ln>
              <a:effectLst>
                <a:innerShdw blurRad="63500" dist="50800" dir="18900000">
                  <a:prstClr val="black">
                    <a:alpha val="35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74" name="TextBox 33"/>
            <p:cNvSpPr txBox="1"/>
            <p:nvPr/>
          </p:nvSpPr>
          <p:spPr>
            <a:xfrm>
              <a:off x="4982929" y="2433065"/>
              <a:ext cx="318534" cy="441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3</a:t>
              </a:r>
              <a:endParaRPr kumimoji="0" lang="zh-CN" alt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257776" y="4537929"/>
            <a:ext cx="621240" cy="633160"/>
            <a:chOff x="4832130" y="3158273"/>
            <a:chExt cx="495374" cy="504879"/>
          </a:xfrm>
        </p:grpSpPr>
        <p:grpSp>
          <p:nvGrpSpPr>
            <p:cNvPr id="78" name="组合 77"/>
            <p:cNvGrpSpPr/>
            <p:nvPr/>
          </p:nvGrpSpPr>
          <p:grpSpPr>
            <a:xfrm>
              <a:off x="4832130" y="3158273"/>
              <a:ext cx="495374" cy="495374"/>
              <a:chOff x="4131160" y="713581"/>
              <a:chExt cx="881684" cy="881684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4131160" y="713581"/>
                <a:ext cx="881684" cy="881684"/>
              </a:xfrm>
              <a:prstGeom prst="ellipse">
                <a:avLst/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237176" y="819597"/>
                <a:ext cx="669652" cy="669652"/>
              </a:xfrm>
              <a:prstGeom prst="ellipse">
                <a:avLst/>
              </a:prstGeom>
              <a:solidFill>
                <a:srgbClr val="FB7272"/>
              </a:solidFill>
              <a:ln w="25400" cap="flat" cmpd="sng" algn="ctr">
                <a:noFill/>
                <a:prstDash val="solid"/>
              </a:ln>
              <a:effectLst>
                <a:innerShdw blurRad="63500" dist="50800" dir="18900000">
                  <a:prstClr val="black">
                    <a:alpha val="35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79" name="TextBox 38"/>
            <p:cNvSpPr txBox="1"/>
            <p:nvPr/>
          </p:nvSpPr>
          <p:spPr>
            <a:xfrm>
              <a:off x="4923364" y="3221294"/>
              <a:ext cx="318534" cy="441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4</a:t>
              </a:r>
              <a:endParaRPr kumimoji="0" lang="zh-CN" alt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445041" y="5350665"/>
            <a:ext cx="621240" cy="628826"/>
            <a:chOff x="4139952" y="3948584"/>
            <a:chExt cx="495374" cy="501423"/>
          </a:xfrm>
        </p:grpSpPr>
        <p:grpSp>
          <p:nvGrpSpPr>
            <p:cNvPr id="83" name="组合 82"/>
            <p:cNvGrpSpPr/>
            <p:nvPr/>
          </p:nvGrpSpPr>
          <p:grpSpPr>
            <a:xfrm>
              <a:off x="4139952" y="3948584"/>
              <a:ext cx="495374" cy="495374"/>
              <a:chOff x="4131160" y="713581"/>
              <a:chExt cx="881684" cy="881684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4131160" y="713581"/>
                <a:ext cx="881684" cy="881684"/>
              </a:xfrm>
              <a:prstGeom prst="ellipse">
                <a:avLst/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4237176" y="819597"/>
                <a:ext cx="669652" cy="669652"/>
              </a:xfrm>
              <a:prstGeom prst="ellipse">
                <a:avLst/>
              </a:prstGeom>
              <a:solidFill>
                <a:srgbClr val="FF9201"/>
              </a:solidFill>
              <a:ln w="25400" cap="flat" cmpd="sng" algn="ctr">
                <a:noFill/>
                <a:prstDash val="solid"/>
              </a:ln>
              <a:effectLst>
                <a:innerShdw blurRad="63500" dist="50800" dir="18900000">
                  <a:prstClr val="black">
                    <a:alpha val="35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121913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56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84" name="TextBox 43"/>
            <p:cNvSpPr txBox="1"/>
            <p:nvPr/>
          </p:nvSpPr>
          <p:spPr>
            <a:xfrm>
              <a:off x="4223974" y="4008149"/>
              <a:ext cx="318534" cy="441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5</a:t>
              </a:r>
              <a:endParaRPr kumimoji="0" lang="zh-CN" altLang="en-US" sz="30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87" name="TextBox 46"/>
          <p:cNvSpPr txBox="1"/>
          <p:nvPr/>
        </p:nvSpPr>
        <p:spPr>
          <a:xfrm>
            <a:off x="6332476" y="1431364"/>
            <a:ext cx="308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39">
              <a:lnSpc>
                <a:spcPct val="150000"/>
              </a:lnSpc>
            </a:pPr>
            <a:r>
              <a:rPr lang="zh-CN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车辆状态  ：  启动   熄火   离线</a:t>
            </a:r>
          </a:p>
        </p:txBody>
      </p:sp>
      <p:sp>
        <p:nvSpPr>
          <p:cNvPr id="88" name="TextBox 47"/>
          <p:cNvSpPr txBox="1"/>
          <p:nvPr/>
        </p:nvSpPr>
        <p:spPr>
          <a:xfrm>
            <a:off x="6995813" y="2334497"/>
            <a:ext cx="3089166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39">
              <a:lnSpc>
                <a:spcPct val="150000"/>
              </a:lnSpc>
            </a:pPr>
            <a:r>
              <a:rPr lang="zh-CN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车辆位置信息：当前位置，历史轨迹，电子围栏</a:t>
            </a:r>
          </a:p>
        </p:txBody>
      </p:sp>
      <p:sp>
        <p:nvSpPr>
          <p:cNvPr id="89" name="TextBox 48"/>
          <p:cNvSpPr txBox="1"/>
          <p:nvPr/>
        </p:nvSpPr>
        <p:spPr>
          <a:xfrm>
            <a:off x="6449272" y="3489196"/>
            <a:ext cx="3089166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39">
              <a:lnSpc>
                <a:spcPct val="150000"/>
              </a:lnSpc>
            </a:pPr>
            <a:r>
              <a:rPr lang="zh-CN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车辆</a:t>
            </a:r>
            <a:r>
              <a:rPr lang="en-US" altLang="zh-CN" sz="16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obd</a:t>
            </a:r>
            <a:r>
              <a:rPr lang="zh-CN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90" name="TextBox 49"/>
          <p:cNvSpPr txBox="1"/>
          <p:nvPr/>
        </p:nvSpPr>
        <p:spPr>
          <a:xfrm>
            <a:off x="7070512" y="4612629"/>
            <a:ext cx="3089166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39">
              <a:lnSpc>
                <a:spcPct val="150000"/>
              </a:lnSpc>
            </a:pPr>
            <a:r>
              <a:rPr lang="zh-CN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远程控制车辆 ： 摄像头拍照，视频</a:t>
            </a:r>
          </a:p>
        </p:txBody>
      </p:sp>
      <p:sp>
        <p:nvSpPr>
          <p:cNvPr id="91" name="TextBox 50"/>
          <p:cNvSpPr txBox="1"/>
          <p:nvPr/>
        </p:nvSpPr>
        <p:spPr>
          <a:xfrm>
            <a:off x="6062413" y="5554969"/>
            <a:ext cx="3089166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39">
              <a:lnSpc>
                <a:spcPct val="150000"/>
              </a:lnSpc>
            </a:pPr>
            <a:r>
              <a:rPr lang="zh-CN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发送操作指令：终端设置</a:t>
            </a:r>
          </a:p>
        </p:txBody>
      </p:sp>
    </p:spTree>
    <p:extLst>
      <p:ext uri="{BB962C8B-B14F-4D97-AF65-F5344CB8AC3E}">
        <p14:creationId xmlns:p14="http://schemas.microsoft.com/office/powerpoint/2010/main" val="42024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87" grpId="0"/>
      <p:bldP spid="88" grpId="0"/>
      <p:bldP spid="89" grpId="0"/>
      <p:bldP spid="90" grpId="0"/>
      <p:bldP spid="9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校巴监控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Gruppieren 44"/>
          <p:cNvGrpSpPr/>
          <p:nvPr/>
        </p:nvGrpSpPr>
        <p:grpSpPr>
          <a:xfrm>
            <a:off x="3834421" y="368557"/>
            <a:ext cx="4982015" cy="5371370"/>
            <a:chOff x="4937130" y="2033588"/>
            <a:chExt cx="2782887" cy="3000375"/>
          </a:xfrm>
          <a:solidFill>
            <a:sysClr val="window" lastClr="FFFFFF">
              <a:lumMod val="65000"/>
            </a:sysClr>
          </a:solidFill>
          <a:effectLst>
            <a:outerShdw blurRad="635000" dist="50800" dir="6720000" algn="ctr" rotWithShape="0">
              <a:srgbClr val="000000">
                <a:alpha val="80000"/>
              </a:srgbClr>
            </a:outerShdw>
          </a:effectLst>
          <a:scene3d>
            <a:camera prst="perspectiveFront" fov="5400000">
              <a:rot lat="18609801" lon="17965058" rev="3904819"/>
            </a:camera>
            <a:lightRig rig="threePt" dir="t"/>
          </a:scene3d>
        </p:grpSpPr>
        <p:sp>
          <p:nvSpPr>
            <p:cNvPr id="28" name="Freeform 50"/>
            <p:cNvSpPr>
              <a:spLocks/>
            </p:cNvSpPr>
            <p:nvPr/>
          </p:nvSpPr>
          <p:spPr bwMode="gray">
            <a:xfrm>
              <a:off x="4937130" y="2033588"/>
              <a:ext cx="1730375" cy="2087562"/>
            </a:xfrm>
            <a:custGeom>
              <a:avLst/>
              <a:gdLst>
                <a:gd name="T0" fmla="*/ 2147483647 w 365"/>
                <a:gd name="T1" fmla="*/ 1004079605 h 437"/>
                <a:gd name="T2" fmla="*/ 2147483647 w 365"/>
                <a:gd name="T3" fmla="*/ 502042191 h 437"/>
                <a:gd name="T4" fmla="*/ 2147483647 w 365"/>
                <a:gd name="T5" fmla="*/ 0 h 437"/>
                <a:gd name="T6" fmla="*/ 2147483647 w 365"/>
                <a:gd name="T7" fmla="*/ 981259729 h 437"/>
                <a:gd name="T8" fmla="*/ 0 w 365"/>
                <a:gd name="T9" fmla="*/ 2147483647 h 437"/>
                <a:gd name="T10" fmla="*/ 404547466 w 365"/>
                <a:gd name="T11" fmla="*/ 2147483647 h 437"/>
                <a:gd name="T12" fmla="*/ 898989068 w 365"/>
                <a:gd name="T13" fmla="*/ 2147483647 h 437"/>
                <a:gd name="T14" fmla="*/ 2147483647 w 365"/>
                <a:gd name="T15" fmla="*/ 2147483647 h 437"/>
                <a:gd name="T16" fmla="*/ 2147483647 w 365"/>
                <a:gd name="T17" fmla="*/ 2147483647 h 437"/>
                <a:gd name="T18" fmla="*/ 2147483647 w 365"/>
                <a:gd name="T19" fmla="*/ 2147483647 h 437"/>
                <a:gd name="T20" fmla="*/ 2147483647 w 365"/>
                <a:gd name="T21" fmla="*/ 2147483647 h 437"/>
                <a:gd name="T22" fmla="*/ 2147483647 w 365"/>
                <a:gd name="T23" fmla="*/ 2147483647 h 437"/>
                <a:gd name="T24" fmla="*/ 2147483647 w 365"/>
                <a:gd name="T25" fmla="*/ 2147483647 h 437"/>
                <a:gd name="T26" fmla="*/ 2147483647 w 365"/>
                <a:gd name="T27" fmla="*/ 2147483647 h 437"/>
                <a:gd name="T28" fmla="*/ 2147483647 w 365"/>
                <a:gd name="T29" fmla="*/ 1004079605 h 4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5"/>
                <a:gd name="T46" fmla="*/ 0 h 437"/>
                <a:gd name="T47" fmla="*/ 365 w 365"/>
                <a:gd name="T48" fmla="*/ 437 h 4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5" h="437">
                  <a:moveTo>
                    <a:pt x="322" y="44"/>
                  </a:moveTo>
                  <a:cubicBezTo>
                    <a:pt x="304" y="22"/>
                    <a:pt x="304" y="22"/>
                    <a:pt x="304" y="22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127" y="46"/>
                    <a:pt x="0" y="176"/>
                    <a:pt x="0" y="335"/>
                  </a:cubicBezTo>
                  <a:cubicBezTo>
                    <a:pt x="0" y="371"/>
                    <a:pt x="6" y="405"/>
                    <a:pt x="18" y="437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115" y="389"/>
                    <a:pt x="115" y="389"/>
                    <a:pt x="115" y="389"/>
                  </a:cubicBezTo>
                  <a:cubicBezTo>
                    <a:pt x="100" y="342"/>
                    <a:pt x="105" y="289"/>
                    <a:pt x="132" y="242"/>
                  </a:cubicBezTo>
                  <a:cubicBezTo>
                    <a:pt x="165" y="185"/>
                    <a:pt x="224" y="152"/>
                    <a:pt x="286" y="149"/>
                  </a:cubicBezTo>
                  <a:cubicBezTo>
                    <a:pt x="286" y="191"/>
                    <a:pt x="286" y="191"/>
                    <a:pt x="286" y="191"/>
                  </a:cubicBezTo>
                  <a:cubicBezTo>
                    <a:pt x="304" y="169"/>
                    <a:pt x="304" y="169"/>
                    <a:pt x="304" y="169"/>
                  </a:cubicBezTo>
                  <a:cubicBezTo>
                    <a:pt x="319" y="151"/>
                    <a:pt x="319" y="151"/>
                    <a:pt x="319" y="151"/>
                  </a:cubicBezTo>
                  <a:cubicBezTo>
                    <a:pt x="365" y="96"/>
                    <a:pt x="365" y="96"/>
                    <a:pt x="365" y="96"/>
                  </a:cubicBezTo>
                  <a:lnTo>
                    <a:pt x="322" y="44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round/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127000" prstMaterial="matte">
              <a:bevelT w="0" h="0" prst="softRound"/>
              <a:bevelB w="0" h="0" prst="softRound"/>
              <a:contourClr>
                <a:sysClr val="window" lastClr="FFFFFF"/>
              </a:contourClr>
            </a:sp3d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微软雅黑"/>
              </a:endParaRPr>
            </a:p>
          </p:txBody>
        </p:sp>
        <p:sp>
          <p:nvSpPr>
            <p:cNvPr id="29" name="Freeform 51"/>
            <p:cNvSpPr>
              <a:spLocks/>
            </p:cNvSpPr>
            <p:nvPr/>
          </p:nvSpPr>
          <p:spPr bwMode="gray">
            <a:xfrm>
              <a:off x="4965705" y="3906838"/>
              <a:ext cx="2428875" cy="1127125"/>
            </a:xfrm>
            <a:custGeom>
              <a:avLst/>
              <a:gdLst>
                <a:gd name="T0" fmla="*/ 2147483647 w 512"/>
                <a:gd name="T1" fmla="*/ 2147483647 h 236"/>
                <a:gd name="T2" fmla="*/ 2147483647 w 512"/>
                <a:gd name="T3" fmla="*/ 1596682593 h 236"/>
                <a:gd name="T4" fmla="*/ 2147483647 w 512"/>
                <a:gd name="T5" fmla="*/ 2147483647 h 236"/>
                <a:gd name="T6" fmla="*/ 2147483647 w 512"/>
                <a:gd name="T7" fmla="*/ 958008541 h 236"/>
                <a:gd name="T8" fmla="*/ 2147483647 w 512"/>
                <a:gd name="T9" fmla="*/ 479004271 h 236"/>
                <a:gd name="T10" fmla="*/ 2147483647 w 512"/>
                <a:gd name="T11" fmla="*/ 364954533 h 236"/>
                <a:gd name="T12" fmla="*/ 2147483647 w 512"/>
                <a:gd name="T13" fmla="*/ 273714669 h 236"/>
                <a:gd name="T14" fmla="*/ 967697791 w 512"/>
                <a:gd name="T15" fmla="*/ 0 h 236"/>
                <a:gd name="T16" fmla="*/ 450091344 w 512"/>
                <a:gd name="T17" fmla="*/ 1459822909 h 236"/>
                <a:gd name="T18" fmla="*/ 225045672 w 512"/>
                <a:gd name="T19" fmla="*/ 2052876767 h 236"/>
                <a:gd name="T20" fmla="*/ 0 w 512"/>
                <a:gd name="T21" fmla="*/ 2147483647 h 236"/>
                <a:gd name="T22" fmla="*/ 810162552 w 512"/>
                <a:gd name="T23" fmla="*/ 2147483647 h 236"/>
                <a:gd name="T24" fmla="*/ 2147483647 w 512"/>
                <a:gd name="T25" fmla="*/ 2147483647 h 236"/>
                <a:gd name="T26" fmla="*/ 2147483647 w 512"/>
                <a:gd name="T27" fmla="*/ 2147483647 h 236"/>
                <a:gd name="T28" fmla="*/ 2147483647 w 512"/>
                <a:gd name="T29" fmla="*/ 2147483647 h 2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12"/>
                <a:gd name="T46" fmla="*/ 0 h 236"/>
                <a:gd name="T47" fmla="*/ 512 w 512"/>
                <a:gd name="T48" fmla="*/ 236 h 2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12" h="236">
                  <a:moveTo>
                    <a:pt x="449" y="141"/>
                  </a:moveTo>
                  <a:cubicBezTo>
                    <a:pt x="422" y="70"/>
                    <a:pt x="422" y="70"/>
                    <a:pt x="422" y="70"/>
                  </a:cubicBezTo>
                  <a:cubicBezTo>
                    <a:pt x="365" y="132"/>
                    <a:pt x="270" y="148"/>
                    <a:pt x="194" y="104"/>
                  </a:cubicBezTo>
                  <a:cubicBezTo>
                    <a:pt x="166" y="89"/>
                    <a:pt x="145" y="67"/>
                    <a:pt x="129" y="42"/>
                  </a:cubicBezTo>
                  <a:cubicBezTo>
                    <a:pt x="165" y="21"/>
                    <a:pt x="165" y="21"/>
                    <a:pt x="165" y="21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88" y="180"/>
                    <a:pt x="181" y="236"/>
                    <a:pt x="287" y="236"/>
                  </a:cubicBezTo>
                  <a:cubicBezTo>
                    <a:pt x="377" y="236"/>
                    <a:pt x="458" y="195"/>
                    <a:pt x="512" y="130"/>
                  </a:cubicBezTo>
                  <a:lnTo>
                    <a:pt x="449" y="141"/>
                  </a:ln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FFFFFF"/>
              </a:solidFill>
              <a:round/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127000" prstMaterial="matte">
              <a:bevelT w="0" h="0" prst="softRound"/>
              <a:bevelB w="0" h="0" prst="softRound"/>
              <a:contourClr>
                <a:sysClr val="window" lastClr="FFFFFF"/>
              </a:contourClr>
            </a:sp3d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微软雅黑"/>
              </a:endParaRPr>
            </a:p>
          </p:txBody>
        </p:sp>
        <p:sp>
          <p:nvSpPr>
            <p:cNvPr id="30" name="Freeform 52"/>
            <p:cNvSpPr>
              <a:spLocks/>
            </p:cNvSpPr>
            <p:nvPr/>
          </p:nvSpPr>
          <p:spPr bwMode="gray">
            <a:xfrm>
              <a:off x="6521455" y="2259013"/>
              <a:ext cx="1198562" cy="2244725"/>
            </a:xfrm>
            <a:custGeom>
              <a:avLst/>
              <a:gdLst>
                <a:gd name="T0" fmla="*/ 2147483647 w 252"/>
                <a:gd name="T1" fmla="*/ 2147483647 h 470"/>
                <a:gd name="T2" fmla="*/ 2147483647 w 252"/>
                <a:gd name="T3" fmla="*/ 2147483647 h 470"/>
                <a:gd name="T4" fmla="*/ 180973380 w 252"/>
                <a:gd name="T5" fmla="*/ 0 h 470"/>
                <a:gd name="T6" fmla="*/ 1108451094 w 252"/>
                <a:gd name="T7" fmla="*/ 1117705898 h 470"/>
                <a:gd name="T8" fmla="*/ 0 w 252"/>
                <a:gd name="T9" fmla="*/ 2147483647 h 470"/>
                <a:gd name="T10" fmla="*/ 1176312516 w 252"/>
                <a:gd name="T11" fmla="*/ 2147483647 h 470"/>
                <a:gd name="T12" fmla="*/ 2147483647 w 252"/>
                <a:gd name="T13" fmla="*/ 2147483647 h 470"/>
                <a:gd name="T14" fmla="*/ 1968062703 w 252"/>
                <a:gd name="T15" fmla="*/ 2147483647 h 470"/>
                <a:gd name="T16" fmla="*/ 2147483647 w 252"/>
                <a:gd name="T17" fmla="*/ 2147483647 h 470"/>
                <a:gd name="T18" fmla="*/ 2147483647 w 252"/>
                <a:gd name="T19" fmla="*/ 2147483647 h 470"/>
                <a:gd name="T20" fmla="*/ 2147483647 w 252"/>
                <a:gd name="T21" fmla="*/ 2147483647 h 470"/>
                <a:gd name="T22" fmla="*/ 2147483647 w 252"/>
                <a:gd name="T23" fmla="*/ 2147483647 h 470"/>
                <a:gd name="T24" fmla="*/ 2147483647 w 252"/>
                <a:gd name="T25" fmla="*/ 2147483647 h 470"/>
                <a:gd name="T26" fmla="*/ 2147483647 w 252"/>
                <a:gd name="T27" fmla="*/ 2147483647 h 470"/>
                <a:gd name="T28" fmla="*/ 2147483647 w 252"/>
                <a:gd name="T29" fmla="*/ 2147483647 h 47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470"/>
                <a:gd name="T47" fmla="*/ 252 w 252"/>
                <a:gd name="T48" fmla="*/ 470 h 47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470">
                  <a:moveTo>
                    <a:pt x="216" y="429"/>
                  </a:moveTo>
                  <a:cubicBezTo>
                    <a:pt x="238" y="387"/>
                    <a:pt x="251" y="339"/>
                    <a:pt x="251" y="288"/>
                  </a:cubicBezTo>
                  <a:cubicBezTo>
                    <a:pt x="251" y="144"/>
                    <a:pt x="146" y="23"/>
                    <a:pt x="8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8" y="111"/>
                    <a:pt x="35" y="118"/>
                    <a:pt x="52" y="127"/>
                  </a:cubicBezTo>
                  <a:cubicBezTo>
                    <a:pt x="139" y="177"/>
                    <a:pt x="170" y="287"/>
                    <a:pt x="123" y="375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97" y="381"/>
                    <a:pt x="97" y="381"/>
                    <a:pt x="97" y="381"/>
                  </a:cubicBezTo>
                  <a:cubicBezTo>
                    <a:pt x="105" y="403"/>
                    <a:pt x="105" y="403"/>
                    <a:pt x="105" y="403"/>
                  </a:cubicBezTo>
                  <a:cubicBezTo>
                    <a:pt x="130" y="470"/>
                    <a:pt x="130" y="470"/>
                    <a:pt x="130" y="470"/>
                  </a:cubicBezTo>
                  <a:cubicBezTo>
                    <a:pt x="197" y="459"/>
                    <a:pt x="197" y="459"/>
                    <a:pt x="197" y="459"/>
                  </a:cubicBezTo>
                  <a:cubicBezTo>
                    <a:pt x="224" y="454"/>
                    <a:pt x="224" y="454"/>
                    <a:pt x="224" y="454"/>
                  </a:cubicBezTo>
                  <a:cubicBezTo>
                    <a:pt x="252" y="450"/>
                    <a:pt x="252" y="450"/>
                    <a:pt x="252" y="450"/>
                  </a:cubicBezTo>
                  <a:lnTo>
                    <a:pt x="216" y="429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round/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127000" prstMaterial="matte">
              <a:bevelT w="0" h="0" prst="softRound"/>
              <a:bevelB w="0" h="0" prst="softRound"/>
              <a:contourClr>
                <a:sysClr val="window" lastClr="FFFFFF"/>
              </a:contourClr>
            </a:sp3d>
          </p:spPr>
          <p:txBody>
            <a:bodyPr/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微软雅黑"/>
              </a:endParaRPr>
            </a:p>
          </p:txBody>
        </p:sp>
      </p:grp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6756350" y="1297537"/>
            <a:ext cx="2438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defTabSz="1219139" eaLnBrk="1" latinLnBrk="1" hangingPunct="1">
              <a:defRPr/>
            </a:pPr>
            <a:r>
              <a:rPr lang="zh-CN" altLang="en-US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</a:rPr>
              <a:t>当前线路</a:t>
            </a:r>
          </a:p>
        </p:txBody>
      </p: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1361739" y="2820688"/>
            <a:ext cx="2438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defTabSz="1219139" eaLnBrk="1" latinLnBrk="1" hangingPunct="1">
              <a:defRPr/>
            </a:pPr>
            <a:r>
              <a:rPr lang="zh-CN" altLang="en-US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</a:rPr>
              <a:t>异常行驶记录</a:t>
            </a:r>
          </a:p>
        </p:txBody>
      </p:sp>
      <p:sp>
        <p:nvSpPr>
          <p:cNvPr id="33" name="Text Box 56"/>
          <p:cNvSpPr txBox="1">
            <a:spLocks noChangeArrowheads="1"/>
          </p:cNvSpPr>
          <p:nvPr/>
        </p:nvSpPr>
        <p:spPr bwMode="auto">
          <a:xfrm>
            <a:off x="8354402" y="4878397"/>
            <a:ext cx="2438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defTabSz="1219139" eaLnBrk="1" latinLnBrk="1" hangingPunct="1">
              <a:defRPr/>
            </a:pPr>
            <a:r>
              <a:rPr lang="zh-CN" altLang="en-US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</a:rPr>
              <a:t>地图实时监控</a:t>
            </a:r>
          </a:p>
        </p:txBody>
      </p:sp>
      <p:pic>
        <p:nvPicPr>
          <p:cNvPr id="34" name="Picture 3" descr="G:\韩坤\各类素材\好图\map-marker-flag-3-right-pin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718" y="4106609"/>
            <a:ext cx="1934856" cy="193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组合 34"/>
          <p:cNvGrpSpPr/>
          <p:nvPr/>
        </p:nvGrpSpPr>
        <p:grpSpPr>
          <a:xfrm>
            <a:off x="1315911" y="2513129"/>
            <a:ext cx="2450744" cy="362090"/>
            <a:chOff x="673571" y="2200214"/>
            <a:chExt cx="1954213" cy="288729"/>
          </a:xfrm>
        </p:grpSpPr>
        <p:cxnSp>
          <p:nvCxnSpPr>
            <p:cNvPr id="36" name="Gerade Verbindung 17"/>
            <p:cNvCxnSpPr/>
            <p:nvPr/>
          </p:nvCxnSpPr>
          <p:spPr>
            <a:xfrm>
              <a:off x="673571" y="2488943"/>
              <a:ext cx="1954213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37" name="等腰三角形 36"/>
            <p:cNvSpPr/>
            <p:nvPr/>
          </p:nvSpPr>
          <p:spPr>
            <a:xfrm>
              <a:off x="673571" y="2200214"/>
              <a:ext cx="398512" cy="274337"/>
            </a:xfrm>
            <a:prstGeom prst="triangl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048556" y="4529819"/>
            <a:ext cx="2393351" cy="344041"/>
            <a:chOff x="6510860" y="3735291"/>
            <a:chExt cx="1908448" cy="274337"/>
          </a:xfrm>
        </p:grpSpPr>
        <p:cxnSp>
          <p:nvCxnSpPr>
            <p:cNvPr id="39" name="Gerade Verbindung 18"/>
            <p:cNvCxnSpPr/>
            <p:nvPr/>
          </p:nvCxnSpPr>
          <p:spPr>
            <a:xfrm>
              <a:off x="6543257" y="4009628"/>
              <a:ext cx="1876051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43" name="等腰三角形 42"/>
            <p:cNvSpPr/>
            <p:nvPr/>
          </p:nvSpPr>
          <p:spPr>
            <a:xfrm>
              <a:off x="6510860" y="3735291"/>
              <a:ext cx="398512" cy="274337"/>
            </a:xfrm>
            <a:prstGeom prst="triangl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333235" y="1387299"/>
            <a:ext cx="344042" cy="947647"/>
            <a:chOff x="3269631" y="955576"/>
            <a:chExt cx="274338" cy="755650"/>
          </a:xfrm>
        </p:grpSpPr>
        <p:cxnSp>
          <p:nvCxnSpPr>
            <p:cNvPr id="45" name="Gerade Verbindung 20"/>
            <p:cNvCxnSpPr/>
            <p:nvPr/>
          </p:nvCxnSpPr>
          <p:spPr>
            <a:xfrm rot="5400000" flipH="1" flipV="1">
              <a:off x="3166144" y="1333401"/>
              <a:ext cx="755650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46" name="等腰三角形 45"/>
            <p:cNvSpPr/>
            <p:nvPr/>
          </p:nvSpPr>
          <p:spPr>
            <a:xfrm rot="16200000">
              <a:off x="3207544" y="1017663"/>
              <a:ext cx="398512" cy="274337"/>
            </a:xfrm>
            <a:prstGeom prst="triangl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2693735" y="5515883"/>
            <a:ext cx="4334590" cy="52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1219139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校巴监控</a:t>
            </a:r>
          </a:p>
        </p:txBody>
      </p:sp>
    </p:spTree>
    <p:extLst>
      <p:ext uri="{BB962C8B-B14F-4D97-AF65-F5344CB8AC3E}">
        <p14:creationId xmlns:p14="http://schemas.microsoft.com/office/powerpoint/2010/main" val="360275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实时车辆监控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Picture 36" descr="中国地图副本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210000"/>
                    </a14:imgEffect>
                    <a14:imgEffect>
                      <a14:brightnessContrast bright="22000" contras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883"/>
          <a:stretch>
            <a:fillRect/>
          </a:stretch>
        </p:blipFill>
        <p:spPr bwMode="auto">
          <a:xfrm>
            <a:off x="2060494" y="1767115"/>
            <a:ext cx="4781767" cy="3623889"/>
          </a:xfrm>
          <a:prstGeom prst="rect">
            <a:avLst/>
          </a:prstGeom>
          <a:noFill/>
          <a:ln>
            <a:noFill/>
          </a:ln>
          <a:effectLst>
            <a:outerShdw blurRad="241300" dist="38100" dir="5400000" sx="105000" sy="105000" algn="t" rotWithShape="0">
              <a:prstClr val="black">
                <a:alpha val="2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椭圆 25"/>
          <p:cNvSpPr/>
          <p:nvPr/>
        </p:nvSpPr>
        <p:spPr>
          <a:xfrm>
            <a:off x="5347521" y="3549302"/>
            <a:ext cx="302680" cy="302680"/>
          </a:xfrm>
          <a:prstGeom prst="ellipse">
            <a:avLst/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1467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7" name="Line 56"/>
          <p:cNvSpPr>
            <a:spLocks noChangeShapeType="1"/>
          </p:cNvSpPr>
          <p:nvPr/>
        </p:nvSpPr>
        <p:spPr bwMode="auto">
          <a:xfrm flipH="1">
            <a:off x="5598544" y="3670146"/>
            <a:ext cx="427118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39"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>
              <a:solidFill>
                <a:srgbClr val="000000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28" name="TextBox 52"/>
          <p:cNvSpPr txBox="1">
            <a:spLocks noChangeArrowheads="1"/>
          </p:cNvSpPr>
          <p:nvPr/>
        </p:nvSpPr>
        <p:spPr bwMode="auto">
          <a:xfrm>
            <a:off x="6710235" y="3686067"/>
            <a:ext cx="31594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913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捕捉当前车辆</a:t>
            </a:r>
            <a:r>
              <a:rPr lang="en-US" altLang="zh-CN" sz="2400" dirty="0" err="1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2400" dirty="0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信息，以及车辆状态</a:t>
            </a:r>
          </a:p>
        </p:txBody>
      </p:sp>
      <p:sp>
        <p:nvSpPr>
          <p:cNvPr id="29" name="椭圆 28"/>
          <p:cNvSpPr/>
          <p:nvPr/>
        </p:nvSpPr>
        <p:spPr>
          <a:xfrm>
            <a:off x="5308989" y="3686067"/>
            <a:ext cx="289555" cy="28955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1146749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017BC4"/>
              </a:solidFill>
              <a:latin typeface="Arial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892905" y="3895658"/>
            <a:ext cx="3476033" cy="608680"/>
            <a:chOff x="381000" y="3096770"/>
            <a:chExt cx="2771774" cy="485359"/>
          </a:xfrm>
        </p:grpSpPr>
        <p:sp>
          <p:nvSpPr>
            <p:cNvPr id="32" name="Line 54"/>
            <p:cNvSpPr>
              <a:spLocks noChangeShapeType="1"/>
            </p:cNvSpPr>
            <p:nvPr/>
          </p:nvSpPr>
          <p:spPr bwMode="auto">
            <a:xfrm flipV="1">
              <a:off x="2643186" y="3096770"/>
              <a:ext cx="509588" cy="48309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b="1" kern="0">
                <a:solidFill>
                  <a:srgbClr val="C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33" name="Line 54"/>
            <p:cNvSpPr>
              <a:spLocks noChangeShapeType="1"/>
            </p:cNvSpPr>
            <p:nvPr/>
          </p:nvSpPr>
          <p:spPr bwMode="auto">
            <a:xfrm>
              <a:off x="381000" y="3582129"/>
              <a:ext cx="2270125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b="1" kern="0">
                <a:solidFill>
                  <a:srgbClr val="C00000"/>
                </a:solidFill>
                <a:latin typeface="Arial" charset="0"/>
                <a:ea typeface="微软雅黑" pitchFamily="34" charset="-122"/>
              </a:endParaRPr>
            </a:p>
          </p:txBody>
        </p:sp>
      </p:grp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6600095" y="3192561"/>
            <a:ext cx="22365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39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18DC8"/>
                </a:solidFill>
                <a:latin typeface="微软雅黑" pitchFamily="34" charset="-122"/>
                <a:ea typeface="微软雅黑" pitchFamily="34" charset="-122"/>
              </a:rPr>
              <a:t>车辆实时位置信息</a:t>
            </a:r>
          </a:p>
        </p:txBody>
      </p:sp>
      <p:sp>
        <p:nvSpPr>
          <p:cNvPr id="35" name="矩形 34"/>
          <p:cNvSpPr/>
          <p:nvPr/>
        </p:nvSpPr>
        <p:spPr>
          <a:xfrm>
            <a:off x="6849818" y="5018058"/>
            <a:ext cx="19135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39">
              <a:defRPr/>
            </a:pPr>
            <a:r>
              <a:rPr lang="zh-CN" altLang="en-US" sz="1400" b="1" dirty="0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    补充说明</a:t>
            </a:r>
          </a:p>
          <a:p>
            <a:pPr defTabSz="1219139" fontAlgn="base">
              <a:spcAft>
                <a:spcPct val="0"/>
              </a:spcAft>
            </a:pPr>
            <a:r>
              <a:rPr lang="en-US" altLang="zh-CN" sz="1200" dirty="0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200" dirty="0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离线设备</a:t>
            </a:r>
            <a:endParaRPr lang="en-US" altLang="zh-CN" sz="1200" dirty="0">
              <a:solidFill>
                <a:srgbClr val="26262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33249" y="5018058"/>
            <a:ext cx="18585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39">
              <a:defRPr/>
            </a:pPr>
            <a:r>
              <a:rPr lang="zh-CN" altLang="en-US" sz="1400" b="1" dirty="0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    补充说明</a:t>
            </a:r>
          </a:p>
          <a:p>
            <a:pPr defTabSz="1219139" fontAlgn="base">
              <a:spcAft>
                <a:spcPct val="0"/>
              </a:spcAft>
            </a:pPr>
            <a:r>
              <a:rPr lang="en-US" altLang="zh-CN" sz="1200" dirty="0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200" dirty="0">
                <a:solidFill>
                  <a:srgbClr val="2626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在线设备</a:t>
            </a:r>
            <a:endParaRPr lang="en-US" altLang="zh-CN" sz="1200" dirty="0">
              <a:solidFill>
                <a:srgbClr val="26262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988256" y="5131460"/>
            <a:ext cx="185296" cy="185296"/>
          </a:xfrm>
          <a:prstGeom prst="ellipse">
            <a:avLst/>
          </a:prstGeom>
          <a:solidFill>
            <a:srgbClr val="00B050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1467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1A2D6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919244" y="5124378"/>
            <a:ext cx="182559" cy="18255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1146749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504E96-0926-40AB-8D7F-1623F764D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92" y="4070813"/>
            <a:ext cx="1246135" cy="8613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C9B391-5E0A-4091-880D-B32A95C64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904" y="1439041"/>
            <a:ext cx="1992130" cy="148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6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900"/>
                            </p:stCondLst>
                            <p:childTnLst>
                              <p:par>
                                <p:cTn id="5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4" grpId="0"/>
      <p:bldP spid="35" grpId="0"/>
      <p:bldP spid="36" grpId="0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三阶段工作目标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DEAB692-74C0-4A1C-8096-0593CF606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637429"/>
              </p:ext>
            </p:extLst>
          </p:nvPr>
        </p:nvGraphicFramePr>
        <p:xfrm>
          <a:off x="670853" y="1296713"/>
          <a:ext cx="10328580" cy="3761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351">
                  <a:extLst>
                    <a:ext uri="{9D8B030D-6E8A-4147-A177-3AD203B41FA5}">
                      <a16:colId xmlns:a16="http://schemas.microsoft.com/office/drawing/2014/main" val="554219784"/>
                    </a:ext>
                  </a:extLst>
                </a:gridCol>
                <a:gridCol w="1606858">
                  <a:extLst>
                    <a:ext uri="{9D8B030D-6E8A-4147-A177-3AD203B41FA5}">
                      <a16:colId xmlns:a16="http://schemas.microsoft.com/office/drawing/2014/main" val="1837981786"/>
                    </a:ext>
                  </a:extLst>
                </a:gridCol>
                <a:gridCol w="7883371">
                  <a:extLst>
                    <a:ext uri="{9D8B030D-6E8A-4147-A177-3AD203B41FA5}">
                      <a16:colId xmlns:a16="http://schemas.microsoft.com/office/drawing/2014/main" val="4015932838"/>
                    </a:ext>
                  </a:extLst>
                </a:gridCol>
              </a:tblGrid>
              <a:tr h="381167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76035"/>
                  </a:ext>
                </a:extLst>
              </a:tr>
              <a:tr h="845039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微信端对接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与信息中心进行微信端工作对接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8224"/>
                  </a:ext>
                </a:extLst>
              </a:tr>
              <a:tr h="845039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车载视频上传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与信息中心对接测试校园</a:t>
                      </a:r>
                      <a:r>
                        <a:rPr lang="en-US" altLang="zh-CN" dirty="0" err="1"/>
                        <a:t>WiFi</a:t>
                      </a:r>
                      <a:r>
                        <a:rPr lang="zh-CN" altLang="en-US" dirty="0"/>
                        <a:t>热点，保证车载视频准确上传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56460"/>
                  </a:ext>
                </a:extLst>
              </a:tr>
              <a:tr h="845039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测试运行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保障系统稳定运行，保障数据安全性，保障系统功能</a:t>
                      </a:r>
                      <a:r>
                        <a:rPr lang="en-US" altLang="zh-CN" dirty="0"/>
                        <a:t>bug</a:t>
                      </a:r>
                      <a:r>
                        <a:rPr lang="zh-CN" altLang="en-US" dirty="0"/>
                        <a:t>修改调整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07438"/>
                  </a:ext>
                </a:extLst>
              </a:tr>
              <a:tr h="845039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发布上线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系统测试运行完成后，进行正式环境上线发布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04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5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-22200" y="-12487"/>
            <a:ext cx="12236400" cy="68829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52124" y="2566760"/>
            <a:ext cx="7065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THANK YOU</a:t>
            </a:r>
          </a:p>
          <a:p>
            <a:r>
              <a:rPr lang="zh-CN" altLang="en-US" sz="44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感谢观看</a:t>
            </a:r>
            <a:endParaRPr lang="en-US" altLang="zh-CN" sz="4400" dirty="0">
              <a:solidFill>
                <a:srgbClr val="C0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53725" y="3767089"/>
            <a:ext cx="5693922" cy="52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Supporters say that the ease of use of presentation software can save a lot of time for people who otherwise would have used other types of visual aid—hand-drawn or mechanically typeset slides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4499430" y="3773715"/>
            <a:ext cx="670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gss2.bdstatic.com/9fo3dSag_xI4khGkpoWK1HF6hhy/baike/c0%3Dbaike92%2C5%2C5%2C92%2C30/sign=e81c5c990924ab18f41be96554938da8/0b46f21fbe096b634c5ee7ef0c338744eaf8acce.jpg">
            <a:extLst>
              <a:ext uri="{FF2B5EF4-FFF2-40B4-BE49-F238E27FC236}">
                <a16:creationId xmlns:a16="http://schemas.microsoft.com/office/drawing/2014/main" id="{98F659A2-50DE-41E3-B66F-2FF80DD0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12" y="1549495"/>
            <a:ext cx="3547920" cy="35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7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1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-22200" y="-12487"/>
            <a:ext cx="12236400" cy="68829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355053" y="2715079"/>
            <a:ext cx="7481895" cy="1427842"/>
            <a:chOff x="4049486" y="1480457"/>
            <a:chExt cx="3802743" cy="725714"/>
          </a:xfrm>
        </p:grpSpPr>
        <p:sp>
          <p:nvSpPr>
            <p:cNvPr id="25" name="圆角矩形 24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22847" y="1612482"/>
              <a:ext cx="1897695" cy="42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8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4800" dirty="0">
                  <a:solidFill>
                    <a:srgbClr val="018DC8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01 </a:t>
              </a:r>
              <a:r>
                <a:rPr lang="zh-CN" altLang="en-US" sz="4800" dirty="0">
                  <a:solidFill>
                    <a:srgbClr val="C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系统概述</a:t>
              </a:r>
              <a:endParaRPr lang="en-US" altLang="zh-CN" sz="4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05824" y="4930140"/>
            <a:ext cx="3686177" cy="1927860"/>
            <a:chOff x="8505824" y="4930140"/>
            <a:chExt cx="3686177" cy="1927860"/>
          </a:xfrm>
        </p:grpSpPr>
        <p:sp>
          <p:nvSpPr>
            <p:cNvPr id="40" name="任意多边形 39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0" y="0"/>
            <a:ext cx="3686177" cy="1927860"/>
            <a:chOff x="8505824" y="4930140"/>
            <a:chExt cx="3686177" cy="1927860"/>
          </a:xfrm>
        </p:grpSpPr>
        <p:sp>
          <p:nvSpPr>
            <p:cNvPr id="43" name="任意多边形 42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44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系统概述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853607" y="1609250"/>
            <a:ext cx="4456876" cy="1967654"/>
            <a:chOff x="3034220" y="1108578"/>
            <a:chExt cx="3342657" cy="1494285"/>
          </a:xfrm>
        </p:grpSpPr>
        <p:sp>
          <p:nvSpPr>
            <p:cNvPr id="79" name="圆角矩形 78"/>
            <p:cNvSpPr/>
            <p:nvPr/>
          </p:nvSpPr>
          <p:spPr>
            <a:xfrm>
              <a:off x="3034220" y="1108578"/>
              <a:ext cx="3342657" cy="1494285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0" name="TextBox 26"/>
            <p:cNvSpPr txBox="1"/>
            <p:nvPr/>
          </p:nvSpPr>
          <p:spPr>
            <a:xfrm flipH="1">
              <a:off x="4128954" y="1540383"/>
              <a:ext cx="981302" cy="3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634" b="1" dirty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先进性</a:t>
              </a:r>
              <a:endParaRPr kumimoji="0" lang="zh-CN" altLang="en-US" sz="2634" b="1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82" name="圆角矩形 81"/>
          <p:cNvSpPr/>
          <p:nvPr/>
        </p:nvSpPr>
        <p:spPr>
          <a:xfrm>
            <a:off x="3853607" y="3843941"/>
            <a:ext cx="4456876" cy="1967654"/>
          </a:xfrm>
          <a:prstGeom prst="roundRect">
            <a:avLst/>
          </a:prstGeom>
          <a:gradFill flip="none" rotWithShape="1">
            <a:gsLst>
              <a:gs pos="4500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8000000" scaled="0"/>
            <a:tileRect/>
          </a:gradFill>
          <a:ln w="63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7400000" scaled="0"/>
            </a:gradFill>
            <a:prstDash val="solid"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3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实用性</a:t>
            </a:r>
            <a:endParaRPr kumimoji="0" lang="en-US" sz="263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1116927" y="1764592"/>
            <a:ext cx="3753159" cy="1656973"/>
          </a:xfrm>
          <a:prstGeom prst="roundRect">
            <a:avLst/>
          </a:prstGeom>
          <a:solidFill>
            <a:srgbClr val="355C7D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7064822" y="1764592"/>
            <a:ext cx="3753159" cy="1656973"/>
          </a:xfrm>
          <a:prstGeom prst="roundRect">
            <a:avLst/>
          </a:prstGeom>
          <a:solidFill>
            <a:srgbClr val="018DC8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116927" y="3999281"/>
            <a:ext cx="3753159" cy="1656973"/>
          </a:xfrm>
          <a:prstGeom prst="roundRect">
            <a:avLst/>
          </a:prstGeom>
          <a:solidFill>
            <a:srgbClr val="FB7272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7064822" y="3999281"/>
            <a:ext cx="3753159" cy="1656973"/>
          </a:xfrm>
          <a:prstGeom prst="roundRect">
            <a:avLst/>
          </a:prstGeom>
          <a:solidFill>
            <a:srgbClr val="017BC4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03447" y="1868151"/>
            <a:ext cx="3041351" cy="1449852"/>
            <a:chOff x="971600" y="1305195"/>
            <a:chExt cx="2281014" cy="1101053"/>
          </a:xfrm>
        </p:grpSpPr>
        <p:sp>
          <p:nvSpPr>
            <p:cNvPr id="89" name="圆角矩形 88"/>
            <p:cNvSpPr/>
            <p:nvPr/>
          </p:nvSpPr>
          <p:spPr>
            <a:xfrm>
              <a:off x="971600" y="1305195"/>
              <a:ext cx="2281014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lvl="0" algn="ctr" defTabSz="1219139">
                <a:defRPr/>
              </a:pPr>
              <a:r>
                <a:rPr lang="zh-CN" altLang="zh-CN" dirty="0"/>
                <a:t>车辆、人员、车辆运营、 安全监控</a:t>
              </a:r>
              <a:endParaRPr kumimoji="0" lang="en-US" sz="1881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0" name="TextBox 36"/>
            <p:cNvSpPr txBox="1"/>
            <p:nvPr/>
          </p:nvSpPr>
          <p:spPr>
            <a:xfrm>
              <a:off x="1040620" y="1394055"/>
              <a:ext cx="2149561" cy="32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3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103447" y="4102839"/>
            <a:ext cx="3041351" cy="1449852"/>
            <a:chOff x="971600" y="3002273"/>
            <a:chExt cx="2281014" cy="1101053"/>
          </a:xfrm>
        </p:grpSpPr>
        <p:sp>
          <p:nvSpPr>
            <p:cNvPr id="92" name="圆角矩形 91"/>
            <p:cNvSpPr/>
            <p:nvPr/>
          </p:nvSpPr>
          <p:spPr>
            <a:xfrm>
              <a:off x="971600" y="3002273"/>
              <a:ext cx="2281014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3" name="TextBox 39"/>
            <p:cNvSpPr txBox="1"/>
            <p:nvPr/>
          </p:nvSpPr>
          <p:spPr>
            <a:xfrm>
              <a:off x="1040620" y="3145435"/>
              <a:ext cx="2091220" cy="66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9139">
                <a:lnSpc>
                  <a:spcPct val="150000"/>
                </a:lnSpc>
                <a:defRPr/>
              </a:pPr>
              <a:r>
                <a:rPr lang="zh-CN" altLang="zh-CN" dirty="0"/>
                <a:t>提高出行便利性、方便广大学生和教职工人员</a:t>
              </a:r>
              <a:endParaRPr lang="zh-CN" altLang="en-US" sz="163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517788" y="1868151"/>
            <a:ext cx="3284015" cy="1449853"/>
            <a:chOff x="5782357" y="1305195"/>
            <a:chExt cx="2463011" cy="1101053"/>
          </a:xfrm>
        </p:grpSpPr>
        <p:sp>
          <p:nvSpPr>
            <p:cNvPr id="95" name="圆角矩形 94"/>
            <p:cNvSpPr/>
            <p:nvPr/>
          </p:nvSpPr>
          <p:spPr>
            <a:xfrm>
              <a:off x="5782357" y="1305195"/>
              <a:ext cx="2463011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6" name="TextBox 42"/>
            <p:cNvSpPr txBox="1"/>
            <p:nvPr/>
          </p:nvSpPr>
          <p:spPr>
            <a:xfrm>
              <a:off x="5928365" y="1610301"/>
              <a:ext cx="2211995" cy="49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dirty="0"/>
                <a:t>流程化、规范化、标准化、无纸化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517788" y="4102838"/>
            <a:ext cx="3284015" cy="1473546"/>
            <a:chOff x="5782357" y="3002273"/>
            <a:chExt cx="2463011" cy="1119047"/>
          </a:xfrm>
        </p:grpSpPr>
        <p:sp>
          <p:nvSpPr>
            <p:cNvPr id="98" name="圆角矩形 97"/>
            <p:cNvSpPr/>
            <p:nvPr/>
          </p:nvSpPr>
          <p:spPr>
            <a:xfrm>
              <a:off x="5782357" y="3002273"/>
              <a:ext cx="2463011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9" name="TextBox 45"/>
            <p:cNvSpPr txBox="1"/>
            <p:nvPr/>
          </p:nvSpPr>
          <p:spPr>
            <a:xfrm>
              <a:off x="5914698" y="3145435"/>
              <a:ext cx="2225662" cy="97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9139">
                <a:lnSpc>
                  <a:spcPct val="150000"/>
                </a:lnSpc>
                <a:defRPr/>
              </a:pPr>
              <a:r>
                <a:rPr lang="zh-CN" altLang="zh-CN" dirty="0"/>
                <a:t>提高运营调度人员的日常办公效率，减轻工作人员的工作负担</a:t>
              </a:r>
              <a:endParaRPr kumimoji="0" lang="zh-CN" altLang="en-US" sz="163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56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系统概述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853607" y="1609250"/>
            <a:ext cx="4456876" cy="1967654"/>
            <a:chOff x="3034220" y="1108578"/>
            <a:chExt cx="3342657" cy="1494285"/>
          </a:xfrm>
        </p:grpSpPr>
        <p:sp>
          <p:nvSpPr>
            <p:cNvPr id="79" name="圆角矩形 78"/>
            <p:cNvSpPr/>
            <p:nvPr/>
          </p:nvSpPr>
          <p:spPr>
            <a:xfrm>
              <a:off x="3034220" y="1108578"/>
              <a:ext cx="3342657" cy="1494285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0" name="TextBox 26"/>
            <p:cNvSpPr txBox="1"/>
            <p:nvPr/>
          </p:nvSpPr>
          <p:spPr>
            <a:xfrm flipH="1">
              <a:off x="4064100" y="1554989"/>
              <a:ext cx="1208669" cy="3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34" b="1" i="0" u="none" strike="noStrike" kern="0" cap="none" spc="0" normalizeH="0" baseline="0" noProof="0" dirty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可管理性</a:t>
              </a:r>
            </a:p>
          </p:txBody>
        </p:sp>
      </p:grpSp>
      <p:sp>
        <p:nvSpPr>
          <p:cNvPr id="82" name="圆角矩形 81"/>
          <p:cNvSpPr/>
          <p:nvPr/>
        </p:nvSpPr>
        <p:spPr>
          <a:xfrm>
            <a:off x="3804121" y="3843937"/>
            <a:ext cx="4456876" cy="1967654"/>
          </a:xfrm>
          <a:prstGeom prst="roundRect">
            <a:avLst/>
          </a:prstGeom>
          <a:gradFill flip="none" rotWithShape="1">
            <a:gsLst>
              <a:gs pos="4500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8000000" scaled="0"/>
            <a:tileRect/>
          </a:gradFill>
          <a:ln w="63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7400000" scaled="0"/>
            </a:gradFill>
            <a:prstDash val="solid"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3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rPr>
              <a:t>可扩展性</a:t>
            </a:r>
            <a:endParaRPr kumimoji="0" lang="en-US" sz="263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1116927" y="1764592"/>
            <a:ext cx="3753159" cy="1656973"/>
          </a:xfrm>
          <a:prstGeom prst="roundRect">
            <a:avLst/>
          </a:prstGeom>
          <a:solidFill>
            <a:srgbClr val="355C7D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7064822" y="1764592"/>
            <a:ext cx="3753159" cy="1656973"/>
          </a:xfrm>
          <a:prstGeom prst="roundRect">
            <a:avLst/>
          </a:prstGeom>
          <a:solidFill>
            <a:srgbClr val="018DC8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116927" y="3999281"/>
            <a:ext cx="3753159" cy="1656973"/>
          </a:xfrm>
          <a:prstGeom prst="roundRect">
            <a:avLst/>
          </a:prstGeom>
          <a:solidFill>
            <a:srgbClr val="FB7272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7064822" y="3999281"/>
            <a:ext cx="3753159" cy="1656973"/>
          </a:xfrm>
          <a:prstGeom prst="roundRect">
            <a:avLst/>
          </a:prstGeom>
          <a:solidFill>
            <a:srgbClr val="017BC4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1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03447" y="1868151"/>
            <a:ext cx="3041351" cy="1449852"/>
            <a:chOff x="971600" y="1305195"/>
            <a:chExt cx="2281014" cy="1101053"/>
          </a:xfrm>
        </p:grpSpPr>
        <p:sp>
          <p:nvSpPr>
            <p:cNvPr id="89" name="圆角矩形 88"/>
            <p:cNvSpPr/>
            <p:nvPr/>
          </p:nvSpPr>
          <p:spPr>
            <a:xfrm>
              <a:off x="971600" y="1305195"/>
              <a:ext cx="2281014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lvl="0" algn="ctr" defTabSz="1219139">
                <a:defRPr/>
              </a:pPr>
              <a:r>
                <a:rPr lang="zh-CN" altLang="en-US" dirty="0"/>
                <a:t>界面简洁 易操作</a:t>
              </a:r>
              <a:endParaRPr kumimoji="0" lang="en-US" sz="1881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0" name="TextBox 36"/>
            <p:cNvSpPr txBox="1"/>
            <p:nvPr/>
          </p:nvSpPr>
          <p:spPr>
            <a:xfrm>
              <a:off x="1040620" y="1394055"/>
              <a:ext cx="2149561" cy="32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3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103447" y="4070879"/>
            <a:ext cx="3054831" cy="1481810"/>
            <a:chOff x="971600" y="2978003"/>
            <a:chExt cx="2291124" cy="1125323"/>
          </a:xfrm>
        </p:grpSpPr>
        <p:sp>
          <p:nvSpPr>
            <p:cNvPr id="92" name="圆角矩形 91"/>
            <p:cNvSpPr/>
            <p:nvPr/>
          </p:nvSpPr>
          <p:spPr>
            <a:xfrm>
              <a:off x="971600" y="3002273"/>
              <a:ext cx="2281014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3" name="TextBox 39"/>
            <p:cNvSpPr txBox="1"/>
            <p:nvPr/>
          </p:nvSpPr>
          <p:spPr>
            <a:xfrm>
              <a:off x="1016083" y="2978003"/>
              <a:ext cx="2246641" cy="1016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9139">
                <a:lnSpc>
                  <a:spcPct val="150000"/>
                </a:lnSpc>
                <a:defRPr/>
              </a:pPr>
              <a:r>
                <a:rPr lang="zh-CN" altLang="en-US" dirty="0"/>
                <a:t>随着管理与服务的变化，系统必然会有横向、纵向扩展、系统负载的重大变化</a:t>
              </a:r>
              <a:endParaRPr lang="zh-CN" altLang="en-US" sz="163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517788" y="1868151"/>
            <a:ext cx="3284015" cy="1449853"/>
            <a:chOff x="5782357" y="1305195"/>
            <a:chExt cx="2463011" cy="1101053"/>
          </a:xfrm>
        </p:grpSpPr>
        <p:sp>
          <p:nvSpPr>
            <p:cNvPr id="95" name="圆角矩形 94"/>
            <p:cNvSpPr/>
            <p:nvPr/>
          </p:nvSpPr>
          <p:spPr>
            <a:xfrm>
              <a:off x="5782357" y="1305195"/>
              <a:ext cx="2463011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6" name="TextBox 42"/>
            <p:cNvSpPr txBox="1"/>
            <p:nvPr/>
          </p:nvSpPr>
          <p:spPr>
            <a:xfrm>
              <a:off x="5928365" y="1610301"/>
              <a:ext cx="2211995" cy="49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开放性、标准化、易扩展、易升级</a:t>
              </a:r>
              <a:endParaRPr lang="zh-CN" altLang="zh-CN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517788" y="4102839"/>
            <a:ext cx="3284015" cy="1449852"/>
            <a:chOff x="5782357" y="3002273"/>
            <a:chExt cx="2463011" cy="1101053"/>
          </a:xfrm>
        </p:grpSpPr>
        <p:sp>
          <p:nvSpPr>
            <p:cNvPr id="98" name="圆角矩形 97"/>
            <p:cNvSpPr/>
            <p:nvPr/>
          </p:nvSpPr>
          <p:spPr>
            <a:xfrm>
              <a:off x="5782357" y="3002273"/>
              <a:ext cx="2463011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1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9" name="TextBox 45"/>
            <p:cNvSpPr txBox="1"/>
            <p:nvPr/>
          </p:nvSpPr>
          <p:spPr>
            <a:xfrm>
              <a:off x="5914697" y="3064857"/>
              <a:ext cx="2225662" cy="97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9139">
                <a:lnSpc>
                  <a:spcPct val="150000"/>
                </a:lnSpc>
                <a:defRPr/>
              </a:pPr>
              <a:r>
                <a:rPr lang="zh-CN" altLang="en-US" dirty="0"/>
                <a:t>充分利用目前系统的成果，保护前期投资，与现有系统协同工作</a:t>
              </a:r>
              <a:endParaRPr kumimoji="0" lang="zh-CN" altLang="en-US" sz="163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71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018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2891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4110" y="1828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rPr>
              <a:t>系统概述</a:t>
            </a:r>
            <a:endParaRPr lang="en-US" altLang="zh-CN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201" y="116116"/>
            <a:ext cx="580572" cy="580572"/>
            <a:chOff x="1217095" y="2017183"/>
            <a:chExt cx="2732895" cy="2732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8424" r="18148" b="48923"/>
            <a:stretch/>
          </p:blipFill>
          <p:spPr>
            <a:xfrm>
              <a:off x="1217095" y="2017183"/>
              <a:ext cx="2732895" cy="273289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1" name="任意多边形 40"/>
            <p:cNvSpPr/>
            <p:nvPr/>
          </p:nvSpPr>
          <p:spPr>
            <a:xfrm>
              <a:off x="3129880" y="2080117"/>
              <a:ext cx="228259" cy="137752"/>
            </a:xfrm>
            <a:custGeom>
              <a:avLst/>
              <a:gdLst>
                <a:gd name="connsiteX0" fmla="*/ 398765 w 402320"/>
                <a:gd name="connsiteY0" fmla="*/ 0 h 242795"/>
                <a:gd name="connsiteX1" fmla="*/ 402320 w 402320"/>
                <a:gd name="connsiteY1" fmla="*/ 9711 h 242795"/>
                <a:gd name="connsiteX2" fmla="*/ 268755 w 402320"/>
                <a:gd name="connsiteY2" fmla="*/ 242795 h 242795"/>
                <a:gd name="connsiteX3" fmla="*/ 186400 w 402320"/>
                <a:gd name="connsiteY3" fmla="*/ 192763 h 242795"/>
                <a:gd name="connsiteX4" fmla="*/ 0 w 402320"/>
                <a:gd name="connsiteY4" fmla="*/ 102969 h 242795"/>
                <a:gd name="connsiteX5" fmla="*/ 139007 w 402320"/>
                <a:gd name="connsiteY5" fmla="*/ 54986 h 242795"/>
                <a:gd name="connsiteX6" fmla="*/ 295708 w 402320"/>
                <a:gd name="connsiteY6" fmla="*/ 15728 h 2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0" h="242795">
                  <a:moveTo>
                    <a:pt x="398765" y="0"/>
                  </a:moveTo>
                  <a:lnTo>
                    <a:pt x="402320" y="9711"/>
                  </a:lnTo>
                  <a:lnTo>
                    <a:pt x="268755" y="242795"/>
                  </a:lnTo>
                  <a:lnTo>
                    <a:pt x="186400" y="192763"/>
                  </a:lnTo>
                  <a:lnTo>
                    <a:pt x="0" y="102969"/>
                  </a:lnTo>
                  <a:lnTo>
                    <a:pt x="139007" y="54986"/>
                  </a:lnTo>
                  <a:cubicBezTo>
                    <a:pt x="190349" y="39713"/>
                    <a:pt x="242618" y="26592"/>
                    <a:pt x="295708" y="15728"/>
                  </a:cubicBezTo>
                  <a:close/>
                </a:path>
              </a:pathLst>
            </a:custGeom>
            <a:solidFill>
              <a:srgbClr val="EBF5FF"/>
            </a:solidFill>
            <a:ln>
              <a:solidFill>
                <a:srgbClr val="EB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279473" y="2082135"/>
              <a:ext cx="138984" cy="229684"/>
            </a:xfrm>
            <a:custGeom>
              <a:avLst/>
              <a:gdLst>
                <a:gd name="connsiteX0" fmla="*/ 133300 w 239318"/>
                <a:gd name="connsiteY0" fmla="*/ 0 h 395495"/>
                <a:gd name="connsiteX1" fmla="*/ 176046 w 239318"/>
                <a:gd name="connsiteY1" fmla="*/ 116791 h 395495"/>
                <a:gd name="connsiteX2" fmla="*/ 238374 w 239318"/>
                <a:gd name="connsiteY2" fmla="*/ 387237 h 395495"/>
                <a:gd name="connsiteX3" fmla="*/ 239318 w 239318"/>
                <a:gd name="connsiteY3" fmla="*/ 395495 h 395495"/>
                <a:gd name="connsiteX4" fmla="*/ 114674 w 239318"/>
                <a:gd name="connsiteY4" fmla="*/ 302288 h 395495"/>
                <a:gd name="connsiteX5" fmla="*/ 0 w 239318"/>
                <a:gd name="connsiteY5" fmla="*/ 232622 h 39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18" h="395495">
                  <a:moveTo>
                    <a:pt x="133300" y="0"/>
                  </a:moveTo>
                  <a:lnTo>
                    <a:pt x="176046" y="116791"/>
                  </a:lnTo>
                  <a:cubicBezTo>
                    <a:pt x="203279" y="204348"/>
                    <a:pt x="224231" y="294672"/>
                    <a:pt x="238374" y="387237"/>
                  </a:cubicBezTo>
                  <a:lnTo>
                    <a:pt x="239318" y="395495"/>
                  </a:lnTo>
                  <a:lnTo>
                    <a:pt x="114674" y="302288"/>
                  </a:lnTo>
                  <a:lnTo>
                    <a:pt x="0" y="232622"/>
                  </a:lnTo>
                  <a:close/>
                </a:path>
              </a:pathLst>
            </a:custGeom>
            <a:solidFill>
              <a:srgbClr val="88CCF7"/>
            </a:solidFill>
            <a:ln>
              <a:solidFill>
                <a:srgbClr val="88C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Freeform 6"/>
          <p:cNvSpPr>
            <a:spLocks/>
          </p:cNvSpPr>
          <p:nvPr/>
        </p:nvSpPr>
        <p:spPr bwMode="auto">
          <a:xfrm>
            <a:off x="2545158" y="5735190"/>
            <a:ext cx="1271091" cy="1122093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0991" tIns="45494" rIns="90991" bIns="4549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1274066" y="1171401"/>
            <a:ext cx="3864053" cy="4518396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rgbClr val="FB7272"/>
          </a:solidFill>
          <a:ln>
            <a:noFill/>
          </a:ln>
          <a:extLst/>
        </p:spPr>
        <p:txBody>
          <a:bodyPr vert="horz" wrap="square" lIns="90991" tIns="45494" rIns="90991" bIns="4549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2256347" y="1171402"/>
            <a:ext cx="2643742" cy="1632078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rgbClr val="018DC8"/>
          </a:solidFill>
          <a:ln>
            <a:noFill/>
          </a:ln>
          <a:extLst/>
        </p:spPr>
        <p:txBody>
          <a:bodyPr vert="horz" wrap="square" lIns="90991" tIns="45494" rIns="90991" bIns="4549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49" name="Freeform 10"/>
          <p:cNvSpPr>
            <a:spLocks/>
          </p:cNvSpPr>
          <p:nvPr/>
        </p:nvSpPr>
        <p:spPr bwMode="auto">
          <a:xfrm>
            <a:off x="3649627" y="2096402"/>
            <a:ext cx="1488494" cy="2357969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017BC4"/>
          </a:solidFill>
          <a:ln>
            <a:noFill/>
          </a:ln>
          <a:extLst/>
        </p:spPr>
        <p:txBody>
          <a:bodyPr vert="horz" wrap="square" lIns="90991" tIns="45494" rIns="90991" bIns="4549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0" name="Freeform 11"/>
          <p:cNvSpPr>
            <a:spLocks/>
          </p:cNvSpPr>
          <p:nvPr/>
        </p:nvSpPr>
        <p:spPr bwMode="auto">
          <a:xfrm>
            <a:off x="1255022" y="1419112"/>
            <a:ext cx="1632900" cy="2405004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  <a:extLst/>
        </p:spPr>
        <p:txBody>
          <a:bodyPr vert="horz" wrap="square" lIns="90991" tIns="45494" rIns="90991" bIns="4549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393478" y="2081270"/>
            <a:ext cx="1151678" cy="1224180"/>
            <a:chOff x="1681435" y="1637023"/>
            <a:chExt cx="1152128" cy="1239563"/>
          </a:xfrm>
        </p:grpSpPr>
        <p:sp>
          <p:nvSpPr>
            <p:cNvPr id="52" name="TextBox 106"/>
            <p:cNvSpPr txBox="1"/>
            <p:nvPr/>
          </p:nvSpPr>
          <p:spPr>
            <a:xfrm>
              <a:off x="2007270" y="1637023"/>
              <a:ext cx="462167" cy="640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39"/>
              <a:r>
                <a:rPr lang="en-US" altLang="zh-CN" sz="3511" b="1" dirty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511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3" name="TextBox 107"/>
            <p:cNvSpPr txBox="1"/>
            <p:nvPr/>
          </p:nvSpPr>
          <p:spPr>
            <a:xfrm>
              <a:off x="1681435" y="2157597"/>
              <a:ext cx="1152128" cy="718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39"/>
              <a:r>
                <a:rPr lang="zh-CN" altLang="en-US" sz="2007" dirty="0">
                  <a:solidFill>
                    <a:srgbClr val="F8F8F8"/>
                  </a:solidFill>
                  <a:latin typeface="微软雅黑"/>
                  <a:ea typeface="微软雅黑"/>
                </a:rPr>
                <a:t>系统管理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031768" y="1274739"/>
            <a:ext cx="1151678" cy="898019"/>
            <a:chOff x="3362324" y="871906"/>
            <a:chExt cx="1152128" cy="909304"/>
          </a:xfrm>
        </p:grpSpPr>
        <p:sp>
          <p:nvSpPr>
            <p:cNvPr id="55" name="TextBox 109"/>
            <p:cNvSpPr txBox="1"/>
            <p:nvPr/>
          </p:nvSpPr>
          <p:spPr>
            <a:xfrm>
              <a:off x="3616226" y="871906"/>
              <a:ext cx="423679" cy="56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39"/>
              <a:r>
                <a:rPr lang="en-US" altLang="zh-CN" sz="3010" b="1" dirty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01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6" name="TextBox 110"/>
            <p:cNvSpPr txBox="1"/>
            <p:nvPr/>
          </p:nvSpPr>
          <p:spPr>
            <a:xfrm>
              <a:off x="3362324" y="1414119"/>
              <a:ext cx="1152128" cy="36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39"/>
              <a:r>
                <a:rPr lang="zh-CN" altLang="en-US" sz="1756" dirty="0">
                  <a:solidFill>
                    <a:srgbClr val="F8F8F8"/>
                  </a:solidFill>
                  <a:latin typeface="微软雅黑"/>
                  <a:ea typeface="微软雅黑"/>
                </a:rPr>
                <a:t>车辆调度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849116" y="2605706"/>
            <a:ext cx="1151678" cy="1315707"/>
            <a:chOff x="4138032" y="2168050"/>
            <a:chExt cx="1152128" cy="1332238"/>
          </a:xfrm>
        </p:grpSpPr>
        <p:sp>
          <p:nvSpPr>
            <p:cNvPr id="58" name="TextBox 112"/>
            <p:cNvSpPr txBox="1"/>
            <p:nvPr/>
          </p:nvSpPr>
          <p:spPr>
            <a:xfrm>
              <a:off x="4463867" y="2168050"/>
              <a:ext cx="462167" cy="640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39"/>
              <a:r>
                <a:rPr lang="en-US" altLang="zh-CN" sz="3511" b="1" dirty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511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9" name="TextBox 113"/>
            <p:cNvSpPr txBox="1"/>
            <p:nvPr/>
          </p:nvSpPr>
          <p:spPr>
            <a:xfrm>
              <a:off x="4138032" y="2781301"/>
              <a:ext cx="1152128" cy="71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39"/>
              <a:r>
                <a:rPr lang="zh-CN" altLang="en-US" sz="2007" dirty="0">
                  <a:solidFill>
                    <a:srgbClr val="F8F8F8"/>
                  </a:solidFill>
                  <a:latin typeface="微软雅黑"/>
                  <a:ea typeface="微软雅黑"/>
                </a:rPr>
                <a:t>财务结算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641833" y="4087063"/>
            <a:ext cx="1151678" cy="1216614"/>
            <a:chOff x="2930276" y="3668024"/>
            <a:chExt cx="1152128" cy="1231902"/>
          </a:xfrm>
        </p:grpSpPr>
        <p:sp>
          <p:nvSpPr>
            <p:cNvPr id="61" name="TextBox 115"/>
            <p:cNvSpPr txBox="1"/>
            <p:nvPr/>
          </p:nvSpPr>
          <p:spPr>
            <a:xfrm>
              <a:off x="3256111" y="3668024"/>
              <a:ext cx="462167" cy="640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39"/>
              <a:r>
                <a:rPr lang="en-US" altLang="zh-CN" sz="3511" b="1" dirty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511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2" name="TextBox 116"/>
            <p:cNvSpPr txBox="1"/>
            <p:nvPr/>
          </p:nvSpPr>
          <p:spPr>
            <a:xfrm>
              <a:off x="2930276" y="4180937"/>
              <a:ext cx="1152128" cy="718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39"/>
              <a:r>
                <a:rPr lang="zh-CN" altLang="en-US" sz="2007" dirty="0">
                  <a:solidFill>
                    <a:srgbClr val="F8F8F8"/>
                  </a:solidFill>
                  <a:latin typeface="微软雅黑"/>
                  <a:ea typeface="微软雅黑"/>
                </a:rPr>
                <a:t>数据报表</a:t>
              </a:r>
            </a:p>
          </p:txBody>
        </p:sp>
      </p:grpSp>
      <p:sp>
        <p:nvSpPr>
          <p:cNvPr id="63" name="TextBox 117"/>
          <p:cNvSpPr txBox="1"/>
          <p:nvPr/>
        </p:nvSpPr>
        <p:spPr>
          <a:xfrm>
            <a:off x="2664571" y="5934443"/>
            <a:ext cx="1151678" cy="70961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algn="ctr" defTabSz="1219139"/>
            <a:r>
              <a:rPr lang="zh-CN" altLang="en-US" sz="2007" b="1" dirty="0">
                <a:solidFill>
                  <a:srgbClr val="F8F8F8"/>
                </a:solidFill>
                <a:latin typeface="微软雅黑"/>
                <a:ea typeface="微软雅黑"/>
              </a:rPr>
              <a:t>运营监控</a:t>
            </a:r>
          </a:p>
        </p:txBody>
      </p:sp>
      <p:sp>
        <p:nvSpPr>
          <p:cNvPr id="64" name="TextBox 118"/>
          <p:cNvSpPr txBox="1"/>
          <p:nvPr/>
        </p:nvSpPr>
        <p:spPr>
          <a:xfrm>
            <a:off x="6960040" y="1059807"/>
            <a:ext cx="4030874" cy="163621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defTabSz="1219139"/>
            <a:r>
              <a:rPr lang="zh-CN" altLang="en-US" sz="2007" dirty="0">
                <a:solidFill>
                  <a:srgbClr val="262626"/>
                </a:solidFill>
                <a:latin typeface="微软雅黑"/>
                <a:ea typeface="微软雅黑"/>
              </a:rPr>
              <a:t>系统管理 ：对系统数据的基础管理，如设备，站牌，活动等一系列的软硬件设施</a:t>
            </a:r>
            <a:endParaRPr lang="en-US" altLang="zh-CN" sz="2007" dirty="0">
              <a:solidFill>
                <a:srgbClr val="262626"/>
              </a:solidFill>
              <a:latin typeface="微软雅黑"/>
              <a:ea typeface="微软雅黑"/>
            </a:endParaRPr>
          </a:p>
          <a:p>
            <a:pPr defTabSz="1219139"/>
            <a:endParaRPr lang="zh-CN" altLang="en-US" sz="2007" dirty="0">
              <a:solidFill>
                <a:srgbClr val="262626"/>
              </a:solidFill>
              <a:latin typeface="微软雅黑"/>
              <a:ea typeface="微软雅黑"/>
            </a:endParaRPr>
          </a:p>
          <a:p>
            <a:pPr defTabSz="1219139"/>
            <a:endParaRPr lang="en-US" altLang="zh-CN" sz="2007" dirty="0">
              <a:solidFill>
                <a:srgbClr val="262626"/>
              </a:solidFill>
              <a:latin typeface="微软雅黑"/>
              <a:ea typeface="微软雅黑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748498" y="1055701"/>
            <a:ext cx="961711" cy="950144"/>
            <a:chOff x="6409426" y="1173624"/>
            <a:chExt cx="962086" cy="962084"/>
          </a:xfrm>
          <a:solidFill>
            <a:srgbClr val="355C7D"/>
          </a:solidFill>
        </p:grpSpPr>
        <p:sp>
          <p:nvSpPr>
            <p:cNvPr id="66" name="椭圆 65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114673" tIns="57337" rIns="114673" bIns="5733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7" name="TextBox 121"/>
            <p:cNvSpPr txBox="1"/>
            <p:nvPr/>
          </p:nvSpPr>
          <p:spPr>
            <a:xfrm>
              <a:off x="6653352" y="1282181"/>
              <a:ext cx="462166" cy="64055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11" b="1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/>
                  <a:ea typeface="微软雅黑"/>
                </a:rPr>
                <a:t>1</a:t>
              </a:r>
              <a:endParaRPr kumimoji="0" lang="zh-CN" altLang="en-US" sz="3511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755978" y="2203766"/>
            <a:ext cx="961711" cy="950144"/>
            <a:chOff x="6409426" y="2394908"/>
            <a:chExt cx="962086" cy="962084"/>
          </a:xfrm>
          <a:solidFill>
            <a:srgbClr val="018DC8"/>
          </a:solidFill>
        </p:grpSpPr>
        <p:sp>
          <p:nvSpPr>
            <p:cNvPr id="69" name="椭圆 68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114673" tIns="57337" rIns="114673" bIns="5733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0" name="TextBox 124"/>
            <p:cNvSpPr txBox="1"/>
            <p:nvPr/>
          </p:nvSpPr>
          <p:spPr>
            <a:xfrm>
              <a:off x="6651871" y="2523286"/>
              <a:ext cx="462166" cy="64055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11" b="1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/>
                  <a:ea typeface="微软雅黑"/>
                </a:rPr>
                <a:t>2</a:t>
              </a:r>
              <a:endParaRPr kumimoji="0" lang="zh-CN" altLang="en-US" sz="3511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740886" y="3413347"/>
            <a:ext cx="961711" cy="950144"/>
            <a:chOff x="6409426" y="3568104"/>
            <a:chExt cx="962086" cy="962084"/>
          </a:xfrm>
          <a:solidFill>
            <a:srgbClr val="017BC4"/>
          </a:solidFill>
        </p:grpSpPr>
        <p:sp>
          <p:nvSpPr>
            <p:cNvPr id="72" name="椭圆 71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114673" tIns="57337" rIns="114673" bIns="5733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3" name="TextBox 127"/>
            <p:cNvSpPr txBox="1"/>
            <p:nvPr/>
          </p:nvSpPr>
          <p:spPr>
            <a:xfrm>
              <a:off x="6667001" y="3710248"/>
              <a:ext cx="462166" cy="64055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11" b="1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/>
                  <a:ea typeface="微软雅黑"/>
                </a:rPr>
                <a:t>3</a:t>
              </a:r>
              <a:endParaRPr kumimoji="0" lang="zh-CN" altLang="en-US" sz="3511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55978" y="4570848"/>
            <a:ext cx="961711" cy="950144"/>
            <a:chOff x="6409426" y="4869160"/>
            <a:chExt cx="962086" cy="962084"/>
          </a:xfrm>
          <a:solidFill>
            <a:srgbClr val="7030A0"/>
          </a:solidFill>
        </p:grpSpPr>
        <p:sp>
          <p:nvSpPr>
            <p:cNvPr id="75" name="椭圆 74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solidFill>
              <a:srgbClr val="FB7272"/>
            </a:solidFill>
            <a:ln>
              <a:noFill/>
            </a:ln>
            <a:extLst/>
          </p:spPr>
          <p:txBody>
            <a:bodyPr vert="horz" wrap="square" lIns="114673" tIns="57337" rIns="114673" bIns="5733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6" name="TextBox 130"/>
            <p:cNvSpPr txBox="1"/>
            <p:nvPr/>
          </p:nvSpPr>
          <p:spPr>
            <a:xfrm>
              <a:off x="6660249" y="5005505"/>
              <a:ext cx="462166" cy="6405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511" b="1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/>
                  <a:ea typeface="微软雅黑"/>
                </a:rPr>
                <a:t>4</a:t>
              </a:r>
              <a:endParaRPr kumimoji="0" lang="zh-CN" altLang="en-US" sz="3511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77" name="TextBox 131"/>
          <p:cNvSpPr txBox="1"/>
          <p:nvPr/>
        </p:nvSpPr>
        <p:spPr>
          <a:xfrm>
            <a:off x="6960038" y="2266809"/>
            <a:ext cx="4030874" cy="70961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defTabSz="1219139"/>
            <a:r>
              <a:rPr lang="zh-CN" altLang="en-US" sz="2007" dirty="0">
                <a:solidFill>
                  <a:srgbClr val="262626"/>
                </a:solidFill>
                <a:latin typeface="微软雅黑"/>
                <a:ea typeface="微软雅黑"/>
              </a:rPr>
              <a:t>车辆调度 ：对车辆，驾驶员的调度安排，以及行驶记录的查看</a:t>
            </a:r>
            <a:endParaRPr lang="en-US" altLang="zh-CN" sz="2007" dirty="0">
              <a:solidFill>
                <a:srgbClr val="262626"/>
              </a:solidFill>
              <a:latin typeface="微软雅黑"/>
              <a:ea typeface="微软雅黑"/>
            </a:endParaRPr>
          </a:p>
        </p:txBody>
      </p:sp>
      <p:sp>
        <p:nvSpPr>
          <p:cNvPr id="78" name="TextBox 132"/>
          <p:cNvSpPr txBox="1"/>
          <p:nvPr/>
        </p:nvSpPr>
        <p:spPr>
          <a:xfrm>
            <a:off x="6906104" y="3405514"/>
            <a:ext cx="4030874" cy="70961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defTabSz="1219139"/>
            <a:r>
              <a:rPr lang="zh-CN" altLang="en-US" sz="2007" dirty="0">
                <a:solidFill>
                  <a:srgbClr val="262626"/>
                </a:solidFill>
                <a:latin typeface="微软雅黑"/>
                <a:ea typeface="微软雅黑"/>
              </a:rPr>
              <a:t> 财务结算 ：主要用于收付款管理和记账</a:t>
            </a:r>
            <a:endParaRPr lang="en-US" altLang="zh-CN" sz="2007" dirty="0">
              <a:solidFill>
                <a:srgbClr val="262626"/>
              </a:solidFill>
              <a:latin typeface="微软雅黑"/>
              <a:ea typeface="微软雅黑"/>
            </a:endParaRPr>
          </a:p>
        </p:txBody>
      </p:sp>
      <p:sp>
        <p:nvSpPr>
          <p:cNvPr id="79" name="TextBox 133"/>
          <p:cNvSpPr txBox="1"/>
          <p:nvPr/>
        </p:nvSpPr>
        <p:spPr>
          <a:xfrm>
            <a:off x="6887060" y="4596393"/>
            <a:ext cx="4030874" cy="70961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defTabSz="1219139"/>
            <a:r>
              <a:rPr lang="en-US" altLang="zh-CN" sz="2007" dirty="0">
                <a:solidFill>
                  <a:srgbClr val="262626"/>
                </a:solidFill>
                <a:latin typeface="微软雅黑"/>
                <a:ea typeface="微软雅黑"/>
              </a:rPr>
              <a:t> </a:t>
            </a:r>
            <a:r>
              <a:rPr lang="zh-CN" altLang="en-US" sz="2007" dirty="0">
                <a:solidFill>
                  <a:srgbClr val="262626"/>
                </a:solidFill>
                <a:latin typeface="微软雅黑"/>
                <a:ea typeface="微软雅黑"/>
              </a:rPr>
              <a:t>数据报表 ： 统计数据，便于直观反映</a:t>
            </a:r>
          </a:p>
        </p:txBody>
      </p:sp>
      <p:sp>
        <p:nvSpPr>
          <p:cNvPr id="43" name="TextBox 115">
            <a:extLst>
              <a:ext uri="{FF2B5EF4-FFF2-40B4-BE49-F238E27FC236}">
                <a16:creationId xmlns:a16="http://schemas.microsoft.com/office/drawing/2014/main" id="{6178D22A-F8DB-4EB8-BD11-ECA5BE2ABB48}"/>
              </a:ext>
            </a:extLst>
          </p:cNvPr>
          <p:cNvSpPr txBox="1"/>
          <p:nvPr/>
        </p:nvSpPr>
        <p:spPr>
          <a:xfrm>
            <a:off x="2433578" y="5725442"/>
            <a:ext cx="461986" cy="632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39"/>
            <a:r>
              <a:rPr lang="en-US" altLang="zh-CN" sz="3511" b="1" dirty="0">
                <a:solidFill>
                  <a:srgbClr val="F8F8F8"/>
                </a:solidFill>
                <a:latin typeface="微软雅黑"/>
                <a:ea typeface="微软雅黑"/>
              </a:rPr>
              <a:t>5</a:t>
            </a:r>
            <a:endParaRPr lang="zh-CN" altLang="en-US" sz="3511" b="1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5D7777F-906F-4EC9-A806-F11F7EBCA2C7}"/>
              </a:ext>
            </a:extLst>
          </p:cNvPr>
          <p:cNvGrpSpPr/>
          <p:nvPr/>
        </p:nvGrpSpPr>
        <p:grpSpPr>
          <a:xfrm>
            <a:off x="5755978" y="5802299"/>
            <a:ext cx="961711" cy="950144"/>
            <a:chOff x="6409426" y="4869160"/>
            <a:chExt cx="962086" cy="962084"/>
          </a:xfrm>
          <a:solidFill>
            <a:srgbClr val="C00000"/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5C025B5-662D-4F68-91BF-EB9BF9C68B1C}"/>
                </a:ext>
              </a:extLst>
            </p:cNvPr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114673" tIns="57337" rIns="114673" bIns="5733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0" name="TextBox 130">
              <a:extLst>
                <a:ext uri="{FF2B5EF4-FFF2-40B4-BE49-F238E27FC236}">
                  <a16:creationId xmlns:a16="http://schemas.microsoft.com/office/drawing/2014/main" id="{556F1D0F-CC92-4E16-BAFE-9088109B0A1D}"/>
                </a:ext>
              </a:extLst>
            </p:cNvPr>
            <p:cNvSpPr txBox="1"/>
            <p:nvPr/>
          </p:nvSpPr>
          <p:spPr>
            <a:xfrm>
              <a:off x="6660249" y="5005505"/>
              <a:ext cx="462166" cy="64055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12191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511" b="1" kern="0" dirty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kumimoji="0" lang="zh-CN" altLang="en-US" sz="3511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81" name="TextBox 133">
            <a:extLst>
              <a:ext uri="{FF2B5EF4-FFF2-40B4-BE49-F238E27FC236}">
                <a16:creationId xmlns:a16="http://schemas.microsoft.com/office/drawing/2014/main" id="{3B8D27E7-A46A-4C19-96A6-D9D0639C5EBD}"/>
              </a:ext>
            </a:extLst>
          </p:cNvPr>
          <p:cNvSpPr txBox="1"/>
          <p:nvPr/>
        </p:nvSpPr>
        <p:spPr>
          <a:xfrm>
            <a:off x="6968414" y="5766268"/>
            <a:ext cx="4030874" cy="70961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defTabSz="1219139"/>
            <a:r>
              <a:rPr lang="en-US" altLang="zh-CN" sz="2007" dirty="0">
                <a:solidFill>
                  <a:srgbClr val="262626"/>
                </a:solidFill>
                <a:latin typeface="微软雅黑"/>
                <a:ea typeface="微软雅黑"/>
              </a:rPr>
              <a:t> </a:t>
            </a:r>
            <a:r>
              <a:rPr lang="zh-CN" altLang="en-US" sz="2007" dirty="0">
                <a:solidFill>
                  <a:srgbClr val="262626"/>
                </a:solidFill>
                <a:latin typeface="微软雅黑"/>
                <a:ea typeface="微软雅黑"/>
              </a:rPr>
              <a:t>运营监控 ： 监控车辆的实时位置以及给车辆发送操作指令</a:t>
            </a:r>
          </a:p>
        </p:txBody>
      </p:sp>
    </p:spTree>
    <p:extLst>
      <p:ext uri="{BB962C8B-B14F-4D97-AF65-F5344CB8AC3E}">
        <p14:creationId xmlns:p14="http://schemas.microsoft.com/office/powerpoint/2010/main" val="19486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00"/>
                            </p:stCondLst>
                            <p:childTnLst>
                              <p:par>
                                <p:cTn id="5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00"/>
                            </p:stCondLst>
                            <p:childTnLst>
                              <p:par>
                                <p:cTn id="7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00"/>
                            </p:stCondLst>
                            <p:childTnLst>
                              <p:par>
                                <p:cTn id="8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2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63" grpId="0"/>
      <p:bldP spid="64" grpId="0"/>
      <p:bldP spid="77" grpId="0"/>
      <p:bldP spid="78" grpId="0"/>
      <p:bldP spid="79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-44400" y="-51152"/>
            <a:ext cx="12236400" cy="68829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 rot="459083">
            <a:off x="2263107" y="1092655"/>
            <a:ext cx="7643461" cy="5192167"/>
            <a:chOff x="4056378" y="1111070"/>
            <a:chExt cx="3788957" cy="923774"/>
          </a:xfrm>
        </p:grpSpPr>
        <p:sp>
          <p:nvSpPr>
            <p:cNvPr id="25" name="圆角矩形 24"/>
            <p:cNvSpPr/>
            <p:nvPr/>
          </p:nvSpPr>
          <p:spPr>
            <a:xfrm rot="10342387">
              <a:off x="4056378" y="1111070"/>
              <a:ext cx="3788957" cy="6753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22847" y="1612482"/>
              <a:ext cx="93891" cy="42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05824" y="4930140"/>
            <a:ext cx="3686177" cy="1927860"/>
            <a:chOff x="8505824" y="4930140"/>
            <a:chExt cx="3686177" cy="1927860"/>
          </a:xfrm>
        </p:grpSpPr>
        <p:sp>
          <p:nvSpPr>
            <p:cNvPr id="40" name="任意多边形 39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0" y="0"/>
            <a:ext cx="3686177" cy="1927860"/>
            <a:chOff x="8505824" y="4930140"/>
            <a:chExt cx="3686177" cy="1927860"/>
          </a:xfrm>
        </p:grpSpPr>
        <p:sp>
          <p:nvSpPr>
            <p:cNvPr id="43" name="任意多边形 42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F8D2A8A-A345-44E5-93DB-55229016D649}"/>
              </a:ext>
            </a:extLst>
          </p:cNvPr>
          <p:cNvSpPr/>
          <p:nvPr/>
        </p:nvSpPr>
        <p:spPr>
          <a:xfrm>
            <a:off x="3166816" y="174122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根据招标文件的要求， 本项目的培训对象为学校管理车队、车辆管理员、驾驶人管理员、全校教职员工、系统维护人员等，培训的内容应包括对本项目的管理、操作、运维，主要侧重于对该系统的使用及系统的基本维护、常见问题及解决办法等，并提供实践性的操作，旨在使受训者熟悉系统设计的思路， 掌握系统的操作和维护等。 按培训的目的和对象不同，本项目中主要包括的培训，可分为两个类别的培训，依次为：系统操作及管理培训。</a:t>
            </a:r>
          </a:p>
        </p:txBody>
      </p:sp>
    </p:spTree>
    <p:extLst>
      <p:ext uri="{BB962C8B-B14F-4D97-AF65-F5344CB8AC3E}">
        <p14:creationId xmlns:p14="http://schemas.microsoft.com/office/powerpoint/2010/main" val="22094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40" r="540"/>
          <a:stretch/>
        </p:blipFill>
        <p:spPr>
          <a:xfrm>
            <a:off x="0" y="-24975"/>
            <a:ext cx="12236400" cy="68829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355053" y="2715079"/>
            <a:ext cx="7481895" cy="1427842"/>
            <a:chOff x="4049486" y="1480457"/>
            <a:chExt cx="3802743" cy="725714"/>
          </a:xfrm>
        </p:grpSpPr>
        <p:sp>
          <p:nvSpPr>
            <p:cNvPr id="25" name="圆角矩形 24"/>
            <p:cNvSpPr/>
            <p:nvPr/>
          </p:nvSpPr>
          <p:spPr>
            <a:xfrm>
              <a:off x="4049486" y="1480457"/>
              <a:ext cx="3802743" cy="7257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22847" y="1612482"/>
              <a:ext cx="2523417" cy="42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 </a:t>
              </a: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18DC8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02 </a:t>
              </a: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cs typeface="Microsoft JhengHei Light" panose="020B0304030504040204" pitchFamily="34" charset="-122"/>
                </a:rPr>
                <a:t>系统业务流程</a:t>
              </a:r>
              <a:endPara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05824" y="4930140"/>
            <a:ext cx="3686177" cy="1927860"/>
            <a:chOff x="8505824" y="4930140"/>
            <a:chExt cx="3686177" cy="1927860"/>
          </a:xfrm>
        </p:grpSpPr>
        <p:sp>
          <p:nvSpPr>
            <p:cNvPr id="40" name="任意多边形 39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0" y="0"/>
            <a:ext cx="3686177" cy="1927860"/>
            <a:chOff x="8505824" y="4930140"/>
            <a:chExt cx="3686177" cy="1927860"/>
          </a:xfrm>
        </p:grpSpPr>
        <p:sp>
          <p:nvSpPr>
            <p:cNvPr id="43" name="任意多边形 42"/>
            <p:cNvSpPr/>
            <p:nvPr/>
          </p:nvSpPr>
          <p:spPr>
            <a:xfrm>
              <a:off x="8505824" y="4930140"/>
              <a:ext cx="3686176" cy="192786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691070" y="5105400"/>
              <a:ext cx="3500931" cy="1752600"/>
            </a:xfrm>
            <a:custGeom>
              <a:avLst/>
              <a:gdLst>
                <a:gd name="connsiteX0" fmla="*/ 2338881 w 3500931"/>
                <a:gd name="connsiteY0" fmla="*/ 0 h 1752600"/>
                <a:gd name="connsiteX1" fmla="*/ 3288016 w 3500931"/>
                <a:gd name="connsiteY1" fmla="*/ 191622 h 1752600"/>
                <a:gd name="connsiteX2" fmla="*/ 3500931 w 3500931"/>
                <a:gd name="connsiteY2" fmla="*/ 294188 h 1752600"/>
                <a:gd name="connsiteX3" fmla="*/ 3500931 w 3500931"/>
                <a:gd name="connsiteY3" fmla="*/ 1752600 h 1752600"/>
                <a:gd name="connsiteX4" fmla="*/ 0 w 3500931"/>
                <a:gd name="connsiteY4" fmla="*/ 1752600 h 1752600"/>
                <a:gd name="connsiteX5" fmla="*/ 10107 w 3500931"/>
                <a:gd name="connsiteY5" fmla="*/ 1713295 h 1752600"/>
                <a:gd name="connsiteX6" fmla="*/ 2338881 w 3500931"/>
                <a:gd name="connsiteY6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931" h="1752600">
                  <a:moveTo>
                    <a:pt x="2338881" y="0"/>
                  </a:moveTo>
                  <a:cubicBezTo>
                    <a:pt x="2675554" y="0"/>
                    <a:pt x="2996290" y="68232"/>
                    <a:pt x="3288016" y="191622"/>
                  </a:cubicBezTo>
                  <a:lnTo>
                    <a:pt x="3500931" y="294188"/>
                  </a:lnTo>
                  <a:lnTo>
                    <a:pt x="3500931" y="1752600"/>
                  </a:lnTo>
                  <a:lnTo>
                    <a:pt x="0" y="1752600"/>
                  </a:lnTo>
                  <a:lnTo>
                    <a:pt x="10107" y="1713295"/>
                  </a:lnTo>
                  <a:cubicBezTo>
                    <a:pt x="318836" y="720699"/>
                    <a:pt x="1244695" y="0"/>
                    <a:pt x="2338881" y="0"/>
                  </a:cubicBezTo>
                  <a:close/>
                </a:path>
              </a:pathLst>
            </a:custGeom>
            <a:solidFill>
              <a:srgbClr val="018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59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aeb71a82114d6a950a7a538eb9b563931fcf6c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WJbqXVIEKuzluq6Thzvg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1495</Words>
  <Application>Microsoft Office PowerPoint</Application>
  <PresentationFormat>宽屏</PresentationFormat>
  <Paragraphs>395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Arial Unicode MS</vt:lpstr>
      <vt:lpstr>Segoe</vt:lpstr>
      <vt:lpstr>冬青黑体简体中文 W3</vt:lpstr>
      <vt:lpstr>黑体</vt:lpstr>
      <vt:lpstr>华文中宋</vt:lpstr>
      <vt:lpstr>宋体</vt:lpstr>
      <vt:lpstr>微软雅黑</vt:lpstr>
      <vt:lpstr>Arial</vt:lpstr>
      <vt:lpstr>Arial Rounded MT Bold</vt:lpstr>
      <vt:lpstr>Calibri</vt:lpstr>
      <vt:lpstr>Calibri Light</vt:lpstr>
      <vt:lpstr>Impact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创意时尚简约汇报PPT模版</dc:title>
  <dc:creator/>
  <cp:lastModifiedBy/>
  <cp:revision>1</cp:revision>
  <dcterms:created xsi:type="dcterms:W3CDTF">2015-09-25T12:41:12Z</dcterms:created>
  <dcterms:modified xsi:type="dcterms:W3CDTF">2019-01-02T04:59:18Z</dcterms:modified>
</cp:coreProperties>
</file>