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92" r:id="rId4"/>
    <p:sldId id="259" r:id="rId5"/>
    <p:sldId id="307" r:id="rId6"/>
    <p:sldId id="260" r:id="rId7"/>
    <p:sldId id="306" r:id="rId8"/>
    <p:sldId id="301" r:id="rId9"/>
    <p:sldId id="261" r:id="rId10"/>
    <p:sldId id="263" r:id="rId11"/>
    <p:sldId id="264" r:id="rId12"/>
    <p:sldId id="274" r:id="rId13"/>
    <p:sldId id="305" r:id="rId14"/>
    <p:sldId id="278" r:id="rId15"/>
    <p:sldId id="291" r:id="rId16"/>
    <p:sldId id="288" r:id="rId17"/>
    <p:sldId id="277" r:id="rId18"/>
    <p:sldId id="290" r:id="rId19"/>
    <p:sldId id="279" r:id="rId20"/>
    <p:sldId id="272" r:id="rId21"/>
    <p:sldId id="275" r:id="rId22"/>
    <p:sldId id="280" r:id="rId23"/>
    <p:sldId id="283" r:id="rId24"/>
    <p:sldId id="269" r:id="rId25"/>
    <p:sldId id="281" r:id="rId26"/>
    <p:sldId id="287" r:id="rId27"/>
    <p:sldId id="302" r:id="rId28"/>
    <p:sldId id="265" r:id="rId29"/>
    <p:sldId id="266" r:id="rId30"/>
    <p:sldId id="267" r:id="rId31"/>
    <p:sldId id="303" r:id="rId32"/>
    <p:sldId id="268" r:id="rId33"/>
    <p:sldId id="304" r:id="rId34"/>
    <p:sldId id="273" r:id="rId35"/>
    <p:sldId id="298" r:id="rId36"/>
    <p:sldId id="262" r:id="rId37"/>
    <p:sldId id="296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xfrm>
          <a:off x="1762946" y="0"/>
          <a:ext cx="1634404" cy="1240936"/>
        </a:xfrm>
        <a:prstGeom prst="trapezoid">
          <a:avLst>
            <a:gd name="adj" fmla="val 65854"/>
          </a:avLst>
        </a:prstGeom>
        <a:solidFill>
          <a:srgbClr val="355C7D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名称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xfrm>
          <a:off x="1175297" y="1240936"/>
          <a:ext cx="2809702" cy="892355"/>
        </a:xfrm>
        <a:prstGeom prst="trapezoid">
          <a:avLst>
            <a:gd name="adj" fmla="val 65854"/>
          </a:avLst>
        </a:prstGeom>
        <a:solidFill>
          <a:srgbClr val="018DC8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终端编号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xfrm>
          <a:off x="587648" y="2133292"/>
          <a:ext cx="3985000" cy="892355"/>
        </a:xfrm>
        <a:prstGeom prst="trapezoid">
          <a:avLst>
            <a:gd name="adj" fmla="val 65854"/>
          </a:avLst>
        </a:prstGeom>
        <a:solidFill>
          <a:srgbClr val="017BC4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厂商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xfrm>
          <a:off x="0" y="3025648"/>
          <a:ext cx="5160298" cy="892355"/>
        </a:xfrm>
        <a:prstGeom prst="trapezoid">
          <a:avLst>
            <a:gd name="adj" fmla="val 65854"/>
          </a:avLst>
        </a:prstGeom>
        <a:solidFill>
          <a:srgbClr val="FB7272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位置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Y="139063" custLinFactNeighborY="-10120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1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2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3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D90941E-4C04-4AB7-9661-BFB5D026226E}" type="presOf" srcId="{E924DC90-2427-4BE5-A522-6ACD4563EB45}" destId="{864F954D-81D4-4546-B08E-448FBA7A18FE}" srcOrd="0" destOrd="0" presId="urn:microsoft.com/office/officeart/2005/8/layout/pyramid1"/>
    <dgm:cxn modelId="{1263D722-8372-4789-B9F5-BFD8D9C870F1}" srcId="{28FD3D57-F3BB-4E5E-B091-1500A3C92E81}" destId="{9D67B1F7-C4FF-4E1E-94F4-69209A4E7C47}" srcOrd="1" destOrd="0" parTransId="{BD4D3042-AB5C-4E8F-B8BE-BC3A20988EB3}" sibTransId="{B379D14A-425C-47B8-B779-1E5D839E4BC8}"/>
    <dgm:cxn modelId="{9A9DD831-A1EC-4452-961F-FA79E5B1EA21}" type="presOf" srcId="{E924DC90-2427-4BE5-A522-6ACD4563EB45}" destId="{A8AE7F33-3372-4D78-96A6-FD2B204E9D9D}" srcOrd="1" destOrd="0" presId="urn:microsoft.com/office/officeart/2005/8/layout/pyramid1"/>
    <dgm:cxn modelId="{15D8F364-6809-49BA-A228-EAE95F4BE6B9}" srcId="{28FD3D57-F3BB-4E5E-B091-1500A3C92E81}" destId="{9BC44171-365F-452D-AE92-EBE2E89770BA}" srcOrd="3" destOrd="0" parTransId="{7679D3FA-0101-42D1-A23D-75BD8EF1DA28}" sibTransId="{FF5F2014-EE5D-4FD1-9103-39F792365AE5}"/>
    <dgm:cxn modelId="{84C3C766-F870-4901-8728-B807DA35CDBF}" type="presOf" srcId="{9D67B1F7-C4FF-4E1E-94F4-69209A4E7C47}" destId="{7E617F38-6BB2-4E03-8198-FF7E7F898924}" srcOrd="1" destOrd="0" presId="urn:microsoft.com/office/officeart/2005/8/layout/pyramid1"/>
    <dgm:cxn modelId="{F3697A49-7026-40CE-A2B9-71761A0223E3}" srcId="{28FD3D57-F3BB-4E5E-B091-1500A3C92E81}" destId="{53563D61-A301-4644-8AE7-FCAFDA9A58AB}" srcOrd="2" destOrd="0" parTransId="{B60323EE-B859-4184-88BB-62221AE106AB}" sibTransId="{426A8813-506E-429E-87DB-53AA3F5535D1}"/>
    <dgm:cxn modelId="{6FB54C71-70D3-4E07-A299-04D312C97DEA}" type="presOf" srcId="{9BC44171-365F-452D-AE92-EBE2E89770BA}" destId="{285279A8-A2FF-4704-92DF-4753853CE322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CC492D7E-130F-436F-97C6-6A5C18359699}" type="presOf" srcId="{9D67B1F7-C4FF-4E1E-94F4-69209A4E7C47}" destId="{753AA43A-5097-42D8-A3EF-20B11215D8F3}" srcOrd="0" destOrd="0" presId="urn:microsoft.com/office/officeart/2005/8/layout/pyramid1"/>
    <dgm:cxn modelId="{4F653AAF-1AF5-4104-8772-4B2817BEEA60}" type="presOf" srcId="{53563D61-A301-4644-8AE7-FCAFDA9A58AB}" destId="{E6279944-4AC5-4561-B5D0-64EE0E57E695}" srcOrd="0" destOrd="0" presId="urn:microsoft.com/office/officeart/2005/8/layout/pyramid1"/>
    <dgm:cxn modelId="{866B04BE-88E0-47ED-8B36-4F9715944D9F}" type="presOf" srcId="{53563D61-A301-4644-8AE7-FCAFDA9A58AB}" destId="{2E9D1362-172A-4369-8415-6E089FA67356}" srcOrd="1" destOrd="0" presId="urn:microsoft.com/office/officeart/2005/8/layout/pyramid1"/>
    <dgm:cxn modelId="{7B5A5FDC-D082-4E47-967B-88625ED83A59}" type="presOf" srcId="{9BC44171-365F-452D-AE92-EBE2E89770BA}" destId="{48B1057C-5EDF-4EC8-9A6B-B059EB7B0F8E}" srcOrd="1" destOrd="0" presId="urn:microsoft.com/office/officeart/2005/8/layout/pyramid1"/>
    <dgm:cxn modelId="{EA6FE5DD-E9C1-4B62-8E1D-1B6641FFE0B0}" type="presOf" srcId="{28FD3D57-F3BB-4E5E-B091-1500A3C92E81}" destId="{6346E340-6B27-47A2-93A8-AA7F0249167F}" srcOrd="0" destOrd="0" presId="urn:microsoft.com/office/officeart/2005/8/layout/pyramid1"/>
    <dgm:cxn modelId="{96BFDBC2-2DC1-4358-BCCF-91E1EB1AB47A}" type="presParOf" srcId="{6346E340-6B27-47A2-93A8-AA7F0249167F}" destId="{8351BCDF-D287-464A-AB10-4261CFFC4E79}" srcOrd="0" destOrd="0" presId="urn:microsoft.com/office/officeart/2005/8/layout/pyramid1"/>
    <dgm:cxn modelId="{5994F615-A8DA-4351-A3E2-B781083F68AB}" type="presParOf" srcId="{8351BCDF-D287-464A-AB10-4261CFFC4E79}" destId="{864F954D-81D4-4546-B08E-448FBA7A18FE}" srcOrd="0" destOrd="0" presId="urn:microsoft.com/office/officeart/2005/8/layout/pyramid1"/>
    <dgm:cxn modelId="{ACAD8CB4-BFF9-465F-9846-D89A0F101506}" type="presParOf" srcId="{8351BCDF-D287-464A-AB10-4261CFFC4E79}" destId="{A8AE7F33-3372-4D78-96A6-FD2B204E9D9D}" srcOrd="1" destOrd="0" presId="urn:microsoft.com/office/officeart/2005/8/layout/pyramid1"/>
    <dgm:cxn modelId="{60511D22-BFB2-4342-A6BB-B5B7FA4DFA95}" type="presParOf" srcId="{6346E340-6B27-47A2-93A8-AA7F0249167F}" destId="{BF7100C5-692A-476D-9242-E6DE2BFA407E}" srcOrd="1" destOrd="0" presId="urn:microsoft.com/office/officeart/2005/8/layout/pyramid1"/>
    <dgm:cxn modelId="{E7588335-B9D0-41FB-B00E-64465CAEA625}" type="presParOf" srcId="{BF7100C5-692A-476D-9242-E6DE2BFA407E}" destId="{753AA43A-5097-42D8-A3EF-20B11215D8F3}" srcOrd="0" destOrd="0" presId="urn:microsoft.com/office/officeart/2005/8/layout/pyramid1"/>
    <dgm:cxn modelId="{2A98267A-5A89-44CB-A59F-840DDC6BAF6E}" type="presParOf" srcId="{BF7100C5-692A-476D-9242-E6DE2BFA407E}" destId="{7E617F38-6BB2-4E03-8198-FF7E7F898924}" srcOrd="1" destOrd="0" presId="urn:microsoft.com/office/officeart/2005/8/layout/pyramid1"/>
    <dgm:cxn modelId="{2E108012-DF47-47CD-9892-4B2ABCA442DB}" type="presParOf" srcId="{6346E340-6B27-47A2-93A8-AA7F0249167F}" destId="{29C42FD2-6503-4F77-8487-9B33E0527141}" srcOrd="2" destOrd="0" presId="urn:microsoft.com/office/officeart/2005/8/layout/pyramid1"/>
    <dgm:cxn modelId="{96AABDFD-0A79-4706-A939-E21DED55510C}" type="presParOf" srcId="{29C42FD2-6503-4F77-8487-9B33E0527141}" destId="{E6279944-4AC5-4561-B5D0-64EE0E57E695}" srcOrd="0" destOrd="0" presId="urn:microsoft.com/office/officeart/2005/8/layout/pyramid1"/>
    <dgm:cxn modelId="{8382CAF7-D501-4722-A16A-5743110DDA88}" type="presParOf" srcId="{29C42FD2-6503-4F77-8487-9B33E0527141}" destId="{2E9D1362-172A-4369-8415-6E089FA67356}" srcOrd="1" destOrd="0" presId="urn:microsoft.com/office/officeart/2005/8/layout/pyramid1"/>
    <dgm:cxn modelId="{DDE7F31B-DE44-4D12-AC46-49A0F2A9D61D}" type="presParOf" srcId="{6346E340-6B27-47A2-93A8-AA7F0249167F}" destId="{E55855A1-EC9E-41EF-AA5C-B0A6C62BC58F}" srcOrd="3" destOrd="0" presId="urn:microsoft.com/office/officeart/2005/8/layout/pyramid1"/>
    <dgm:cxn modelId="{758586A7-BF4F-4BE2-81EC-2AF9F534A6EE}" type="presParOf" srcId="{E55855A1-EC9E-41EF-AA5C-B0A6C62BC58F}" destId="{285279A8-A2FF-4704-92DF-4753853CE322}" srcOrd="0" destOrd="0" presId="urn:microsoft.com/office/officeart/2005/8/layout/pyramid1"/>
    <dgm:cxn modelId="{5C622014-D1EA-4258-978C-4F14E595BB90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62946" y="0"/>
          <a:ext cx="1634404" cy="1240936"/>
        </a:xfrm>
        <a:prstGeom prst="trapezoid">
          <a:avLst>
            <a:gd name="adj" fmla="val 65854"/>
          </a:avLst>
        </a:prstGeom>
        <a:solidFill>
          <a:srgbClr val="355C7D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名称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2307747" y="413645"/>
        <a:ext cx="544802" cy="827291"/>
      </dsp:txXfrm>
    </dsp:sp>
    <dsp:sp modelId="{753AA43A-5097-42D8-A3EF-20B11215D8F3}">
      <dsp:nvSpPr>
        <dsp:cNvPr id="0" name=""/>
        <dsp:cNvSpPr/>
      </dsp:nvSpPr>
      <dsp:spPr>
        <a:xfrm>
          <a:off x="1175297" y="1240936"/>
          <a:ext cx="2809702" cy="892355"/>
        </a:xfrm>
        <a:prstGeom prst="trapezoid">
          <a:avLst>
            <a:gd name="adj" fmla="val 65854"/>
          </a:avLst>
        </a:prstGeom>
        <a:solidFill>
          <a:srgbClr val="018DC8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终端编号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2058763" y="1432358"/>
        <a:ext cx="1042770" cy="700933"/>
      </dsp:txXfrm>
    </dsp:sp>
    <dsp:sp modelId="{E6279944-4AC5-4561-B5D0-64EE0E57E695}">
      <dsp:nvSpPr>
        <dsp:cNvPr id="0" name=""/>
        <dsp:cNvSpPr/>
      </dsp:nvSpPr>
      <dsp:spPr>
        <a:xfrm>
          <a:off x="587648" y="2133292"/>
          <a:ext cx="3985000" cy="892355"/>
        </a:xfrm>
        <a:prstGeom prst="trapezoid">
          <a:avLst>
            <a:gd name="adj" fmla="val 65854"/>
          </a:avLst>
        </a:prstGeom>
        <a:solidFill>
          <a:srgbClr val="017BC4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厂商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1676791" y="2268258"/>
        <a:ext cx="1806714" cy="757389"/>
      </dsp:txXfrm>
    </dsp:sp>
    <dsp:sp modelId="{285279A8-A2FF-4704-92DF-4753853CE322}">
      <dsp:nvSpPr>
        <dsp:cNvPr id="0" name=""/>
        <dsp:cNvSpPr/>
      </dsp:nvSpPr>
      <dsp:spPr>
        <a:xfrm>
          <a:off x="0" y="3025648"/>
          <a:ext cx="5160298" cy="892355"/>
        </a:xfrm>
        <a:prstGeom prst="trapezoid">
          <a:avLst>
            <a:gd name="adj" fmla="val 65854"/>
          </a:avLst>
        </a:prstGeom>
        <a:solidFill>
          <a:srgbClr val="FB7272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位置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1294820" y="3129875"/>
        <a:ext cx="2570657" cy="78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1B2A-473E-44B1-A652-30C9BEB6CEC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05353-5E72-4F4F-BE1B-2CB64C48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5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7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3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5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41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0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2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28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0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4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5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39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90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10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4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0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20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1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06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2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03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89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14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421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79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62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4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9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6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22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80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0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3DA6-E135-424D-8575-9385147CD009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4628-27C0-484F-A510-D9BCC66E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52125" y="2625637"/>
            <a:ext cx="7065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WUHAN CWB TECH </a:t>
            </a:r>
          </a:p>
          <a:p>
            <a:r>
              <a:rPr lang="zh-CN" altLang="en-US" sz="4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武汉大学车辆管理平台</a:t>
            </a:r>
            <a:endParaRPr lang="en-US" altLang="zh-CN" sz="4400" dirty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3725" y="3767089"/>
            <a:ext cx="5693922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本平台版权归武汉大学所有                 技术支持：武汉创伟博科技有限公司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99430" y="3773715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gss2.bdstatic.com/9fo3dSag_xI4khGkpoWK1HF6hhy/baike/c0%3Dbaike92%2C5%2C5%2C92%2C30/sign=e81c5c990924ab18f41be96554938da8/0b46f21fbe096b634c5ee7ef0c338744eaf8acce.jpg">
            <a:extLst>
              <a:ext uri="{FF2B5EF4-FFF2-40B4-BE49-F238E27FC236}">
                <a16:creationId xmlns:a16="http://schemas.microsoft.com/office/drawing/2014/main" id="{209D852D-F2F5-46A3-A8E2-AC7F16D7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" y="1451841"/>
            <a:ext cx="3547920" cy="35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约车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58532" y="2012236"/>
            <a:ext cx="3213882" cy="3774559"/>
            <a:chOff x="5904234" y="1111767"/>
            <a:chExt cx="2562736" cy="3009818"/>
          </a:xfrm>
        </p:grpSpPr>
        <p:sp>
          <p:nvSpPr>
            <p:cNvPr id="25" name="Presentation Title Rectangle"/>
            <p:cNvSpPr txBox="1">
              <a:spLocks/>
            </p:cNvSpPr>
            <p:nvPr/>
          </p:nvSpPr>
          <p:spPr>
            <a:xfrm>
              <a:off x="5958567" y="3137573"/>
              <a:ext cx="2508403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26" name="Presentation Title Rectangle"/>
            <p:cNvSpPr txBox="1">
              <a:spLocks/>
            </p:cNvSpPr>
            <p:nvPr/>
          </p:nvSpPr>
          <p:spPr>
            <a:xfrm>
              <a:off x="5904234" y="3164732"/>
              <a:ext cx="2508403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提交订单等待审核</a:t>
              </a:r>
              <a:endParaRPr lang="en-US" altLang="zh-CN" sz="1505" dirty="0">
                <a:solidFill>
                  <a:sysClr val="window" lastClr="FFFFFF"/>
                </a:solidFill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审核通过即下单成功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在微信订单页面查看订单状态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27" name="Presentation Title Rectangle"/>
            <p:cNvSpPr txBox="1">
              <a:spLocks/>
            </p:cNvSpPr>
            <p:nvPr/>
          </p:nvSpPr>
          <p:spPr>
            <a:xfrm>
              <a:off x="5958567" y="1111767"/>
              <a:ext cx="2508403" cy="196559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三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dirty="0">
                  <a:latin typeface="Segoe UI Light" pitchFamily="34" charset="0"/>
                  <a:ea typeface="微软雅黑"/>
                  <a:cs typeface="Segoe UI" pitchFamily="34" charset="0"/>
                </a:rPr>
                <a:t>等待审核，约车成功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24814" y="2012236"/>
            <a:ext cx="3463764" cy="3774559"/>
            <a:chOff x="455055" y="1111767"/>
            <a:chExt cx="2761991" cy="3009818"/>
          </a:xfrm>
        </p:grpSpPr>
        <p:sp>
          <p:nvSpPr>
            <p:cNvPr id="30" name="Presentation Title Rectangle"/>
            <p:cNvSpPr txBox="1">
              <a:spLocks/>
            </p:cNvSpPr>
            <p:nvPr/>
          </p:nvSpPr>
          <p:spPr>
            <a:xfrm>
              <a:off x="677025" y="3137573"/>
              <a:ext cx="2507182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31" name="Presentation Title Rectangle"/>
            <p:cNvSpPr txBox="1">
              <a:spLocks/>
            </p:cNvSpPr>
            <p:nvPr/>
          </p:nvSpPr>
          <p:spPr>
            <a:xfrm>
              <a:off x="455055" y="3164732"/>
              <a:ext cx="2761991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ctr" defTabSz="114670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微信平台约车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36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36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32" name="Presentation Title Rectangle"/>
            <p:cNvSpPr txBox="1">
              <a:spLocks/>
            </p:cNvSpPr>
            <p:nvPr/>
          </p:nvSpPr>
          <p:spPr>
            <a:xfrm>
              <a:off x="677025" y="1111767"/>
              <a:ext cx="2507182" cy="1965593"/>
            </a:xfrm>
            <a:prstGeom prst="rect">
              <a:avLst/>
            </a:prstGeom>
            <a:solidFill>
              <a:srgbClr val="018DC8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一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kern="0" spc="0" dirty="0">
                  <a:latin typeface="Segoe UI Light" pitchFamily="34" charset="0"/>
                  <a:ea typeface="微软雅黑"/>
                  <a:cs typeface="Segoe UI" pitchFamily="34" charset="0"/>
                </a:rPr>
                <a:t>打开微信，</a:t>
              </a: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登录约车 </a:t>
              </a:r>
              <a:endParaRPr kumimoji="0" lang="en-US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89061" y="2012236"/>
            <a:ext cx="3213878" cy="3774559"/>
            <a:chOff x="3263465" y="1111767"/>
            <a:chExt cx="2562733" cy="3009818"/>
          </a:xfrm>
        </p:grpSpPr>
        <p:sp>
          <p:nvSpPr>
            <p:cNvPr id="35" name="Presentation Title Rectangle"/>
            <p:cNvSpPr txBox="1">
              <a:spLocks/>
            </p:cNvSpPr>
            <p:nvPr/>
          </p:nvSpPr>
          <p:spPr>
            <a:xfrm>
              <a:off x="3317797" y="3137573"/>
              <a:ext cx="2508401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36" name="Presentation Title Rectangle"/>
            <p:cNvSpPr txBox="1">
              <a:spLocks/>
            </p:cNvSpPr>
            <p:nvPr/>
          </p:nvSpPr>
          <p:spPr>
            <a:xfrm>
              <a:off x="3263465" y="3164732"/>
              <a:ext cx="2508401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algn="ctr" defTabSz="1146703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b="0" kern="0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填写出发地，目的地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选择乘车时间和乘车人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b="0" kern="0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选择车型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37" name="Presentation Title Rectangle"/>
            <p:cNvSpPr txBox="1">
              <a:spLocks/>
            </p:cNvSpPr>
            <p:nvPr/>
          </p:nvSpPr>
          <p:spPr>
            <a:xfrm>
              <a:off x="3317797" y="1111767"/>
              <a:ext cx="2508401" cy="1965593"/>
            </a:xfrm>
            <a:prstGeom prst="rect">
              <a:avLst/>
            </a:prstGeom>
            <a:solidFill>
              <a:srgbClr val="FB7272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二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输入信息，提交订单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0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审核与分配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" y="3054552"/>
            <a:ext cx="12191999" cy="1609166"/>
            <a:chOff x="0" y="2055535"/>
            <a:chExt cx="9721849" cy="1283142"/>
          </a:xfrm>
        </p:grpSpPr>
        <p:sp>
          <p:nvSpPr>
            <p:cNvPr id="47" name="矩形 46"/>
            <p:cNvSpPr/>
            <p:nvPr/>
          </p:nvSpPr>
          <p:spPr>
            <a:xfrm>
              <a:off x="0" y="2055535"/>
              <a:ext cx="9721849" cy="1283142"/>
            </a:xfrm>
            <a:prstGeom prst="rect">
              <a:avLst/>
            </a:prstGeom>
            <a:solidFill>
              <a:srgbClr val="018DC8">
                <a:alpha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8" name="TextBox 154"/>
            <p:cNvSpPr txBox="1"/>
            <p:nvPr/>
          </p:nvSpPr>
          <p:spPr>
            <a:xfrm>
              <a:off x="3157241" y="2475614"/>
              <a:ext cx="3855224" cy="44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kern="0" dirty="0">
                  <a:solidFill>
                    <a:prstClr val="white"/>
                  </a:solidFill>
                  <a:latin typeface="Arial"/>
                  <a:ea typeface="微软雅黑"/>
                </a:rPr>
                <a:t>审核</a:t>
              </a:r>
              <a:r>
                <a:rPr kumimoji="0" lang="zh-CN" altLang="en-US" sz="301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订</a:t>
              </a:r>
              <a:r>
                <a:rPr lang="zh-CN" altLang="en-US" sz="3010" b="1" kern="0" dirty="0">
                  <a:solidFill>
                    <a:prstClr val="white"/>
                  </a:solidFill>
                  <a:latin typeface="Arial"/>
                  <a:ea typeface="微软雅黑"/>
                </a:rPr>
                <a:t>单并分配车辆</a:t>
              </a:r>
              <a:endParaRPr kumimoji="0" lang="zh-CN" altLang="en-US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77763" y="1063764"/>
            <a:ext cx="4937046" cy="1770809"/>
            <a:chOff x="395536" y="307478"/>
            <a:chExt cx="3936780" cy="1412036"/>
          </a:xfrm>
        </p:grpSpPr>
        <p:sp>
          <p:nvSpPr>
            <p:cNvPr id="50" name="矩形 49"/>
            <p:cNvSpPr/>
            <p:nvPr/>
          </p:nvSpPr>
          <p:spPr>
            <a:xfrm>
              <a:off x="395536" y="307478"/>
              <a:ext cx="3936780" cy="1412036"/>
            </a:xfrm>
            <a:prstGeom prst="rect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9908" y="462286"/>
              <a:ext cx="1083181" cy="1083181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2006798" y="478708"/>
              <a:ext cx="0" cy="1066759"/>
            </a:xfrm>
            <a:prstGeom prst="line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</p:cxnSp>
        <p:sp>
          <p:nvSpPr>
            <p:cNvPr id="53" name="TextBox 160"/>
            <p:cNvSpPr txBox="1"/>
            <p:nvPr/>
          </p:nvSpPr>
          <p:spPr>
            <a:xfrm>
              <a:off x="2067749" y="824974"/>
              <a:ext cx="1845993" cy="28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756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登录平台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ounded Rectangle 29"/>
            <p:cNvSpPr/>
            <p:nvPr/>
          </p:nvSpPr>
          <p:spPr bwMode="black">
            <a:xfrm>
              <a:off x="1078521" y="745372"/>
              <a:ext cx="245953" cy="500856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7337" tIns="57337" rIns="57337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162"/>
            <p:cNvSpPr txBox="1"/>
            <p:nvPr/>
          </p:nvSpPr>
          <p:spPr>
            <a:xfrm>
              <a:off x="2195736" y="481088"/>
              <a:ext cx="1645998" cy="31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kern="0" dirty="0">
                  <a:solidFill>
                    <a:prstClr val="black"/>
                  </a:solidFill>
                  <a:latin typeface="Arial"/>
                  <a:ea typeface="微软雅黑"/>
                </a:rPr>
                <a:t>管理员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992" y="4896691"/>
            <a:ext cx="4937046" cy="1770809"/>
            <a:chOff x="410072" y="3363838"/>
            <a:chExt cx="3936780" cy="1412036"/>
          </a:xfrm>
        </p:grpSpPr>
        <p:grpSp>
          <p:nvGrpSpPr>
            <p:cNvPr id="57" name="组合 56"/>
            <p:cNvGrpSpPr/>
            <p:nvPr/>
          </p:nvGrpSpPr>
          <p:grpSpPr>
            <a:xfrm>
              <a:off x="410072" y="3363838"/>
              <a:ext cx="3936780" cy="1412036"/>
              <a:chOff x="410072" y="3363838"/>
              <a:chExt cx="3936780" cy="141203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10072" y="336383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74444" y="3518646"/>
                <a:ext cx="1083181" cy="1083181"/>
              </a:xfrm>
              <a:prstGeom prst="ellipse">
                <a:avLst/>
              </a:prstGeom>
              <a:solidFill>
                <a:srgbClr val="017BC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2021334" y="353506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62" name="TextBox 169"/>
              <p:cNvSpPr txBox="1"/>
              <p:nvPr/>
            </p:nvSpPr>
            <p:spPr>
              <a:xfrm>
                <a:off x="2082285" y="3867894"/>
                <a:ext cx="1845993" cy="7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56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根据订单进入大车派单或小车派单页面，选择司机</a:t>
                </a:r>
                <a:endParaRPr kumimoji="0" lang="en-US" altLang="zh-CN" sz="1756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TextBox 170"/>
              <p:cNvSpPr txBox="1"/>
              <p:nvPr/>
            </p:nvSpPr>
            <p:spPr>
              <a:xfrm>
                <a:off x="2282280" y="3535068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7" b="1" kern="0" dirty="0">
                    <a:solidFill>
                      <a:prstClr val="black"/>
                    </a:solidFill>
                    <a:latin typeface="Arial"/>
                    <a:ea typeface="微软雅黑"/>
                  </a:rPr>
                  <a:t>分配</a:t>
                </a:r>
                <a:endParaRPr kumimoji="0" lang="zh-CN" altLang="en-US" sz="20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0004"/>
                </a:clrFrom>
                <a:clrTo>
                  <a:srgbClr val="FF000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85" y="3816742"/>
              <a:ext cx="501097" cy="503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组合 63"/>
          <p:cNvGrpSpPr/>
          <p:nvPr/>
        </p:nvGrpSpPr>
        <p:grpSpPr>
          <a:xfrm>
            <a:off x="6204533" y="4896691"/>
            <a:ext cx="4937046" cy="1770809"/>
            <a:chOff x="4802560" y="3363838"/>
            <a:chExt cx="3936780" cy="1412036"/>
          </a:xfrm>
        </p:grpSpPr>
        <p:grpSp>
          <p:nvGrpSpPr>
            <p:cNvPr id="65" name="组合 64"/>
            <p:cNvGrpSpPr/>
            <p:nvPr/>
          </p:nvGrpSpPr>
          <p:grpSpPr>
            <a:xfrm>
              <a:off x="4802560" y="3363838"/>
              <a:ext cx="3936780" cy="1412036"/>
              <a:chOff x="4802560" y="3363838"/>
              <a:chExt cx="3936780" cy="141203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02560" y="336383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66932" y="3518646"/>
                <a:ext cx="1083181" cy="1083181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V="1">
                <a:off x="6413822" y="353506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70" name="TextBox 177"/>
              <p:cNvSpPr txBox="1"/>
              <p:nvPr/>
            </p:nvSpPr>
            <p:spPr>
              <a:xfrm>
                <a:off x="6474773" y="3867894"/>
                <a:ext cx="1845993" cy="289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5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为司机分配该订单</a:t>
                </a:r>
              </a:p>
            </p:txBody>
          </p:sp>
          <p:sp>
            <p:nvSpPr>
              <p:cNvPr id="71" name="TextBox 178"/>
              <p:cNvSpPr txBox="1"/>
              <p:nvPr/>
            </p:nvSpPr>
            <p:spPr>
              <a:xfrm>
                <a:off x="6660232" y="3535068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7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完成</a:t>
                </a:r>
              </a:p>
            </p:txBody>
          </p:sp>
        </p:grpSp>
        <p:pic>
          <p:nvPicPr>
            <p:cNvPr id="66" name="Picture 7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0428" y="3828486"/>
              <a:ext cx="413496" cy="409567"/>
            </a:xfrm>
            <a:prstGeom prst="rect">
              <a:avLst/>
            </a:prstGeom>
            <a:effectLst/>
          </p:spPr>
        </p:pic>
      </p:grpSp>
      <p:grpSp>
        <p:nvGrpSpPr>
          <p:cNvPr id="72" name="组合 71"/>
          <p:cNvGrpSpPr/>
          <p:nvPr/>
        </p:nvGrpSpPr>
        <p:grpSpPr>
          <a:xfrm>
            <a:off x="6186304" y="1063764"/>
            <a:ext cx="4937046" cy="1770809"/>
            <a:chOff x="4788024" y="307478"/>
            <a:chExt cx="3936780" cy="1412036"/>
          </a:xfrm>
        </p:grpSpPr>
        <p:grpSp>
          <p:nvGrpSpPr>
            <p:cNvPr id="73" name="组合 72"/>
            <p:cNvGrpSpPr/>
            <p:nvPr/>
          </p:nvGrpSpPr>
          <p:grpSpPr>
            <a:xfrm>
              <a:off x="4788024" y="307478"/>
              <a:ext cx="3936780" cy="1412036"/>
              <a:chOff x="4788024" y="307478"/>
              <a:chExt cx="3936780" cy="14120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788024" y="30747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399286" y="47870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77" name="TextBox 184"/>
              <p:cNvSpPr txBox="1"/>
              <p:nvPr/>
            </p:nvSpPr>
            <p:spPr>
              <a:xfrm>
                <a:off x="6562865" y="795166"/>
                <a:ext cx="1845993" cy="504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56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进入审核页面，选择订单，点击通过</a:t>
                </a:r>
                <a:endParaRPr kumimoji="0" lang="en-US" altLang="zh-CN" sz="1756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066932" y="481088"/>
                <a:ext cx="1083181" cy="1083181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9" name="TextBox 186"/>
              <p:cNvSpPr txBox="1"/>
              <p:nvPr/>
            </p:nvSpPr>
            <p:spPr>
              <a:xfrm>
                <a:off x="6660232" y="486420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7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操作</a:t>
                </a:r>
              </a:p>
            </p:txBody>
          </p:sp>
        </p:grpSp>
        <p:sp>
          <p:nvSpPr>
            <p:cNvPr id="74" name="Freeform 91"/>
            <p:cNvSpPr>
              <a:spLocks noEditPoints="1"/>
            </p:cNvSpPr>
            <p:nvPr/>
          </p:nvSpPr>
          <p:spPr bwMode="auto">
            <a:xfrm>
              <a:off x="5479684" y="826164"/>
              <a:ext cx="314983" cy="374664"/>
            </a:xfrm>
            <a:custGeom>
              <a:avLst/>
              <a:gdLst>
                <a:gd name="T0" fmla="*/ 8 w 348"/>
                <a:gd name="T1" fmla="*/ 0 h 414"/>
                <a:gd name="T2" fmla="*/ 0 w 348"/>
                <a:gd name="T3" fmla="*/ 406 h 414"/>
                <a:gd name="T4" fmla="*/ 340 w 348"/>
                <a:gd name="T5" fmla="*/ 414 h 414"/>
                <a:gd name="T6" fmla="*/ 348 w 348"/>
                <a:gd name="T7" fmla="*/ 8 h 414"/>
                <a:gd name="T8" fmla="*/ 333 w 348"/>
                <a:gd name="T9" fmla="*/ 399 h 414"/>
                <a:gd name="T10" fmla="*/ 15 w 348"/>
                <a:gd name="T11" fmla="*/ 15 h 414"/>
                <a:gd name="T12" fmla="*/ 333 w 348"/>
                <a:gd name="T13" fmla="*/ 399 h 414"/>
                <a:gd name="T14" fmla="*/ 33 w 348"/>
                <a:gd name="T15" fmla="*/ 43 h 414"/>
                <a:gd name="T16" fmla="*/ 307 w 348"/>
                <a:gd name="T17" fmla="*/ 36 h 414"/>
                <a:gd name="T18" fmla="*/ 315 w 348"/>
                <a:gd name="T19" fmla="*/ 104 h 414"/>
                <a:gd name="T20" fmla="*/ 41 w 348"/>
                <a:gd name="T21" fmla="*/ 111 h 414"/>
                <a:gd name="T22" fmla="*/ 108 w 348"/>
                <a:gd name="T23" fmla="*/ 141 h 414"/>
                <a:gd name="T24" fmla="*/ 123 w 348"/>
                <a:gd name="T25" fmla="*/ 203 h 414"/>
                <a:gd name="T26" fmla="*/ 53 w 348"/>
                <a:gd name="T27" fmla="*/ 210 h 414"/>
                <a:gd name="T28" fmla="*/ 108 w 348"/>
                <a:gd name="T29" fmla="*/ 195 h 414"/>
                <a:gd name="T30" fmla="*/ 198 w 348"/>
                <a:gd name="T31" fmla="*/ 141 h 414"/>
                <a:gd name="T32" fmla="*/ 212 w 348"/>
                <a:gd name="T33" fmla="*/ 203 h 414"/>
                <a:gd name="T34" fmla="*/ 143 w 348"/>
                <a:gd name="T35" fmla="*/ 210 h 414"/>
                <a:gd name="T36" fmla="*/ 198 w 348"/>
                <a:gd name="T37" fmla="*/ 195 h 414"/>
                <a:gd name="T38" fmla="*/ 287 w 348"/>
                <a:gd name="T39" fmla="*/ 141 h 414"/>
                <a:gd name="T40" fmla="*/ 302 w 348"/>
                <a:gd name="T41" fmla="*/ 203 h 414"/>
                <a:gd name="T42" fmla="*/ 233 w 348"/>
                <a:gd name="T43" fmla="*/ 210 h 414"/>
                <a:gd name="T44" fmla="*/ 287 w 348"/>
                <a:gd name="T45" fmla="*/ 195 h 414"/>
                <a:gd name="T46" fmla="*/ 108 w 348"/>
                <a:gd name="T47" fmla="*/ 314 h 414"/>
                <a:gd name="T48" fmla="*/ 123 w 348"/>
                <a:gd name="T49" fmla="*/ 376 h 414"/>
                <a:gd name="T50" fmla="*/ 53 w 348"/>
                <a:gd name="T51" fmla="*/ 384 h 414"/>
                <a:gd name="T52" fmla="*/ 108 w 348"/>
                <a:gd name="T53" fmla="*/ 369 h 414"/>
                <a:gd name="T54" fmla="*/ 198 w 348"/>
                <a:gd name="T55" fmla="*/ 314 h 414"/>
                <a:gd name="T56" fmla="*/ 212 w 348"/>
                <a:gd name="T57" fmla="*/ 376 h 414"/>
                <a:gd name="T58" fmla="*/ 143 w 348"/>
                <a:gd name="T59" fmla="*/ 384 h 414"/>
                <a:gd name="T60" fmla="*/ 198 w 348"/>
                <a:gd name="T61" fmla="*/ 369 h 414"/>
                <a:gd name="T62" fmla="*/ 287 w 348"/>
                <a:gd name="T63" fmla="*/ 314 h 414"/>
                <a:gd name="T64" fmla="*/ 302 w 348"/>
                <a:gd name="T65" fmla="*/ 376 h 414"/>
                <a:gd name="T66" fmla="*/ 233 w 348"/>
                <a:gd name="T67" fmla="*/ 384 h 414"/>
                <a:gd name="T68" fmla="*/ 287 w 348"/>
                <a:gd name="T69" fmla="*/ 369 h 414"/>
                <a:gd name="T70" fmla="*/ 108 w 348"/>
                <a:gd name="T71" fmla="*/ 227 h 414"/>
                <a:gd name="T72" fmla="*/ 123 w 348"/>
                <a:gd name="T73" fmla="*/ 289 h 414"/>
                <a:gd name="T74" fmla="*/ 53 w 348"/>
                <a:gd name="T75" fmla="*/ 297 h 414"/>
                <a:gd name="T76" fmla="*/ 108 w 348"/>
                <a:gd name="T77" fmla="*/ 282 h 414"/>
                <a:gd name="T78" fmla="*/ 198 w 348"/>
                <a:gd name="T79" fmla="*/ 227 h 414"/>
                <a:gd name="T80" fmla="*/ 212 w 348"/>
                <a:gd name="T81" fmla="*/ 289 h 414"/>
                <a:gd name="T82" fmla="*/ 143 w 348"/>
                <a:gd name="T83" fmla="*/ 297 h 414"/>
                <a:gd name="T84" fmla="*/ 198 w 348"/>
                <a:gd name="T85" fmla="*/ 282 h 414"/>
                <a:gd name="T86" fmla="*/ 287 w 348"/>
                <a:gd name="T87" fmla="*/ 227 h 414"/>
                <a:gd name="T88" fmla="*/ 302 w 348"/>
                <a:gd name="T89" fmla="*/ 289 h 414"/>
                <a:gd name="T90" fmla="*/ 233 w 348"/>
                <a:gd name="T91" fmla="*/ 297 h 414"/>
                <a:gd name="T92" fmla="*/ 287 w 348"/>
                <a:gd name="T93" fmla="*/ 28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8" h="414">
                  <a:moveTo>
                    <a:pt x="3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4" y="414"/>
                    <a:pt x="8" y="414"/>
                  </a:cubicBezTo>
                  <a:cubicBezTo>
                    <a:pt x="340" y="414"/>
                    <a:pt x="340" y="414"/>
                    <a:pt x="340" y="414"/>
                  </a:cubicBezTo>
                  <a:cubicBezTo>
                    <a:pt x="344" y="414"/>
                    <a:pt x="348" y="410"/>
                    <a:pt x="348" y="406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8" y="4"/>
                    <a:pt x="344" y="0"/>
                    <a:pt x="340" y="0"/>
                  </a:cubicBezTo>
                  <a:close/>
                  <a:moveTo>
                    <a:pt x="333" y="399"/>
                  </a:moveTo>
                  <a:cubicBezTo>
                    <a:pt x="15" y="399"/>
                    <a:pt x="15" y="399"/>
                    <a:pt x="15" y="399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3" y="15"/>
                    <a:pt x="333" y="15"/>
                    <a:pt x="333" y="15"/>
                  </a:cubicBezTo>
                  <a:lnTo>
                    <a:pt x="333" y="399"/>
                  </a:lnTo>
                  <a:close/>
                  <a:moveTo>
                    <a:pt x="33" y="104"/>
                  </a:moveTo>
                  <a:cubicBezTo>
                    <a:pt x="33" y="43"/>
                    <a:pt x="33" y="43"/>
                    <a:pt x="33" y="43"/>
                  </a:cubicBezTo>
                  <a:cubicBezTo>
                    <a:pt x="33" y="39"/>
                    <a:pt x="37" y="36"/>
                    <a:pt x="41" y="36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11" y="36"/>
                    <a:pt x="315" y="39"/>
                    <a:pt x="315" y="43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15" y="108"/>
                    <a:pt x="311" y="111"/>
                    <a:pt x="307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37" y="111"/>
                    <a:pt x="33" y="108"/>
                    <a:pt x="33" y="104"/>
                  </a:cubicBezTo>
                  <a:close/>
                  <a:moveTo>
                    <a:pt x="108" y="141"/>
                  </a:moveTo>
                  <a:cubicBezTo>
                    <a:pt x="123" y="141"/>
                    <a:pt x="123" y="141"/>
                    <a:pt x="123" y="141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3" y="207"/>
                    <a:pt x="119" y="210"/>
                    <a:pt x="115" y="21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108" y="195"/>
                    <a:pt x="108" y="195"/>
                    <a:pt x="108" y="195"/>
                  </a:cubicBezTo>
                  <a:lnTo>
                    <a:pt x="108" y="141"/>
                  </a:lnTo>
                  <a:close/>
                  <a:moveTo>
                    <a:pt x="198" y="141"/>
                  </a:moveTo>
                  <a:cubicBezTo>
                    <a:pt x="212" y="141"/>
                    <a:pt x="212" y="141"/>
                    <a:pt x="212" y="141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7"/>
                    <a:pt x="209" y="210"/>
                    <a:pt x="205" y="210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98" y="195"/>
                    <a:pt x="198" y="195"/>
                    <a:pt x="198" y="195"/>
                  </a:cubicBezTo>
                  <a:lnTo>
                    <a:pt x="198" y="141"/>
                  </a:lnTo>
                  <a:close/>
                  <a:moveTo>
                    <a:pt x="287" y="141"/>
                  </a:moveTo>
                  <a:cubicBezTo>
                    <a:pt x="302" y="141"/>
                    <a:pt x="302" y="141"/>
                    <a:pt x="302" y="141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7"/>
                    <a:pt x="299" y="210"/>
                    <a:pt x="295" y="210"/>
                  </a:cubicBezTo>
                  <a:cubicBezTo>
                    <a:pt x="233" y="210"/>
                    <a:pt x="233" y="210"/>
                    <a:pt x="233" y="210"/>
                  </a:cubicBezTo>
                  <a:cubicBezTo>
                    <a:pt x="233" y="195"/>
                    <a:pt x="233" y="195"/>
                    <a:pt x="233" y="195"/>
                  </a:cubicBezTo>
                  <a:cubicBezTo>
                    <a:pt x="287" y="195"/>
                    <a:pt x="287" y="195"/>
                    <a:pt x="287" y="195"/>
                  </a:cubicBezTo>
                  <a:lnTo>
                    <a:pt x="287" y="141"/>
                  </a:lnTo>
                  <a:close/>
                  <a:moveTo>
                    <a:pt x="108" y="314"/>
                  </a:moveTo>
                  <a:cubicBezTo>
                    <a:pt x="123" y="314"/>
                    <a:pt x="123" y="314"/>
                    <a:pt x="123" y="314"/>
                  </a:cubicBezTo>
                  <a:cubicBezTo>
                    <a:pt x="123" y="376"/>
                    <a:pt x="123" y="376"/>
                    <a:pt x="123" y="376"/>
                  </a:cubicBezTo>
                  <a:cubicBezTo>
                    <a:pt x="123" y="380"/>
                    <a:pt x="119" y="384"/>
                    <a:pt x="115" y="384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69"/>
                    <a:pt x="53" y="369"/>
                    <a:pt x="53" y="369"/>
                  </a:cubicBezTo>
                  <a:cubicBezTo>
                    <a:pt x="108" y="369"/>
                    <a:pt x="108" y="369"/>
                    <a:pt x="108" y="369"/>
                  </a:cubicBezTo>
                  <a:lnTo>
                    <a:pt x="108" y="314"/>
                  </a:lnTo>
                  <a:close/>
                  <a:moveTo>
                    <a:pt x="198" y="314"/>
                  </a:moveTo>
                  <a:cubicBezTo>
                    <a:pt x="212" y="314"/>
                    <a:pt x="212" y="314"/>
                    <a:pt x="212" y="314"/>
                  </a:cubicBezTo>
                  <a:cubicBezTo>
                    <a:pt x="212" y="376"/>
                    <a:pt x="212" y="376"/>
                    <a:pt x="212" y="376"/>
                  </a:cubicBezTo>
                  <a:cubicBezTo>
                    <a:pt x="212" y="380"/>
                    <a:pt x="209" y="384"/>
                    <a:pt x="205" y="384"/>
                  </a:cubicBezTo>
                  <a:cubicBezTo>
                    <a:pt x="143" y="384"/>
                    <a:pt x="143" y="384"/>
                    <a:pt x="143" y="384"/>
                  </a:cubicBezTo>
                  <a:cubicBezTo>
                    <a:pt x="143" y="369"/>
                    <a:pt x="143" y="369"/>
                    <a:pt x="143" y="369"/>
                  </a:cubicBezTo>
                  <a:cubicBezTo>
                    <a:pt x="198" y="369"/>
                    <a:pt x="198" y="369"/>
                    <a:pt x="198" y="369"/>
                  </a:cubicBezTo>
                  <a:lnTo>
                    <a:pt x="198" y="314"/>
                  </a:lnTo>
                  <a:close/>
                  <a:moveTo>
                    <a:pt x="287" y="314"/>
                  </a:moveTo>
                  <a:cubicBezTo>
                    <a:pt x="302" y="314"/>
                    <a:pt x="302" y="314"/>
                    <a:pt x="302" y="314"/>
                  </a:cubicBezTo>
                  <a:cubicBezTo>
                    <a:pt x="302" y="376"/>
                    <a:pt x="302" y="376"/>
                    <a:pt x="302" y="376"/>
                  </a:cubicBezTo>
                  <a:cubicBezTo>
                    <a:pt x="302" y="380"/>
                    <a:pt x="299" y="384"/>
                    <a:pt x="295" y="384"/>
                  </a:cubicBezTo>
                  <a:cubicBezTo>
                    <a:pt x="233" y="384"/>
                    <a:pt x="233" y="384"/>
                    <a:pt x="233" y="384"/>
                  </a:cubicBezTo>
                  <a:cubicBezTo>
                    <a:pt x="233" y="369"/>
                    <a:pt x="233" y="369"/>
                    <a:pt x="233" y="369"/>
                  </a:cubicBezTo>
                  <a:cubicBezTo>
                    <a:pt x="287" y="369"/>
                    <a:pt x="287" y="369"/>
                    <a:pt x="287" y="369"/>
                  </a:cubicBezTo>
                  <a:lnTo>
                    <a:pt x="287" y="314"/>
                  </a:lnTo>
                  <a:close/>
                  <a:moveTo>
                    <a:pt x="108" y="227"/>
                  </a:moveTo>
                  <a:cubicBezTo>
                    <a:pt x="123" y="227"/>
                    <a:pt x="123" y="227"/>
                    <a:pt x="123" y="227"/>
                  </a:cubicBezTo>
                  <a:cubicBezTo>
                    <a:pt x="123" y="289"/>
                    <a:pt x="123" y="289"/>
                    <a:pt x="123" y="289"/>
                  </a:cubicBezTo>
                  <a:cubicBezTo>
                    <a:pt x="123" y="293"/>
                    <a:pt x="119" y="297"/>
                    <a:pt x="115" y="297"/>
                  </a:cubicBezTo>
                  <a:cubicBezTo>
                    <a:pt x="53" y="297"/>
                    <a:pt x="53" y="297"/>
                    <a:pt x="53" y="297"/>
                  </a:cubicBezTo>
                  <a:cubicBezTo>
                    <a:pt x="53" y="282"/>
                    <a:pt x="53" y="282"/>
                    <a:pt x="53" y="282"/>
                  </a:cubicBezTo>
                  <a:cubicBezTo>
                    <a:pt x="108" y="282"/>
                    <a:pt x="108" y="282"/>
                    <a:pt x="108" y="282"/>
                  </a:cubicBezTo>
                  <a:lnTo>
                    <a:pt x="108" y="227"/>
                  </a:lnTo>
                  <a:close/>
                  <a:moveTo>
                    <a:pt x="198" y="227"/>
                  </a:moveTo>
                  <a:cubicBezTo>
                    <a:pt x="212" y="227"/>
                    <a:pt x="212" y="227"/>
                    <a:pt x="212" y="227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2" y="293"/>
                    <a:pt x="209" y="297"/>
                    <a:pt x="205" y="297"/>
                  </a:cubicBezTo>
                  <a:cubicBezTo>
                    <a:pt x="143" y="297"/>
                    <a:pt x="143" y="297"/>
                    <a:pt x="143" y="297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98" y="282"/>
                    <a:pt x="198" y="282"/>
                    <a:pt x="198" y="282"/>
                  </a:cubicBezTo>
                  <a:lnTo>
                    <a:pt x="198" y="227"/>
                  </a:lnTo>
                  <a:close/>
                  <a:moveTo>
                    <a:pt x="287" y="227"/>
                  </a:moveTo>
                  <a:cubicBezTo>
                    <a:pt x="302" y="227"/>
                    <a:pt x="302" y="227"/>
                    <a:pt x="302" y="227"/>
                  </a:cubicBezTo>
                  <a:cubicBezTo>
                    <a:pt x="302" y="289"/>
                    <a:pt x="302" y="289"/>
                    <a:pt x="302" y="289"/>
                  </a:cubicBezTo>
                  <a:cubicBezTo>
                    <a:pt x="302" y="293"/>
                    <a:pt x="299" y="297"/>
                    <a:pt x="295" y="297"/>
                  </a:cubicBezTo>
                  <a:cubicBezTo>
                    <a:pt x="233" y="297"/>
                    <a:pt x="233" y="297"/>
                    <a:pt x="233" y="297"/>
                  </a:cubicBezTo>
                  <a:cubicBezTo>
                    <a:pt x="233" y="282"/>
                    <a:pt x="233" y="282"/>
                    <a:pt x="233" y="282"/>
                  </a:cubicBezTo>
                  <a:cubicBezTo>
                    <a:pt x="287" y="282"/>
                    <a:pt x="287" y="282"/>
                    <a:pt x="287" y="282"/>
                  </a:cubicBezTo>
                  <a:lnTo>
                    <a:pt x="287" y="227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85994" tIns="42997" rIns="85994" bIns="429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意见反馈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36113" y="1787099"/>
            <a:ext cx="3115024" cy="4008887"/>
            <a:chOff x="467544" y="1772816"/>
            <a:chExt cx="2088232" cy="2687455"/>
          </a:xfrm>
        </p:grpSpPr>
        <p:sp>
          <p:nvSpPr>
            <p:cNvPr id="32" name="圆角矩形 31"/>
            <p:cNvSpPr/>
            <p:nvPr/>
          </p:nvSpPr>
          <p:spPr>
            <a:xfrm>
              <a:off x="467544" y="1772816"/>
              <a:ext cx="2088232" cy="432048"/>
            </a:xfrm>
            <a:prstGeom prst="roundRect">
              <a:avLst>
                <a:gd name="adj" fmla="val 0"/>
              </a:avLst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2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用户意见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67544" y="2204863"/>
              <a:ext cx="2088232" cy="2255408"/>
            </a:xfrm>
            <a:prstGeom prst="rect">
              <a:avLst/>
            </a:prstGeom>
            <a:solidFill>
              <a:sysClr val="window" lastClr="FFFFFF">
                <a:lumMod val="65000"/>
                <a:alpha val="30000"/>
              </a:sysClr>
            </a:solidFill>
            <a:ln w="2540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行程结束后，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用户根据行程体验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给司机做出评价，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留下宝贵意见</a:t>
              </a:r>
            </a:p>
          </p:txBody>
        </p:sp>
      </p:grpSp>
      <p:grpSp>
        <p:nvGrpSpPr>
          <p:cNvPr id="34" name="Group 139"/>
          <p:cNvGrpSpPr>
            <a:grpSpLocks/>
          </p:cNvGrpSpPr>
          <p:nvPr/>
        </p:nvGrpSpPr>
        <p:grpSpPr bwMode="auto">
          <a:xfrm>
            <a:off x="9206394" y="5003234"/>
            <a:ext cx="1212797" cy="1215719"/>
            <a:chOff x="5765300" y="4002787"/>
            <a:chExt cx="713233" cy="713232"/>
          </a:xfrm>
        </p:grpSpPr>
        <p:sp>
          <p:nvSpPr>
            <p:cNvPr id="35" name="Donut 34"/>
            <p:cNvSpPr>
              <a:spLocks noChangeArrowheads="1"/>
            </p:cNvSpPr>
            <p:nvPr/>
          </p:nvSpPr>
          <p:spPr bwMode="auto">
            <a:xfrm>
              <a:off x="5764782" y="4003135"/>
              <a:ext cx="714189" cy="712471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uppe 344"/>
            <p:cNvGrpSpPr>
              <a:grpSpLocks/>
            </p:cNvGrpSpPr>
            <p:nvPr/>
          </p:nvGrpSpPr>
          <p:grpSpPr bwMode="auto">
            <a:xfrm>
              <a:off x="6014540" y="4178404"/>
              <a:ext cx="214736" cy="361996"/>
              <a:chOff x="2114233" y="1516380"/>
              <a:chExt cx="263525" cy="444500"/>
            </a:xfrm>
          </p:grpSpPr>
          <p:sp>
            <p:nvSpPr>
              <p:cNvPr id="37" name="Freeform 15"/>
              <p:cNvSpPr>
                <a:spLocks noEditPoints="1"/>
              </p:cNvSpPr>
              <p:nvPr/>
            </p:nvSpPr>
            <p:spPr bwMode="auto">
              <a:xfrm>
                <a:off x="2113770" y="1516292"/>
                <a:ext cx="264374" cy="444598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2135322" y="1557883"/>
                <a:ext cx="221270" cy="361415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2171242" y="1666881"/>
                <a:ext cx="149429" cy="252417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131"/>
          <p:cNvGrpSpPr>
            <a:grpSpLocks/>
          </p:cNvGrpSpPr>
          <p:nvPr/>
        </p:nvGrpSpPr>
        <p:grpSpPr bwMode="auto">
          <a:xfrm>
            <a:off x="8090836" y="990794"/>
            <a:ext cx="1212795" cy="1213017"/>
            <a:chOff x="5109971" y="1507999"/>
            <a:chExt cx="713232" cy="713232"/>
          </a:xfrm>
        </p:grpSpPr>
        <p:sp>
          <p:nvSpPr>
            <p:cNvPr id="44" name="Donut 12"/>
            <p:cNvSpPr>
              <a:spLocks noChangeArrowheads="1"/>
            </p:cNvSpPr>
            <p:nvPr/>
          </p:nvSpPr>
          <p:spPr bwMode="auto">
            <a:xfrm flipV="1">
              <a:off x="5109852" y="1508172"/>
              <a:ext cx="713017" cy="712887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5293668" y="1709513"/>
              <a:ext cx="345387" cy="310205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alpha val="44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32"/>
          <p:cNvGrpSpPr>
            <a:grpSpLocks/>
          </p:cNvGrpSpPr>
          <p:nvPr/>
        </p:nvGrpSpPr>
        <p:grpSpPr bwMode="auto">
          <a:xfrm>
            <a:off x="9188926" y="2071740"/>
            <a:ext cx="1212797" cy="1215719"/>
            <a:chOff x="5765300" y="2141983"/>
            <a:chExt cx="713233" cy="713232"/>
          </a:xfrm>
        </p:grpSpPr>
        <p:sp>
          <p:nvSpPr>
            <p:cNvPr id="47" name="Donut 13"/>
            <p:cNvSpPr>
              <a:spLocks noChangeArrowheads="1"/>
            </p:cNvSpPr>
            <p:nvPr/>
          </p:nvSpPr>
          <p:spPr bwMode="auto">
            <a:xfrm flipV="1">
              <a:off x="5764784" y="2141636"/>
              <a:ext cx="714189" cy="713640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5946258" y="2357714"/>
              <a:ext cx="351240" cy="281484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alpha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9577890" y="3537128"/>
            <a:ext cx="1212797" cy="1213016"/>
            <a:chOff x="5993893" y="3065525"/>
            <a:chExt cx="713232" cy="713232"/>
          </a:xfrm>
        </p:grpSpPr>
        <p:sp>
          <p:nvSpPr>
            <p:cNvPr id="50" name="Donut 14"/>
            <p:cNvSpPr>
              <a:spLocks noChangeArrowheads="1"/>
            </p:cNvSpPr>
            <p:nvPr/>
          </p:nvSpPr>
          <p:spPr bwMode="auto">
            <a:xfrm flipV="1">
              <a:off x="5994108" y="3065443"/>
              <a:ext cx="713017" cy="712888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6202511" y="3249226"/>
              <a:ext cx="296212" cy="345323"/>
            </a:xfrm>
            <a:custGeom>
              <a:avLst/>
              <a:gdLst>
                <a:gd name="T0" fmla="*/ 2147483647 w 63"/>
                <a:gd name="T1" fmla="*/ 0 h 73"/>
                <a:gd name="T2" fmla="*/ 1122599098 w 63"/>
                <a:gd name="T3" fmla="*/ 0 h 73"/>
                <a:gd name="T4" fmla="*/ 561299549 w 63"/>
                <a:gd name="T5" fmla="*/ 560595689 h 73"/>
                <a:gd name="T6" fmla="*/ 561299549 w 63"/>
                <a:gd name="T7" fmla="*/ 1009069293 h 73"/>
                <a:gd name="T8" fmla="*/ 785819275 w 63"/>
                <a:gd name="T9" fmla="*/ 953011760 h 73"/>
                <a:gd name="T10" fmla="*/ 1852288207 w 63"/>
                <a:gd name="T11" fmla="*/ 2074203372 h 73"/>
                <a:gd name="T12" fmla="*/ 1627768481 w 63"/>
                <a:gd name="T13" fmla="*/ 2147483647 h 73"/>
                <a:gd name="T14" fmla="*/ 1627768481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1121191379 h 73"/>
                <a:gd name="T22" fmla="*/ 2147483647 w 63"/>
                <a:gd name="T23" fmla="*/ 0 h 73"/>
                <a:gd name="T24" fmla="*/ 2147483647 w 63"/>
                <a:gd name="T25" fmla="*/ 1345428064 h 73"/>
                <a:gd name="T26" fmla="*/ 2147483647 w 63"/>
                <a:gd name="T27" fmla="*/ 728775075 h 73"/>
                <a:gd name="T28" fmla="*/ 2147483647 w 63"/>
                <a:gd name="T29" fmla="*/ 56057314 h 73"/>
                <a:gd name="T30" fmla="*/ 2147483647 w 63"/>
                <a:gd name="T31" fmla="*/ 280294101 h 73"/>
                <a:gd name="T32" fmla="*/ 2147483647 w 63"/>
                <a:gd name="T33" fmla="*/ 560595689 h 73"/>
                <a:gd name="T34" fmla="*/ 2147483647 w 63"/>
                <a:gd name="T35" fmla="*/ 1121191379 h 73"/>
                <a:gd name="T36" fmla="*/ 2147483647 w 63"/>
                <a:gd name="T37" fmla="*/ 1121191379 h 73"/>
                <a:gd name="T38" fmla="*/ 2147483647 w 63"/>
                <a:gd name="T39" fmla="*/ 1345428064 h 73"/>
                <a:gd name="T40" fmla="*/ 2147483647 w 63"/>
                <a:gd name="T41" fmla="*/ 1345428064 h 73"/>
                <a:gd name="T42" fmla="*/ 224519784 w 63"/>
                <a:gd name="T43" fmla="*/ 2147483647 h 73"/>
                <a:gd name="T44" fmla="*/ 224519784 w 63"/>
                <a:gd name="T45" fmla="*/ 2147483647 h 73"/>
                <a:gd name="T46" fmla="*/ 785819275 w 63"/>
                <a:gd name="T47" fmla="*/ 2147483647 h 73"/>
                <a:gd name="T48" fmla="*/ 785819275 w 63"/>
                <a:gd name="T49" fmla="*/ 2147483647 h 73"/>
                <a:gd name="T50" fmla="*/ 1347118824 w 63"/>
                <a:gd name="T51" fmla="*/ 2147483647 h 73"/>
                <a:gd name="T52" fmla="*/ 1347118824 w 63"/>
                <a:gd name="T53" fmla="*/ 2147483647 h 73"/>
                <a:gd name="T54" fmla="*/ 785819275 w 63"/>
                <a:gd name="T55" fmla="*/ 2147483647 h 73"/>
                <a:gd name="T56" fmla="*/ 224519784 w 63"/>
                <a:gd name="T57" fmla="*/ 2147483647 h 73"/>
                <a:gd name="T58" fmla="*/ 785819275 w 63"/>
                <a:gd name="T59" fmla="*/ 1289370764 h 73"/>
                <a:gd name="T60" fmla="*/ 0 w 63"/>
                <a:gd name="T61" fmla="*/ 2074203372 h 73"/>
                <a:gd name="T62" fmla="*/ 785819275 w 63"/>
                <a:gd name="T63" fmla="*/ 2147483647 h 73"/>
                <a:gd name="T64" fmla="*/ 1515508618 w 63"/>
                <a:gd name="T65" fmla="*/ 2074203372 h 73"/>
                <a:gd name="T66" fmla="*/ 785819275 w 63"/>
                <a:gd name="T67" fmla="*/ 1289370764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73"/>
                <a:gd name="T104" fmla="*/ 63 w 6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73">
                  <a:moveTo>
                    <a:pt x="4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0" y="4"/>
                    <a:pt x="10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3" y="17"/>
                    <a:pt x="14" y="17"/>
                  </a:cubicBezTo>
                  <a:cubicBezTo>
                    <a:pt x="24" y="17"/>
                    <a:pt x="33" y="26"/>
                    <a:pt x="33" y="37"/>
                  </a:cubicBezTo>
                  <a:cubicBezTo>
                    <a:pt x="33" y="41"/>
                    <a:pt x="32" y="45"/>
                    <a:pt x="29" y="48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8" y="64"/>
                    <a:pt x="63" y="59"/>
                    <a:pt x="63" y="54"/>
                  </a:cubicBezTo>
                  <a:cubicBezTo>
                    <a:pt x="63" y="20"/>
                    <a:pt x="63" y="20"/>
                    <a:pt x="63" y="20"/>
                  </a:cubicBezTo>
                  <a:lnTo>
                    <a:pt x="43" y="0"/>
                  </a:lnTo>
                  <a:close/>
                  <a:moveTo>
                    <a:pt x="50" y="24"/>
                  </a:moveTo>
                  <a:cubicBezTo>
                    <a:pt x="44" y="24"/>
                    <a:pt x="39" y="19"/>
                    <a:pt x="39" y="1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6"/>
                    <a:pt x="47" y="20"/>
                    <a:pt x="53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50" y="24"/>
                  </a:lnTo>
                  <a:close/>
                  <a:moveTo>
                    <a:pt x="4" y="52"/>
                  </a:moveTo>
                  <a:cubicBezTo>
                    <a:pt x="4" y="73"/>
                    <a:pt x="4" y="73"/>
                    <a:pt x="4" y="7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54"/>
                    <a:pt x="17" y="55"/>
                    <a:pt x="14" y="55"/>
                  </a:cubicBezTo>
                  <a:cubicBezTo>
                    <a:pt x="10" y="55"/>
                    <a:pt x="7" y="54"/>
                    <a:pt x="4" y="52"/>
                  </a:cubicBezTo>
                  <a:close/>
                  <a:moveTo>
                    <a:pt x="14" y="23"/>
                  </a:moveTo>
                  <a:cubicBezTo>
                    <a:pt x="6" y="23"/>
                    <a:pt x="0" y="29"/>
                    <a:pt x="0" y="37"/>
                  </a:cubicBezTo>
                  <a:cubicBezTo>
                    <a:pt x="0" y="44"/>
                    <a:pt x="6" y="50"/>
                    <a:pt x="14" y="50"/>
                  </a:cubicBezTo>
                  <a:cubicBezTo>
                    <a:pt x="21" y="50"/>
                    <a:pt x="27" y="44"/>
                    <a:pt x="27" y="37"/>
                  </a:cubicBezTo>
                  <a:cubicBezTo>
                    <a:pt x="27" y="29"/>
                    <a:pt x="21" y="23"/>
                    <a:pt x="14" y="23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alpha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396159" y="2305490"/>
            <a:ext cx="3732854" cy="3732855"/>
            <a:chOff x="3838128" y="1779629"/>
            <a:chExt cx="2976562" cy="2976563"/>
          </a:xfrm>
        </p:grpSpPr>
        <p:sp>
          <p:nvSpPr>
            <p:cNvPr id="53" name="Freeform 41"/>
            <p:cNvSpPr>
              <a:spLocks noEditPoints="1"/>
            </p:cNvSpPr>
            <p:nvPr/>
          </p:nvSpPr>
          <p:spPr bwMode="auto">
            <a:xfrm>
              <a:off x="4520753" y="2594017"/>
              <a:ext cx="1603375" cy="1290637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Donut 8"/>
            <p:cNvSpPr>
              <a:spLocks noChangeArrowheads="1"/>
            </p:cNvSpPr>
            <p:nvPr/>
          </p:nvSpPr>
          <p:spPr bwMode="auto">
            <a:xfrm>
              <a:off x="3838128" y="1779629"/>
              <a:ext cx="2976562" cy="2976563"/>
            </a:xfrm>
            <a:custGeom>
              <a:avLst/>
              <a:gdLst>
                <a:gd name="T0" fmla="*/ 1097280 w 2194560"/>
                <a:gd name="T1" fmla="*/ 0 h 2194560"/>
                <a:gd name="T2" fmla="*/ 321386 w 2194560"/>
                <a:gd name="T3" fmla="*/ 321386 h 2194560"/>
                <a:gd name="T4" fmla="*/ 0 w 2194560"/>
                <a:gd name="T5" fmla="*/ 1097280 h 2194560"/>
                <a:gd name="T6" fmla="*/ 321386 w 2194560"/>
                <a:gd name="T7" fmla="*/ 1873174 h 2194560"/>
                <a:gd name="T8" fmla="*/ 1097280 w 2194560"/>
                <a:gd name="T9" fmla="*/ 2194560 h 2194560"/>
                <a:gd name="T10" fmla="*/ 1873174 w 2194560"/>
                <a:gd name="T11" fmla="*/ 1873174 h 2194560"/>
                <a:gd name="T12" fmla="*/ 2194560 w 2194560"/>
                <a:gd name="T13" fmla="*/ 1097280 h 2194560"/>
                <a:gd name="T14" fmla="*/ 1873174 w 2194560"/>
                <a:gd name="T15" fmla="*/ 321386 h 2194560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321386 w 2194560"/>
                <a:gd name="T25" fmla="*/ 321386 h 2194560"/>
                <a:gd name="T26" fmla="*/ 1873174 w 2194560"/>
                <a:gd name="T27" fmla="*/ 1873174 h 21945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94560" h="2194560">
                  <a:moveTo>
                    <a:pt x="0" y="1097280"/>
                  </a:moveTo>
                  <a:lnTo>
                    <a:pt x="0" y="1097280"/>
                  </a:lnTo>
                  <a:cubicBezTo>
                    <a:pt x="0" y="491269"/>
                    <a:pt x="491269" y="0"/>
                    <a:pt x="1097280" y="0"/>
                  </a:cubicBezTo>
                  <a:cubicBezTo>
                    <a:pt x="1097280" y="0"/>
                    <a:pt x="1097281" y="1"/>
                    <a:pt x="1097281" y="1"/>
                  </a:cubicBezTo>
                  <a:cubicBezTo>
                    <a:pt x="1703292" y="1"/>
                    <a:pt x="2194561" y="491270"/>
                    <a:pt x="2194561" y="1097281"/>
                  </a:cubicBezTo>
                  <a:cubicBezTo>
                    <a:pt x="2194561" y="1097281"/>
                    <a:pt x="2194560" y="1097282"/>
                    <a:pt x="2194560" y="1097282"/>
                  </a:cubicBezTo>
                  <a:lnTo>
                    <a:pt x="2194561" y="1097283"/>
                  </a:lnTo>
                  <a:cubicBezTo>
                    <a:pt x="2194561" y="1703294"/>
                    <a:pt x="1703292" y="2194563"/>
                    <a:pt x="1097281" y="2194563"/>
                  </a:cubicBezTo>
                  <a:cubicBezTo>
                    <a:pt x="1097280" y="2194562"/>
                    <a:pt x="1097280" y="2194562"/>
                    <a:pt x="1097280" y="2194562"/>
                  </a:cubicBezTo>
                  <a:cubicBezTo>
                    <a:pt x="491269" y="2194562"/>
                    <a:pt x="1" y="1703293"/>
                    <a:pt x="1" y="1097283"/>
                  </a:cubicBezTo>
                  <a:cubicBezTo>
                    <a:pt x="1" y="1097282"/>
                    <a:pt x="1" y="1097282"/>
                    <a:pt x="1" y="1097282"/>
                  </a:cubicBezTo>
                  <a:close/>
                  <a:moveTo>
                    <a:pt x="262974" y="1097280"/>
                  </a:moveTo>
                  <a:lnTo>
                    <a:pt x="262974" y="1097280"/>
                  </a:lnTo>
                  <a:cubicBezTo>
                    <a:pt x="262974" y="1097280"/>
                    <a:pt x="262973" y="1097280"/>
                    <a:pt x="262973" y="1097280"/>
                  </a:cubicBezTo>
                  <a:cubicBezTo>
                    <a:pt x="262973" y="1558055"/>
                    <a:pt x="636504" y="1931586"/>
                    <a:pt x="1097279" y="1931586"/>
                  </a:cubicBezTo>
                  <a:cubicBezTo>
                    <a:pt x="1558053" y="1931586"/>
                    <a:pt x="1931585" y="1558055"/>
                    <a:pt x="1931585" y="1097281"/>
                  </a:cubicBezTo>
                  <a:cubicBezTo>
                    <a:pt x="1931585" y="636506"/>
                    <a:pt x="1558053" y="262975"/>
                    <a:pt x="1097279" y="262975"/>
                  </a:cubicBezTo>
                  <a:lnTo>
                    <a:pt x="1097278" y="262975"/>
                  </a:lnTo>
                  <a:cubicBezTo>
                    <a:pt x="1097278" y="262975"/>
                    <a:pt x="1097278" y="262974"/>
                    <a:pt x="1097278" y="262974"/>
                  </a:cubicBezTo>
                  <a:cubicBezTo>
                    <a:pt x="636503" y="262974"/>
                    <a:pt x="262972" y="636505"/>
                    <a:pt x="262972" y="1097280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ktangel 76"/>
            <p:cNvSpPr>
              <a:spLocks noChangeArrowheads="1"/>
            </p:cNvSpPr>
            <p:nvPr/>
          </p:nvSpPr>
          <p:spPr bwMode="auto">
            <a:xfrm>
              <a:off x="4634948" y="2996952"/>
              <a:ext cx="1374984" cy="689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srgbClr val="008DC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意见</a:t>
              </a:r>
              <a:endParaRPr kumimoji="0" lang="en-US" altLang="zh-CN" sz="2508" b="1" i="0" u="none" strike="noStrike" kern="0" cap="none" spc="0" normalizeH="0" baseline="0" noProof="0" dirty="0">
                <a:ln>
                  <a:noFill/>
                </a:ln>
                <a:solidFill>
                  <a:srgbClr val="008D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srgbClr val="008DC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kumimoji="0" lang="da-DK" sz="2508" b="1" i="0" u="none" strike="noStrike" kern="0" cap="none" spc="0" normalizeH="0" baseline="0" noProof="0" dirty="0">
                <a:ln>
                  <a:noFill/>
                </a:ln>
                <a:solidFill>
                  <a:srgbClr val="008D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03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系统管理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8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itle 3"/>
          <p:cNvSpPr txBox="1">
            <a:spLocks/>
          </p:cNvSpPr>
          <p:nvPr/>
        </p:nvSpPr>
        <p:spPr>
          <a:xfrm>
            <a:off x="1598982" y="3172222"/>
            <a:ext cx="3561317" cy="312641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257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endParaRPr lang="en-US" sz="2257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36"/>
          <p:cNvGrpSpPr/>
          <p:nvPr/>
        </p:nvGrpSpPr>
        <p:grpSpPr>
          <a:xfrm>
            <a:off x="5338517" y="1292143"/>
            <a:ext cx="1784293" cy="1667280"/>
            <a:chOff x="5665775" y="2466267"/>
            <a:chExt cx="1896557" cy="1772642"/>
          </a:xfrm>
        </p:grpSpPr>
        <p:sp>
          <p:nvSpPr>
            <p:cNvPr id="46" name="Rectangle 16"/>
            <p:cNvSpPr/>
            <p:nvPr/>
          </p:nvSpPr>
          <p:spPr bwMode="auto"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设备终端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Picture 2" descr="C:\Users\Jonahs\Dropbox\Projects SCOTT\MEET Windows Azure\source\Background\tile-icon-stor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309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1"/>
          <p:cNvGrpSpPr/>
          <p:nvPr/>
        </p:nvGrpSpPr>
        <p:grpSpPr>
          <a:xfrm>
            <a:off x="5348627" y="3064762"/>
            <a:ext cx="1784293" cy="1667280"/>
            <a:chOff x="1685919" y="596839"/>
            <a:chExt cx="1896557" cy="1772642"/>
          </a:xfrm>
        </p:grpSpPr>
        <p:sp>
          <p:nvSpPr>
            <p:cNvPr id="49" name="Rectangle 7"/>
            <p:cNvSpPr/>
            <p:nvPr/>
          </p:nvSpPr>
          <p:spPr bwMode="auto">
            <a:xfrm>
              <a:off x="1685919" y="596839"/>
              <a:ext cx="1896557" cy="1772642"/>
            </a:xfrm>
            <a:prstGeom prst="rect">
              <a:avLst/>
            </a:prstGeom>
            <a:solidFill>
              <a:srgbClr val="355C7D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组织机构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Picture 3" descr="C:\Users\Jonahs\Dropbox\Projects SCOTT\MEET Windows Azure\source\Background\tile-icon-bigdat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075" y="92678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37"/>
          <p:cNvGrpSpPr/>
          <p:nvPr/>
        </p:nvGrpSpPr>
        <p:grpSpPr>
          <a:xfrm>
            <a:off x="5338117" y="4765747"/>
            <a:ext cx="1784293" cy="1667280"/>
            <a:chOff x="5656726" y="4341709"/>
            <a:chExt cx="1896557" cy="1772642"/>
          </a:xfrm>
        </p:grpSpPr>
        <p:sp>
          <p:nvSpPr>
            <p:cNvPr id="55" name="Rectangle 28"/>
            <p:cNvSpPr/>
            <p:nvPr/>
          </p:nvSpPr>
          <p:spPr bwMode="auto">
            <a:xfrm>
              <a:off x="5656726" y="4341709"/>
              <a:ext cx="1896557" cy="1772642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角色管理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Picture 5" descr="C:\Users\Jonahs\Dropbox\Projects SCOTT\MEET Windows Azure\source\Background\tile-icon-CD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260" y="467165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2"/>
          <p:cNvGrpSpPr/>
          <p:nvPr/>
        </p:nvGrpSpPr>
        <p:grpSpPr>
          <a:xfrm>
            <a:off x="3486468" y="1292143"/>
            <a:ext cx="1784293" cy="1667280"/>
            <a:chOff x="3671323" y="596839"/>
            <a:chExt cx="1896557" cy="1772642"/>
          </a:xfrm>
        </p:grpSpPr>
        <p:sp>
          <p:nvSpPr>
            <p:cNvPr id="58" name="Rectangle 10"/>
            <p:cNvSpPr/>
            <p:nvPr/>
          </p:nvSpPr>
          <p:spPr bwMode="auto">
            <a:xfrm>
              <a:off x="3671323" y="59683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日志管理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6" descr="C:\Users\Jonahs\Dropbox\Projects SCOTT\MEET Windows Azure\source\Background\tile-icon-databas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6" y="92678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"/>
          <p:cNvGrpSpPr/>
          <p:nvPr/>
        </p:nvGrpSpPr>
        <p:grpSpPr>
          <a:xfrm>
            <a:off x="9058446" y="3027713"/>
            <a:ext cx="1784293" cy="1667280"/>
            <a:chOff x="9645631" y="2476591"/>
            <a:chExt cx="1896557" cy="1772642"/>
          </a:xfrm>
        </p:grpSpPr>
        <p:sp>
          <p:nvSpPr>
            <p:cNvPr id="61" name="Rectangle 22"/>
            <p:cNvSpPr/>
            <p:nvPr/>
          </p:nvSpPr>
          <p:spPr bwMode="auto">
            <a:xfrm>
              <a:off x="9645631" y="2476591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活动管理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2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165" y="2705562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4"/>
          <p:cNvGrpSpPr/>
          <p:nvPr/>
        </p:nvGrpSpPr>
        <p:grpSpPr>
          <a:xfrm>
            <a:off x="3486468" y="4765747"/>
            <a:ext cx="1784293" cy="1667280"/>
            <a:chOff x="5665775" y="596839"/>
            <a:chExt cx="1896557" cy="1772642"/>
          </a:xfrm>
        </p:grpSpPr>
        <p:sp>
          <p:nvSpPr>
            <p:cNvPr id="64" name="Rectangle 13"/>
            <p:cNvSpPr/>
            <p:nvPr/>
          </p:nvSpPr>
          <p:spPr bwMode="auto">
            <a:xfrm>
              <a:off x="5665775" y="59683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用户管理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5" name="Picture 8" descr="C:\Users\Jonahs\Dropbox\Projects SCOTT\MEET Windows Azure\source\Background\tile-icon-medi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309" y="898212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34"/>
          <p:cNvGrpSpPr/>
          <p:nvPr/>
        </p:nvGrpSpPr>
        <p:grpSpPr>
          <a:xfrm>
            <a:off x="7198282" y="3026118"/>
            <a:ext cx="1784293" cy="1667280"/>
            <a:chOff x="7651179" y="2466267"/>
            <a:chExt cx="1896557" cy="1772642"/>
          </a:xfrm>
        </p:grpSpPr>
        <p:sp>
          <p:nvSpPr>
            <p:cNvPr id="67" name="Rectangle 19"/>
            <p:cNvSpPr/>
            <p:nvPr/>
          </p:nvSpPr>
          <p:spPr bwMode="auto">
            <a:xfrm>
              <a:off x="7651179" y="2466267"/>
              <a:ext cx="1896557" cy="1772642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字典管理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8" name="Picture 9" descr="C:\Users\Jonahs\Dropbox\Projects SCOTT\MEET Windows Azure\source\Background\tile-icon-messag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12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33"/>
          <p:cNvGrpSpPr/>
          <p:nvPr/>
        </p:nvGrpSpPr>
        <p:grpSpPr>
          <a:xfrm>
            <a:off x="7198282" y="4765747"/>
            <a:ext cx="1784293" cy="1667280"/>
            <a:chOff x="7651178" y="4341709"/>
            <a:chExt cx="1896557" cy="1772642"/>
          </a:xfrm>
        </p:grpSpPr>
        <p:sp>
          <p:nvSpPr>
            <p:cNvPr id="70" name="Rectangle 31"/>
            <p:cNvSpPr/>
            <p:nvPr/>
          </p:nvSpPr>
          <p:spPr bwMode="auto">
            <a:xfrm>
              <a:off x="7651178" y="434170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智能站牌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1" name="Picture 10" descr="C:\Users\Jonahs\Dropbox\Projects SCOTT\MEET Windows Azure\source\Background\tile-icon-network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12" y="467165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29"/>
          <p:cNvGrpSpPr/>
          <p:nvPr/>
        </p:nvGrpSpPr>
        <p:grpSpPr>
          <a:xfrm>
            <a:off x="7205976" y="1292143"/>
            <a:ext cx="1784293" cy="1667280"/>
            <a:chOff x="5665775" y="2466267"/>
            <a:chExt cx="1896557" cy="1772642"/>
          </a:xfrm>
        </p:grpSpPr>
        <p:sp>
          <p:nvSpPr>
            <p:cNvPr id="73" name="Rectangle 30"/>
            <p:cNvSpPr/>
            <p:nvPr/>
          </p:nvSpPr>
          <p:spPr bwMode="auto"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功能管理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88309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itle 3"/>
          <p:cNvSpPr txBox="1">
            <a:spLocks/>
          </p:cNvSpPr>
          <p:nvPr/>
        </p:nvSpPr>
        <p:spPr>
          <a:xfrm>
            <a:off x="1721948" y="3793238"/>
            <a:ext cx="3561317" cy="4169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endParaRPr lang="zh-CN" altLang="en-US" sz="1505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505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组织机构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Freeform 16"/>
          <p:cNvSpPr>
            <a:spLocks noEditPoints="1"/>
          </p:cNvSpPr>
          <p:nvPr/>
        </p:nvSpPr>
        <p:spPr bwMode="auto">
          <a:xfrm>
            <a:off x="8151974" y="2624759"/>
            <a:ext cx="2730136" cy="2540578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rgbClr val="017BC4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6674895" y="2895559"/>
            <a:ext cx="2213161" cy="217869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B7272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5301213" y="3094963"/>
            <a:ext cx="1934974" cy="1890662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018DC8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>
            <a:off x="4222943" y="3262365"/>
            <a:ext cx="1536163" cy="1555857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355C7D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7" name="组合 19"/>
          <p:cNvGrpSpPr>
            <a:grpSpLocks/>
          </p:cNvGrpSpPr>
          <p:nvPr/>
        </p:nvGrpSpPr>
        <p:grpSpPr bwMode="auto">
          <a:xfrm flipH="1">
            <a:off x="6426963" y="4024266"/>
            <a:ext cx="3868641" cy="1781697"/>
            <a:chOff x="3951201" y="2629963"/>
            <a:chExt cx="2495617" cy="1148470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3951201" y="2629963"/>
              <a:ext cx="2495617" cy="838691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9" name="组合 21"/>
            <p:cNvGrpSpPr>
              <a:grpSpLocks/>
            </p:cNvGrpSpPr>
            <p:nvPr/>
          </p:nvGrpSpPr>
          <p:grpSpPr bwMode="auto">
            <a:xfrm>
              <a:off x="4233160" y="3519821"/>
              <a:ext cx="2183610" cy="258612"/>
              <a:chOff x="2290576" y="5039334"/>
              <a:chExt cx="2183610" cy="258612"/>
            </a:xfrm>
          </p:grpSpPr>
          <p:sp>
            <p:nvSpPr>
              <p:cNvPr id="43" name="TextBox 11"/>
              <p:cNvSpPr txBox="1">
                <a:spLocks noChangeArrowheads="1"/>
              </p:cNvSpPr>
              <p:nvPr/>
            </p:nvSpPr>
            <p:spPr bwMode="auto">
              <a:xfrm>
                <a:off x="3327593" y="5039334"/>
                <a:ext cx="114659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7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itchFamily="34" charset="-122"/>
                    <a:ea typeface="微软雅黑" pitchFamily="34" charset="-122"/>
                  </a:rPr>
                  <a:t>武汉大学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0"/>
              <p:cNvSpPr txBox="1">
                <a:spLocks noChangeArrowheads="1"/>
              </p:cNvSpPr>
              <p:nvPr/>
            </p:nvSpPr>
            <p:spPr bwMode="auto">
              <a:xfrm>
                <a:off x="2290576" y="5039335"/>
                <a:ext cx="114659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5" name="组合 29"/>
          <p:cNvGrpSpPr>
            <a:grpSpLocks/>
          </p:cNvGrpSpPr>
          <p:nvPr/>
        </p:nvGrpSpPr>
        <p:grpSpPr bwMode="auto">
          <a:xfrm>
            <a:off x="830585" y="2861096"/>
            <a:ext cx="3810865" cy="1166894"/>
            <a:chOff x="1581401" y="1583447"/>
            <a:chExt cx="2456759" cy="752172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47" name="组合 31"/>
            <p:cNvGrpSpPr>
              <a:grpSpLocks/>
            </p:cNvGrpSpPr>
            <p:nvPr/>
          </p:nvGrpSpPr>
          <p:grpSpPr bwMode="auto">
            <a:xfrm>
              <a:off x="1581401" y="1583447"/>
              <a:ext cx="2182199" cy="285835"/>
              <a:chOff x="-361183" y="3102960"/>
              <a:chExt cx="2182199" cy="285835"/>
            </a:xfrm>
          </p:grpSpPr>
          <p:sp>
            <p:nvSpPr>
              <p:cNvPr id="48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11"/>
              <p:cNvSpPr txBox="1">
                <a:spLocks noChangeArrowheads="1"/>
              </p:cNvSpPr>
              <p:nvPr/>
            </p:nvSpPr>
            <p:spPr bwMode="auto">
              <a:xfrm>
                <a:off x="-361183" y="3130184"/>
                <a:ext cx="114585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XX</a:t>
                </a:r>
                <a:r>
                  <a:rPr kumimoji="0" lang="zh-CN" altLang="en-US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中心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772146" y="1753996"/>
            <a:ext cx="2021137" cy="1829609"/>
            <a:chOff x="6537479" y="2108902"/>
            <a:chExt cx="1611646" cy="1458922"/>
          </a:xfrm>
        </p:grpSpPr>
        <p:sp>
          <p:nvSpPr>
            <p:cNvPr id="53" name="TextBox 19"/>
            <p:cNvSpPr txBox="1">
              <a:spLocks noChangeArrowheads="1"/>
            </p:cNvSpPr>
            <p:nvPr/>
          </p:nvSpPr>
          <p:spPr bwMode="auto">
            <a:xfrm flipH="1">
              <a:off x="6731819" y="2108902"/>
              <a:ext cx="1417306" cy="3199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kumimoji="0" lang="zh-CN" altLang="en-US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学院</a:t>
              </a:r>
              <a:endParaRPr kumimoji="0" lang="en-US" altLang="zh-CN" sz="200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537479" y="2374303"/>
              <a:ext cx="800916" cy="1193521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91281" y="1374163"/>
            <a:ext cx="2427333" cy="2205774"/>
            <a:chOff x="3912911" y="1801097"/>
            <a:chExt cx="1935545" cy="1758875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4497893" y="2366451"/>
              <a:ext cx="800916" cy="1193521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57" name="组合 44"/>
            <p:cNvGrpSpPr>
              <a:grpSpLocks/>
            </p:cNvGrpSpPr>
            <p:nvPr/>
          </p:nvGrpSpPr>
          <p:grpSpPr bwMode="auto">
            <a:xfrm flipH="1">
              <a:off x="3912911" y="1801097"/>
              <a:ext cx="1935545" cy="546616"/>
              <a:chOff x="-362770" y="3102960"/>
              <a:chExt cx="1564639" cy="442048"/>
            </a:xfrm>
          </p:grpSpPr>
          <p:sp>
            <p:nvSpPr>
              <p:cNvPr id="58" name="TextBox 11"/>
              <p:cNvSpPr txBox="1">
                <a:spLocks noChangeArrowheads="1"/>
              </p:cNvSpPr>
              <p:nvPr/>
            </p:nvSpPr>
            <p:spPr bwMode="auto">
              <a:xfrm>
                <a:off x="56159" y="3286293"/>
                <a:ext cx="1145710" cy="258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XX</a:t>
                </a:r>
                <a:r>
                  <a:rPr kumimoji="0" lang="zh-CN" altLang="en-US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710" cy="258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8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日志管理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378685" y="4629248"/>
            <a:ext cx="2199527" cy="94592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操作运行的结果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486340" y="4622100"/>
            <a:ext cx="2199530" cy="1306985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进行此操作的用户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931320" y="1228552"/>
            <a:ext cx="2187614" cy="1920841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进行操作的所用时长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038979" y="1228552"/>
            <a:ext cx="2137569" cy="1920841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该行为发生的时间点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483959" y="3144626"/>
            <a:ext cx="2595109" cy="1491771"/>
          </a:xfrm>
          <a:prstGeom prst="chevron">
            <a:avLst>
              <a:gd name="adj" fmla="val 25780"/>
            </a:avLst>
          </a:prstGeom>
          <a:solidFill>
            <a:srgbClr val="018DC8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操作人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886466" y="3137477"/>
            <a:ext cx="2595109" cy="1491771"/>
          </a:xfrm>
          <a:prstGeom prst="homePlate">
            <a:avLst>
              <a:gd name="adj" fmla="val 30492"/>
            </a:avLst>
          </a:prstGeom>
          <a:solidFill>
            <a:srgbClr val="355C7D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操作时间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928938" y="3144626"/>
            <a:ext cx="2595109" cy="1491771"/>
          </a:xfrm>
          <a:prstGeom prst="chevron">
            <a:avLst>
              <a:gd name="adj" fmla="val 25780"/>
            </a:avLst>
          </a:prstGeom>
          <a:solidFill>
            <a:srgbClr val="017BC4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10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耗时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8371534" y="3144626"/>
            <a:ext cx="2595111" cy="1491771"/>
          </a:xfrm>
          <a:prstGeom prst="chevron">
            <a:avLst>
              <a:gd name="adj" fmla="val 25780"/>
            </a:avLst>
          </a:prstGeom>
          <a:solidFill>
            <a:srgbClr val="FB7272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操作结果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功能管理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204" y="1110040"/>
            <a:ext cx="1666863" cy="987443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  <a:defRPr/>
            </a:pPr>
            <a:r>
              <a:rPr lang="zh-CN" altLang="en-US" sz="3001" dirty="0"/>
              <a:t>功能名称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14732" y="2205498"/>
            <a:ext cx="2149897" cy="1273590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1080" y="3334002"/>
            <a:ext cx="2617262" cy="1550455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97948" y="4495596"/>
            <a:ext cx="3221453" cy="1908375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032572" y="1922776"/>
            <a:ext cx="1125387" cy="69994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118928" y="3289229"/>
            <a:ext cx="702460" cy="39743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06751" y="4521379"/>
            <a:ext cx="1471953" cy="834370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245601" y="4947541"/>
            <a:ext cx="2448599" cy="1450539"/>
          </a:xfrm>
          <a:prstGeom prst="roundRect">
            <a:avLst>
              <a:gd name="adj" fmla="val 8688"/>
            </a:avLst>
          </a:prstGeom>
          <a:solidFill>
            <a:schemeClr val="bg1">
              <a:lumMod val="95000"/>
              <a:alpha val="29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  <a:defRPr/>
            </a:pPr>
            <a:r>
              <a:rPr lang="zh-CN" altLang="en-US" sz="3001" dirty="0"/>
              <a:t>页面展示</a:t>
            </a:r>
          </a:p>
        </p:txBody>
      </p:sp>
      <p:pic>
        <p:nvPicPr>
          <p:cNvPr id="17" name="Picture 28" descr="num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610797" y="3248331"/>
            <a:ext cx="2009387" cy="1653506"/>
          </a:xfrm>
          <a:prstGeom prst="rect">
            <a:avLst/>
          </a:prstGeom>
          <a:noFill/>
        </p:spPr>
      </p:pic>
      <p:sp>
        <p:nvSpPr>
          <p:cNvPr id="18" name="Text Box 39"/>
          <p:cNvSpPr txBox="1">
            <a:spLocks noChangeArrowheads="1"/>
          </p:cNvSpPr>
          <p:nvPr/>
        </p:nvSpPr>
        <p:spPr bwMode="auto">
          <a:xfrm rot="19731703">
            <a:off x="2985321" y="3883968"/>
            <a:ext cx="2199440" cy="43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父节点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 rot="19731703">
            <a:off x="5511077" y="2558174"/>
            <a:ext cx="2199440" cy="43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功能代码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7194173" y="2134938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后台研发的功能代码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1001456" y="2598748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页面所展示的功能模块名称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783773" y="5355749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父级功能代码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对角圆角矩形 25"/>
          <p:cNvSpPr/>
          <p:nvPr/>
        </p:nvSpPr>
        <p:spPr>
          <a:xfrm>
            <a:off x="2254391" y="1437558"/>
            <a:ext cx="1264255" cy="840112"/>
          </a:xfrm>
          <a:prstGeom prst="round2DiagRect">
            <a:avLst/>
          </a:prstGeom>
          <a:blipFill>
            <a:blip r:embed="rId5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  <p:sp>
        <p:nvSpPr>
          <p:cNvPr id="27" name="对角圆角矩形 26"/>
          <p:cNvSpPr/>
          <p:nvPr/>
        </p:nvSpPr>
        <p:spPr>
          <a:xfrm>
            <a:off x="8416382" y="2570526"/>
            <a:ext cx="1606035" cy="1067229"/>
          </a:xfrm>
          <a:prstGeom prst="round2DiagRect">
            <a:avLst/>
          </a:prstGeom>
          <a:blipFill>
            <a:blip r:embed="rId6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  <p:sp>
        <p:nvSpPr>
          <p:cNvPr id="28" name="对角圆角矩形 27"/>
          <p:cNvSpPr/>
          <p:nvPr/>
        </p:nvSpPr>
        <p:spPr>
          <a:xfrm>
            <a:off x="1037859" y="4292630"/>
            <a:ext cx="1403149" cy="932409"/>
          </a:xfrm>
          <a:prstGeom prst="round2DiagRect">
            <a:avLst/>
          </a:prstGeom>
          <a:blipFill>
            <a:blip r:embed="rId7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</p:spTree>
    <p:extLst>
      <p:ext uri="{BB962C8B-B14F-4D97-AF65-F5344CB8AC3E}">
        <p14:creationId xmlns:p14="http://schemas.microsoft.com/office/powerpoint/2010/main" val="11908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6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00"/>
                            </p:stCondLst>
                            <p:childTnLst>
                              <p:par>
                                <p:cTn id="9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6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1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4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8" grpId="0"/>
      <p:bldP spid="19" grpId="0"/>
      <p:bldP spid="21" grpId="0"/>
      <p:bldP spid="23" grpId="0"/>
      <p:bldP spid="25" grpId="0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线路维护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273029" y="1244915"/>
            <a:ext cx="1891524" cy="1625737"/>
          </a:xfrm>
          <a:prstGeom prst="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线路一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63486" y="1029029"/>
            <a:ext cx="5548115" cy="2057508"/>
            <a:chOff x="3152068" y="919384"/>
            <a:chExt cx="4012991" cy="1488158"/>
          </a:xfrm>
          <a:solidFill>
            <a:srgbClr val="C00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6" name="右箭头 35"/>
            <p:cNvSpPr/>
            <p:nvPr/>
          </p:nvSpPr>
          <p:spPr>
            <a:xfrm>
              <a:off x="3420643" y="919384"/>
              <a:ext cx="3744416" cy="1488158"/>
            </a:xfrm>
            <a:prstGeom prst="rightArrow">
              <a:avLst>
                <a:gd name="adj1" fmla="val 53364"/>
                <a:gd name="adj2" fmla="val 85381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选择线路状态：正常</a:t>
              </a:r>
              <a:r>
                <a:rPr lang="en-US" altLang="zh-CN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-</a:t>
              </a:r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停用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选择线路上下行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编辑线路名称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设置开始时间</a:t>
              </a:r>
              <a:r>
                <a:rPr lang="en-US" altLang="zh-CN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-</a:t>
              </a:r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结束时间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 flipH="1">
            <a:off x="6435341" y="2850351"/>
            <a:ext cx="1891524" cy="1625737"/>
          </a:xfrm>
          <a:prstGeom prst="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线路二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1258541" y="2661322"/>
            <a:ext cx="5548115" cy="2133984"/>
            <a:chOff x="3152068" y="923256"/>
            <a:chExt cx="4012991" cy="1543472"/>
          </a:xfrm>
          <a:solidFill>
            <a:srgbClr val="C000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3" name="右箭头 42"/>
            <p:cNvSpPr/>
            <p:nvPr/>
          </p:nvSpPr>
          <p:spPr>
            <a:xfrm>
              <a:off x="3420643" y="923256"/>
              <a:ext cx="3744416" cy="1543472"/>
            </a:xfrm>
            <a:prstGeom prst="rightArrow">
              <a:avLst>
                <a:gd name="adj1" fmla="val 58301"/>
                <a:gd name="adj2" fmla="val 86204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en-US" altLang="zh-CN" sz="1505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…………….</a:t>
              </a:r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273029" y="4485209"/>
            <a:ext cx="1891524" cy="1625737"/>
          </a:xfrm>
          <a:prstGeom prst="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线路三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93237" y="4231088"/>
            <a:ext cx="5547049" cy="2133984"/>
            <a:chOff x="3152068" y="876176"/>
            <a:chExt cx="4012220" cy="1543472"/>
          </a:xfrm>
          <a:solidFill>
            <a:srgbClr val="C00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7" name="右箭头 46"/>
            <p:cNvSpPr/>
            <p:nvPr/>
          </p:nvSpPr>
          <p:spPr>
            <a:xfrm>
              <a:off x="3419872" y="876176"/>
              <a:ext cx="3744416" cy="1543472"/>
            </a:xfrm>
            <a:prstGeom prst="rightArrow">
              <a:avLst>
                <a:gd name="adj1" fmla="val 53364"/>
                <a:gd name="adj2" fmla="val 84558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en-US" altLang="zh-CN" sz="1505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…………</a:t>
              </a:r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临时车管理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5"/>
          <p:cNvSpPr/>
          <p:nvPr/>
        </p:nvSpPr>
        <p:spPr bwMode="auto">
          <a:xfrm>
            <a:off x="5131775" y="4757887"/>
            <a:ext cx="4095745" cy="713869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rgbClr val="FB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3" name="圆角矩形 5"/>
          <p:cNvSpPr/>
          <p:nvPr/>
        </p:nvSpPr>
        <p:spPr bwMode="auto">
          <a:xfrm>
            <a:off x="5131775" y="1638603"/>
            <a:ext cx="4095745" cy="713869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rgbClr val="018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5938087" y="1744652"/>
            <a:ext cx="1473480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zh-CN" altLang="en-US" sz="2508" dirty="0">
                <a:solidFill>
                  <a:srgbClr val="F8F8F8"/>
                </a:solidFill>
                <a:latin typeface="微软雅黑"/>
                <a:ea typeface="微软雅黑"/>
              </a:rPr>
              <a:t>单位管理</a:t>
            </a:r>
          </a:p>
        </p:txBody>
      </p:sp>
      <p:sp>
        <p:nvSpPr>
          <p:cNvPr id="25" name="空心弧 24"/>
          <p:cNvSpPr/>
          <p:nvPr/>
        </p:nvSpPr>
        <p:spPr bwMode="auto">
          <a:xfrm flipV="1">
            <a:off x="2122627" y="1079663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355C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10800000" flipV="1">
            <a:off x="3592735" y="1406567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018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4631022" flipV="1">
            <a:off x="3635180" y="2925729"/>
            <a:ext cx="1831751" cy="183175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rgbClr val="017B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8" name="空心弧 27"/>
          <p:cNvSpPr/>
          <p:nvPr/>
        </p:nvSpPr>
        <p:spPr bwMode="auto">
          <a:xfrm>
            <a:off x="2149394" y="4757888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FF92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endParaRPr lang="zh-CN" altLang="en-US" sz="2257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" name="空心弧 28"/>
          <p:cNvSpPr/>
          <p:nvPr/>
        </p:nvSpPr>
        <p:spPr bwMode="auto">
          <a:xfrm rot="10800000">
            <a:off x="3619502" y="4430984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FB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0" name="TextBox 33"/>
          <p:cNvSpPr txBox="1"/>
          <p:nvPr/>
        </p:nvSpPr>
        <p:spPr>
          <a:xfrm>
            <a:off x="4210512" y="1889553"/>
            <a:ext cx="668773" cy="86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5016" b="1" dirty="0">
                <a:solidFill>
                  <a:srgbClr val="017BC4"/>
                </a:solidFill>
                <a:latin typeface="微软雅黑"/>
                <a:ea typeface="微软雅黑"/>
              </a:rPr>
              <a:t>A</a:t>
            </a:r>
            <a:endParaRPr lang="zh-CN" altLang="en-US" sz="5016" b="1" dirty="0">
              <a:solidFill>
                <a:srgbClr val="017BC4"/>
              </a:solidFill>
              <a:latin typeface="微软雅黑"/>
              <a:ea typeface="微软雅黑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4210512" y="4918982"/>
            <a:ext cx="623889" cy="86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5016" b="1" dirty="0">
                <a:solidFill>
                  <a:srgbClr val="017BC4"/>
                </a:solidFill>
                <a:latin typeface="微软雅黑"/>
                <a:ea typeface="微软雅黑"/>
              </a:rPr>
              <a:t>B</a:t>
            </a:r>
            <a:endParaRPr lang="zh-CN" altLang="en-US" sz="5016" b="1" dirty="0">
              <a:solidFill>
                <a:srgbClr val="017BC4"/>
              </a:solidFill>
              <a:latin typeface="微软雅黑"/>
              <a:ea typeface="微软雅黑"/>
            </a:endParaRPr>
          </a:p>
        </p:txBody>
      </p:sp>
      <p:sp>
        <p:nvSpPr>
          <p:cNvPr id="32" name="TextBox 35"/>
          <p:cNvSpPr txBox="1"/>
          <p:nvPr/>
        </p:nvSpPr>
        <p:spPr>
          <a:xfrm>
            <a:off x="5647280" y="2561281"/>
            <a:ext cx="5325134" cy="9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39">
              <a:lnSpc>
                <a:spcPct val="150000"/>
              </a:lnSpc>
            </a:pPr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单位编号</a:t>
            </a:r>
            <a:r>
              <a:rPr lang="en-US" altLang="zh-CN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名称 负责人 联系电话  状态 登记次数  创建人  创建时间 </a:t>
            </a:r>
          </a:p>
        </p:txBody>
      </p:sp>
      <p:sp>
        <p:nvSpPr>
          <p:cNvPr id="33" name="TextBox 36"/>
          <p:cNvSpPr txBox="1"/>
          <p:nvPr/>
        </p:nvSpPr>
        <p:spPr>
          <a:xfrm>
            <a:off x="5647280" y="5443802"/>
            <a:ext cx="5415438" cy="449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defRPr>
            </a:lvl1pPr>
          </a:lstStyle>
          <a:p>
            <a:pPr defTabSz="1219139"/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车牌号 临时单位 车辆类型 座位数 状态</a:t>
            </a:r>
          </a:p>
        </p:txBody>
      </p:sp>
      <p:sp>
        <p:nvSpPr>
          <p:cNvPr id="34" name="TextBox 37"/>
          <p:cNvSpPr txBox="1"/>
          <p:nvPr/>
        </p:nvSpPr>
        <p:spPr>
          <a:xfrm>
            <a:off x="5938087" y="4876773"/>
            <a:ext cx="1473480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zh-CN" altLang="en-US" sz="2508" dirty="0">
                <a:solidFill>
                  <a:srgbClr val="F8F8F8"/>
                </a:solidFill>
                <a:latin typeface="微软雅黑"/>
                <a:ea typeface="微软雅黑"/>
              </a:rPr>
              <a:t>车辆管理</a:t>
            </a:r>
          </a:p>
        </p:txBody>
      </p:sp>
    </p:spTree>
    <p:extLst>
      <p:ext uri="{BB962C8B-B14F-4D97-AF65-F5344CB8AC3E}">
        <p14:creationId xmlns:p14="http://schemas.microsoft.com/office/powerpoint/2010/main" val="32600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9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9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9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8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12" name="任意多边形 11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0"/>
            <a:ext cx="3686177" cy="1927860"/>
            <a:chOff x="0" y="0"/>
            <a:chExt cx="3686177" cy="1927860"/>
          </a:xfrm>
        </p:grpSpPr>
        <p:grpSp>
          <p:nvGrpSpPr>
            <p:cNvPr id="17" name="组合 16"/>
            <p:cNvGrpSpPr/>
            <p:nvPr/>
          </p:nvGrpSpPr>
          <p:grpSpPr>
            <a:xfrm flipH="1" flipV="1">
              <a:off x="0" y="0"/>
              <a:ext cx="3686177" cy="1927860"/>
              <a:chOff x="8505824" y="4930140"/>
              <a:chExt cx="3686177" cy="192786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8505824" y="4930140"/>
                <a:ext cx="3686176" cy="1927860"/>
              </a:xfrm>
              <a:custGeom>
                <a:avLst/>
                <a:gdLst>
                  <a:gd name="connsiteX0" fmla="*/ 2338881 w 3500931"/>
                  <a:gd name="connsiteY0" fmla="*/ 0 h 1752600"/>
                  <a:gd name="connsiteX1" fmla="*/ 3288016 w 3500931"/>
                  <a:gd name="connsiteY1" fmla="*/ 191622 h 1752600"/>
                  <a:gd name="connsiteX2" fmla="*/ 3500931 w 3500931"/>
                  <a:gd name="connsiteY2" fmla="*/ 294188 h 1752600"/>
                  <a:gd name="connsiteX3" fmla="*/ 3500931 w 3500931"/>
                  <a:gd name="connsiteY3" fmla="*/ 1752600 h 1752600"/>
                  <a:gd name="connsiteX4" fmla="*/ 0 w 3500931"/>
                  <a:gd name="connsiteY4" fmla="*/ 1752600 h 1752600"/>
                  <a:gd name="connsiteX5" fmla="*/ 10107 w 3500931"/>
                  <a:gd name="connsiteY5" fmla="*/ 1713295 h 1752600"/>
                  <a:gd name="connsiteX6" fmla="*/ 2338881 w 3500931"/>
                  <a:gd name="connsiteY6" fmla="*/ 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0931" h="1752600">
                    <a:moveTo>
                      <a:pt x="2338881" y="0"/>
                    </a:moveTo>
                    <a:cubicBezTo>
                      <a:pt x="2675554" y="0"/>
                      <a:pt x="2996290" y="68232"/>
                      <a:pt x="3288016" y="191622"/>
                    </a:cubicBezTo>
                    <a:lnTo>
                      <a:pt x="3500931" y="294188"/>
                    </a:lnTo>
                    <a:lnTo>
                      <a:pt x="3500931" y="1752600"/>
                    </a:lnTo>
                    <a:lnTo>
                      <a:pt x="0" y="1752600"/>
                    </a:lnTo>
                    <a:lnTo>
                      <a:pt x="10107" y="1713295"/>
                    </a:lnTo>
                    <a:cubicBezTo>
                      <a:pt x="318836" y="720699"/>
                      <a:pt x="1244695" y="0"/>
                      <a:pt x="2338881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691070" y="5105400"/>
                <a:ext cx="3500931" cy="1752600"/>
              </a:xfrm>
              <a:custGeom>
                <a:avLst/>
                <a:gdLst>
                  <a:gd name="connsiteX0" fmla="*/ 2338881 w 3500931"/>
                  <a:gd name="connsiteY0" fmla="*/ 0 h 1752600"/>
                  <a:gd name="connsiteX1" fmla="*/ 3288016 w 3500931"/>
                  <a:gd name="connsiteY1" fmla="*/ 191622 h 1752600"/>
                  <a:gd name="connsiteX2" fmla="*/ 3500931 w 3500931"/>
                  <a:gd name="connsiteY2" fmla="*/ 294188 h 1752600"/>
                  <a:gd name="connsiteX3" fmla="*/ 3500931 w 3500931"/>
                  <a:gd name="connsiteY3" fmla="*/ 1752600 h 1752600"/>
                  <a:gd name="connsiteX4" fmla="*/ 0 w 3500931"/>
                  <a:gd name="connsiteY4" fmla="*/ 1752600 h 1752600"/>
                  <a:gd name="connsiteX5" fmla="*/ 10107 w 3500931"/>
                  <a:gd name="connsiteY5" fmla="*/ 1713295 h 1752600"/>
                  <a:gd name="connsiteX6" fmla="*/ 2338881 w 3500931"/>
                  <a:gd name="connsiteY6" fmla="*/ 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0931" h="1752600">
                    <a:moveTo>
                      <a:pt x="2338881" y="0"/>
                    </a:moveTo>
                    <a:cubicBezTo>
                      <a:pt x="2675554" y="0"/>
                      <a:pt x="2996290" y="68232"/>
                      <a:pt x="3288016" y="191622"/>
                    </a:cubicBezTo>
                    <a:lnTo>
                      <a:pt x="3500931" y="294188"/>
                    </a:lnTo>
                    <a:lnTo>
                      <a:pt x="3500931" y="1752600"/>
                    </a:lnTo>
                    <a:lnTo>
                      <a:pt x="0" y="1752600"/>
                    </a:lnTo>
                    <a:lnTo>
                      <a:pt x="10107" y="1713295"/>
                    </a:lnTo>
                    <a:cubicBezTo>
                      <a:pt x="318836" y="720699"/>
                      <a:pt x="1244695" y="0"/>
                      <a:pt x="2338881" y="0"/>
                    </a:cubicBezTo>
                    <a:close/>
                  </a:path>
                </a:pathLst>
              </a:cu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80572" y="319315"/>
              <a:ext cx="156119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2199" y="838201"/>
            <a:ext cx="3802743" cy="725714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20046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01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系统概述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2198" y="1708971"/>
            <a:ext cx="3802743" cy="725714"/>
            <a:chOff x="3962198" y="1055827"/>
            <a:chExt cx="3802743" cy="725714"/>
          </a:xfrm>
        </p:grpSpPr>
        <p:sp>
          <p:nvSpPr>
            <p:cNvPr id="29" name="圆角矩形 28"/>
            <p:cNvSpPr/>
            <p:nvPr/>
          </p:nvSpPr>
          <p:spPr>
            <a:xfrm>
              <a:off x="3962198" y="105582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35560" y="1155056"/>
              <a:ext cx="2576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02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系统业务流程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62197" y="2641512"/>
            <a:ext cx="3802743" cy="725714"/>
            <a:chOff x="4049486" y="1480457"/>
            <a:chExt cx="3802743" cy="725714"/>
          </a:xfrm>
        </p:grpSpPr>
        <p:sp>
          <p:nvSpPr>
            <p:cNvPr id="32" name="圆角矩形 31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03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系统管理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42463" y="4502359"/>
            <a:ext cx="3802743" cy="725714"/>
            <a:chOff x="4049486" y="1480457"/>
            <a:chExt cx="3802743" cy="725714"/>
          </a:xfrm>
        </p:grpSpPr>
        <p:sp>
          <p:nvSpPr>
            <p:cNvPr id="35" name="圆角矩形 3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05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数据报表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9621" y="5391893"/>
            <a:ext cx="3802743" cy="725714"/>
            <a:chOff x="4049486" y="1480457"/>
            <a:chExt cx="3802743" cy="725714"/>
          </a:xfrm>
        </p:grpSpPr>
        <p:sp>
          <p:nvSpPr>
            <p:cNvPr id="38" name="圆角矩形 37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06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运营监控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D167ED-79E7-4D10-B05E-F7602BF11AEA}"/>
              </a:ext>
            </a:extLst>
          </p:cNvPr>
          <p:cNvGrpSpPr/>
          <p:nvPr/>
        </p:nvGrpSpPr>
        <p:grpSpPr>
          <a:xfrm>
            <a:off x="3992936" y="3550432"/>
            <a:ext cx="3802743" cy="725714"/>
            <a:chOff x="4049486" y="1480457"/>
            <a:chExt cx="3802743" cy="725714"/>
          </a:xfrm>
        </p:grpSpPr>
        <p:sp>
          <p:nvSpPr>
            <p:cNvPr id="40" name="圆角矩形 31">
              <a:extLst>
                <a:ext uri="{FF2B5EF4-FFF2-40B4-BE49-F238E27FC236}">
                  <a16:creationId xmlns:a16="http://schemas.microsoft.com/office/drawing/2014/main" id="{3BF67D51-4814-4CCA-8421-CB9C81FFED08}"/>
                </a:ext>
              </a:extLst>
            </p:cNvPr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3D836A-BB06-41F2-8CD7-CA5CA0A918E8}"/>
                </a:ext>
              </a:extLst>
            </p:cNvPr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04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财务结算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1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车辆信息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5017" y="1442313"/>
            <a:ext cx="10668066" cy="530228"/>
            <a:chOff x="439196" y="420756"/>
            <a:chExt cx="8612670" cy="422802"/>
          </a:xfrm>
        </p:grpSpPr>
        <p:sp>
          <p:nvSpPr>
            <p:cNvPr id="29" name="矩形 28"/>
            <p:cNvSpPr/>
            <p:nvPr/>
          </p:nvSpPr>
          <p:spPr>
            <a:xfrm>
              <a:off x="439196" y="420756"/>
              <a:ext cx="8612670" cy="422802"/>
            </a:xfrm>
            <a:prstGeom prst="rect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TextBox 81"/>
            <p:cNvSpPr txBox="1"/>
            <p:nvPr/>
          </p:nvSpPr>
          <p:spPr>
            <a:xfrm>
              <a:off x="3275856" y="428218"/>
              <a:ext cx="2664296" cy="38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车辆调度</a:t>
              </a:r>
            </a:p>
          </p:txBody>
        </p:sp>
      </p:grpSp>
      <p:sp>
        <p:nvSpPr>
          <p:cNvPr id="31" name="Rectangle 2"/>
          <p:cNvSpPr/>
          <p:nvPr/>
        </p:nvSpPr>
        <p:spPr>
          <a:xfrm>
            <a:off x="784359" y="4074773"/>
            <a:ext cx="2512218" cy="2392971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018DC8"/>
                </a:solidFill>
                <a:latin typeface="微软雅黑"/>
                <a:ea typeface="微软雅黑"/>
                <a:cs typeface="Segoe"/>
              </a:rPr>
              <a:t>车辆管理</a:t>
            </a: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车牌号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车型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载客量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司机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状态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en-US" altLang="zh-CN" sz="1756" dirty="0" err="1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Obd</a:t>
            </a:r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编码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终端编号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</p:txBody>
      </p:sp>
      <p:sp>
        <p:nvSpPr>
          <p:cNvPr id="32" name="Rectangle 3"/>
          <p:cNvSpPr/>
          <p:nvPr/>
        </p:nvSpPr>
        <p:spPr>
          <a:xfrm>
            <a:off x="8849445" y="4074773"/>
            <a:ext cx="2755097" cy="1852567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FFC000"/>
                </a:solidFill>
                <a:latin typeface="微软雅黑"/>
                <a:ea typeface="微软雅黑"/>
                <a:cs typeface="Segoe"/>
              </a:rPr>
              <a:t>车队管理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车队编号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车队名称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队长姓名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手机号码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状态</a:t>
            </a:r>
          </a:p>
        </p:txBody>
      </p:sp>
      <p:sp>
        <p:nvSpPr>
          <p:cNvPr id="33" name="Rectangle 7"/>
          <p:cNvSpPr/>
          <p:nvPr/>
        </p:nvSpPr>
        <p:spPr>
          <a:xfrm>
            <a:off x="3538304" y="4074773"/>
            <a:ext cx="2372648" cy="1312162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017BC4"/>
                </a:solidFill>
                <a:latin typeface="微软雅黑"/>
                <a:ea typeface="微软雅黑"/>
                <a:cs typeface="Segoe"/>
              </a:rPr>
              <a:t>班车管理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班车站点维护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班车线路维护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班车车辆排班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84359" y="2228683"/>
            <a:ext cx="2512218" cy="1763119"/>
            <a:chOff x="383983" y="1134458"/>
            <a:chExt cx="2003232" cy="1405904"/>
          </a:xfrm>
        </p:grpSpPr>
        <p:sp>
          <p:nvSpPr>
            <p:cNvPr id="35" name="Rectangle 5"/>
            <p:cNvSpPr/>
            <p:nvPr/>
          </p:nvSpPr>
          <p:spPr>
            <a:xfrm>
              <a:off x="383983" y="1134458"/>
              <a:ext cx="2003232" cy="1405904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36" name="Picture 4" descr="\\MAGNUM\Projects\Microsoft\Journey to the Cloud Campaign\Design\Assets\PrivateCloud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578350" y="1498147"/>
              <a:ext cx="1565973" cy="785218"/>
            </a:xfrm>
            <a:prstGeom prst="rect">
              <a:avLst/>
            </a:prstGeom>
            <a:noFill/>
          </p:spPr>
        </p:pic>
      </p:grpSp>
      <p:sp>
        <p:nvSpPr>
          <p:cNvPr id="37" name="Rectangle 11"/>
          <p:cNvSpPr/>
          <p:nvPr/>
        </p:nvSpPr>
        <p:spPr>
          <a:xfrm>
            <a:off x="6153334" y="4074775"/>
            <a:ext cx="2651785" cy="1312162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FB7272"/>
                </a:solidFill>
                <a:latin typeface="微软雅黑"/>
                <a:ea typeface="微软雅黑"/>
                <a:cs typeface="Segoe"/>
              </a:rPr>
              <a:t>校巴管理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校巴站点维护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校巴线路维护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校巴排班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822930" y="2228683"/>
            <a:ext cx="2630153" cy="1763119"/>
            <a:chOff x="6727550" y="1134458"/>
            <a:chExt cx="2097273" cy="1405904"/>
          </a:xfrm>
        </p:grpSpPr>
        <p:sp>
          <p:nvSpPr>
            <p:cNvPr id="39" name="Rectangle 6"/>
            <p:cNvSpPr/>
            <p:nvPr/>
          </p:nvSpPr>
          <p:spPr>
            <a:xfrm>
              <a:off x="6727550" y="1134458"/>
              <a:ext cx="2097273" cy="140590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defTabSz="1146749">
                <a:defRPr/>
              </a:pPr>
              <a:endParaRPr lang="en-US" sz="2257" b="1" kern="0" dirty="0">
                <a:solidFill>
                  <a:srgbClr val="FFFFFF"/>
                </a:solidFill>
                <a:latin typeface="Segoe" pitchFamily="34" charset="0"/>
                <a:ea typeface="微软雅黑"/>
              </a:endParaRPr>
            </a:p>
          </p:txBody>
        </p:sp>
        <p:pic>
          <p:nvPicPr>
            <p:cNvPr id="43" name="Picture 2" descr="\\MAGNUM\Projects\Microsoft\Journey to the Cloud Campaign\Design\Assets\Flexible.png"/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142947" y="1273376"/>
              <a:ext cx="1252371" cy="1184912"/>
            </a:xfrm>
            <a:prstGeom prst="rect">
              <a:avLst/>
            </a:prstGeom>
            <a:noFill/>
          </p:spPr>
        </p:pic>
      </p:grpSp>
      <p:grpSp>
        <p:nvGrpSpPr>
          <p:cNvPr id="44" name="组合 43"/>
          <p:cNvGrpSpPr/>
          <p:nvPr/>
        </p:nvGrpSpPr>
        <p:grpSpPr>
          <a:xfrm>
            <a:off x="3477185" y="2225086"/>
            <a:ext cx="2512218" cy="1763119"/>
            <a:chOff x="2505416" y="1131590"/>
            <a:chExt cx="2003232" cy="1405904"/>
          </a:xfrm>
        </p:grpSpPr>
        <p:sp>
          <p:nvSpPr>
            <p:cNvPr id="45" name="Rectangle 15"/>
            <p:cNvSpPr/>
            <p:nvPr/>
          </p:nvSpPr>
          <p:spPr>
            <a:xfrm>
              <a:off x="2505416" y="1131590"/>
              <a:ext cx="2003232" cy="1405904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46" name="Picture 34" descr="Efficiency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56838" y="1246598"/>
              <a:ext cx="1311028" cy="122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组合 46"/>
          <p:cNvGrpSpPr/>
          <p:nvPr/>
        </p:nvGrpSpPr>
        <p:grpSpPr>
          <a:xfrm>
            <a:off x="6151889" y="2228683"/>
            <a:ext cx="2512218" cy="1763119"/>
            <a:chOff x="4611875" y="1134458"/>
            <a:chExt cx="2003232" cy="1405904"/>
          </a:xfrm>
        </p:grpSpPr>
        <p:sp>
          <p:nvSpPr>
            <p:cNvPr id="48" name="Rectangle 16"/>
            <p:cNvSpPr/>
            <p:nvPr/>
          </p:nvSpPr>
          <p:spPr>
            <a:xfrm>
              <a:off x="4611875" y="1134458"/>
              <a:ext cx="2003232" cy="1405904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49" name="Picture 2" descr="\\MAGNUM\Projects\Microsoft\Journey to the Cloud Campaign\Design\Assets\App_web.png"/>
            <p:cNvPicPr>
              <a:picLocks noChangeAspect="1" noChangeArrowheads="1"/>
            </p:cNvPicPr>
            <p:nvPr/>
          </p:nvPicPr>
          <p:blipFill>
            <a:blip r:embed="rId7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5075912" y="1472020"/>
              <a:ext cx="1095185" cy="8078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90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订单管理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2"/>
          <p:cNvSpPr>
            <a:spLocks/>
          </p:cNvSpPr>
          <p:nvPr/>
        </p:nvSpPr>
        <p:spPr bwMode="auto">
          <a:xfrm>
            <a:off x="336404" y="1174252"/>
            <a:ext cx="6823176" cy="5841685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105131" tIns="52566" rIns="105131" bIns="52566" anchor="ctr"/>
          <a:lstStyle/>
          <a:p>
            <a:pPr marL="0" marR="0" lvl="0" indent="0" algn="ctr" defTabSz="121913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55574" y="4756469"/>
            <a:ext cx="2661629" cy="492797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订单审核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71737" y="3694757"/>
            <a:ext cx="2661629" cy="492797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大小车派单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203496" y="2670447"/>
            <a:ext cx="2661629" cy="492797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司机确认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35893" y="1703554"/>
            <a:ext cx="2661629" cy="492797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订单查阅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99456" y="5728519"/>
            <a:ext cx="2661629" cy="492797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创建订单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6482" y="5544871"/>
            <a:ext cx="2640542" cy="126391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lvl="0" algn="ctr" defTabSz="1219139"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候车地点 目的地 时间 车型 费用来源 行程费用 事由</a:t>
            </a:r>
          </a:p>
        </p:txBody>
      </p:sp>
      <p:sp>
        <p:nvSpPr>
          <p:cNvPr id="27" name="矩形 26"/>
          <p:cNvSpPr/>
          <p:nvPr/>
        </p:nvSpPr>
        <p:spPr>
          <a:xfrm>
            <a:off x="5839309" y="4652683"/>
            <a:ext cx="2640542" cy="685035"/>
          </a:xfrm>
          <a:prstGeom prst="rect">
            <a:avLst/>
          </a:prstGeom>
          <a:ln>
            <a:solidFill>
              <a:srgbClr val="FB7272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选择订单 再选择通过或驳回</a:t>
            </a:r>
          </a:p>
        </p:txBody>
      </p:sp>
      <p:sp>
        <p:nvSpPr>
          <p:cNvPr id="28" name="矩形 27"/>
          <p:cNvSpPr/>
          <p:nvPr/>
        </p:nvSpPr>
        <p:spPr>
          <a:xfrm>
            <a:off x="6158280" y="3787691"/>
            <a:ext cx="2640542" cy="395597"/>
          </a:xfrm>
          <a:prstGeom prst="rect">
            <a:avLst/>
          </a:prstGeom>
          <a:ln>
            <a:solidFill>
              <a:srgbClr val="017BC4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选择驾驶员 分配订单</a:t>
            </a:r>
          </a:p>
        </p:txBody>
      </p:sp>
      <p:sp>
        <p:nvSpPr>
          <p:cNvPr id="29" name="矩形 28"/>
          <p:cNvSpPr/>
          <p:nvPr/>
        </p:nvSpPr>
        <p:spPr>
          <a:xfrm>
            <a:off x="7159580" y="2566661"/>
            <a:ext cx="2640542" cy="974473"/>
          </a:xfrm>
          <a:prstGeom prst="rect">
            <a:avLst/>
          </a:prstGeom>
          <a:ln>
            <a:solidFill>
              <a:srgbClr val="018DC8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lvl="0" algn="ctr" defTabSz="1219139"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出车司机 司机电话 座位数</a:t>
            </a:r>
          </a:p>
        </p:txBody>
      </p:sp>
      <p:sp>
        <p:nvSpPr>
          <p:cNvPr id="30" name="矩形 29"/>
          <p:cNvSpPr/>
          <p:nvPr/>
        </p:nvSpPr>
        <p:spPr>
          <a:xfrm>
            <a:off x="8168859" y="1462715"/>
            <a:ext cx="2640542" cy="974473"/>
          </a:xfrm>
          <a:prstGeom prst="rect">
            <a:avLst/>
          </a:prstGeom>
          <a:ln>
            <a:solidFill>
              <a:srgbClr val="355C7D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出车司机 司机电话 座位数</a:t>
            </a:r>
          </a:p>
        </p:txBody>
      </p:sp>
    </p:spTree>
    <p:extLst>
      <p:ext uri="{BB962C8B-B14F-4D97-AF65-F5344CB8AC3E}">
        <p14:creationId xmlns:p14="http://schemas.microsoft.com/office/powerpoint/2010/main" val="24937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车辆调度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95735" y="2275492"/>
            <a:ext cx="3504825" cy="3460556"/>
            <a:chOff x="3868719" y="1776670"/>
            <a:chExt cx="2628619" cy="2628031"/>
          </a:xfrm>
        </p:grpSpPr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3868719" y="1776670"/>
              <a:ext cx="2628619" cy="2628031"/>
            </a:xfrm>
            <a:custGeom>
              <a:avLst/>
              <a:gdLst>
                <a:gd name="T0" fmla="*/ 800 w 1050"/>
                <a:gd name="T1" fmla="*/ 903 h 1049"/>
                <a:gd name="T2" fmla="*/ 766 w 1050"/>
                <a:gd name="T3" fmla="*/ 996 h 1049"/>
                <a:gd name="T4" fmla="*/ 671 w 1050"/>
                <a:gd name="T5" fmla="*/ 969 h 1049"/>
                <a:gd name="T6" fmla="*/ 625 w 1050"/>
                <a:gd name="T7" fmla="*/ 1044 h 1049"/>
                <a:gd name="T8" fmla="*/ 526 w 1050"/>
                <a:gd name="T9" fmla="*/ 991 h 1049"/>
                <a:gd name="T10" fmla="*/ 443 w 1050"/>
                <a:gd name="T11" fmla="*/ 1047 h 1049"/>
                <a:gd name="T12" fmla="*/ 381 w 1050"/>
                <a:gd name="T13" fmla="*/ 969 h 1049"/>
                <a:gd name="T14" fmla="*/ 301 w 1050"/>
                <a:gd name="T15" fmla="*/ 1003 h 1049"/>
                <a:gd name="T16" fmla="*/ 272 w 1050"/>
                <a:gd name="T17" fmla="*/ 917 h 1049"/>
                <a:gd name="T18" fmla="*/ 232 w 1050"/>
                <a:gd name="T19" fmla="*/ 888 h 1049"/>
                <a:gd name="T20" fmla="*/ 140 w 1050"/>
                <a:gd name="T21" fmla="*/ 886 h 1049"/>
                <a:gd name="T22" fmla="*/ 134 w 1050"/>
                <a:gd name="T23" fmla="*/ 778 h 1049"/>
                <a:gd name="T24" fmla="*/ 47 w 1050"/>
                <a:gd name="T25" fmla="*/ 750 h 1049"/>
                <a:gd name="T26" fmla="*/ 78 w 1050"/>
                <a:gd name="T27" fmla="*/ 657 h 1049"/>
                <a:gd name="T28" fmla="*/ 0 w 1050"/>
                <a:gd name="T29" fmla="*/ 590 h 1049"/>
                <a:gd name="T30" fmla="*/ 60 w 1050"/>
                <a:gd name="T31" fmla="*/ 500 h 1049"/>
                <a:gd name="T32" fmla="*/ 6 w 1050"/>
                <a:gd name="T33" fmla="*/ 426 h 1049"/>
                <a:gd name="T34" fmla="*/ 86 w 1050"/>
                <a:gd name="T35" fmla="*/ 368 h 1049"/>
                <a:gd name="T36" fmla="*/ 55 w 1050"/>
                <a:gd name="T37" fmla="*/ 284 h 1049"/>
                <a:gd name="T38" fmla="*/ 148 w 1050"/>
                <a:gd name="T39" fmla="*/ 250 h 1049"/>
                <a:gd name="T40" fmla="*/ 140 w 1050"/>
                <a:gd name="T41" fmla="*/ 163 h 1049"/>
                <a:gd name="T42" fmla="*/ 232 w 1050"/>
                <a:gd name="T43" fmla="*/ 162 h 1049"/>
                <a:gd name="T44" fmla="*/ 271 w 1050"/>
                <a:gd name="T45" fmla="*/ 61 h 1049"/>
                <a:gd name="T46" fmla="*/ 358 w 1050"/>
                <a:gd name="T47" fmla="*/ 88 h 1049"/>
                <a:gd name="T48" fmla="*/ 405 w 1050"/>
                <a:gd name="T49" fmla="*/ 73 h 1049"/>
                <a:gd name="T50" fmla="*/ 501 w 1050"/>
                <a:gd name="T51" fmla="*/ 58 h 1049"/>
                <a:gd name="T52" fmla="*/ 592 w 1050"/>
                <a:gd name="T53" fmla="*/ 0 h 1049"/>
                <a:gd name="T54" fmla="*/ 646 w 1050"/>
                <a:gd name="T55" fmla="*/ 73 h 1049"/>
                <a:gd name="T56" fmla="*/ 694 w 1050"/>
                <a:gd name="T57" fmla="*/ 88 h 1049"/>
                <a:gd name="T58" fmla="*/ 781 w 1050"/>
                <a:gd name="T59" fmla="*/ 61 h 1049"/>
                <a:gd name="T60" fmla="*/ 810 w 1050"/>
                <a:gd name="T61" fmla="*/ 155 h 1049"/>
                <a:gd name="T62" fmla="*/ 900 w 1050"/>
                <a:gd name="T63" fmla="*/ 151 h 1049"/>
                <a:gd name="T64" fmla="*/ 904 w 1050"/>
                <a:gd name="T65" fmla="*/ 250 h 1049"/>
                <a:gd name="T66" fmla="*/ 997 w 1050"/>
                <a:gd name="T67" fmla="*/ 284 h 1049"/>
                <a:gd name="T68" fmla="*/ 970 w 1050"/>
                <a:gd name="T69" fmla="*/ 380 h 1049"/>
                <a:gd name="T70" fmla="*/ 1045 w 1050"/>
                <a:gd name="T71" fmla="*/ 426 h 1049"/>
                <a:gd name="T72" fmla="*/ 993 w 1050"/>
                <a:gd name="T73" fmla="*/ 524 h 1049"/>
                <a:gd name="T74" fmla="*/ 1048 w 1050"/>
                <a:gd name="T75" fmla="*/ 607 h 1049"/>
                <a:gd name="T76" fmla="*/ 970 w 1050"/>
                <a:gd name="T77" fmla="*/ 669 h 1049"/>
                <a:gd name="T78" fmla="*/ 1005 w 1050"/>
                <a:gd name="T79" fmla="*/ 750 h 1049"/>
                <a:gd name="T80" fmla="*/ 918 w 1050"/>
                <a:gd name="T81" fmla="*/ 778 h 1049"/>
                <a:gd name="T82" fmla="*/ 889 w 1050"/>
                <a:gd name="T83" fmla="*/ 818 h 1049"/>
                <a:gd name="T84" fmla="*/ 888 w 1050"/>
                <a:gd name="T85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rgbClr val="018DC8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274765" y="2177285"/>
              <a:ext cx="1821868" cy="182680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383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云视频库</a:t>
              </a:r>
              <a:endParaRPr kumimoji="0" lang="en-US" sz="2383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81163" y="1640890"/>
            <a:ext cx="2387180" cy="2357026"/>
            <a:chOff x="6012485" y="1170407"/>
            <a:chExt cx="1487948" cy="1487615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6012485" y="1170407"/>
              <a:ext cx="1487948" cy="14876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rgbClr val="FB727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6307671" y="1468197"/>
              <a:ext cx="897577" cy="892035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合并视频</a:t>
              </a:r>
              <a:endParaRPr kumimoji="0" lang="en-US" altLang="zh-CN" sz="163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20227" y="1993698"/>
            <a:ext cx="2767529" cy="2739607"/>
            <a:chOff x="2057536" y="1194444"/>
            <a:chExt cx="2075647" cy="2080525"/>
          </a:xfrm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rgbClr val="355C7D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04813" y="1544314"/>
              <a:ext cx="1378422" cy="137811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81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云图片库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5" name="Freeform 10"/>
          <p:cNvSpPr>
            <a:spLocks/>
          </p:cNvSpPr>
          <p:nvPr/>
        </p:nvSpPr>
        <p:spPr bwMode="auto">
          <a:xfrm>
            <a:off x="1925719" y="5732120"/>
            <a:ext cx="6564422" cy="446636"/>
          </a:xfrm>
          <a:custGeom>
            <a:avLst/>
            <a:gdLst>
              <a:gd name="T0" fmla="*/ 0 w 3686"/>
              <a:gd name="T1" fmla="*/ 85 h 254"/>
              <a:gd name="T2" fmla="*/ 129 w 3686"/>
              <a:gd name="T3" fmla="*/ 85 h 254"/>
              <a:gd name="T4" fmla="*/ 185 w 3686"/>
              <a:gd name="T5" fmla="*/ 0 h 254"/>
              <a:gd name="T6" fmla="*/ 279 w 3686"/>
              <a:gd name="T7" fmla="*/ 0 h 254"/>
              <a:gd name="T8" fmla="*/ 336 w 3686"/>
              <a:gd name="T9" fmla="*/ 85 h 254"/>
              <a:gd name="T10" fmla="*/ 421 w 3686"/>
              <a:gd name="T11" fmla="*/ 85 h 254"/>
              <a:gd name="T12" fmla="*/ 477 w 3686"/>
              <a:gd name="T13" fmla="*/ 0 h 254"/>
              <a:gd name="T14" fmla="*/ 571 w 3686"/>
              <a:gd name="T15" fmla="*/ 0 h 254"/>
              <a:gd name="T16" fmla="*/ 629 w 3686"/>
              <a:gd name="T17" fmla="*/ 85 h 254"/>
              <a:gd name="T18" fmla="*/ 709 w 3686"/>
              <a:gd name="T19" fmla="*/ 85 h 254"/>
              <a:gd name="T20" fmla="*/ 764 w 3686"/>
              <a:gd name="T21" fmla="*/ 0 h 254"/>
              <a:gd name="T22" fmla="*/ 862 w 3686"/>
              <a:gd name="T23" fmla="*/ 0 h 254"/>
              <a:gd name="T24" fmla="*/ 916 w 3686"/>
              <a:gd name="T25" fmla="*/ 85 h 254"/>
              <a:gd name="T26" fmla="*/ 1001 w 3686"/>
              <a:gd name="T27" fmla="*/ 85 h 254"/>
              <a:gd name="T28" fmla="*/ 1058 w 3686"/>
              <a:gd name="T29" fmla="*/ 0 h 254"/>
              <a:gd name="T30" fmla="*/ 1154 w 3686"/>
              <a:gd name="T31" fmla="*/ 0 h 254"/>
              <a:gd name="T32" fmla="*/ 1208 w 3686"/>
              <a:gd name="T33" fmla="*/ 85 h 254"/>
              <a:gd name="T34" fmla="*/ 1299 w 3686"/>
              <a:gd name="T35" fmla="*/ 85 h 254"/>
              <a:gd name="T36" fmla="*/ 1353 w 3686"/>
              <a:gd name="T37" fmla="*/ 0 h 254"/>
              <a:gd name="T38" fmla="*/ 1449 w 3686"/>
              <a:gd name="T39" fmla="*/ 0 h 254"/>
              <a:gd name="T40" fmla="*/ 1507 w 3686"/>
              <a:gd name="T41" fmla="*/ 85 h 254"/>
              <a:gd name="T42" fmla="*/ 1591 w 3686"/>
              <a:gd name="T43" fmla="*/ 85 h 254"/>
              <a:gd name="T44" fmla="*/ 1645 w 3686"/>
              <a:gd name="T45" fmla="*/ 0 h 254"/>
              <a:gd name="T46" fmla="*/ 1743 w 3686"/>
              <a:gd name="T47" fmla="*/ 0 h 254"/>
              <a:gd name="T48" fmla="*/ 1799 w 3686"/>
              <a:gd name="T49" fmla="*/ 85 h 254"/>
              <a:gd name="T50" fmla="*/ 1890 w 3686"/>
              <a:gd name="T51" fmla="*/ 85 h 254"/>
              <a:gd name="T52" fmla="*/ 1946 w 3686"/>
              <a:gd name="T53" fmla="*/ 0 h 254"/>
              <a:gd name="T54" fmla="*/ 2044 w 3686"/>
              <a:gd name="T55" fmla="*/ 0 h 254"/>
              <a:gd name="T56" fmla="*/ 2099 w 3686"/>
              <a:gd name="T57" fmla="*/ 85 h 254"/>
              <a:gd name="T58" fmla="*/ 2184 w 3686"/>
              <a:gd name="T59" fmla="*/ 85 h 254"/>
              <a:gd name="T60" fmla="*/ 2240 w 3686"/>
              <a:gd name="T61" fmla="*/ 0 h 254"/>
              <a:gd name="T62" fmla="*/ 2336 w 3686"/>
              <a:gd name="T63" fmla="*/ 0 h 254"/>
              <a:gd name="T64" fmla="*/ 2391 w 3686"/>
              <a:gd name="T65" fmla="*/ 85 h 254"/>
              <a:gd name="T66" fmla="*/ 2472 w 3686"/>
              <a:gd name="T67" fmla="*/ 85 h 254"/>
              <a:gd name="T68" fmla="*/ 2529 w 3686"/>
              <a:gd name="T69" fmla="*/ 0 h 254"/>
              <a:gd name="T70" fmla="*/ 2623 w 3686"/>
              <a:gd name="T71" fmla="*/ 0 h 254"/>
              <a:gd name="T72" fmla="*/ 2681 w 3686"/>
              <a:gd name="T73" fmla="*/ 85 h 254"/>
              <a:gd name="T74" fmla="*/ 2765 w 3686"/>
              <a:gd name="T75" fmla="*/ 85 h 254"/>
              <a:gd name="T76" fmla="*/ 2821 w 3686"/>
              <a:gd name="T77" fmla="*/ 0 h 254"/>
              <a:gd name="T78" fmla="*/ 2917 w 3686"/>
              <a:gd name="T79" fmla="*/ 0 h 254"/>
              <a:gd name="T80" fmla="*/ 2973 w 3686"/>
              <a:gd name="T81" fmla="*/ 85 h 254"/>
              <a:gd name="T82" fmla="*/ 3062 w 3686"/>
              <a:gd name="T83" fmla="*/ 85 h 254"/>
              <a:gd name="T84" fmla="*/ 3118 w 3686"/>
              <a:gd name="T85" fmla="*/ 0 h 254"/>
              <a:gd name="T86" fmla="*/ 3214 w 3686"/>
              <a:gd name="T87" fmla="*/ 0 h 254"/>
              <a:gd name="T88" fmla="*/ 3269 w 3686"/>
              <a:gd name="T89" fmla="*/ 85 h 254"/>
              <a:gd name="T90" fmla="*/ 3356 w 3686"/>
              <a:gd name="T91" fmla="*/ 85 h 254"/>
              <a:gd name="T92" fmla="*/ 3410 w 3686"/>
              <a:gd name="T93" fmla="*/ 0 h 254"/>
              <a:gd name="T94" fmla="*/ 3506 w 3686"/>
              <a:gd name="T95" fmla="*/ 0 h 254"/>
              <a:gd name="T96" fmla="*/ 3561 w 3686"/>
              <a:gd name="T97" fmla="*/ 85 h 254"/>
              <a:gd name="T98" fmla="*/ 3686 w 3686"/>
              <a:gd name="T99" fmla="*/ 85 h 254"/>
              <a:gd name="T100" fmla="*/ 3686 w 3686"/>
              <a:gd name="T101" fmla="*/ 254 h 254"/>
              <a:gd name="T102" fmla="*/ 0 w 3686"/>
              <a:gd name="T103" fmla="*/ 254 h 254"/>
              <a:gd name="T104" fmla="*/ 0 w 3686"/>
              <a:gd name="T105" fmla="*/ 8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6" h="254">
                <a:moveTo>
                  <a:pt x="0" y="85"/>
                </a:moveTo>
                <a:lnTo>
                  <a:pt x="129" y="85"/>
                </a:lnTo>
                <a:lnTo>
                  <a:pt x="185" y="0"/>
                </a:lnTo>
                <a:lnTo>
                  <a:pt x="279" y="0"/>
                </a:lnTo>
                <a:lnTo>
                  <a:pt x="336" y="85"/>
                </a:lnTo>
                <a:lnTo>
                  <a:pt x="421" y="85"/>
                </a:lnTo>
                <a:lnTo>
                  <a:pt x="477" y="0"/>
                </a:lnTo>
                <a:lnTo>
                  <a:pt x="571" y="0"/>
                </a:lnTo>
                <a:lnTo>
                  <a:pt x="629" y="85"/>
                </a:lnTo>
                <a:lnTo>
                  <a:pt x="709" y="85"/>
                </a:lnTo>
                <a:lnTo>
                  <a:pt x="764" y="0"/>
                </a:lnTo>
                <a:lnTo>
                  <a:pt x="862" y="0"/>
                </a:lnTo>
                <a:lnTo>
                  <a:pt x="916" y="85"/>
                </a:lnTo>
                <a:lnTo>
                  <a:pt x="1001" y="85"/>
                </a:lnTo>
                <a:lnTo>
                  <a:pt x="1058" y="0"/>
                </a:lnTo>
                <a:lnTo>
                  <a:pt x="1154" y="0"/>
                </a:lnTo>
                <a:lnTo>
                  <a:pt x="1208" y="85"/>
                </a:lnTo>
                <a:lnTo>
                  <a:pt x="1299" y="85"/>
                </a:lnTo>
                <a:lnTo>
                  <a:pt x="1353" y="0"/>
                </a:lnTo>
                <a:lnTo>
                  <a:pt x="1449" y="0"/>
                </a:lnTo>
                <a:lnTo>
                  <a:pt x="1507" y="85"/>
                </a:lnTo>
                <a:lnTo>
                  <a:pt x="1591" y="85"/>
                </a:lnTo>
                <a:lnTo>
                  <a:pt x="1645" y="0"/>
                </a:lnTo>
                <a:lnTo>
                  <a:pt x="1743" y="0"/>
                </a:lnTo>
                <a:lnTo>
                  <a:pt x="1799" y="85"/>
                </a:lnTo>
                <a:lnTo>
                  <a:pt x="1890" y="85"/>
                </a:lnTo>
                <a:lnTo>
                  <a:pt x="1946" y="0"/>
                </a:lnTo>
                <a:lnTo>
                  <a:pt x="2044" y="0"/>
                </a:lnTo>
                <a:lnTo>
                  <a:pt x="2099" y="85"/>
                </a:lnTo>
                <a:lnTo>
                  <a:pt x="2184" y="85"/>
                </a:lnTo>
                <a:lnTo>
                  <a:pt x="2240" y="0"/>
                </a:lnTo>
                <a:lnTo>
                  <a:pt x="2336" y="0"/>
                </a:lnTo>
                <a:lnTo>
                  <a:pt x="2391" y="85"/>
                </a:lnTo>
                <a:lnTo>
                  <a:pt x="2472" y="85"/>
                </a:lnTo>
                <a:lnTo>
                  <a:pt x="2529" y="0"/>
                </a:lnTo>
                <a:lnTo>
                  <a:pt x="2623" y="0"/>
                </a:lnTo>
                <a:lnTo>
                  <a:pt x="2681" y="85"/>
                </a:lnTo>
                <a:lnTo>
                  <a:pt x="2765" y="85"/>
                </a:lnTo>
                <a:lnTo>
                  <a:pt x="2821" y="0"/>
                </a:lnTo>
                <a:lnTo>
                  <a:pt x="2917" y="0"/>
                </a:lnTo>
                <a:lnTo>
                  <a:pt x="2973" y="85"/>
                </a:lnTo>
                <a:lnTo>
                  <a:pt x="3062" y="85"/>
                </a:lnTo>
                <a:lnTo>
                  <a:pt x="3118" y="0"/>
                </a:lnTo>
                <a:lnTo>
                  <a:pt x="3214" y="0"/>
                </a:lnTo>
                <a:lnTo>
                  <a:pt x="3269" y="85"/>
                </a:lnTo>
                <a:lnTo>
                  <a:pt x="3356" y="85"/>
                </a:lnTo>
                <a:lnTo>
                  <a:pt x="3410" y="0"/>
                </a:lnTo>
                <a:lnTo>
                  <a:pt x="3506" y="0"/>
                </a:lnTo>
                <a:lnTo>
                  <a:pt x="3561" y="85"/>
                </a:lnTo>
                <a:lnTo>
                  <a:pt x="3686" y="85"/>
                </a:lnTo>
                <a:lnTo>
                  <a:pt x="3686" y="254"/>
                </a:lnTo>
                <a:lnTo>
                  <a:pt x="0" y="254"/>
                </a:lnTo>
                <a:lnTo>
                  <a:pt x="0" y="85"/>
                </a:lnTo>
                <a:close/>
              </a:path>
            </a:pathLst>
          </a:custGeom>
          <a:solidFill>
            <a:srgbClr val="A9A9A9"/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xtLst/>
        </p:spPr>
        <p:txBody>
          <a:bodyPr vert="eaVert" lIns="121370" tIns="60685" rIns="121370" bIns="606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8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53"/>
          <p:cNvSpPr txBox="1">
            <a:spLocks noChangeArrowheads="1"/>
          </p:cNvSpPr>
          <p:nvPr/>
        </p:nvSpPr>
        <p:spPr bwMode="auto">
          <a:xfrm>
            <a:off x="1199456" y="1506619"/>
            <a:ext cx="2304317" cy="4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行车过程抓拍图片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37" name="TextBox 53"/>
          <p:cNvSpPr txBox="1">
            <a:spLocks noChangeArrowheads="1"/>
          </p:cNvSpPr>
          <p:nvPr/>
        </p:nvSpPr>
        <p:spPr bwMode="auto">
          <a:xfrm>
            <a:off x="4073300" y="1817076"/>
            <a:ext cx="2406805" cy="4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行车过程的视频信息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8880309" y="2265171"/>
            <a:ext cx="2016224" cy="7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异常事件的记录信息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784298" y="2854960"/>
            <a:ext cx="2208246" cy="2185966"/>
            <a:chOff x="2057536" y="1194444"/>
            <a:chExt cx="2075647" cy="2080525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rgbClr val="FFC000"/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2404813" y="1544314"/>
              <a:ext cx="1378422" cy="137811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81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异常行驶记录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5" name="TextBox 53"/>
          <p:cNvSpPr txBox="1">
            <a:spLocks noChangeArrowheads="1"/>
          </p:cNvSpPr>
          <p:nvPr/>
        </p:nvSpPr>
        <p:spPr bwMode="auto">
          <a:xfrm>
            <a:off x="6781162" y="1153342"/>
            <a:ext cx="2304317" cy="7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合并前后摄像头视频信息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智能站牌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2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94556"/>
              </p:ext>
            </p:extLst>
          </p:nvPr>
        </p:nvGraphicFramePr>
        <p:xfrm>
          <a:off x="755094" y="1622921"/>
          <a:ext cx="5160298" cy="391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366912" y="1760371"/>
            <a:ext cx="4966718" cy="542459"/>
            <a:chOff x="4932040" y="1169183"/>
            <a:chExt cx="3960440" cy="432554"/>
          </a:xfrm>
        </p:grpSpPr>
        <p:sp>
          <p:nvSpPr>
            <p:cNvPr id="24" name="Content Placeholder 9"/>
            <p:cNvSpPr txBox="1">
              <a:spLocks/>
            </p:cNvSpPr>
            <p:nvPr/>
          </p:nvSpPr>
          <p:spPr>
            <a:xfrm>
              <a:off x="4932040" y="1235977"/>
              <a:ext cx="609600" cy="365760"/>
            </a:xfrm>
            <a:prstGeom prst="rect">
              <a:avLst/>
            </a:prstGeom>
            <a:solidFill>
              <a:srgbClr val="1A2D6A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名称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24395" y="1169183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此站牌站点名称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66912" y="2815873"/>
            <a:ext cx="4966718" cy="538130"/>
            <a:chOff x="4932040" y="2010834"/>
            <a:chExt cx="3960440" cy="429102"/>
          </a:xfrm>
        </p:grpSpPr>
        <p:sp>
          <p:nvSpPr>
            <p:cNvPr id="27" name="Content Placeholder 10"/>
            <p:cNvSpPr txBox="1">
              <a:spLocks/>
            </p:cNvSpPr>
            <p:nvPr/>
          </p:nvSpPr>
          <p:spPr>
            <a:xfrm>
              <a:off x="4932040" y="2074176"/>
              <a:ext cx="609600" cy="365760"/>
            </a:xfrm>
            <a:prstGeom prst="rect">
              <a:avLst/>
            </a:prstGeom>
            <a:solidFill>
              <a:srgbClr val="018DC8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编号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24395" y="2010834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设备的唯一编号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66912" y="3835193"/>
            <a:ext cx="4966718" cy="538130"/>
            <a:chOff x="4932040" y="2823635"/>
            <a:chExt cx="3960440" cy="429102"/>
          </a:xfrm>
        </p:grpSpPr>
        <p:sp>
          <p:nvSpPr>
            <p:cNvPr id="30" name="Content Placeholder 11"/>
            <p:cNvSpPr txBox="1">
              <a:spLocks/>
            </p:cNvSpPr>
            <p:nvPr/>
          </p:nvSpPr>
          <p:spPr>
            <a:xfrm>
              <a:off x="4932040" y="2886977"/>
              <a:ext cx="609600" cy="365760"/>
            </a:xfrm>
            <a:prstGeom prst="rect">
              <a:avLst/>
            </a:prstGeom>
            <a:solidFill>
              <a:srgbClr val="017BC4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厂商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624395" y="2823635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设备厂家信息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66912" y="4933939"/>
            <a:ext cx="4966718" cy="458693"/>
            <a:chOff x="4932040" y="3699777"/>
            <a:chExt cx="3960440" cy="365760"/>
          </a:xfrm>
        </p:grpSpPr>
        <p:sp>
          <p:nvSpPr>
            <p:cNvPr id="33" name="Content Placeholder 12"/>
            <p:cNvSpPr txBox="1">
              <a:spLocks/>
            </p:cNvSpPr>
            <p:nvPr/>
          </p:nvSpPr>
          <p:spPr>
            <a:xfrm>
              <a:off x="4932040" y="3699777"/>
              <a:ext cx="609600" cy="365760"/>
            </a:xfrm>
            <a:prstGeom prst="rect">
              <a:avLst/>
            </a:prstGeom>
            <a:solidFill>
              <a:srgbClr val="FB7272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地址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24395" y="3699777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此设备所在地理位置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0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lvlAtOnc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安全驾驶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287941" y="1340859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00041" y="1483509"/>
            <a:ext cx="2346546" cy="1214446"/>
            <a:chOff x="717476" y="1291449"/>
            <a:chExt cx="2070300" cy="1117294"/>
          </a:xfrm>
        </p:grpSpPr>
        <p:sp>
          <p:nvSpPr>
            <p:cNvPr id="32" name="圆角矩形 31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8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1"/>
            <p:cNvSpPr>
              <a:spLocks noEditPoints="1"/>
            </p:cNvSpPr>
            <p:nvPr/>
          </p:nvSpPr>
          <p:spPr bwMode="auto">
            <a:xfrm>
              <a:off x="827584" y="1596212"/>
              <a:ext cx="576064" cy="51748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1793557" y="1386316"/>
              <a:ext cx="994219" cy="1022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5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安全驾驶</a:t>
              </a:r>
            </a:p>
          </p:txBody>
        </p:sp>
      </p:grpSp>
      <p:sp>
        <p:nvSpPr>
          <p:cNvPr id="35" name="文本框 58"/>
          <p:cNvSpPr txBox="1"/>
          <p:nvPr/>
        </p:nvSpPr>
        <p:spPr>
          <a:xfrm>
            <a:off x="4221253" y="1501534"/>
            <a:ext cx="6529297" cy="1329554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运输服务中心各车队车辆行驶过程中产生的原始数据，对每辆车的驾驶情况进行汇总，统计出各车队的不良驾驶行为次数、百公里不良驾驶行为次数，得出总体驾驶评分，利用图表实现各车队车辆驾驶情况对比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287941" y="3073269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sp>
        <p:nvSpPr>
          <p:cNvPr id="37" name="文本框 58"/>
          <p:cNvSpPr txBox="1"/>
          <p:nvPr/>
        </p:nvSpPr>
        <p:spPr>
          <a:xfrm>
            <a:off x="4262661" y="3286405"/>
            <a:ext cx="6529297" cy="70214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通过增加电子围栏，实现对车辆进出指定围栏区域和时间进行监控和管理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287941" y="4795193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sp>
        <p:nvSpPr>
          <p:cNvPr id="39" name="文本框 58"/>
          <p:cNvSpPr txBox="1"/>
          <p:nvPr/>
        </p:nvSpPr>
        <p:spPr>
          <a:xfrm>
            <a:off x="4262662" y="5040757"/>
            <a:ext cx="6529297" cy="727595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通过时间、机构查询运输服务中心相应部门的出事故车辆数、事故次数、估损金额、未结案数、已结案数等数据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00041" y="3176201"/>
            <a:ext cx="2328438" cy="1225907"/>
            <a:chOff x="710462" y="2852936"/>
            <a:chExt cx="2054324" cy="1127838"/>
          </a:xfrm>
        </p:grpSpPr>
        <p:grpSp>
          <p:nvGrpSpPr>
            <p:cNvPr id="44" name="组合 43"/>
            <p:cNvGrpSpPr/>
            <p:nvPr/>
          </p:nvGrpSpPr>
          <p:grpSpPr>
            <a:xfrm>
              <a:off x="710462" y="2852936"/>
              <a:ext cx="2054324" cy="1127838"/>
              <a:chOff x="717476" y="1291449"/>
              <a:chExt cx="2054324" cy="1127838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81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17"/>
              <p:cNvSpPr txBox="1"/>
              <p:nvPr/>
            </p:nvSpPr>
            <p:spPr>
              <a:xfrm>
                <a:off x="1783645" y="1396860"/>
                <a:ext cx="960291" cy="102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759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电子围栏</a:t>
                </a:r>
              </a:p>
            </p:txBody>
          </p:sp>
        </p:grpSp>
        <p:sp>
          <p:nvSpPr>
            <p:cNvPr id="45" name="Freeform 26"/>
            <p:cNvSpPr>
              <a:spLocks noEditPoints="1"/>
            </p:cNvSpPr>
            <p:nvPr/>
          </p:nvSpPr>
          <p:spPr bwMode="auto">
            <a:xfrm>
              <a:off x="827584" y="3042970"/>
              <a:ext cx="466912" cy="468680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27"/>
            <p:cNvSpPr>
              <a:spLocks noEditPoints="1"/>
            </p:cNvSpPr>
            <p:nvPr/>
          </p:nvSpPr>
          <p:spPr bwMode="auto">
            <a:xfrm>
              <a:off x="1226260" y="3382973"/>
              <a:ext cx="332082" cy="334059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00041" y="4898124"/>
            <a:ext cx="2346546" cy="1253963"/>
            <a:chOff x="710462" y="4437112"/>
            <a:chExt cx="2070300" cy="1153650"/>
          </a:xfrm>
        </p:grpSpPr>
        <p:grpSp>
          <p:nvGrpSpPr>
            <p:cNvPr id="50" name="组合 49"/>
            <p:cNvGrpSpPr/>
            <p:nvPr/>
          </p:nvGrpSpPr>
          <p:grpSpPr>
            <a:xfrm>
              <a:off x="710462" y="4437112"/>
              <a:ext cx="2070300" cy="1153650"/>
              <a:chOff x="717476" y="1291449"/>
              <a:chExt cx="2070300" cy="115365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81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1701498" y="1422672"/>
                <a:ext cx="1086278" cy="102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759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车辆事故</a:t>
                </a:r>
                <a:endParaRPr kumimoji="0" lang="zh-CN" altLang="en-US" sz="275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827584" y="4743250"/>
              <a:ext cx="615527" cy="494474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36" grpId="0" animBg="1"/>
      <p:bldP spid="37" grpId="0"/>
      <p:bldP spid="38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活动管理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Cloud Callout 8"/>
          <p:cNvSpPr/>
          <p:nvPr/>
        </p:nvSpPr>
        <p:spPr bwMode="auto">
          <a:xfrm>
            <a:off x="6231161" y="1079271"/>
            <a:ext cx="2758556" cy="1692553"/>
          </a:xfrm>
          <a:prstGeom prst="cloudCallout">
            <a:avLst>
              <a:gd name="adj1" fmla="val -66639"/>
              <a:gd name="adj2" fmla="val 117063"/>
            </a:avLst>
          </a:prstGeom>
          <a:solidFill>
            <a:srgbClr val="FB7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活动类型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loud Callout 9"/>
          <p:cNvSpPr/>
          <p:nvPr/>
        </p:nvSpPr>
        <p:spPr bwMode="auto">
          <a:xfrm>
            <a:off x="1275553" y="3082401"/>
            <a:ext cx="3139820" cy="1706209"/>
          </a:xfrm>
          <a:prstGeom prst="cloudCallout">
            <a:avLst>
              <a:gd name="adj1" fmla="val 68799"/>
              <a:gd name="adj2" fmla="val 17194"/>
            </a:avLst>
          </a:prstGeom>
          <a:solidFill>
            <a:srgbClr val="355C7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活动标题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53"/>
          <p:cNvSpPr>
            <a:spLocks noEditPoints="1"/>
          </p:cNvSpPr>
          <p:nvPr/>
        </p:nvSpPr>
        <p:spPr bwMode="black">
          <a:xfrm>
            <a:off x="4993151" y="4092141"/>
            <a:ext cx="2283561" cy="2577078"/>
          </a:xfrm>
          <a:custGeom>
            <a:avLst/>
            <a:gdLst>
              <a:gd name="T0" fmla="*/ 466 w 1443"/>
              <a:gd name="T1" fmla="*/ 0 h 1627"/>
              <a:gd name="T2" fmla="*/ 466 w 1443"/>
              <a:gd name="T3" fmla="*/ 294 h 1627"/>
              <a:gd name="T4" fmla="*/ 0 w 1443"/>
              <a:gd name="T5" fmla="*/ 1173 h 1627"/>
              <a:gd name="T6" fmla="*/ 48 w 1443"/>
              <a:gd name="T7" fmla="*/ 1230 h 1627"/>
              <a:gd name="T8" fmla="*/ 186 w 1443"/>
              <a:gd name="T9" fmla="*/ 1363 h 1627"/>
              <a:gd name="T10" fmla="*/ 210 w 1443"/>
              <a:gd name="T11" fmla="*/ 1455 h 1627"/>
              <a:gd name="T12" fmla="*/ 31 w 1443"/>
              <a:gd name="T13" fmla="*/ 1545 h 1627"/>
              <a:gd name="T14" fmla="*/ 49 w 1443"/>
              <a:gd name="T15" fmla="*/ 1554 h 1627"/>
              <a:gd name="T16" fmla="*/ 61 w 1443"/>
              <a:gd name="T17" fmla="*/ 1620 h 1627"/>
              <a:gd name="T18" fmla="*/ 73 w 1443"/>
              <a:gd name="T19" fmla="*/ 1553 h 1627"/>
              <a:gd name="T20" fmla="*/ 210 w 1443"/>
              <a:gd name="T21" fmla="*/ 1525 h 1627"/>
              <a:gd name="T22" fmla="*/ 215 w 1443"/>
              <a:gd name="T23" fmla="*/ 1537 h 1627"/>
              <a:gd name="T24" fmla="*/ 228 w 1443"/>
              <a:gd name="T25" fmla="*/ 1594 h 1627"/>
              <a:gd name="T26" fmla="*/ 258 w 1443"/>
              <a:gd name="T27" fmla="*/ 1627 h 1627"/>
              <a:gd name="T28" fmla="*/ 271 w 1443"/>
              <a:gd name="T29" fmla="*/ 1594 h 1627"/>
              <a:gd name="T30" fmla="*/ 276 w 1443"/>
              <a:gd name="T31" fmla="*/ 1537 h 1627"/>
              <a:gd name="T32" fmla="*/ 411 w 1443"/>
              <a:gd name="T33" fmla="*/ 1541 h 1627"/>
              <a:gd name="T34" fmla="*/ 388 w 1443"/>
              <a:gd name="T35" fmla="*/ 1586 h 1627"/>
              <a:gd name="T36" fmla="*/ 457 w 1443"/>
              <a:gd name="T37" fmla="*/ 1586 h 1627"/>
              <a:gd name="T38" fmla="*/ 435 w 1443"/>
              <a:gd name="T39" fmla="*/ 1543 h 1627"/>
              <a:gd name="T40" fmla="*/ 452 w 1443"/>
              <a:gd name="T41" fmla="*/ 1504 h 1627"/>
              <a:gd name="T42" fmla="*/ 276 w 1443"/>
              <a:gd name="T43" fmla="*/ 1363 h 1627"/>
              <a:gd name="T44" fmla="*/ 299 w 1443"/>
              <a:gd name="T45" fmla="*/ 1230 h 1627"/>
              <a:gd name="T46" fmla="*/ 514 w 1443"/>
              <a:gd name="T47" fmla="*/ 1182 h 1627"/>
              <a:gd name="T48" fmla="*/ 494 w 1443"/>
              <a:gd name="T49" fmla="*/ 1134 h 1627"/>
              <a:gd name="T50" fmla="*/ 538 w 1443"/>
              <a:gd name="T51" fmla="*/ 1491 h 1627"/>
              <a:gd name="T52" fmla="*/ 722 w 1443"/>
              <a:gd name="T53" fmla="*/ 1528 h 1627"/>
              <a:gd name="T54" fmla="*/ 816 w 1443"/>
              <a:gd name="T55" fmla="*/ 1053 h 1627"/>
              <a:gd name="T56" fmla="*/ 817 w 1443"/>
              <a:gd name="T57" fmla="*/ 1052 h 1627"/>
              <a:gd name="T58" fmla="*/ 818 w 1443"/>
              <a:gd name="T59" fmla="*/ 1027 h 1627"/>
              <a:gd name="T60" fmla="*/ 439 w 1443"/>
              <a:gd name="T61" fmla="*/ 938 h 1627"/>
              <a:gd name="T62" fmla="*/ 820 w 1443"/>
              <a:gd name="T63" fmla="*/ 772 h 1627"/>
              <a:gd name="T64" fmla="*/ 1231 w 1443"/>
              <a:gd name="T65" fmla="*/ 760 h 1627"/>
              <a:gd name="T66" fmla="*/ 1245 w 1443"/>
              <a:gd name="T67" fmla="*/ 707 h 1627"/>
              <a:gd name="T68" fmla="*/ 1428 w 1443"/>
              <a:gd name="T69" fmla="*/ 267 h 1627"/>
              <a:gd name="T70" fmla="*/ 1235 w 1443"/>
              <a:gd name="T71" fmla="*/ 687 h 1627"/>
              <a:gd name="T72" fmla="*/ 1215 w 1443"/>
              <a:gd name="T73" fmla="*/ 700 h 1627"/>
              <a:gd name="T74" fmla="*/ 898 w 1443"/>
              <a:gd name="T75" fmla="*/ 693 h 1627"/>
              <a:gd name="T76" fmla="*/ 507 w 1443"/>
              <a:gd name="T77" fmla="*/ 615 h 1627"/>
              <a:gd name="T78" fmla="*/ 415 w 1443"/>
              <a:gd name="T79" fmla="*/ 354 h 1627"/>
              <a:gd name="T80" fmla="*/ 196 w 1443"/>
              <a:gd name="T81" fmla="*/ 456 h 1627"/>
              <a:gd name="T82" fmla="*/ 138 w 1443"/>
              <a:gd name="T83" fmla="*/ 730 h 1627"/>
              <a:gd name="T84" fmla="*/ 90 w 1443"/>
              <a:gd name="T85" fmla="*/ 530 h 1627"/>
              <a:gd name="T86" fmla="*/ 6 w 1443"/>
              <a:gd name="T87" fmla="*/ 578 h 1627"/>
              <a:gd name="T88" fmla="*/ 49 w 1443"/>
              <a:gd name="T89" fmla="*/ 966 h 1627"/>
              <a:gd name="T90" fmla="*/ 48 w 1443"/>
              <a:gd name="T91" fmla="*/ 1125 h 1627"/>
              <a:gd name="T92" fmla="*/ 96 w 1443"/>
              <a:gd name="T93" fmla="*/ 1084 h 1627"/>
              <a:gd name="T94" fmla="*/ 96 w 1443"/>
              <a:gd name="T95" fmla="*/ 1125 h 1627"/>
              <a:gd name="T96" fmla="*/ 1084 w 1443"/>
              <a:gd name="T97" fmla="*/ 1519 h 1627"/>
              <a:gd name="T98" fmla="*/ 824 w 1443"/>
              <a:gd name="T99" fmla="*/ 1618 h 1627"/>
              <a:gd name="T100" fmla="*/ 1443 w 1443"/>
              <a:gd name="T101" fmla="*/ 1519 h 1627"/>
              <a:gd name="T102" fmla="*/ 1293 w 1443"/>
              <a:gd name="T103" fmla="*/ 870 h 1627"/>
              <a:gd name="T104" fmla="*/ 1443 w 1443"/>
              <a:gd name="T105" fmla="*/ 772 h 1627"/>
              <a:gd name="T106" fmla="*/ 586 w 1443"/>
              <a:gd name="T107" fmla="*/ 870 h 1627"/>
              <a:gd name="T108" fmla="*/ 1084 w 1443"/>
              <a:gd name="T109" fmla="*/ 151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3" h="1627">
                <a:moveTo>
                  <a:pt x="613" y="147"/>
                </a:moveTo>
                <a:cubicBezTo>
                  <a:pt x="613" y="65"/>
                  <a:pt x="547" y="0"/>
                  <a:pt x="466" y="0"/>
                </a:cubicBezTo>
                <a:cubicBezTo>
                  <a:pt x="385" y="0"/>
                  <a:pt x="319" y="65"/>
                  <a:pt x="319" y="147"/>
                </a:cubicBezTo>
                <a:cubicBezTo>
                  <a:pt x="319" y="228"/>
                  <a:pt x="385" y="294"/>
                  <a:pt x="466" y="294"/>
                </a:cubicBezTo>
                <a:cubicBezTo>
                  <a:pt x="547" y="294"/>
                  <a:pt x="613" y="228"/>
                  <a:pt x="613" y="147"/>
                </a:cubicBezTo>
                <a:close/>
                <a:moveTo>
                  <a:pt x="0" y="1173"/>
                </a:moveTo>
                <a:cubicBezTo>
                  <a:pt x="0" y="1182"/>
                  <a:pt x="0" y="1182"/>
                  <a:pt x="0" y="1182"/>
                </a:cubicBezTo>
                <a:cubicBezTo>
                  <a:pt x="0" y="1208"/>
                  <a:pt x="22" y="1230"/>
                  <a:pt x="48" y="1230"/>
                </a:cubicBezTo>
                <a:cubicBezTo>
                  <a:pt x="186" y="1230"/>
                  <a:pt x="186" y="1230"/>
                  <a:pt x="186" y="1230"/>
                </a:cubicBezTo>
                <a:cubicBezTo>
                  <a:pt x="186" y="1363"/>
                  <a:pt x="186" y="1363"/>
                  <a:pt x="186" y="1363"/>
                </a:cubicBezTo>
                <a:cubicBezTo>
                  <a:pt x="210" y="1363"/>
                  <a:pt x="210" y="1363"/>
                  <a:pt x="210" y="1363"/>
                </a:cubicBezTo>
                <a:cubicBezTo>
                  <a:pt x="210" y="1455"/>
                  <a:pt x="210" y="1455"/>
                  <a:pt x="210" y="1455"/>
                </a:cubicBezTo>
                <a:cubicBezTo>
                  <a:pt x="31" y="1504"/>
                  <a:pt x="31" y="1504"/>
                  <a:pt x="31" y="1504"/>
                </a:cubicBezTo>
                <a:cubicBezTo>
                  <a:pt x="31" y="1545"/>
                  <a:pt x="31" y="1545"/>
                  <a:pt x="31" y="1545"/>
                </a:cubicBezTo>
                <a:cubicBezTo>
                  <a:pt x="49" y="1543"/>
                  <a:pt x="49" y="1543"/>
                  <a:pt x="49" y="1543"/>
                </a:cubicBezTo>
                <a:cubicBezTo>
                  <a:pt x="49" y="1554"/>
                  <a:pt x="49" y="1554"/>
                  <a:pt x="49" y="1554"/>
                </a:cubicBezTo>
                <a:cubicBezTo>
                  <a:pt x="36" y="1558"/>
                  <a:pt x="26" y="1571"/>
                  <a:pt x="26" y="1586"/>
                </a:cubicBezTo>
                <a:cubicBezTo>
                  <a:pt x="26" y="1605"/>
                  <a:pt x="42" y="1620"/>
                  <a:pt x="61" y="1620"/>
                </a:cubicBezTo>
                <a:cubicBezTo>
                  <a:pt x="80" y="1620"/>
                  <a:pt x="95" y="1605"/>
                  <a:pt x="95" y="1586"/>
                </a:cubicBezTo>
                <a:cubicBezTo>
                  <a:pt x="95" y="1571"/>
                  <a:pt x="86" y="1558"/>
                  <a:pt x="73" y="1553"/>
                </a:cubicBezTo>
                <a:cubicBezTo>
                  <a:pt x="73" y="1541"/>
                  <a:pt x="73" y="1541"/>
                  <a:pt x="73" y="1541"/>
                </a:cubicBezTo>
                <a:cubicBezTo>
                  <a:pt x="210" y="1525"/>
                  <a:pt x="210" y="1525"/>
                  <a:pt x="210" y="1525"/>
                </a:cubicBezTo>
                <a:cubicBezTo>
                  <a:pt x="210" y="1537"/>
                  <a:pt x="210" y="1537"/>
                  <a:pt x="210" y="1537"/>
                </a:cubicBezTo>
                <a:cubicBezTo>
                  <a:pt x="215" y="1537"/>
                  <a:pt x="215" y="1537"/>
                  <a:pt x="215" y="1537"/>
                </a:cubicBezTo>
                <a:cubicBezTo>
                  <a:pt x="215" y="1594"/>
                  <a:pt x="215" y="1594"/>
                  <a:pt x="215" y="1594"/>
                </a:cubicBezTo>
                <a:cubicBezTo>
                  <a:pt x="228" y="1594"/>
                  <a:pt x="228" y="1594"/>
                  <a:pt x="228" y="1594"/>
                </a:cubicBezTo>
                <a:cubicBezTo>
                  <a:pt x="228" y="1627"/>
                  <a:pt x="228" y="1627"/>
                  <a:pt x="228" y="1627"/>
                </a:cubicBezTo>
                <a:cubicBezTo>
                  <a:pt x="258" y="1627"/>
                  <a:pt x="258" y="1627"/>
                  <a:pt x="258" y="1627"/>
                </a:cubicBezTo>
                <a:cubicBezTo>
                  <a:pt x="258" y="1594"/>
                  <a:pt x="258" y="1594"/>
                  <a:pt x="258" y="1594"/>
                </a:cubicBezTo>
                <a:cubicBezTo>
                  <a:pt x="271" y="1594"/>
                  <a:pt x="271" y="1594"/>
                  <a:pt x="271" y="1594"/>
                </a:cubicBezTo>
                <a:cubicBezTo>
                  <a:pt x="271" y="1537"/>
                  <a:pt x="271" y="1537"/>
                  <a:pt x="271" y="1537"/>
                </a:cubicBezTo>
                <a:cubicBezTo>
                  <a:pt x="276" y="1537"/>
                  <a:pt x="276" y="1537"/>
                  <a:pt x="276" y="1537"/>
                </a:cubicBezTo>
                <a:cubicBezTo>
                  <a:pt x="276" y="1525"/>
                  <a:pt x="276" y="1525"/>
                  <a:pt x="276" y="1525"/>
                </a:cubicBezTo>
                <a:cubicBezTo>
                  <a:pt x="411" y="1541"/>
                  <a:pt x="411" y="1541"/>
                  <a:pt x="411" y="1541"/>
                </a:cubicBezTo>
                <a:cubicBezTo>
                  <a:pt x="411" y="1553"/>
                  <a:pt x="411" y="1553"/>
                  <a:pt x="411" y="1553"/>
                </a:cubicBezTo>
                <a:cubicBezTo>
                  <a:pt x="398" y="1558"/>
                  <a:pt x="388" y="1571"/>
                  <a:pt x="388" y="1586"/>
                </a:cubicBezTo>
                <a:cubicBezTo>
                  <a:pt x="388" y="1605"/>
                  <a:pt x="404" y="1620"/>
                  <a:pt x="423" y="1620"/>
                </a:cubicBezTo>
                <a:cubicBezTo>
                  <a:pt x="442" y="1620"/>
                  <a:pt x="457" y="1605"/>
                  <a:pt x="457" y="1586"/>
                </a:cubicBezTo>
                <a:cubicBezTo>
                  <a:pt x="457" y="1571"/>
                  <a:pt x="448" y="1558"/>
                  <a:pt x="435" y="1554"/>
                </a:cubicBezTo>
                <a:cubicBezTo>
                  <a:pt x="435" y="1543"/>
                  <a:pt x="435" y="1543"/>
                  <a:pt x="435" y="1543"/>
                </a:cubicBezTo>
                <a:cubicBezTo>
                  <a:pt x="452" y="1545"/>
                  <a:pt x="452" y="1545"/>
                  <a:pt x="452" y="1545"/>
                </a:cubicBezTo>
                <a:cubicBezTo>
                  <a:pt x="452" y="1504"/>
                  <a:pt x="452" y="1504"/>
                  <a:pt x="452" y="1504"/>
                </a:cubicBezTo>
                <a:cubicBezTo>
                  <a:pt x="276" y="1456"/>
                  <a:pt x="276" y="1456"/>
                  <a:pt x="276" y="1456"/>
                </a:cubicBezTo>
                <a:cubicBezTo>
                  <a:pt x="276" y="1363"/>
                  <a:pt x="276" y="1363"/>
                  <a:pt x="276" y="1363"/>
                </a:cubicBezTo>
                <a:cubicBezTo>
                  <a:pt x="299" y="1363"/>
                  <a:pt x="299" y="1363"/>
                  <a:pt x="299" y="1363"/>
                </a:cubicBezTo>
                <a:cubicBezTo>
                  <a:pt x="299" y="1230"/>
                  <a:pt x="299" y="1230"/>
                  <a:pt x="299" y="1230"/>
                </a:cubicBezTo>
                <a:cubicBezTo>
                  <a:pt x="466" y="1230"/>
                  <a:pt x="466" y="1230"/>
                  <a:pt x="466" y="1230"/>
                </a:cubicBezTo>
                <a:cubicBezTo>
                  <a:pt x="493" y="1230"/>
                  <a:pt x="514" y="1208"/>
                  <a:pt x="514" y="1182"/>
                </a:cubicBezTo>
                <a:cubicBezTo>
                  <a:pt x="514" y="1173"/>
                  <a:pt x="514" y="1173"/>
                  <a:pt x="514" y="1173"/>
                </a:cubicBezTo>
                <a:cubicBezTo>
                  <a:pt x="514" y="1157"/>
                  <a:pt x="506" y="1143"/>
                  <a:pt x="494" y="1134"/>
                </a:cubicBezTo>
                <a:cubicBezTo>
                  <a:pt x="609" y="1134"/>
                  <a:pt x="609" y="1134"/>
                  <a:pt x="609" y="1134"/>
                </a:cubicBezTo>
                <a:cubicBezTo>
                  <a:pt x="538" y="1491"/>
                  <a:pt x="538" y="1491"/>
                  <a:pt x="538" y="1491"/>
                </a:cubicBezTo>
                <a:cubicBezTo>
                  <a:pt x="528" y="1539"/>
                  <a:pt x="562" y="1586"/>
                  <a:pt x="613" y="1596"/>
                </a:cubicBezTo>
                <a:cubicBezTo>
                  <a:pt x="664" y="1606"/>
                  <a:pt x="713" y="1576"/>
                  <a:pt x="722" y="1528"/>
                </a:cubicBezTo>
                <a:cubicBezTo>
                  <a:pt x="816" y="1057"/>
                  <a:pt x="816" y="1057"/>
                  <a:pt x="816" y="1057"/>
                </a:cubicBezTo>
                <a:cubicBezTo>
                  <a:pt x="816" y="1056"/>
                  <a:pt x="816" y="1054"/>
                  <a:pt x="816" y="1053"/>
                </a:cubicBezTo>
                <a:cubicBezTo>
                  <a:pt x="816" y="1053"/>
                  <a:pt x="816" y="1053"/>
                  <a:pt x="816" y="1053"/>
                </a:cubicBezTo>
                <a:cubicBezTo>
                  <a:pt x="817" y="1053"/>
                  <a:pt x="817" y="1052"/>
                  <a:pt x="817" y="1052"/>
                </a:cubicBezTo>
                <a:cubicBezTo>
                  <a:pt x="817" y="1051"/>
                  <a:pt x="817" y="1051"/>
                  <a:pt x="817" y="1051"/>
                </a:cubicBezTo>
                <a:cubicBezTo>
                  <a:pt x="818" y="1043"/>
                  <a:pt x="818" y="1035"/>
                  <a:pt x="818" y="1027"/>
                </a:cubicBezTo>
                <a:cubicBezTo>
                  <a:pt x="813" y="977"/>
                  <a:pt x="771" y="938"/>
                  <a:pt x="720" y="938"/>
                </a:cubicBezTo>
                <a:cubicBezTo>
                  <a:pt x="439" y="938"/>
                  <a:pt x="439" y="938"/>
                  <a:pt x="439" y="938"/>
                </a:cubicBezTo>
                <a:cubicBezTo>
                  <a:pt x="474" y="772"/>
                  <a:pt x="474" y="772"/>
                  <a:pt x="474" y="772"/>
                </a:cubicBezTo>
                <a:cubicBezTo>
                  <a:pt x="820" y="772"/>
                  <a:pt x="820" y="772"/>
                  <a:pt x="820" y="772"/>
                </a:cubicBezTo>
                <a:cubicBezTo>
                  <a:pt x="835" y="772"/>
                  <a:pt x="849" y="767"/>
                  <a:pt x="861" y="760"/>
                </a:cubicBezTo>
                <a:cubicBezTo>
                  <a:pt x="1231" y="760"/>
                  <a:pt x="1231" y="760"/>
                  <a:pt x="1231" y="760"/>
                </a:cubicBezTo>
                <a:cubicBezTo>
                  <a:pt x="1231" y="717"/>
                  <a:pt x="1231" y="717"/>
                  <a:pt x="1231" y="717"/>
                </a:cubicBezTo>
                <a:cubicBezTo>
                  <a:pt x="1238" y="717"/>
                  <a:pt x="1251" y="709"/>
                  <a:pt x="1245" y="707"/>
                </a:cubicBezTo>
                <a:cubicBezTo>
                  <a:pt x="1258" y="712"/>
                  <a:pt x="1258" y="712"/>
                  <a:pt x="1258" y="712"/>
                </a:cubicBezTo>
                <a:cubicBezTo>
                  <a:pt x="1427" y="272"/>
                  <a:pt x="1255" y="721"/>
                  <a:pt x="1428" y="267"/>
                </a:cubicBezTo>
                <a:cubicBezTo>
                  <a:pt x="1372" y="246"/>
                  <a:pt x="1400" y="256"/>
                  <a:pt x="1400" y="25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4" y="686"/>
                  <a:pt x="1232" y="686"/>
                  <a:pt x="1231" y="686"/>
                </a:cubicBezTo>
                <a:cubicBezTo>
                  <a:pt x="1223" y="686"/>
                  <a:pt x="1216" y="692"/>
                  <a:pt x="1215" y="700"/>
                </a:cubicBezTo>
                <a:cubicBezTo>
                  <a:pt x="898" y="700"/>
                  <a:pt x="898" y="700"/>
                  <a:pt x="898" y="700"/>
                </a:cubicBezTo>
                <a:cubicBezTo>
                  <a:pt x="898" y="698"/>
                  <a:pt x="898" y="695"/>
                  <a:pt x="898" y="693"/>
                </a:cubicBezTo>
                <a:cubicBezTo>
                  <a:pt x="898" y="650"/>
                  <a:pt x="863" y="615"/>
                  <a:pt x="820" y="615"/>
                </a:cubicBezTo>
                <a:cubicBezTo>
                  <a:pt x="507" y="615"/>
                  <a:pt x="507" y="615"/>
                  <a:pt x="507" y="615"/>
                </a:cubicBezTo>
                <a:cubicBezTo>
                  <a:pt x="526" y="525"/>
                  <a:pt x="526" y="525"/>
                  <a:pt x="526" y="525"/>
                </a:cubicBezTo>
                <a:cubicBezTo>
                  <a:pt x="542" y="447"/>
                  <a:pt x="492" y="371"/>
                  <a:pt x="415" y="354"/>
                </a:cubicBezTo>
                <a:cubicBezTo>
                  <a:pt x="367" y="344"/>
                  <a:pt x="367" y="344"/>
                  <a:pt x="367" y="344"/>
                </a:cubicBezTo>
                <a:cubicBezTo>
                  <a:pt x="289" y="328"/>
                  <a:pt x="213" y="378"/>
                  <a:pt x="196" y="456"/>
                </a:cubicBezTo>
                <a:cubicBezTo>
                  <a:pt x="151" y="670"/>
                  <a:pt x="151" y="670"/>
                  <a:pt x="151" y="670"/>
                </a:cubicBezTo>
                <a:cubicBezTo>
                  <a:pt x="138" y="730"/>
                  <a:pt x="138" y="730"/>
                  <a:pt x="138" y="730"/>
                </a:cubicBezTo>
                <a:cubicBezTo>
                  <a:pt x="138" y="578"/>
                  <a:pt x="138" y="578"/>
                  <a:pt x="138" y="578"/>
                </a:cubicBezTo>
                <a:cubicBezTo>
                  <a:pt x="138" y="552"/>
                  <a:pt x="117" y="530"/>
                  <a:pt x="90" y="530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28" y="530"/>
                  <a:pt x="6" y="552"/>
                  <a:pt x="6" y="578"/>
                </a:cubicBezTo>
                <a:cubicBezTo>
                  <a:pt x="6" y="918"/>
                  <a:pt x="6" y="918"/>
                  <a:pt x="6" y="918"/>
                </a:cubicBezTo>
                <a:cubicBezTo>
                  <a:pt x="6" y="943"/>
                  <a:pt x="25" y="964"/>
                  <a:pt x="49" y="966"/>
                </a:cubicBezTo>
                <a:cubicBezTo>
                  <a:pt x="49" y="1125"/>
                  <a:pt x="49" y="1125"/>
                  <a:pt x="49" y="1125"/>
                </a:cubicBezTo>
                <a:cubicBezTo>
                  <a:pt x="48" y="1125"/>
                  <a:pt x="48" y="1125"/>
                  <a:pt x="48" y="1125"/>
                </a:cubicBezTo>
                <a:cubicBezTo>
                  <a:pt x="22" y="1125"/>
                  <a:pt x="0" y="1146"/>
                  <a:pt x="0" y="1173"/>
                </a:cubicBezTo>
                <a:close/>
                <a:moveTo>
                  <a:pt x="96" y="1084"/>
                </a:moveTo>
                <a:cubicBezTo>
                  <a:pt x="106" y="1101"/>
                  <a:pt x="121" y="1116"/>
                  <a:pt x="140" y="1125"/>
                </a:cubicBezTo>
                <a:cubicBezTo>
                  <a:pt x="96" y="1125"/>
                  <a:pt x="96" y="1125"/>
                  <a:pt x="96" y="1125"/>
                </a:cubicBezTo>
                <a:lnTo>
                  <a:pt x="96" y="1084"/>
                </a:lnTo>
                <a:close/>
                <a:moveTo>
                  <a:pt x="1084" y="1519"/>
                </a:moveTo>
                <a:cubicBezTo>
                  <a:pt x="824" y="1519"/>
                  <a:pt x="824" y="1519"/>
                  <a:pt x="824" y="1519"/>
                </a:cubicBezTo>
                <a:cubicBezTo>
                  <a:pt x="824" y="1618"/>
                  <a:pt x="824" y="1618"/>
                  <a:pt x="824" y="1618"/>
                </a:cubicBezTo>
                <a:cubicBezTo>
                  <a:pt x="1443" y="1618"/>
                  <a:pt x="1443" y="1618"/>
                  <a:pt x="1443" y="1618"/>
                </a:cubicBezTo>
                <a:cubicBezTo>
                  <a:pt x="1443" y="1519"/>
                  <a:pt x="1443" y="1519"/>
                  <a:pt x="1443" y="1519"/>
                </a:cubicBezTo>
                <a:cubicBezTo>
                  <a:pt x="1293" y="1519"/>
                  <a:pt x="1293" y="1519"/>
                  <a:pt x="1293" y="1519"/>
                </a:cubicBezTo>
                <a:cubicBezTo>
                  <a:pt x="1293" y="870"/>
                  <a:pt x="1293" y="870"/>
                  <a:pt x="1293" y="870"/>
                </a:cubicBezTo>
                <a:cubicBezTo>
                  <a:pt x="1443" y="870"/>
                  <a:pt x="1443" y="870"/>
                  <a:pt x="1443" y="870"/>
                </a:cubicBezTo>
                <a:cubicBezTo>
                  <a:pt x="1443" y="772"/>
                  <a:pt x="1443" y="772"/>
                  <a:pt x="1443" y="772"/>
                </a:cubicBezTo>
                <a:cubicBezTo>
                  <a:pt x="586" y="772"/>
                  <a:pt x="586" y="772"/>
                  <a:pt x="586" y="772"/>
                </a:cubicBezTo>
                <a:cubicBezTo>
                  <a:pt x="586" y="870"/>
                  <a:pt x="586" y="870"/>
                  <a:pt x="586" y="870"/>
                </a:cubicBezTo>
                <a:cubicBezTo>
                  <a:pt x="1084" y="870"/>
                  <a:pt x="1084" y="870"/>
                  <a:pt x="1084" y="870"/>
                </a:cubicBezTo>
                <a:lnTo>
                  <a:pt x="1084" y="151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1639" tIns="35823" rIns="71639" bIns="3582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7" name="Cloud Callout 11"/>
          <p:cNvSpPr/>
          <p:nvPr/>
        </p:nvSpPr>
        <p:spPr bwMode="auto">
          <a:xfrm>
            <a:off x="7418791" y="2986845"/>
            <a:ext cx="2921495" cy="1897322"/>
          </a:xfrm>
          <a:prstGeom prst="cloudCallout">
            <a:avLst>
              <a:gd name="adj1" fmla="val -90339"/>
              <a:gd name="adj2" fmla="val 18228"/>
            </a:avLst>
          </a:prstGeom>
          <a:solidFill>
            <a:srgbClr val="017BC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位置和附件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Cloud Callout 12"/>
          <p:cNvSpPr/>
          <p:nvPr/>
        </p:nvSpPr>
        <p:spPr bwMode="auto">
          <a:xfrm>
            <a:off x="2695401" y="1143193"/>
            <a:ext cx="3057956" cy="1704825"/>
          </a:xfrm>
          <a:prstGeom prst="cloudCallout">
            <a:avLst>
              <a:gd name="adj1" fmla="val 44578"/>
              <a:gd name="adj2" fmla="val 117581"/>
            </a:avLst>
          </a:prstGeom>
          <a:solidFill>
            <a:srgbClr val="018DC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活动内容</a:t>
            </a:r>
            <a:r>
              <a:rPr lang="en-US" altLang="zh-CN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/URL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1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智能站牌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AutoShape 3"/>
          <p:cNvSpPr>
            <a:spLocks noChangeArrowheads="1"/>
          </p:cNvSpPr>
          <p:nvPr/>
        </p:nvSpPr>
        <p:spPr bwMode="gray">
          <a:xfrm rot="16200000">
            <a:off x="2787073" y="1817016"/>
            <a:ext cx="3777089" cy="3715428"/>
          </a:xfrm>
          <a:custGeom>
            <a:avLst/>
            <a:gdLst>
              <a:gd name="G0" fmla="+- 7925 0 0"/>
              <a:gd name="G1" fmla="+- -11796007 0 0"/>
              <a:gd name="G2" fmla="+- 0 0 -11796007"/>
              <a:gd name="T0" fmla="*/ 0 256 1"/>
              <a:gd name="T1" fmla="*/ 180 256 1"/>
              <a:gd name="G3" fmla="+- -11796007 T0 T1"/>
              <a:gd name="T2" fmla="*/ 0 256 1"/>
              <a:gd name="T3" fmla="*/ 90 256 1"/>
              <a:gd name="G4" fmla="+- -11796007 T2 T3"/>
              <a:gd name="G5" fmla="*/ G4 2 1"/>
              <a:gd name="T4" fmla="*/ 90 256 1"/>
              <a:gd name="T5" fmla="*/ 0 256 1"/>
              <a:gd name="G6" fmla="+- -11796007 T4 T5"/>
              <a:gd name="G7" fmla="*/ G6 2 1"/>
              <a:gd name="G8" fmla="abs -11796007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925"/>
              <a:gd name="G18" fmla="*/ 7925 1 2"/>
              <a:gd name="G19" fmla="+- G18 5400 0"/>
              <a:gd name="G20" fmla="cos G19 -11796007"/>
              <a:gd name="G21" fmla="sin G19 -11796007"/>
              <a:gd name="G22" fmla="+- G20 10800 0"/>
              <a:gd name="G23" fmla="+- G21 10800 0"/>
              <a:gd name="G24" fmla="+- 10800 0 G20"/>
              <a:gd name="G25" fmla="+- 7925 10800 0"/>
              <a:gd name="G26" fmla="?: G9 G17 G25"/>
              <a:gd name="G27" fmla="?: G9 0 21600"/>
              <a:gd name="G28" fmla="cos 10800 -11796007"/>
              <a:gd name="G29" fmla="sin 10800 -11796007"/>
              <a:gd name="G30" fmla="sin 7925 -11796007"/>
              <a:gd name="G31" fmla="+- G28 10800 0"/>
              <a:gd name="G32" fmla="+- G29 10800 0"/>
              <a:gd name="G33" fmla="+- G30 10800 0"/>
              <a:gd name="G34" fmla="?: G4 0 G31"/>
              <a:gd name="G35" fmla="?: -11796007 G34 0"/>
              <a:gd name="G36" fmla="?: G6 G35 G31"/>
              <a:gd name="G37" fmla="+- 21600 0 G36"/>
              <a:gd name="G38" fmla="?: G4 0 G33"/>
              <a:gd name="G39" fmla="?: -11796007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37 w 21600"/>
              <a:gd name="T15" fmla="*/ 10798 h 21600"/>
              <a:gd name="T16" fmla="*/ 10800 w 21600"/>
              <a:gd name="T17" fmla="*/ 2875 h 21600"/>
              <a:gd name="T18" fmla="*/ 20163 w 21600"/>
              <a:gd name="T19" fmla="*/ 1079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875" y="10799"/>
                </a:moveTo>
                <a:cubicBezTo>
                  <a:pt x="2875" y="6422"/>
                  <a:pt x="6423" y="2874"/>
                  <a:pt x="10800" y="2875"/>
                </a:cubicBezTo>
                <a:cubicBezTo>
                  <a:pt x="15176" y="2875"/>
                  <a:pt x="18724" y="6422"/>
                  <a:pt x="18724" y="10799"/>
                </a:cubicBezTo>
                <a:lnTo>
                  <a:pt x="21599" y="10798"/>
                </a:lnTo>
                <a:cubicBezTo>
                  <a:pt x="21599" y="4834"/>
                  <a:pt x="16764" y="-1"/>
                  <a:pt x="10799" y="0"/>
                </a:cubicBezTo>
                <a:cubicBezTo>
                  <a:pt x="4835" y="0"/>
                  <a:pt x="0" y="4834"/>
                  <a:pt x="0" y="10798"/>
                </a:cubicBezTo>
                <a:close/>
              </a:path>
            </a:pathLst>
          </a:custGeom>
          <a:solidFill>
            <a:sysClr val="window" lastClr="FFFFFF"/>
          </a:solidFill>
          <a:ln w="38100" algn="ctr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415540" y="2301602"/>
            <a:ext cx="1147830" cy="564430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759412" y="3667615"/>
            <a:ext cx="1557318" cy="1581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5385500" y="4616235"/>
            <a:ext cx="1196842" cy="480635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95276" y="1181704"/>
            <a:ext cx="1611270" cy="1611270"/>
            <a:chOff x="5760133" y="2274196"/>
            <a:chExt cx="1284820" cy="1284820"/>
          </a:xfrm>
        </p:grpSpPr>
        <p:sp>
          <p:nvSpPr>
            <p:cNvPr id="36" name="椭圆 35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38" name="TextBox 47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终端编号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33611" y="2805732"/>
            <a:ext cx="1611270" cy="1611270"/>
            <a:chOff x="5760133" y="2274196"/>
            <a:chExt cx="1284820" cy="1284820"/>
          </a:xfrm>
        </p:grpSpPr>
        <p:sp>
          <p:nvSpPr>
            <p:cNvPr id="43" name="椭圆 42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5" name="TextBox 51"/>
            <p:cNvSpPr txBox="1"/>
            <p:nvPr/>
          </p:nvSpPr>
          <p:spPr>
            <a:xfrm flipH="1">
              <a:off x="6101415" y="2634973"/>
              <a:ext cx="631932" cy="31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线路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57542" y="4731453"/>
            <a:ext cx="1611270" cy="1611270"/>
            <a:chOff x="5760133" y="2274196"/>
            <a:chExt cx="1284820" cy="1284820"/>
          </a:xfrm>
        </p:grpSpPr>
        <p:sp>
          <p:nvSpPr>
            <p:cNvPr id="47" name="椭圆 46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9" name="TextBox 55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站牌名称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56809" y="2263631"/>
            <a:ext cx="2861046" cy="2861046"/>
            <a:chOff x="1403648" y="1115468"/>
            <a:chExt cx="1294414" cy="1294414"/>
          </a:xfrm>
        </p:grpSpPr>
        <p:sp>
          <p:nvSpPr>
            <p:cNvPr id="51" name="椭圆 50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4" name="同心圆 53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5" name="同心圆 54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53" name="TextBox 59"/>
            <p:cNvSpPr txBox="1"/>
            <p:nvPr/>
          </p:nvSpPr>
          <p:spPr>
            <a:xfrm>
              <a:off x="1687876" y="1485936"/>
              <a:ext cx="725958" cy="53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511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智能</a:t>
              </a:r>
              <a:endParaRPr kumimoji="0" lang="en-US" altLang="zh-CN" sz="351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511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站牌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9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04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财务结算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4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收付款管理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19457" y="1761850"/>
            <a:ext cx="4899769" cy="3713205"/>
            <a:chOff x="2588507" y="1383995"/>
            <a:chExt cx="3907055" cy="2960894"/>
          </a:xfrm>
        </p:grpSpPr>
        <p:sp>
          <p:nvSpPr>
            <p:cNvPr id="28" name="Freeform 2"/>
            <p:cNvSpPr>
              <a:spLocks/>
            </p:cNvSpPr>
            <p:nvPr/>
          </p:nvSpPr>
          <p:spPr bwMode="blackWhite">
            <a:xfrm>
              <a:off x="3884379" y="1784073"/>
              <a:ext cx="1248896" cy="2560816"/>
            </a:xfrm>
            <a:custGeom>
              <a:avLst/>
              <a:gdLst>
                <a:gd name="T0" fmla="*/ 432 w 865"/>
                <a:gd name="T1" fmla="*/ 0 h 1828"/>
                <a:gd name="T2" fmla="*/ 561 w 865"/>
                <a:gd name="T3" fmla="*/ 828 h 1828"/>
                <a:gd name="T4" fmla="*/ 561 w 865"/>
                <a:gd name="T5" fmla="*/ 1539 h 1828"/>
                <a:gd name="T6" fmla="*/ 648 w 865"/>
                <a:gd name="T7" fmla="*/ 1539 h 1828"/>
                <a:gd name="T8" fmla="*/ 864 w 865"/>
                <a:gd name="T9" fmla="*/ 1658 h 1828"/>
                <a:gd name="T10" fmla="*/ 864 w 865"/>
                <a:gd name="T11" fmla="*/ 1827 h 1828"/>
                <a:gd name="T12" fmla="*/ 0 w 865"/>
                <a:gd name="T13" fmla="*/ 1827 h 1828"/>
                <a:gd name="T14" fmla="*/ 0 w 865"/>
                <a:gd name="T15" fmla="*/ 1674 h 1828"/>
                <a:gd name="T16" fmla="*/ 172 w 865"/>
                <a:gd name="T17" fmla="*/ 1556 h 1828"/>
                <a:gd name="T18" fmla="*/ 273 w 865"/>
                <a:gd name="T19" fmla="*/ 1556 h 1828"/>
                <a:gd name="T20" fmla="*/ 273 w 865"/>
                <a:gd name="T21" fmla="*/ 828 h 1828"/>
                <a:gd name="T22" fmla="*/ 432 w 865"/>
                <a:gd name="T23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5" h="1828">
                  <a:moveTo>
                    <a:pt x="432" y="0"/>
                  </a:moveTo>
                  <a:lnTo>
                    <a:pt x="561" y="828"/>
                  </a:lnTo>
                  <a:lnTo>
                    <a:pt x="561" y="1539"/>
                  </a:lnTo>
                  <a:lnTo>
                    <a:pt x="648" y="1539"/>
                  </a:lnTo>
                  <a:lnTo>
                    <a:pt x="864" y="1658"/>
                  </a:lnTo>
                  <a:lnTo>
                    <a:pt x="864" y="1827"/>
                  </a:lnTo>
                  <a:lnTo>
                    <a:pt x="0" y="1827"/>
                  </a:lnTo>
                  <a:lnTo>
                    <a:pt x="0" y="1674"/>
                  </a:lnTo>
                  <a:lnTo>
                    <a:pt x="172" y="1556"/>
                  </a:lnTo>
                  <a:lnTo>
                    <a:pt x="273" y="1556"/>
                  </a:lnTo>
                  <a:lnTo>
                    <a:pt x="273" y="828"/>
                  </a:lnTo>
                  <a:lnTo>
                    <a:pt x="432" y="0"/>
                  </a:lnTo>
                </a:path>
              </a:pathLst>
            </a:custGeom>
            <a:gradFill>
              <a:gsLst>
                <a:gs pos="1667">
                  <a:srgbClr val="00B0F0">
                    <a:lumMod val="65000"/>
                    <a:lumOff val="35000"/>
                  </a:srgbClr>
                </a:gs>
                <a:gs pos="5100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152400" dist="38100" dir="5400000" algn="t" rotWithShape="0">
                <a:prstClr val="black">
                  <a:alpha val="96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3"/>
            <p:cNvSpPr>
              <a:spLocks/>
            </p:cNvSpPr>
            <p:nvPr/>
          </p:nvSpPr>
          <p:spPr bwMode="blackWhite">
            <a:xfrm>
              <a:off x="3085798" y="1383995"/>
              <a:ext cx="2946490" cy="1104666"/>
            </a:xfrm>
            <a:custGeom>
              <a:avLst/>
              <a:gdLst>
                <a:gd name="T0" fmla="*/ 0 w 2042"/>
                <a:gd name="T1" fmla="*/ 788 h 789"/>
                <a:gd name="T2" fmla="*/ 2041 w 2042"/>
                <a:gd name="T3" fmla="*/ 78 h 789"/>
                <a:gd name="T4" fmla="*/ 1996 w 2042"/>
                <a:gd name="T5" fmla="*/ 0 h 789"/>
                <a:gd name="T6" fmla="*/ 985 w 2042"/>
                <a:gd name="T7" fmla="*/ 178 h 789"/>
                <a:gd name="T8" fmla="*/ 834 w 2042"/>
                <a:gd name="T9" fmla="*/ 230 h 789"/>
                <a:gd name="T10" fmla="*/ 8 w 2042"/>
                <a:gd name="T11" fmla="*/ 682 h 789"/>
                <a:gd name="T12" fmla="*/ 0 w 2042"/>
                <a:gd name="T13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2" h="789">
                  <a:moveTo>
                    <a:pt x="0" y="788"/>
                  </a:moveTo>
                  <a:lnTo>
                    <a:pt x="2041" y="78"/>
                  </a:lnTo>
                  <a:lnTo>
                    <a:pt x="1996" y="0"/>
                  </a:lnTo>
                  <a:lnTo>
                    <a:pt x="985" y="178"/>
                  </a:lnTo>
                  <a:lnTo>
                    <a:pt x="834" y="230"/>
                  </a:lnTo>
                  <a:lnTo>
                    <a:pt x="8" y="682"/>
                  </a:lnTo>
                  <a:lnTo>
                    <a:pt x="0" y="788"/>
                  </a:lnTo>
                </a:path>
              </a:pathLst>
            </a:custGeom>
            <a:gradFill>
              <a:gsLst>
                <a:gs pos="1667">
                  <a:srgbClr val="00B0F0">
                    <a:lumMod val="65000"/>
                    <a:lumOff val="35000"/>
                  </a:srgbClr>
                </a:gs>
                <a:gs pos="5100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152400" dist="38100" dir="5400000" algn="t" rotWithShape="0">
                <a:prstClr val="black">
                  <a:alpha val="96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blackWhite">
            <a:xfrm>
              <a:off x="4431885" y="1748438"/>
              <a:ext cx="153884" cy="14901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00B0F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blackWhite">
            <a:xfrm>
              <a:off x="5933477" y="1523293"/>
              <a:ext cx="529688" cy="127150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blackWhite">
            <a:xfrm>
              <a:off x="5922138" y="1523293"/>
              <a:ext cx="0" cy="126340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blackWhite">
            <a:xfrm flipH="1">
              <a:off x="5363293" y="1526533"/>
              <a:ext cx="552366" cy="1231006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blackWhite">
            <a:xfrm>
              <a:off x="5296880" y="2765639"/>
              <a:ext cx="1198682" cy="385499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B0F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blackWhite">
            <a:xfrm>
              <a:off x="3223484" y="2435210"/>
              <a:ext cx="529687" cy="126988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blackWhite">
            <a:xfrm>
              <a:off x="3215384" y="2435210"/>
              <a:ext cx="0" cy="126340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blackWhite">
            <a:xfrm flipH="1">
              <a:off x="2646821" y="2436829"/>
              <a:ext cx="560465" cy="1239105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blackWhite">
            <a:xfrm>
              <a:off x="2588507" y="3675935"/>
              <a:ext cx="1198682" cy="385499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FFC00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TextBox 53"/>
          <p:cNvSpPr txBox="1">
            <a:spLocks noChangeArrowheads="1"/>
          </p:cNvSpPr>
          <p:nvPr/>
        </p:nvSpPr>
        <p:spPr bwMode="auto">
          <a:xfrm>
            <a:off x="1050602" y="4071771"/>
            <a:ext cx="2636071" cy="42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r" defTabSz="932962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0" marR="0" lvl="0" indent="0" algn="l" defTabSz="11700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收款管理</a:t>
            </a:r>
          </a:p>
        </p:txBody>
      </p:sp>
      <p:sp>
        <p:nvSpPr>
          <p:cNvPr id="43" name="TextBox 111"/>
          <p:cNvSpPr txBox="1"/>
          <p:nvPr/>
        </p:nvSpPr>
        <p:spPr bwMode="auto">
          <a:xfrm>
            <a:off x="1049899" y="4385035"/>
            <a:ext cx="2212210" cy="755240"/>
          </a:xfrm>
          <a:prstGeom prst="rect">
            <a:avLst/>
          </a:prstGeom>
          <a:noFill/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defTabSz="1170028">
              <a:lnSpc>
                <a:spcPct val="150000"/>
              </a:lnSpc>
              <a:defRPr/>
            </a:pPr>
            <a:r>
              <a:rPr lang="zh-CN" altLang="en-US" sz="138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根据订单统计，向用车的组织机构收取订单费用</a:t>
            </a:r>
          </a:p>
        </p:txBody>
      </p:sp>
      <p:sp>
        <p:nvSpPr>
          <p:cNvPr id="44" name="TextBox 53"/>
          <p:cNvSpPr txBox="1">
            <a:spLocks noChangeArrowheads="1"/>
          </p:cNvSpPr>
          <p:nvPr/>
        </p:nvSpPr>
        <p:spPr bwMode="auto">
          <a:xfrm>
            <a:off x="8432068" y="2728745"/>
            <a:ext cx="2687868" cy="4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1170028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/>
                <a:cs typeface="宋体" pitchFamily="2" charset="-122"/>
              </a:rPr>
              <a:t>付款管理</a:t>
            </a:r>
          </a:p>
        </p:txBody>
      </p:sp>
      <p:sp>
        <p:nvSpPr>
          <p:cNvPr id="45" name="TextBox 113"/>
          <p:cNvSpPr txBox="1"/>
          <p:nvPr/>
        </p:nvSpPr>
        <p:spPr bwMode="auto">
          <a:xfrm>
            <a:off x="9370614" y="3106443"/>
            <a:ext cx="2212210" cy="755240"/>
          </a:xfrm>
          <a:prstGeom prst="rect">
            <a:avLst/>
          </a:prstGeom>
          <a:noFill/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defTabSz="1170028">
              <a:lnSpc>
                <a:spcPct val="150000"/>
              </a:lnSpc>
              <a:defRPr/>
            </a:pPr>
            <a:r>
              <a:rPr lang="zh-CN" altLang="en-US" sz="138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根据订单统计司机的应收款项，向司机付款</a:t>
            </a:r>
          </a:p>
        </p:txBody>
      </p:sp>
      <p:pic>
        <p:nvPicPr>
          <p:cNvPr id="46" name="Picture 12" descr="S11_R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 t="17223" r="31250" b="72961"/>
          <a:stretch>
            <a:fillRect/>
          </a:stretch>
        </p:blipFill>
        <p:spPr bwMode="auto">
          <a:xfrm>
            <a:off x="1653171" y="3109046"/>
            <a:ext cx="860050" cy="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3" descr="S11_R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5" t="17223" r="17778" b="72592"/>
          <a:stretch>
            <a:fillRect/>
          </a:stretch>
        </p:blipFill>
        <p:spPr bwMode="auto">
          <a:xfrm>
            <a:off x="9880694" y="1852769"/>
            <a:ext cx="891903" cy="87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7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核算公式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"/>
          <p:cNvSpPr txBox="1"/>
          <p:nvPr/>
        </p:nvSpPr>
        <p:spPr>
          <a:xfrm>
            <a:off x="6931723" y="3935690"/>
            <a:ext cx="1909177" cy="4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00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订单总里程</a:t>
            </a:r>
            <a:endParaRPr lang="en-US" altLang="zh-CN" sz="200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4819760" y="5411074"/>
            <a:ext cx="1909177" cy="4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00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选择时间段</a:t>
            </a:r>
            <a:endParaRPr lang="en-US" altLang="zh-CN" sz="200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8408089" y="2627345"/>
            <a:ext cx="2193806" cy="362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756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系统拟定节假日</a:t>
            </a:r>
            <a:endParaRPr lang="en-US" altLang="zh-CN" sz="1756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00584" y="2377585"/>
            <a:ext cx="2345631" cy="3234089"/>
            <a:chOff x="681032" y="1902140"/>
            <a:chExt cx="1944688" cy="2681281"/>
          </a:xfrm>
        </p:grpSpPr>
        <p:sp>
          <p:nvSpPr>
            <p:cNvPr id="28" name="椭圆​​ 2"/>
            <p:cNvSpPr/>
            <p:nvPr/>
          </p:nvSpPr>
          <p:spPr>
            <a:xfrm>
              <a:off x="681032" y="190214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9" name="椭圆​​ 6"/>
            <p:cNvSpPr/>
            <p:nvPr/>
          </p:nvSpPr>
          <p:spPr>
            <a:xfrm>
              <a:off x="897230" y="4432300"/>
              <a:ext cx="1512168" cy="151121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矩形​​ 16"/>
            <p:cNvSpPr>
              <a:spLocks noChangeArrowheads="1"/>
            </p:cNvSpPr>
            <p:nvPr/>
          </p:nvSpPr>
          <p:spPr bwMode="auto">
            <a:xfrm>
              <a:off x="1260082" y="2412848"/>
              <a:ext cx="763357" cy="44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467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加班</a:t>
              </a:r>
              <a:endParaRPr kumimoji="0" lang="en-US" altLang="zh-CN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24582" y="1554391"/>
            <a:ext cx="1805705" cy="2440770"/>
            <a:chOff x="3146420" y="1529078"/>
            <a:chExt cx="1439862" cy="1946260"/>
          </a:xfrm>
        </p:grpSpPr>
        <p:sp>
          <p:nvSpPr>
            <p:cNvPr id="32" name="椭圆​​ 2"/>
            <p:cNvSpPr/>
            <p:nvPr/>
          </p:nvSpPr>
          <p:spPr>
            <a:xfrm>
              <a:off x="3146420" y="152907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FB7272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3" name="椭圆​​ 9"/>
            <p:cNvSpPr/>
            <p:nvPr/>
          </p:nvSpPr>
          <p:spPr>
            <a:xfrm>
              <a:off x="3273494" y="3380494"/>
              <a:ext cx="1116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矩形​​ 17"/>
            <p:cNvSpPr>
              <a:spLocks noChangeArrowheads="1"/>
            </p:cNvSpPr>
            <p:nvPr/>
          </p:nvSpPr>
          <p:spPr bwMode="auto">
            <a:xfrm>
              <a:off x="3506818" y="1855757"/>
              <a:ext cx="661100" cy="38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508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里程</a:t>
              </a:r>
              <a:endParaRPr kumimoji="0" lang="en-US" altLang="zh-CN" sz="2508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635974" y="938923"/>
            <a:ext cx="1270166" cy="1702637"/>
            <a:chOff x="5073645" y="1252853"/>
            <a:chExt cx="1012825" cy="1357676"/>
          </a:xfrm>
        </p:grpSpPr>
        <p:sp>
          <p:nvSpPr>
            <p:cNvPr id="36" name="椭圆​​ 2"/>
            <p:cNvSpPr/>
            <p:nvPr/>
          </p:nvSpPr>
          <p:spPr>
            <a:xfrm>
              <a:off x="5073645" y="125285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7" name="椭圆​​ 10"/>
            <p:cNvSpPr/>
            <p:nvPr/>
          </p:nvSpPr>
          <p:spPr>
            <a:xfrm>
              <a:off x="5217790" y="2515685"/>
              <a:ext cx="720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8" name="矩形​​ 18"/>
            <p:cNvSpPr>
              <a:spLocks noChangeArrowheads="1"/>
            </p:cNvSpPr>
            <p:nvPr/>
          </p:nvSpPr>
          <p:spPr bwMode="auto">
            <a:xfrm>
              <a:off x="5196946" y="1463486"/>
              <a:ext cx="764636" cy="319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节假日</a:t>
              </a:r>
              <a:endParaRPr kumimoji="0" lang="en-US" altLang="zh-CN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D0F972-56D8-4F2B-9C60-3242F023BA27}"/>
              </a:ext>
            </a:extLst>
          </p:cNvPr>
          <p:cNvGrpSpPr/>
          <p:nvPr/>
        </p:nvGrpSpPr>
        <p:grpSpPr>
          <a:xfrm>
            <a:off x="402435" y="3260744"/>
            <a:ext cx="2610355" cy="3285848"/>
            <a:chOff x="-1549333" y="2402039"/>
            <a:chExt cx="2081486" cy="2620122"/>
          </a:xfrm>
          <a:solidFill>
            <a:srgbClr val="00B0F0"/>
          </a:solidFill>
        </p:grpSpPr>
        <p:sp>
          <p:nvSpPr>
            <p:cNvPr id="43" name="椭圆​​ 2">
              <a:extLst>
                <a:ext uri="{FF2B5EF4-FFF2-40B4-BE49-F238E27FC236}">
                  <a16:creationId xmlns:a16="http://schemas.microsoft.com/office/drawing/2014/main" id="{91170485-E784-4130-A0CB-DA57F2160087}"/>
                </a:ext>
              </a:extLst>
            </p:cNvPr>
            <p:cNvSpPr/>
            <p:nvPr/>
          </p:nvSpPr>
          <p:spPr>
            <a:xfrm>
              <a:off x="-1549333" y="2402039"/>
              <a:ext cx="2081486" cy="262012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5" name="矩形​​ 16">
              <a:extLst>
                <a:ext uri="{FF2B5EF4-FFF2-40B4-BE49-F238E27FC236}">
                  <a16:creationId xmlns:a16="http://schemas.microsoft.com/office/drawing/2014/main" id="{59E062CC-6CCA-49F3-87D8-F8B973AEE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90267" y="2997463"/>
              <a:ext cx="763357" cy="4429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467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车型</a:t>
              </a:r>
              <a:endParaRPr kumimoji="0" lang="en-US" altLang="zh-CN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9A89CC9-05E3-4610-9CCA-CEA914E62948}"/>
              </a:ext>
            </a:extLst>
          </p:cNvPr>
          <p:cNvSpPr txBox="1"/>
          <p:nvPr/>
        </p:nvSpPr>
        <p:spPr>
          <a:xfrm>
            <a:off x="2405849" y="63652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选择车型</a:t>
            </a:r>
          </a:p>
        </p:txBody>
      </p:sp>
    </p:spTree>
    <p:extLst>
      <p:ext uri="{BB962C8B-B14F-4D97-AF65-F5344CB8AC3E}">
        <p14:creationId xmlns:p14="http://schemas.microsoft.com/office/powerpoint/2010/main" val="31432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48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01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系统概述</a:t>
              </a:r>
              <a:endParaRPr lang="en-US" altLang="zh-CN" sz="4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4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记账报销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83499" y="1805049"/>
            <a:ext cx="8887583" cy="3205841"/>
            <a:chOff x="1187623" y="1193810"/>
            <a:chExt cx="6665687" cy="2434594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7623" y="1193810"/>
              <a:ext cx="6665687" cy="2434594"/>
              <a:chOff x="1187623" y="1193810"/>
              <a:chExt cx="6665687" cy="2434594"/>
            </a:xfrm>
          </p:grpSpPr>
          <p:sp>
            <p:nvSpPr>
              <p:cNvPr id="48" name="Oval 478"/>
              <p:cNvSpPr>
                <a:spLocks noChangeArrowheads="1"/>
              </p:cNvSpPr>
              <p:nvPr/>
            </p:nvSpPr>
            <p:spPr bwMode="auto">
              <a:xfrm>
                <a:off x="1187623" y="1193810"/>
                <a:ext cx="2418503" cy="2054180"/>
              </a:xfrm>
              <a:custGeom>
                <a:avLst/>
                <a:gdLst/>
                <a:ahLst/>
                <a:cxnLst/>
                <a:rect l="l" t="t" r="r" b="b"/>
                <a:pathLst>
                  <a:path w="2749005" h="2334895">
                    <a:moveTo>
                      <a:pt x="869662" y="0"/>
                    </a:moveTo>
                    <a:cubicBezTo>
                      <a:pt x="1269560" y="0"/>
                      <a:pt x="1606416" y="269913"/>
                      <a:pt x="1707090" y="637746"/>
                    </a:cubicBezTo>
                    <a:lnTo>
                      <a:pt x="2749005" y="1239296"/>
                    </a:lnTo>
                    <a:lnTo>
                      <a:pt x="2116460" y="2334895"/>
                    </a:lnTo>
                    <a:lnTo>
                      <a:pt x="1051411" y="1719989"/>
                    </a:lnTo>
                    <a:cubicBezTo>
                      <a:pt x="992839" y="1732762"/>
                      <a:pt x="932017" y="1739324"/>
                      <a:pt x="869662" y="1739324"/>
                    </a:cubicBezTo>
                    <a:cubicBezTo>
                      <a:pt x="389361" y="1739324"/>
                      <a:pt x="0" y="1349963"/>
                      <a:pt x="0" y="869662"/>
                    </a:cubicBezTo>
                    <a:cubicBezTo>
                      <a:pt x="0" y="389361"/>
                      <a:pt x="389361" y="0"/>
                      <a:pt x="869662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100000">
                    <a:srgbClr val="E4E4E4"/>
                  </a:gs>
                  <a:gs pos="80000">
                    <a:srgbClr val="F1F1F1"/>
                  </a:gs>
                  <a:gs pos="43000">
                    <a:sysClr val="window" lastClr="FFFFFF"/>
                  </a:gs>
                </a:gsLst>
                <a:lin ang="81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algn="ctr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" name="Oval 462"/>
              <p:cNvSpPr>
                <a:spLocks noChangeArrowheads="1"/>
              </p:cNvSpPr>
              <p:nvPr/>
            </p:nvSpPr>
            <p:spPr bwMode="auto">
              <a:xfrm>
                <a:off x="2844228" y="2069969"/>
                <a:ext cx="5009082" cy="1558435"/>
              </a:xfrm>
              <a:custGeom>
                <a:avLst/>
                <a:gdLst/>
                <a:ahLst/>
                <a:cxnLst/>
                <a:rect l="l" t="t" r="r" b="b"/>
                <a:pathLst>
                  <a:path w="5693600" h="1771404">
                    <a:moveTo>
                      <a:pt x="5357458" y="0"/>
                    </a:moveTo>
                    <a:lnTo>
                      <a:pt x="5693600" y="885702"/>
                    </a:lnTo>
                    <a:lnTo>
                      <a:pt x="5357458" y="1771404"/>
                    </a:lnTo>
                    <a:lnTo>
                      <a:pt x="5357458" y="1479857"/>
                    </a:lnTo>
                    <a:lnTo>
                      <a:pt x="5108153" y="1479857"/>
                    </a:lnTo>
                    <a:cubicBezTo>
                      <a:pt x="4951092" y="1649600"/>
                      <a:pt x="4726132" y="1754666"/>
                      <a:pt x="4476632" y="1754666"/>
                    </a:cubicBezTo>
                    <a:cubicBezTo>
                      <a:pt x="4227133" y="1754666"/>
                      <a:pt x="4002173" y="1649600"/>
                      <a:pt x="3845112" y="1479857"/>
                    </a:cubicBezTo>
                    <a:lnTo>
                      <a:pt x="3304667" y="1479857"/>
                    </a:lnTo>
                    <a:cubicBezTo>
                      <a:pt x="3147606" y="1649600"/>
                      <a:pt x="2922646" y="1754666"/>
                      <a:pt x="2673146" y="1754666"/>
                    </a:cubicBezTo>
                    <a:cubicBezTo>
                      <a:pt x="2423647" y="1754666"/>
                      <a:pt x="2198687" y="1649600"/>
                      <a:pt x="2041626" y="1479857"/>
                    </a:cubicBezTo>
                    <a:lnTo>
                      <a:pt x="1501182" y="1479857"/>
                    </a:lnTo>
                    <a:cubicBezTo>
                      <a:pt x="1344121" y="1649600"/>
                      <a:pt x="1119162" y="1754666"/>
                      <a:pt x="869662" y="1754666"/>
                    </a:cubicBezTo>
                    <a:cubicBezTo>
                      <a:pt x="389361" y="1754666"/>
                      <a:pt x="0" y="1365305"/>
                      <a:pt x="0" y="885004"/>
                    </a:cubicBezTo>
                    <a:cubicBezTo>
                      <a:pt x="0" y="404703"/>
                      <a:pt x="389361" y="15342"/>
                      <a:pt x="869662" y="15342"/>
                    </a:cubicBezTo>
                    <a:cubicBezTo>
                      <a:pt x="1119813" y="15342"/>
                      <a:pt x="1345295" y="120958"/>
                      <a:pt x="1502334" y="291547"/>
                    </a:cubicBezTo>
                    <a:lnTo>
                      <a:pt x="2040474" y="291547"/>
                    </a:lnTo>
                    <a:cubicBezTo>
                      <a:pt x="2197513" y="120958"/>
                      <a:pt x="2422996" y="15342"/>
                      <a:pt x="2673146" y="15342"/>
                    </a:cubicBezTo>
                    <a:cubicBezTo>
                      <a:pt x="2923297" y="15342"/>
                      <a:pt x="3148780" y="120958"/>
                      <a:pt x="3305818" y="291547"/>
                    </a:cubicBezTo>
                    <a:lnTo>
                      <a:pt x="3843960" y="291547"/>
                    </a:lnTo>
                    <a:cubicBezTo>
                      <a:pt x="4000999" y="120958"/>
                      <a:pt x="4226482" y="15342"/>
                      <a:pt x="4476632" y="15342"/>
                    </a:cubicBezTo>
                    <a:cubicBezTo>
                      <a:pt x="4726783" y="15342"/>
                      <a:pt x="4952266" y="120958"/>
                      <a:pt x="5109304" y="291547"/>
                    </a:cubicBezTo>
                    <a:lnTo>
                      <a:pt x="5357458" y="291547"/>
                    </a:lnTo>
                    <a:close/>
                  </a:path>
                </a:pathLst>
              </a:custGeom>
              <a:gradFill flip="none" rotWithShape="1">
                <a:gsLst>
                  <a:gs pos="600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100000">
                    <a:srgbClr val="E4E4E4"/>
                  </a:gs>
                  <a:gs pos="80000">
                    <a:srgbClr val="F1F1F1"/>
                  </a:gs>
                  <a:gs pos="43000">
                    <a:sysClr val="window" lastClr="FFFFFF"/>
                  </a:gs>
                </a:gsLst>
                <a:lin ang="81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algn="ctr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316483" y="1348581"/>
              <a:ext cx="1248880" cy="1248880"/>
              <a:chOff x="1071444" y="1525090"/>
              <a:chExt cx="1117070" cy="111707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355C7D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" name="TextBox 32"/>
              <p:cNvSpPr txBox="1"/>
              <p:nvPr/>
            </p:nvSpPr>
            <p:spPr>
              <a:xfrm flipH="1">
                <a:off x="1293366" y="1607972"/>
                <a:ext cx="631932" cy="88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报销人</a:t>
                </a:r>
                <a:endPara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81688" y="2224747"/>
              <a:ext cx="1248880" cy="1248880"/>
              <a:chOff x="1071444" y="1525090"/>
              <a:chExt cx="1117070" cy="111707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" name="TextBox 30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报销事项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7448" y="2224747"/>
              <a:ext cx="1248880" cy="1248880"/>
              <a:chOff x="1071444" y="1525090"/>
              <a:chExt cx="1117070" cy="111707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" name="TextBox 28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报销时间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167977" y="2229606"/>
              <a:ext cx="1248880" cy="1248880"/>
              <a:chOff x="1071444" y="1525090"/>
              <a:chExt cx="1117070" cy="111707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" name="TextBox 26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报销金额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50" name="弧形 49"/>
          <p:cNvSpPr/>
          <p:nvPr/>
        </p:nvSpPr>
        <p:spPr>
          <a:xfrm rot="20765781">
            <a:off x="2691743" y="1985755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1" name="弧形 50"/>
          <p:cNvSpPr/>
          <p:nvPr/>
        </p:nvSpPr>
        <p:spPr>
          <a:xfrm rot="2483880" flipV="1">
            <a:off x="4822444" y="3308124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2" name="弧形 51"/>
          <p:cNvSpPr/>
          <p:nvPr/>
        </p:nvSpPr>
        <p:spPr>
          <a:xfrm rot="19116120">
            <a:off x="6898540" y="2488316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4332474" y="1438662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申请报销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 flipH="1">
            <a:off x="7056248" y="1817939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发票数量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5100700" y="5731304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提供发票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982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05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数据报表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0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数据报表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梯形 2"/>
          <p:cNvSpPr/>
          <p:nvPr/>
        </p:nvSpPr>
        <p:spPr>
          <a:xfrm rot="16665913">
            <a:off x="4530376" y="2016974"/>
            <a:ext cx="2984896" cy="3774785"/>
          </a:xfrm>
          <a:custGeom>
            <a:avLst/>
            <a:gdLst/>
            <a:ahLst/>
            <a:cxnLst/>
            <a:rect l="l" t="t" r="r" b="b"/>
            <a:pathLst>
              <a:path w="2266804" h="2831089">
                <a:moveTo>
                  <a:pt x="2214736" y="678506"/>
                </a:moveTo>
                <a:cubicBezTo>
                  <a:pt x="2159560" y="703310"/>
                  <a:pt x="2104564" y="754779"/>
                  <a:pt x="2064377" y="824239"/>
                </a:cubicBezTo>
                <a:cubicBezTo>
                  <a:pt x="2038478" y="869003"/>
                  <a:pt x="2022122" y="915374"/>
                  <a:pt x="2018373" y="959259"/>
                </a:cubicBezTo>
                <a:cubicBezTo>
                  <a:pt x="2121520" y="1162519"/>
                  <a:pt x="2156501" y="1401738"/>
                  <a:pt x="2101274" y="1641208"/>
                </a:cubicBezTo>
                <a:cubicBezTo>
                  <a:pt x="2088853" y="1695064"/>
                  <a:pt x="2072337" y="1746911"/>
                  <a:pt x="2050645" y="1795886"/>
                </a:cubicBezTo>
                <a:cubicBezTo>
                  <a:pt x="2059685" y="1833457"/>
                  <a:pt x="2078347" y="1871262"/>
                  <a:pt x="2103815" y="1907272"/>
                </a:cubicBezTo>
                <a:cubicBezTo>
                  <a:pt x="2150153" y="1972789"/>
                  <a:pt x="2209601" y="2019044"/>
                  <a:pt x="2266804" y="2038727"/>
                </a:cubicBezTo>
                <a:lnTo>
                  <a:pt x="2055536" y="2318680"/>
                </a:lnTo>
                <a:cubicBezTo>
                  <a:pt x="2024329" y="2271712"/>
                  <a:pt x="1972628" y="2227751"/>
                  <a:pt x="1907430" y="2196911"/>
                </a:cubicBezTo>
                <a:cubicBezTo>
                  <a:pt x="1868738" y="2178608"/>
                  <a:pt x="1829489" y="2166912"/>
                  <a:pt x="1791954" y="2163674"/>
                </a:cubicBezTo>
                <a:cubicBezTo>
                  <a:pt x="1713227" y="2235662"/>
                  <a:pt x="1622846" y="2293785"/>
                  <a:pt x="1525178" y="2336570"/>
                </a:cubicBezTo>
                <a:cubicBezTo>
                  <a:pt x="1490133" y="2384998"/>
                  <a:pt x="1463067" y="2446766"/>
                  <a:pt x="1447724" y="2516136"/>
                </a:cubicBezTo>
                <a:cubicBezTo>
                  <a:pt x="1425069" y="2618565"/>
                  <a:pt x="1432577" y="2716745"/>
                  <a:pt x="1463819" y="2789393"/>
                </a:cubicBezTo>
                <a:lnTo>
                  <a:pt x="1007233" y="2831089"/>
                </a:lnTo>
                <a:cubicBezTo>
                  <a:pt x="1025242" y="2759606"/>
                  <a:pt x="1022326" y="2670938"/>
                  <a:pt x="994850" y="2580746"/>
                </a:cubicBezTo>
                <a:cubicBezTo>
                  <a:pt x="972802" y="2508368"/>
                  <a:pt x="938171" y="2445622"/>
                  <a:pt x="896396" y="2398736"/>
                </a:cubicBezTo>
                <a:cubicBezTo>
                  <a:pt x="894596" y="2398595"/>
                  <a:pt x="892854" y="2398198"/>
                  <a:pt x="891111" y="2397795"/>
                </a:cubicBezTo>
                <a:cubicBezTo>
                  <a:pt x="796746" y="2376033"/>
                  <a:pt x="708550" y="2341694"/>
                  <a:pt x="628300" y="2296214"/>
                </a:cubicBezTo>
                <a:cubicBezTo>
                  <a:pt x="603733" y="2306065"/>
                  <a:pt x="579407" y="2320582"/>
                  <a:pt x="556261" y="2338796"/>
                </a:cubicBezTo>
                <a:cubicBezTo>
                  <a:pt x="505250" y="2378936"/>
                  <a:pt x="470343" y="2428871"/>
                  <a:pt x="456808" y="2475893"/>
                </a:cubicBezTo>
                <a:lnTo>
                  <a:pt x="221926" y="2316802"/>
                </a:lnTo>
                <a:cubicBezTo>
                  <a:pt x="258577" y="2289651"/>
                  <a:pt x="291952" y="2246069"/>
                  <a:pt x="314170" y="2192128"/>
                </a:cubicBezTo>
                <a:cubicBezTo>
                  <a:pt x="334323" y="2143199"/>
                  <a:pt x="341957" y="2093855"/>
                  <a:pt x="336511" y="2051601"/>
                </a:cubicBezTo>
                <a:cubicBezTo>
                  <a:pt x="145776" y="1818927"/>
                  <a:pt x="61677" y="1503499"/>
                  <a:pt x="134523" y="1187632"/>
                </a:cubicBezTo>
                <a:cubicBezTo>
                  <a:pt x="147148" y="1132887"/>
                  <a:pt x="164006" y="1080219"/>
                  <a:pt x="186188" y="1030516"/>
                </a:cubicBezTo>
                <a:cubicBezTo>
                  <a:pt x="175697" y="997815"/>
                  <a:pt x="155581" y="965548"/>
                  <a:pt x="128833" y="935904"/>
                </a:cubicBezTo>
                <a:cubicBezTo>
                  <a:pt x="89752" y="892591"/>
                  <a:pt x="43652" y="862789"/>
                  <a:pt x="0" y="849562"/>
                </a:cubicBezTo>
                <a:lnTo>
                  <a:pt x="167610" y="620682"/>
                </a:lnTo>
                <a:cubicBezTo>
                  <a:pt x="196186" y="660403"/>
                  <a:pt x="245867" y="695671"/>
                  <a:pt x="307413" y="716295"/>
                </a:cubicBezTo>
                <a:lnTo>
                  <a:pt x="376688" y="731076"/>
                </a:lnTo>
                <a:cubicBezTo>
                  <a:pt x="479803" y="617750"/>
                  <a:pt x="608190" y="530347"/>
                  <a:pt x="750375" y="474734"/>
                </a:cubicBezTo>
                <a:lnTo>
                  <a:pt x="742524" y="474734"/>
                </a:lnTo>
                <a:cubicBezTo>
                  <a:pt x="792169" y="420755"/>
                  <a:pt x="831690" y="342054"/>
                  <a:pt x="850705" y="250432"/>
                </a:cubicBezTo>
                <a:cubicBezTo>
                  <a:pt x="869864" y="158116"/>
                  <a:pt x="864705" y="69549"/>
                  <a:pt x="840269" y="0"/>
                </a:cubicBezTo>
                <a:lnTo>
                  <a:pt x="1298755" y="0"/>
                </a:lnTo>
                <a:cubicBezTo>
                  <a:pt x="1274249" y="75189"/>
                  <a:pt x="1275701" y="173645"/>
                  <a:pt x="1307577" y="273589"/>
                </a:cubicBezTo>
                <a:cubicBezTo>
                  <a:pt x="1329543" y="342457"/>
                  <a:pt x="1362877" y="402385"/>
                  <a:pt x="1403142" y="447672"/>
                </a:cubicBezTo>
                <a:cubicBezTo>
                  <a:pt x="1517829" y="480074"/>
                  <a:pt x="1622124" y="532526"/>
                  <a:pt x="1713604" y="599779"/>
                </a:cubicBezTo>
                <a:cubicBezTo>
                  <a:pt x="1755834" y="595157"/>
                  <a:pt x="1799920" y="578756"/>
                  <a:pt x="1842466" y="553661"/>
                </a:cubicBezTo>
                <a:cubicBezTo>
                  <a:pt x="1904588" y="517019"/>
                  <a:pt x="1952078" y="468538"/>
                  <a:pt x="1978885" y="41892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ot="0" spcFirstLastPara="0" vertOverflow="overflow" horzOverflow="overflow" vert="horz" wrap="square" lIns="121370" tIns="60685" rIns="121370" bIns="60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46873" y="1786761"/>
            <a:ext cx="1210000" cy="1194985"/>
            <a:chOff x="5210154" y="1238819"/>
            <a:chExt cx="907500" cy="907501"/>
          </a:xfrm>
        </p:grpSpPr>
        <p:sp>
          <p:nvSpPr>
            <p:cNvPr id="50" name="椭圆 49"/>
            <p:cNvSpPr/>
            <p:nvPr/>
          </p:nvSpPr>
          <p:spPr>
            <a:xfrm rot="1245109">
              <a:off x="5210154" y="1238819"/>
              <a:ext cx="907500" cy="907501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81960" y="1311540"/>
              <a:ext cx="763652" cy="763652"/>
            </a:xfrm>
            <a:prstGeom prst="ellipse">
              <a:avLst/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2" name="TextBox 12"/>
            <p:cNvSpPr txBox="1"/>
            <p:nvPr/>
          </p:nvSpPr>
          <p:spPr>
            <a:xfrm flipH="1">
              <a:off x="5365931" y="1354441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30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班车统计</a:t>
              </a:r>
              <a:endParaRPr kumimoji="0" lang="zh-CN" altLang="en-US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80179" y="3150130"/>
            <a:ext cx="1713093" cy="1691833"/>
            <a:chOff x="5760133" y="2274196"/>
            <a:chExt cx="1284820" cy="1284820"/>
          </a:xfrm>
        </p:grpSpPr>
        <p:sp>
          <p:nvSpPr>
            <p:cNvPr id="54" name="椭圆 53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6" name="TextBox 16"/>
            <p:cNvSpPr txBox="1"/>
            <p:nvPr/>
          </p:nvSpPr>
          <p:spPr>
            <a:xfrm flipH="1">
              <a:off x="6101415" y="2634973"/>
              <a:ext cx="631932" cy="56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32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超速统计</a:t>
              </a:r>
              <a:endParaRPr kumimoji="0" lang="en-US" altLang="zh-CN" sz="21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023249" y="4914096"/>
            <a:ext cx="956598" cy="1040729"/>
            <a:chOff x="5267436" y="3613795"/>
            <a:chExt cx="717448" cy="790356"/>
          </a:xfrm>
        </p:grpSpPr>
        <p:sp>
          <p:nvSpPr>
            <p:cNvPr id="58" name="椭圆 57"/>
            <p:cNvSpPr/>
            <p:nvPr/>
          </p:nvSpPr>
          <p:spPr>
            <a:xfrm rot="1245109">
              <a:off x="5267436" y="3613795"/>
              <a:ext cx="717448" cy="717448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27373" y="3676062"/>
              <a:ext cx="596451" cy="59645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0" name="TextBox 20"/>
            <p:cNvSpPr txBox="1"/>
            <p:nvPr/>
          </p:nvSpPr>
          <p:spPr>
            <a:xfrm flipH="1">
              <a:off x="5327373" y="3762553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报销统计</a:t>
              </a: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68199" y="4939248"/>
            <a:ext cx="956598" cy="944725"/>
            <a:chOff x="3126149" y="3632895"/>
            <a:chExt cx="717448" cy="717448"/>
          </a:xfrm>
        </p:grpSpPr>
        <p:sp>
          <p:nvSpPr>
            <p:cNvPr id="62" name="椭圆 61"/>
            <p:cNvSpPr/>
            <p:nvPr/>
          </p:nvSpPr>
          <p:spPr>
            <a:xfrm rot="1245109">
              <a:off x="3126149" y="3632895"/>
              <a:ext cx="717448" cy="717448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183324">
              <a:off x="3186086" y="3695161"/>
              <a:ext cx="596451" cy="596451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4" name="TextBox 24"/>
            <p:cNvSpPr txBox="1"/>
            <p:nvPr/>
          </p:nvSpPr>
          <p:spPr>
            <a:xfrm flipH="1">
              <a:off x="3168345" y="3762553"/>
              <a:ext cx="631932" cy="45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30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收付款统计</a:t>
              </a: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47850" y="2739651"/>
            <a:ext cx="1713093" cy="1691834"/>
            <a:chOff x="1985887" y="1962468"/>
            <a:chExt cx="1284820" cy="1284820"/>
          </a:xfrm>
        </p:grpSpPr>
        <p:sp>
          <p:nvSpPr>
            <p:cNvPr id="66" name="椭圆 65"/>
            <p:cNvSpPr/>
            <p:nvPr/>
          </p:nvSpPr>
          <p:spPr>
            <a:xfrm rot="1245109">
              <a:off x="1985887" y="1962468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064848" y="2047290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8" name="TextBox 28"/>
            <p:cNvSpPr txBox="1"/>
            <p:nvPr/>
          </p:nvSpPr>
          <p:spPr>
            <a:xfrm flipH="1">
              <a:off x="2207579" y="2196065"/>
              <a:ext cx="792171" cy="8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32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终端异常和年审提醒</a:t>
              </a:r>
              <a:endParaRPr kumimoji="0" lang="en-US" altLang="zh-CN" sz="21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92788" y="1419214"/>
            <a:ext cx="1210000" cy="1194985"/>
            <a:chOff x="3144590" y="959695"/>
            <a:chExt cx="907500" cy="907501"/>
          </a:xfrm>
        </p:grpSpPr>
        <p:sp>
          <p:nvSpPr>
            <p:cNvPr id="70" name="椭圆 69"/>
            <p:cNvSpPr/>
            <p:nvPr/>
          </p:nvSpPr>
          <p:spPr>
            <a:xfrm rot="1245109">
              <a:off x="3144590" y="959695"/>
              <a:ext cx="907500" cy="907501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212293">
              <a:off x="3216396" y="1032416"/>
              <a:ext cx="763652" cy="763652"/>
            </a:xfrm>
            <a:prstGeom prst="ellipse">
              <a:avLst/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72" name="TextBox 32"/>
            <p:cNvSpPr txBox="1"/>
            <p:nvPr/>
          </p:nvSpPr>
          <p:spPr>
            <a:xfrm flipH="1">
              <a:off x="3291730" y="1061524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订单统计</a:t>
              </a:r>
            </a:p>
          </p:txBody>
        </p:sp>
      </p:grpSp>
      <p:sp>
        <p:nvSpPr>
          <p:cNvPr id="73" name="TextBox 40"/>
          <p:cNvSpPr txBox="1"/>
          <p:nvPr/>
        </p:nvSpPr>
        <p:spPr>
          <a:xfrm>
            <a:off x="375533" y="3114888"/>
            <a:ext cx="2264083" cy="1376745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终端编号，最后上线日期，离线时长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ctr" defTabSz="1219139"/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车牌号，司机姓名  年审时间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4" name="TextBox 40"/>
          <p:cNvSpPr txBox="1"/>
          <p:nvPr/>
        </p:nvSpPr>
        <p:spPr>
          <a:xfrm>
            <a:off x="1815693" y="1400560"/>
            <a:ext cx="2264083" cy="1125907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用车单位，订单总数已审核，未审核，已取消，司机确认，队长确认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5" name="TextBox 40"/>
          <p:cNvSpPr txBox="1"/>
          <p:nvPr/>
        </p:nvSpPr>
        <p:spPr>
          <a:xfrm>
            <a:off x="1765675" y="4926451"/>
            <a:ext cx="2264083" cy="875069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姓名  付款金额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r" defTabSz="1219139"/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组织机构  收款金额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6" name="TextBox 41"/>
          <p:cNvSpPr txBox="1"/>
          <p:nvPr/>
        </p:nvSpPr>
        <p:spPr>
          <a:xfrm>
            <a:off x="9592557" y="3228042"/>
            <a:ext cx="2264083" cy="624231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驾驶人，车牌号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超速次数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7" name="TextBox 42"/>
          <p:cNvSpPr txBox="1"/>
          <p:nvPr/>
        </p:nvSpPr>
        <p:spPr>
          <a:xfrm>
            <a:off x="8336022" y="1484901"/>
            <a:ext cx="2264083" cy="624231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线路时间  线路名称  司机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8" name="TextBox 41"/>
          <p:cNvSpPr txBox="1"/>
          <p:nvPr/>
        </p:nvSpPr>
        <p:spPr>
          <a:xfrm>
            <a:off x="8142844" y="5102637"/>
            <a:ext cx="2264083" cy="875069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报销人 报销事项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报销时间   报销金额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发票数量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27814" y="2754425"/>
            <a:ext cx="2373085" cy="2343635"/>
            <a:chOff x="3620861" y="1973687"/>
            <a:chExt cx="1779814" cy="1779814"/>
          </a:xfrm>
        </p:grpSpPr>
        <p:sp>
          <p:nvSpPr>
            <p:cNvPr id="80" name="TextBox 40"/>
            <p:cNvSpPr txBox="1"/>
            <p:nvPr/>
          </p:nvSpPr>
          <p:spPr>
            <a:xfrm flipH="1">
              <a:off x="4090698" y="2517618"/>
              <a:ext cx="884520" cy="6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数据统计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620861" y="1973687"/>
              <a:ext cx="1779814" cy="1779814"/>
              <a:chOff x="2555776" y="915566"/>
              <a:chExt cx="1944216" cy="194421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同心圆 81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3" name="同心圆 82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4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06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运营监控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0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 rot="21033189">
            <a:off x="2088060" y="1486959"/>
            <a:ext cx="4690006" cy="4597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42579" y="1727616"/>
            <a:ext cx="4136826" cy="4136826"/>
            <a:chOff x="1187624" y="1119987"/>
            <a:chExt cx="3298688" cy="3298688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8" r="16368"/>
            <a:stretch/>
          </p:blipFill>
          <p:spPr bwMode="auto">
            <a:xfrm>
              <a:off x="1706294" y="1615056"/>
              <a:ext cx="2261348" cy="226134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5" name="组合 54"/>
            <p:cNvGrpSpPr/>
            <p:nvPr/>
          </p:nvGrpSpPr>
          <p:grpSpPr>
            <a:xfrm>
              <a:off x="1187624" y="1119987"/>
              <a:ext cx="3298688" cy="3298688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7" name="同心圆 56"/>
              <p:cNvSpPr/>
              <p:nvPr/>
            </p:nvSpPr>
            <p:spPr>
              <a:xfrm>
                <a:off x="2733336" y="1093126"/>
                <a:ext cx="1589098" cy="1589098"/>
              </a:xfrm>
              <a:prstGeom prst="donut">
                <a:avLst>
                  <a:gd name="adj" fmla="val 81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30928" y="4253172"/>
            <a:ext cx="1611270" cy="1611270"/>
            <a:chOff x="5760133" y="2274196"/>
            <a:chExt cx="1284820" cy="1284820"/>
          </a:xfrm>
        </p:grpSpPr>
        <p:sp>
          <p:nvSpPr>
            <p:cNvPr id="59" name="椭圆 58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1" name="TextBox 20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车辆监控</a:t>
              </a:r>
              <a:endParaRPr kumimoji="0" lang="en-US" altLang="zh-CN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332864" y="1435271"/>
            <a:ext cx="621240" cy="643281"/>
            <a:chOff x="4050503" y="886871"/>
            <a:chExt cx="495374" cy="512949"/>
          </a:xfrm>
        </p:grpSpPr>
        <p:grpSp>
          <p:nvGrpSpPr>
            <p:cNvPr id="63" name="组合 62"/>
            <p:cNvGrpSpPr/>
            <p:nvPr/>
          </p:nvGrpSpPr>
          <p:grpSpPr>
            <a:xfrm>
              <a:off x="4050503" y="886871"/>
              <a:ext cx="495374" cy="495374"/>
              <a:chOff x="4131160" y="713581"/>
              <a:chExt cx="881684" cy="881684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64" name="TextBox 23"/>
            <p:cNvSpPr txBox="1"/>
            <p:nvPr/>
          </p:nvSpPr>
          <p:spPr>
            <a:xfrm>
              <a:off x="4141737" y="957962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1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077169" y="2269441"/>
            <a:ext cx="621240" cy="633160"/>
            <a:chOff x="4644008" y="1491630"/>
            <a:chExt cx="495374" cy="504879"/>
          </a:xfrm>
        </p:grpSpPr>
        <p:grpSp>
          <p:nvGrpSpPr>
            <p:cNvPr id="68" name="组合 67"/>
            <p:cNvGrpSpPr/>
            <p:nvPr/>
          </p:nvGrpSpPr>
          <p:grpSpPr>
            <a:xfrm>
              <a:off x="4644008" y="1491630"/>
              <a:ext cx="495374" cy="495374"/>
              <a:chOff x="4131160" y="713581"/>
              <a:chExt cx="881684" cy="88168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017BC4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69" name="TextBox 28"/>
            <p:cNvSpPr txBox="1"/>
            <p:nvPr/>
          </p:nvSpPr>
          <p:spPr>
            <a:xfrm>
              <a:off x="4735242" y="1554651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2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449272" y="3353089"/>
            <a:ext cx="621240" cy="640228"/>
            <a:chOff x="4891695" y="2364408"/>
            <a:chExt cx="495374" cy="510515"/>
          </a:xfrm>
        </p:grpSpPr>
        <p:grpSp>
          <p:nvGrpSpPr>
            <p:cNvPr id="73" name="组合 72"/>
            <p:cNvGrpSpPr/>
            <p:nvPr/>
          </p:nvGrpSpPr>
          <p:grpSpPr>
            <a:xfrm>
              <a:off x="4891695" y="2364408"/>
              <a:ext cx="495374" cy="495374"/>
              <a:chOff x="4131160" y="713581"/>
              <a:chExt cx="881684" cy="881684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1A2D6A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74" name="TextBox 33"/>
            <p:cNvSpPr txBox="1"/>
            <p:nvPr/>
          </p:nvSpPr>
          <p:spPr>
            <a:xfrm>
              <a:off x="4982929" y="2433065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3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257776" y="4537929"/>
            <a:ext cx="621240" cy="633160"/>
            <a:chOff x="4832130" y="3158273"/>
            <a:chExt cx="495374" cy="504879"/>
          </a:xfrm>
        </p:grpSpPr>
        <p:grpSp>
          <p:nvGrpSpPr>
            <p:cNvPr id="78" name="组合 77"/>
            <p:cNvGrpSpPr/>
            <p:nvPr/>
          </p:nvGrpSpPr>
          <p:grpSpPr>
            <a:xfrm>
              <a:off x="4832130" y="3158273"/>
              <a:ext cx="495374" cy="495374"/>
              <a:chOff x="4131160" y="713581"/>
              <a:chExt cx="881684" cy="88168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79" name="TextBox 38"/>
            <p:cNvSpPr txBox="1"/>
            <p:nvPr/>
          </p:nvSpPr>
          <p:spPr>
            <a:xfrm>
              <a:off x="4923364" y="3221294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4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45041" y="5350665"/>
            <a:ext cx="621240" cy="628826"/>
            <a:chOff x="4139952" y="3948584"/>
            <a:chExt cx="495374" cy="501423"/>
          </a:xfrm>
        </p:grpSpPr>
        <p:grpSp>
          <p:nvGrpSpPr>
            <p:cNvPr id="83" name="组合 82"/>
            <p:cNvGrpSpPr/>
            <p:nvPr/>
          </p:nvGrpSpPr>
          <p:grpSpPr>
            <a:xfrm>
              <a:off x="4139952" y="3948584"/>
              <a:ext cx="495374" cy="495374"/>
              <a:chOff x="4131160" y="713581"/>
              <a:chExt cx="881684" cy="88168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FF9201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84" name="TextBox 43"/>
            <p:cNvSpPr txBox="1"/>
            <p:nvPr/>
          </p:nvSpPr>
          <p:spPr>
            <a:xfrm>
              <a:off x="4223974" y="4008149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5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87" name="TextBox 46"/>
          <p:cNvSpPr txBox="1"/>
          <p:nvPr/>
        </p:nvSpPr>
        <p:spPr>
          <a:xfrm>
            <a:off x="6332476" y="1431364"/>
            <a:ext cx="30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车辆状态  ：  启动   熄火   离线</a:t>
            </a:r>
          </a:p>
        </p:txBody>
      </p:sp>
      <p:sp>
        <p:nvSpPr>
          <p:cNvPr id="88" name="TextBox 47"/>
          <p:cNvSpPr txBox="1"/>
          <p:nvPr/>
        </p:nvSpPr>
        <p:spPr>
          <a:xfrm>
            <a:off x="6995813" y="2334497"/>
            <a:ext cx="30891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车辆位置信息：当前位置，历史轨迹，电子围栏</a:t>
            </a:r>
          </a:p>
        </p:txBody>
      </p:sp>
      <p:sp>
        <p:nvSpPr>
          <p:cNvPr id="89" name="TextBox 48"/>
          <p:cNvSpPr txBox="1"/>
          <p:nvPr/>
        </p:nvSpPr>
        <p:spPr>
          <a:xfrm>
            <a:off x="6449272" y="3489196"/>
            <a:ext cx="308916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</a:t>
            </a:r>
            <a:r>
              <a:rPr lang="en-US" altLang="zh-CN" sz="16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obd</a:t>
            </a: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90" name="TextBox 49"/>
          <p:cNvSpPr txBox="1"/>
          <p:nvPr/>
        </p:nvSpPr>
        <p:spPr>
          <a:xfrm>
            <a:off x="7070512" y="4612629"/>
            <a:ext cx="30891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远程控制车辆 ： 摄像头拍照，视频</a:t>
            </a:r>
          </a:p>
        </p:txBody>
      </p:sp>
      <p:sp>
        <p:nvSpPr>
          <p:cNvPr id="91" name="TextBox 50"/>
          <p:cNvSpPr txBox="1"/>
          <p:nvPr/>
        </p:nvSpPr>
        <p:spPr>
          <a:xfrm>
            <a:off x="6062413" y="5554969"/>
            <a:ext cx="308916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发送操作指令：终端设置</a:t>
            </a:r>
          </a:p>
        </p:txBody>
      </p:sp>
    </p:spTree>
    <p:extLst>
      <p:ext uri="{BB962C8B-B14F-4D97-AF65-F5344CB8AC3E}">
        <p14:creationId xmlns:p14="http://schemas.microsoft.com/office/powerpoint/2010/main" val="42024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7" grpId="0"/>
      <p:bldP spid="88" grpId="0"/>
      <p:bldP spid="89" grpId="0"/>
      <p:bldP spid="90" grpId="0"/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校巴监控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uppieren 44"/>
          <p:cNvGrpSpPr/>
          <p:nvPr/>
        </p:nvGrpSpPr>
        <p:grpSpPr>
          <a:xfrm>
            <a:off x="3834421" y="368557"/>
            <a:ext cx="4982015" cy="5371370"/>
            <a:chOff x="4937130" y="2033588"/>
            <a:chExt cx="2782887" cy="3000375"/>
          </a:xfrm>
          <a:solidFill>
            <a:sysClr val="window" lastClr="FFFFFF">
              <a:lumMod val="65000"/>
            </a:sysClr>
          </a:solidFill>
          <a:effectLst>
            <a:outerShdw blurRad="635000" dist="50800" dir="6720000" algn="ctr" rotWithShape="0">
              <a:srgbClr val="000000">
                <a:alpha val="80000"/>
              </a:srgbClr>
            </a:outerShdw>
          </a:effectLst>
          <a:scene3d>
            <a:camera prst="perspectiveFront" fov="5400000">
              <a:rot lat="18609801" lon="17965058" rev="3904819"/>
            </a:camera>
            <a:lightRig rig="threePt" dir="t"/>
          </a:scene3d>
        </p:grpSpPr>
        <p:sp>
          <p:nvSpPr>
            <p:cNvPr id="28" name="Freeform 50"/>
            <p:cNvSpPr>
              <a:spLocks/>
            </p:cNvSpPr>
            <p:nvPr/>
          </p:nvSpPr>
          <p:spPr bwMode="gray">
            <a:xfrm>
              <a:off x="4937130" y="2033588"/>
              <a:ext cx="1730375" cy="2087562"/>
            </a:xfrm>
            <a:custGeom>
              <a:avLst/>
              <a:gdLst>
                <a:gd name="T0" fmla="*/ 2147483647 w 365"/>
                <a:gd name="T1" fmla="*/ 1004079605 h 437"/>
                <a:gd name="T2" fmla="*/ 2147483647 w 365"/>
                <a:gd name="T3" fmla="*/ 502042191 h 437"/>
                <a:gd name="T4" fmla="*/ 2147483647 w 365"/>
                <a:gd name="T5" fmla="*/ 0 h 437"/>
                <a:gd name="T6" fmla="*/ 2147483647 w 365"/>
                <a:gd name="T7" fmla="*/ 981259729 h 437"/>
                <a:gd name="T8" fmla="*/ 0 w 365"/>
                <a:gd name="T9" fmla="*/ 2147483647 h 437"/>
                <a:gd name="T10" fmla="*/ 404547466 w 365"/>
                <a:gd name="T11" fmla="*/ 2147483647 h 437"/>
                <a:gd name="T12" fmla="*/ 898989068 w 365"/>
                <a:gd name="T13" fmla="*/ 2147483647 h 437"/>
                <a:gd name="T14" fmla="*/ 2147483647 w 365"/>
                <a:gd name="T15" fmla="*/ 2147483647 h 437"/>
                <a:gd name="T16" fmla="*/ 2147483647 w 365"/>
                <a:gd name="T17" fmla="*/ 2147483647 h 437"/>
                <a:gd name="T18" fmla="*/ 2147483647 w 365"/>
                <a:gd name="T19" fmla="*/ 2147483647 h 437"/>
                <a:gd name="T20" fmla="*/ 2147483647 w 365"/>
                <a:gd name="T21" fmla="*/ 2147483647 h 437"/>
                <a:gd name="T22" fmla="*/ 2147483647 w 365"/>
                <a:gd name="T23" fmla="*/ 2147483647 h 437"/>
                <a:gd name="T24" fmla="*/ 2147483647 w 365"/>
                <a:gd name="T25" fmla="*/ 2147483647 h 437"/>
                <a:gd name="T26" fmla="*/ 2147483647 w 365"/>
                <a:gd name="T27" fmla="*/ 2147483647 h 437"/>
                <a:gd name="T28" fmla="*/ 2147483647 w 365"/>
                <a:gd name="T29" fmla="*/ 1004079605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437"/>
                <a:gd name="T47" fmla="*/ 365 w 365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gray">
            <a:xfrm>
              <a:off x="4965705" y="3906838"/>
              <a:ext cx="2428875" cy="1127125"/>
            </a:xfrm>
            <a:custGeom>
              <a:avLst/>
              <a:gdLst>
                <a:gd name="T0" fmla="*/ 2147483647 w 512"/>
                <a:gd name="T1" fmla="*/ 2147483647 h 236"/>
                <a:gd name="T2" fmla="*/ 2147483647 w 512"/>
                <a:gd name="T3" fmla="*/ 1596682593 h 236"/>
                <a:gd name="T4" fmla="*/ 2147483647 w 512"/>
                <a:gd name="T5" fmla="*/ 2147483647 h 236"/>
                <a:gd name="T6" fmla="*/ 2147483647 w 512"/>
                <a:gd name="T7" fmla="*/ 958008541 h 236"/>
                <a:gd name="T8" fmla="*/ 2147483647 w 512"/>
                <a:gd name="T9" fmla="*/ 479004271 h 236"/>
                <a:gd name="T10" fmla="*/ 2147483647 w 512"/>
                <a:gd name="T11" fmla="*/ 364954533 h 236"/>
                <a:gd name="T12" fmla="*/ 2147483647 w 512"/>
                <a:gd name="T13" fmla="*/ 273714669 h 236"/>
                <a:gd name="T14" fmla="*/ 967697791 w 512"/>
                <a:gd name="T15" fmla="*/ 0 h 236"/>
                <a:gd name="T16" fmla="*/ 450091344 w 512"/>
                <a:gd name="T17" fmla="*/ 1459822909 h 236"/>
                <a:gd name="T18" fmla="*/ 225045672 w 512"/>
                <a:gd name="T19" fmla="*/ 2052876767 h 236"/>
                <a:gd name="T20" fmla="*/ 0 w 512"/>
                <a:gd name="T21" fmla="*/ 2147483647 h 236"/>
                <a:gd name="T22" fmla="*/ 810162552 w 512"/>
                <a:gd name="T23" fmla="*/ 2147483647 h 236"/>
                <a:gd name="T24" fmla="*/ 2147483647 w 512"/>
                <a:gd name="T25" fmla="*/ 2147483647 h 236"/>
                <a:gd name="T26" fmla="*/ 2147483647 w 512"/>
                <a:gd name="T27" fmla="*/ 2147483647 h 236"/>
                <a:gd name="T28" fmla="*/ 2147483647 w 512"/>
                <a:gd name="T29" fmla="*/ 2147483647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2"/>
                <a:gd name="T46" fmla="*/ 0 h 236"/>
                <a:gd name="T47" fmla="*/ 512 w 512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gray">
            <a:xfrm>
              <a:off x="6521455" y="2259013"/>
              <a:ext cx="1198562" cy="2244725"/>
            </a:xfrm>
            <a:custGeom>
              <a:avLst/>
              <a:gdLst>
                <a:gd name="T0" fmla="*/ 2147483647 w 252"/>
                <a:gd name="T1" fmla="*/ 2147483647 h 470"/>
                <a:gd name="T2" fmla="*/ 2147483647 w 252"/>
                <a:gd name="T3" fmla="*/ 2147483647 h 470"/>
                <a:gd name="T4" fmla="*/ 180973380 w 252"/>
                <a:gd name="T5" fmla="*/ 0 h 470"/>
                <a:gd name="T6" fmla="*/ 1108451094 w 252"/>
                <a:gd name="T7" fmla="*/ 1117705898 h 470"/>
                <a:gd name="T8" fmla="*/ 0 w 252"/>
                <a:gd name="T9" fmla="*/ 2147483647 h 470"/>
                <a:gd name="T10" fmla="*/ 1176312516 w 252"/>
                <a:gd name="T11" fmla="*/ 2147483647 h 470"/>
                <a:gd name="T12" fmla="*/ 2147483647 w 252"/>
                <a:gd name="T13" fmla="*/ 2147483647 h 470"/>
                <a:gd name="T14" fmla="*/ 1968062703 w 252"/>
                <a:gd name="T15" fmla="*/ 2147483647 h 470"/>
                <a:gd name="T16" fmla="*/ 2147483647 w 252"/>
                <a:gd name="T17" fmla="*/ 2147483647 h 470"/>
                <a:gd name="T18" fmla="*/ 2147483647 w 252"/>
                <a:gd name="T19" fmla="*/ 2147483647 h 470"/>
                <a:gd name="T20" fmla="*/ 2147483647 w 252"/>
                <a:gd name="T21" fmla="*/ 2147483647 h 470"/>
                <a:gd name="T22" fmla="*/ 2147483647 w 252"/>
                <a:gd name="T23" fmla="*/ 2147483647 h 470"/>
                <a:gd name="T24" fmla="*/ 2147483647 w 252"/>
                <a:gd name="T25" fmla="*/ 2147483647 h 470"/>
                <a:gd name="T26" fmla="*/ 2147483647 w 252"/>
                <a:gd name="T27" fmla="*/ 2147483647 h 470"/>
                <a:gd name="T28" fmla="*/ 2147483647 w 252"/>
                <a:gd name="T29" fmla="*/ 2147483647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470"/>
                <a:gd name="T47" fmla="*/ 252 w 252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</p:grp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6756350" y="1297537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当前线路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1361739" y="2820688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异常行驶记录</a:t>
            </a: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8354402" y="4878397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地图实时监控</a:t>
            </a:r>
          </a:p>
        </p:txBody>
      </p:sp>
      <p:pic>
        <p:nvPicPr>
          <p:cNvPr id="34" name="Picture 3" descr="G:\韩坤\各类素材\好图\map-marker-flag-3-right-pin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18" y="4106609"/>
            <a:ext cx="1934856" cy="1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1315911" y="2513129"/>
            <a:ext cx="2450744" cy="362090"/>
            <a:chOff x="673571" y="2200214"/>
            <a:chExt cx="1954213" cy="288729"/>
          </a:xfrm>
        </p:grpSpPr>
        <p:cxnSp>
          <p:nvCxnSpPr>
            <p:cNvPr id="36" name="Gerade Verbindung 17"/>
            <p:cNvCxnSpPr/>
            <p:nvPr/>
          </p:nvCxnSpPr>
          <p:spPr>
            <a:xfrm>
              <a:off x="673571" y="2488943"/>
              <a:ext cx="1954213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7" name="等腰三角形 36"/>
            <p:cNvSpPr/>
            <p:nvPr/>
          </p:nvSpPr>
          <p:spPr>
            <a:xfrm>
              <a:off x="673571" y="2200214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48556" y="4529819"/>
            <a:ext cx="2393351" cy="344041"/>
            <a:chOff x="6510860" y="3735291"/>
            <a:chExt cx="1908448" cy="274337"/>
          </a:xfrm>
        </p:grpSpPr>
        <p:cxnSp>
          <p:nvCxnSpPr>
            <p:cNvPr id="39" name="Gerade Verbindung 18"/>
            <p:cNvCxnSpPr/>
            <p:nvPr/>
          </p:nvCxnSpPr>
          <p:spPr>
            <a:xfrm>
              <a:off x="6543257" y="4009628"/>
              <a:ext cx="1876051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3" name="等腰三角形 42"/>
            <p:cNvSpPr/>
            <p:nvPr/>
          </p:nvSpPr>
          <p:spPr>
            <a:xfrm>
              <a:off x="6510860" y="3735291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33235" y="1387299"/>
            <a:ext cx="344042" cy="947647"/>
            <a:chOff x="3269631" y="955576"/>
            <a:chExt cx="274338" cy="755650"/>
          </a:xfrm>
        </p:grpSpPr>
        <p:cxnSp>
          <p:nvCxnSpPr>
            <p:cNvPr id="45" name="Gerade Verbindung 20"/>
            <p:cNvCxnSpPr/>
            <p:nvPr/>
          </p:nvCxnSpPr>
          <p:spPr>
            <a:xfrm rot="5400000" flipH="1" flipV="1">
              <a:off x="3166144" y="1333401"/>
              <a:ext cx="75565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6" name="等腰三角形 45"/>
            <p:cNvSpPr/>
            <p:nvPr/>
          </p:nvSpPr>
          <p:spPr>
            <a:xfrm rot="16200000">
              <a:off x="3207544" y="1017663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693735" y="5515883"/>
            <a:ext cx="4334590" cy="52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1219139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校巴监控</a:t>
            </a:r>
          </a:p>
        </p:txBody>
      </p:sp>
    </p:spTree>
    <p:extLst>
      <p:ext uri="{BB962C8B-B14F-4D97-AF65-F5344CB8AC3E}">
        <p14:creationId xmlns:p14="http://schemas.microsoft.com/office/powerpoint/2010/main" val="36027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实时车辆监控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Picture 36" descr="中国地图副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210000"/>
                    </a14:imgEffect>
                    <a14:imgEffect>
                      <a14:brightnessContrast bright="22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>
            <a:fillRect/>
          </a:stretch>
        </p:blipFill>
        <p:spPr bwMode="auto">
          <a:xfrm>
            <a:off x="2060494" y="1767115"/>
            <a:ext cx="4781767" cy="3623889"/>
          </a:xfrm>
          <a:prstGeom prst="rect">
            <a:avLst/>
          </a:prstGeom>
          <a:noFill/>
          <a:ln>
            <a:noFill/>
          </a:ln>
          <a:effectLst>
            <a:outerShdw blurRad="241300" dist="38100" dir="5400000" sx="105000" sy="105000" algn="t" rotWithShape="0">
              <a:prstClr val="black">
                <a:alpha val="2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椭圆 25"/>
          <p:cNvSpPr/>
          <p:nvPr/>
        </p:nvSpPr>
        <p:spPr>
          <a:xfrm>
            <a:off x="5347521" y="3549302"/>
            <a:ext cx="302680" cy="302680"/>
          </a:xfrm>
          <a:prstGeom prst="ellipse">
            <a:avLst/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 flipH="1">
            <a:off x="5598544" y="3670146"/>
            <a:ext cx="427118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39"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TextBox 52"/>
          <p:cNvSpPr txBox="1">
            <a:spLocks noChangeArrowheads="1"/>
          </p:cNvSpPr>
          <p:nvPr/>
        </p:nvSpPr>
        <p:spPr bwMode="auto">
          <a:xfrm>
            <a:off x="6710235" y="3686067"/>
            <a:ext cx="31594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3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捕捉当前车辆</a:t>
            </a:r>
            <a:r>
              <a:rPr lang="en-US" altLang="zh-CN" sz="2400" dirty="0" err="1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4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信息，以及车辆状态</a:t>
            </a:r>
          </a:p>
        </p:txBody>
      </p:sp>
      <p:sp>
        <p:nvSpPr>
          <p:cNvPr id="29" name="椭圆 28"/>
          <p:cNvSpPr/>
          <p:nvPr/>
        </p:nvSpPr>
        <p:spPr>
          <a:xfrm>
            <a:off x="5308989" y="3686067"/>
            <a:ext cx="289555" cy="28955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1146749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17BC4"/>
              </a:solidFill>
              <a:latin typeface="Arial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92905" y="3895658"/>
            <a:ext cx="3476033" cy="608680"/>
            <a:chOff x="381000" y="3096770"/>
            <a:chExt cx="2771774" cy="485359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2643186" y="3096770"/>
              <a:ext cx="509588" cy="48309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b="1" kern="0">
                <a:solidFill>
                  <a:srgbClr val="C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381000" y="3582129"/>
              <a:ext cx="2270125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b="1" kern="0">
                <a:solidFill>
                  <a:srgbClr val="C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600095" y="3192561"/>
            <a:ext cx="2236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39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18DC8"/>
                </a:solidFill>
                <a:latin typeface="微软雅黑" pitchFamily="34" charset="-122"/>
                <a:ea typeface="微软雅黑" pitchFamily="34" charset="-122"/>
              </a:rPr>
              <a:t>车辆实时位置信息</a:t>
            </a:r>
          </a:p>
        </p:txBody>
      </p:sp>
      <p:sp>
        <p:nvSpPr>
          <p:cNvPr id="35" name="矩形 34"/>
          <p:cNvSpPr/>
          <p:nvPr/>
        </p:nvSpPr>
        <p:spPr>
          <a:xfrm>
            <a:off x="6849818" y="5018058"/>
            <a:ext cx="19135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>
              <a:defRPr/>
            </a:pPr>
            <a:r>
              <a:rPr lang="zh-CN" altLang="en-US" sz="1400" b="1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补充说明</a:t>
            </a:r>
          </a:p>
          <a:p>
            <a:pPr defTabSz="1219139" fontAlgn="base">
              <a:spcAft>
                <a:spcPct val="0"/>
              </a:spcAft>
            </a:pPr>
            <a:r>
              <a:rPr lang="en-US" altLang="zh-CN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离线设备</a:t>
            </a:r>
            <a:endParaRPr lang="en-US" altLang="zh-CN" sz="1200" dirty="0">
              <a:solidFill>
                <a:srgbClr val="26262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33249" y="5018058"/>
            <a:ext cx="18585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>
              <a:defRPr/>
            </a:pPr>
            <a:r>
              <a:rPr lang="zh-CN" altLang="en-US" sz="1400" b="1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补充说明</a:t>
            </a:r>
          </a:p>
          <a:p>
            <a:pPr defTabSz="1219139" fontAlgn="base">
              <a:spcAft>
                <a:spcPct val="0"/>
              </a:spcAft>
            </a:pPr>
            <a:r>
              <a:rPr lang="en-US" altLang="zh-CN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在线设备</a:t>
            </a:r>
            <a:endParaRPr lang="en-US" altLang="zh-CN" sz="1200" dirty="0">
              <a:solidFill>
                <a:srgbClr val="26262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988256" y="5131460"/>
            <a:ext cx="185296" cy="185296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1A2D6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919244" y="5124378"/>
            <a:ext cx="182559" cy="18255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1146749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504E96-0926-40AB-8D7F-1623F764D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92" y="4070813"/>
            <a:ext cx="1246135" cy="8613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9B391-5E0A-4091-880D-B32A95C64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904" y="1439041"/>
            <a:ext cx="1992130" cy="14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52124" y="2566760"/>
            <a:ext cx="7065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THANK YOU</a:t>
            </a:r>
          </a:p>
          <a:p>
            <a:r>
              <a:rPr lang="zh-CN" altLang="en-US" sz="4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感谢观看</a:t>
            </a:r>
            <a:endParaRPr lang="en-US" altLang="zh-CN" sz="4400" dirty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3725" y="3767089"/>
            <a:ext cx="5693922" cy="52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Supporters say that the ease of use of presentation software can save a lot of time for people who otherwise would have used other types of visual aid—hand-drawn or mechanically typeset slides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99430" y="3773715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gss2.bdstatic.com/9fo3dSag_xI4khGkpoWK1HF6hhy/baike/c0%3Dbaike92%2C5%2C5%2C92%2C30/sign=e81c5c990924ab18f41be96554938da8/0b46f21fbe096b634c5ee7ef0c338744eaf8acce.jpg">
            <a:extLst>
              <a:ext uri="{FF2B5EF4-FFF2-40B4-BE49-F238E27FC236}">
                <a16:creationId xmlns:a16="http://schemas.microsoft.com/office/drawing/2014/main" id="{98F659A2-50DE-41E3-B66F-2FF80DD0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" y="1549495"/>
            <a:ext cx="3547920" cy="35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853607" y="1609250"/>
            <a:ext cx="4456876" cy="1967654"/>
            <a:chOff x="3034220" y="1108578"/>
            <a:chExt cx="3342657" cy="1494285"/>
          </a:xfrm>
        </p:grpSpPr>
        <p:sp>
          <p:nvSpPr>
            <p:cNvPr id="79" name="圆角矩形 78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26"/>
            <p:cNvSpPr txBox="1"/>
            <p:nvPr/>
          </p:nvSpPr>
          <p:spPr>
            <a:xfrm flipH="1">
              <a:off x="4128954" y="1540383"/>
              <a:ext cx="981302" cy="3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34" b="1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先进性</a:t>
              </a:r>
              <a:endParaRPr kumimoji="0" lang="zh-CN" altLang="en-US" sz="2634" b="1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3853607" y="3843941"/>
            <a:ext cx="4456876" cy="1967654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3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实用性</a:t>
            </a:r>
            <a:endParaRPr kumimoji="0" lang="en-US" sz="263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116927" y="1764592"/>
            <a:ext cx="3753159" cy="1656973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64822" y="1764592"/>
            <a:ext cx="3753159" cy="1656973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116927" y="3999281"/>
            <a:ext cx="3753159" cy="1656973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64822" y="3999281"/>
            <a:ext cx="3753159" cy="1656973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03447" y="1868151"/>
            <a:ext cx="3041351" cy="1449852"/>
            <a:chOff x="971600" y="1305195"/>
            <a:chExt cx="2281014" cy="1101053"/>
          </a:xfrm>
        </p:grpSpPr>
        <p:sp>
          <p:nvSpPr>
            <p:cNvPr id="89" name="圆角矩形 88"/>
            <p:cNvSpPr/>
            <p:nvPr/>
          </p:nvSpPr>
          <p:spPr>
            <a:xfrm>
              <a:off x="971600" y="1305195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lvl="0" algn="ctr" defTabSz="1219139">
                <a:defRPr/>
              </a:pPr>
              <a:r>
                <a:rPr lang="zh-CN" altLang="zh-CN" dirty="0"/>
                <a:t>车辆、人员、车辆运营、 安全监控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0" name="TextBox 36"/>
            <p:cNvSpPr txBox="1"/>
            <p:nvPr/>
          </p:nvSpPr>
          <p:spPr>
            <a:xfrm>
              <a:off x="1040620" y="1394055"/>
              <a:ext cx="2149561" cy="32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03447" y="4102839"/>
            <a:ext cx="3041351" cy="1449852"/>
            <a:chOff x="971600" y="3002273"/>
            <a:chExt cx="2281014" cy="1101053"/>
          </a:xfrm>
        </p:grpSpPr>
        <p:sp>
          <p:nvSpPr>
            <p:cNvPr id="92" name="圆角矩形 91"/>
            <p:cNvSpPr/>
            <p:nvPr/>
          </p:nvSpPr>
          <p:spPr>
            <a:xfrm>
              <a:off x="971600" y="3002273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3" name="TextBox 39"/>
            <p:cNvSpPr txBox="1"/>
            <p:nvPr/>
          </p:nvSpPr>
          <p:spPr>
            <a:xfrm>
              <a:off x="1040620" y="3145435"/>
              <a:ext cx="2091220" cy="66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zh-CN" dirty="0"/>
                <a:t>提高出行便利性、方便广大学生和教职工人员</a:t>
              </a:r>
              <a:endParaRPr lang="zh-CN" altLang="en-US" sz="163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17788" y="1868151"/>
            <a:ext cx="3284015" cy="1449853"/>
            <a:chOff x="5782357" y="1305195"/>
            <a:chExt cx="2463011" cy="1101053"/>
          </a:xfrm>
        </p:grpSpPr>
        <p:sp>
          <p:nvSpPr>
            <p:cNvPr id="95" name="圆角矩形 94"/>
            <p:cNvSpPr/>
            <p:nvPr/>
          </p:nvSpPr>
          <p:spPr>
            <a:xfrm>
              <a:off x="5782357" y="1305195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6" name="TextBox 42"/>
            <p:cNvSpPr txBox="1"/>
            <p:nvPr/>
          </p:nvSpPr>
          <p:spPr>
            <a:xfrm>
              <a:off x="5928365" y="1610301"/>
              <a:ext cx="2211995" cy="49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dirty="0"/>
                <a:t>流程化、规范化、标准化、无纸化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517788" y="4102838"/>
            <a:ext cx="3284015" cy="1473546"/>
            <a:chOff x="5782357" y="3002273"/>
            <a:chExt cx="2463011" cy="1119047"/>
          </a:xfrm>
        </p:grpSpPr>
        <p:sp>
          <p:nvSpPr>
            <p:cNvPr id="98" name="圆角矩形 97"/>
            <p:cNvSpPr/>
            <p:nvPr/>
          </p:nvSpPr>
          <p:spPr>
            <a:xfrm>
              <a:off x="5782357" y="3002273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9" name="TextBox 45"/>
            <p:cNvSpPr txBox="1"/>
            <p:nvPr/>
          </p:nvSpPr>
          <p:spPr>
            <a:xfrm>
              <a:off x="5914698" y="3145435"/>
              <a:ext cx="2225662" cy="9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zh-CN" dirty="0"/>
                <a:t>提高运营调度人员的日常办公效率，减轻工作人员的工作负担</a:t>
              </a: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853607" y="1609250"/>
            <a:ext cx="4456876" cy="1967654"/>
            <a:chOff x="3034220" y="1108578"/>
            <a:chExt cx="3342657" cy="1494285"/>
          </a:xfrm>
        </p:grpSpPr>
        <p:sp>
          <p:nvSpPr>
            <p:cNvPr id="79" name="圆角矩形 78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26"/>
            <p:cNvSpPr txBox="1"/>
            <p:nvPr/>
          </p:nvSpPr>
          <p:spPr>
            <a:xfrm flipH="1">
              <a:off x="4064100" y="1554989"/>
              <a:ext cx="1208669" cy="3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可管理性</a:t>
              </a: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3804121" y="3843937"/>
            <a:ext cx="4456876" cy="1967654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3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可扩展性</a:t>
            </a:r>
            <a:endParaRPr kumimoji="0" lang="en-US" sz="263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116927" y="1764592"/>
            <a:ext cx="3753159" cy="1656973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64822" y="1764592"/>
            <a:ext cx="3753159" cy="1656973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116927" y="3999281"/>
            <a:ext cx="3753159" cy="1656973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64822" y="3999281"/>
            <a:ext cx="3753159" cy="1656973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03447" y="1868151"/>
            <a:ext cx="3041351" cy="1449852"/>
            <a:chOff x="971600" y="1305195"/>
            <a:chExt cx="2281014" cy="1101053"/>
          </a:xfrm>
        </p:grpSpPr>
        <p:sp>
          <p:nvSpPr>
            <p:cNvPr id="89" name="圆角矩形 88"/>
            <p:cNvSpPr/>
            <p:nvPr/>
          </p:nvSpPr>
          <p:spPr>
            <a:xfrm>
              <a:off x="971600" y="1305195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lvl="0" algn="ctr" defTabSz="1219139">
                <a:defRPr/>
              </a:pPr>
              <a:r>
                <a:rPr lang="zh-CN" altLang="en-US" dirty="0"/>
                <a:t>界面简洁 易操作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0" name="TextBox 36"/>
            <p:cNvSpPr txBox="1"/>
            <p:nvPr/>
          </p:nvSpPr>
          <p:spPr>
            <a:xfrm>
              <a:off x="1040620" y="1394055"/>
              <a:ext cx="2149561" cy="32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03447" y="4070879"/>
            <a:ext cx="3054831" cy="1481810"/>
            <a:chOff x="971600" y="2978003"/>
            <a:chExt cx="2291124" cy="1125323"/>
          </a:xfrm>
        </p:grpSpPr>
        <p:sp>
          <p:nvSpPr>
            <p:cNvPr id="92" name="圆角矩形 91"/>
            <p:cNvSpPr/>
            <p:nvPr/>
          </p:nvSpPr>
          <p:spPr>
            <a:xfrm>
              <a:off x="971600" y="3002273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3" name="TextBox 39"/>
            <p:cNvSpPr txBox="1"/>
            <p:nvPr/>
          </p:nvSpPr>
          <p:spPr>
            <a:xfrm>
              <a:off x="1016083" y="2978003"/>
              <a:ext cx="2246641" cy="101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en-US" dirty="0"/>
                <a:t>随着管理与服务的变化，系统必然会有横向、纵向扩展、系统负载的重大变化</a:t>
              </a:r>
              <a:endParaRPr lang="zh-CN" altLang="en-US" sz="163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17788" y="1868151"/>
            <a:ext cx="3284015" cy="1449853"/>
            <a:chOff x="5782357" y="1305195"/>
            <a:chExt cx="2463011" cy="1101053"/>
          </a:xfrm>
        </p:grpSpPr>
        <p:sp>
          <p:nvSpPr>
            <p:cNvPr id="95" name="圆角矩形 94"/>
            <p:cNvSpPr/>
            <p:nvPr/>
          </p:nvSpPr>
          <p:spPr>
            <a:xfrm>
              <a:off x="5782357" y="1305195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6" name="TextBox 42"/>
            <p:cNvSpPr txBox="1"/>
            <p:nvPr/>
          </p:nvSpPr>
          <p:spPr>
            <a:xfrm>
              <a:off x="5928365" y="1610301"/>
              <a:ext cx="2211995" cy="49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开放性、标准化、易扩展、易升级</a:t>
              </a:r>
              <a:endParaRPr lang="zh-CN" altLang="zh-CN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517788" y="4102839"/>
            <a:ext cx="3284015" cy="1449852"/>
            <a:chOff x="5782357" y="3002273"/>
            <a:chExt cx="2463011" cy="1101053"/>
          </a:xfrm>
        </p:grpSpPr>
        <p:sp>
          <p:nvSpPr>
            <p:cNvPr id="98" name="圆角矩形 97"/>
            <p:cNvSpPr/>
            <p:nvPr/>
          </p:nvSpPr>
          <p:spPr>
            <a:xfrm>
              <a:off x="5782357" y="3002273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9" name="TextBox 45"/>
            <p:cNvSpPr txBox="1"/>
            <p:nvPr/>
          </p:nvSpPr>
          <p:spPr>
            <a:xfrm>
              <a:off x="5914697" y="3064857"/>
              <a:ext cx="2225662" cy="9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en-US" dirty="0"/>
                <a:t>充分利用目前系统的成果，保护前期投资，与现有系统协同工作</a:t>
              </a: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Freeform 6"/>
          <p:cNvSpPr>
            <a:spLocks/>
          </p:cNvSpPr>
          <p:nvPr/>
        </p:nvSpPr>
        <p:spPr bwMode="auto">
          <a:xfrm>
            <a:off x="2545158" y="5735190"/>
            <a:ext cx="1271091" cy="1122093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1274066" y="1171401"/>
            <a:ext cx="3864053" cy="4518396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FB7272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2256347" y="1171402"/>
            <a:ext cx="2643742" cy="1632078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18DC8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3649627" y="2096402"/>
            <a:ext cx="1488494" cy="2357969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17BC4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1255022" y="1419112"/>
            <a:ext cx="1632900" cy="2405004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93478" y="2081270"/>
            <a:ext cx="1151678" cy="1224180"/>
            <a:chOff x="1681435" y="1637023"/>
            <a:chExt cx="1152128" cy="1239563"/>
          </a:xfrm>
        </p:grpSpPr>
        <p:sp>
          <p:nvSpPr>
            <p:cNvPr id="52" name="TextBox 106"/>
            <p:cNvSpPr txBox="1"/>
            <p:nvPr/>
          </p:nvSpPr>
          <p:spPr>
            <a:xfrm>
              <a:off x="2007270" y="1637023"/>
              <a:ext cx="462167" cy="64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" name="TextBox 107"/>
            <p:cNvSpPr txBox="1"/>
            <p:nvPr/>
          </p:nvSpPr>
          <p:spPr>
            <a:xfrm>
              <a:off x="1681435" y="2157597"/>
              <a:ext cx="1152128" cy="71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系统管理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31768" y="1274739"/>
            <a:ext cx="1151678" cy="898019"/>
            <a:chOff x="3362324" y="871906"/>
            <a:chExt cx="1152128" cy="909304"/>
          </a:xfrm>
        </p:grpSpPr>
        <p:sp>
          <p:nvSpPr>
            <p:cNvPr id="55" name="TextBox 109"/>
            <p:cNvSpPr txBox="1"/>
            <p:nvPr/>
          </p:nvSpPr>
          <p:spPr>
            <a:xfrm>
              <a:off x="3616226" y="871906"/>
              <a:ext cx="423679" cy="56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01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01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" name="TextBox 110"/>
            <p:cNvSpPr txBox="1"/>
            <p:nvPr/>
          </p:nvSpPr>
          <p:spPr>
            <a:xfrm>
              <a:off x="3362324" y="1414119"/>
              <a:ext cx="1152128" cy="36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1756" dirty="0">
                  <a:solidFill>
                    <a:srgbClr val="F8F8F8"/>
                  </a:solidFill>
                  <a:latin typeface="微软雅黑"/>
                  <a:ea typeface="微软雅黑"/>
                </a:rPr>
                <a:t>车辆调度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49116" y="2605706"/>
            <a:ext cx="1151678" cy="1315707"/>
            <a:chOff x="4138032" y="2168050"/>
            <a:chExt cx="1152128" cy="1332238"/>
          </a:xfrm>
        </p:grpSpPr>
        <p:sp>
          <p:nvSpPr>
            <p:cNvPr id="58" name="TextBox 112"/>
            <p:cNvSpPr txBox="1"/>
            <p:nvPr/>
          </p:nvSpPr>
          <p:spPr>
            <a:xfrm>
              <a:off x="4463867" y="2168050"/>
              <a:ext cx="462167" cy="64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" name="TextBox 113"/>
            <p:cNvSpPr txBox="1"/>
            <p:nvPr/>
          </p:nvSpPr>
          <p:spPr>
            <a:xfrm>
              <a:off x="4138032" y="2781301"/>
              <a:ext cx="1152128" cy="71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财务结算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641833" y="4087063"/>
            <a:ext cx="1151678" cy="1216614"/>
            <a:chOff x="2930276" y="3668024"/>
            <a:chExt cx="1152128" cy="1231902"/>
          </a:xfrm>
        </p:grpSpPr>
        <p:sp>
          <p:nvSpPr>
            <p:cNvPr id="61" name="TextBox 115"/>
            <p:cNvSpPr txBox="1"/>
            <p:nvPr/>
          </p:nvSpPr>
          <p:spPr>
            <a:xfrm>
              <a:off x="3256111" y="3668024"/>
              <a:ext cx="462167" cy="64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TextBox 116"/>
            <p:cNvSpPr txBox="1"/>
            <p:nvPr/>
          </p:nvSpPr>
          <p:spPr>
            <a:xfrm>
              <a:off x="2930276" y="4180937"/>
              <a:ext cx="1152128" cy="71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数据报表</a:t>
              </a:r>
            </a:p>
          </p:txBody>
        </p:sp>
      </p:grpSp>
      <p:sp>
        <p:nvSpPr>
          <p:cNvPr id="63" name="TextBox 117"/>
          <p:cNvSpPr txBox="1"/>
          <p:nvPr/>
        </p:nvSpPr>
        <p:spPr>
          <a:xfrm>
            <a:off x="2664571" y="5934443"/>
            <a:ext cx="1151678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139"/>
            <a:r>
              <a:rPr lang="zh-CN" altLang="en-US" sz="2007" b="1" dirty="0">
                <a:solidFill>
                  <a:srgbClr val="F8F8F8"/>
                </a:solidFill>
                <a:latin typeface="微软雅黑"/>
                <a:ea typeface="微软雅黑"/>
              </a:rPr>
              <a:t>运营监控</a:t>
            </a:r>
          </a:p>
        </p:txBody>
      </p:sp>
      <p:sp>
        <p:nvSpPr>
          <p:cNvPr id="64" name="TextBox 118"/>
          <p:cNvSpPr txBox="1"/>
          <p:nvPr/>
        </p:nvSpPr>
        <p:spPr>
          <a:xfrm>
            <a:off x="6960040" y="1059807"/>
            <a:ext cx="4030874" cy="16362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系统管理 ：对系统数据的基础管理，如设备，站牌，活动等一系列的软硬件设施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  <a:p>
            <a:pPr defTabSz="1219139"/>
            <a:endParaRPr lang="zh-CN" altLang="en-US" sz="2007" dirty="0">
              <a:solidFill>
                <a:srgbClr val="262626"/>
              </a:solidFill>
              <a:latin typeface="微软雅黑"/>
              <a:ea typeface="微软雅黑"/>
            </a:endParaRPr>
          </a:p>
          <a:p>
            <a:pPr defTabSz="1219139"/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748498" y="1055701"/>
            <a:ext cx="961711" cy="950144"/>
            <a:chOff x="6409426" y="1173624"/>
            <a:chExt cx="962086" cy="962084"/>
          </a:xfrm>
          <a:solidFill>
            <a:srgbClr val="355C7D"/>
          </a:solidFill>
        </p:grpSpPr>
        <p:sp>
          <p:nvSpPr>
            <p:cNvPr id="66" name="椭圆 65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TextBox 121"/>
            <p:cNvSpPr txBox="1"/>
            <p:nvPr/>
          </p:nvSpPr>
          <p:spPr>
            <a:xfrm>
              <a:off x="6653352" y="1282181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1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55978" y="2203766"/>
            <a:ext cx="961711" cy="950144"/>
            <a:chOff x="6409426" y="2394908"/>
            <a:chExt cx="962086" cy="962084"/>
          </a:xfrm>
          <a:solidFill>
            <a:srgbClr val="018DC8"/>
          </a:solidFill>
        </p:grpSpPr>
        <p:sp>
          <p:nvSpPr>
            <p:cNvPr id="69" name="椭圆 68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0" name="TextBox 124"/>
            <p:cNvSpPr txBox="1"/>
            <p:nvPr/>
          </p:nvSpPr>
          <p:spPr>
            <a:xfrm>
              <a:off x="6651871" y="2523286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2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40886" y="3413347"/>
            <a:ext cx="961711" cy="950144"/>
            <a:chOff x="6409426" y="3568104"/>
            <a:chExt cx="962086" cy="962084"/>
          </a:xfrm>
          <a:solidFill>
            <a:srgbClr val="017BC4"/>
          </a:solidFill>
        </p:grpSpPr>
        <p:sp>
          <p:nvSpPr>
            <p:cNvPr id="72" name="椭圆 71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3" name="TextBox 127"/>
            <p:cNvSpPr txBox="1"/>
            <p:nvPr/>
          </p:nvSpPr>
          <p:spPr>
            <a:xfrm>
              <a:off x="6667001" y="3710248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3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55978" y="4570848"/>
            <a:ext cx="961711" cy="950144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75" name="椭圆 74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rgbClr val="FB7272"/>
            </a:solidFill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TextBox 130"/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4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77" name="TextBox 131"/>
          <p:cNvSpPr txBox="1"/>
          <p:nvPr/>
        </p:nvSpPr>
        <p:spPr>
          <a:xfrm>
            <a:off x="6960038" y="2266809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车辆调度 ：对车辆，驾驶员的调度安排，以及行驶记录的查看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78" name="TextBox 132"/>
          <p:cNvSpPr txBox="1"/>
          <p:nvPr/>
        </p:nvSpPr>
        <p:spPr>
          <a:xfrm>
            <a:off x="6906104" y="3405514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 财务结算 ：主要用于收付款管理和记账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79" name="TextBox 133"/>
          <p:cNvSpPr txBox="1"/>
          <p:nvPr/>
        </p:nvSpPr>
        <p:spPr>
          <a:xfrm>
            <a:off x="6887060" y="4596393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en-US" altLang="zh-CN" sz="2007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数据报表 ： 统计数据，便于直观反映</a:t>
            </a:r>
          </a:p>
        </p:txBody>
      </p:sp>
      <p:sp>
        <p:nvSpPr>
          <p:cNvPr id="43" name="TextBox 115">
            <a:extLst>
              <a:ext uri="{FF2B5EF4-FFF2-40B4-BE49-F238E27FC236}">
                <a16:creationId xmlns:a16="http://schemas.microsoft.com/office/drawing/2014/main" id="{6178D22A-F8DB-4EB8-BD11-ECA5BE2ABB48}"/>
              </a:ext>
            </a:extLst>
          </p:cNvPr>
          <p:cNvSpPr txBox="1"/>
          <p:nvPr/>
        </p:nvSpPr>
        <p:spPr>
          <a:xfrm>
            <a:off x="2433578" y="5725442"/>
            <a:ext cx="461986" cy="632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3511" b="1" dirty="0">
                <a:solidFill>
                  <a:srgbClr val="F8F8F8"/>
                </a:solidFill>
                <a:latin typeface="微软雅黑"/>
                <a:ea typeface="微软雅黑"/>
              </a:rPr>
              <a:t>5</a:t>
            </a:r>
            <a:endParaRPr lang="zh-CN" altLang="en-US" sz="3511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D7777F-906F-4EC9-A806-F11F7EBCA2C7}"/>
              </a:ext>
            </a:extLst>
          </p:cNvPr>
          <p:cNvGrpSpPr/>
          <p:nvPr/>
        </p:nvGrpSpPr>
        <p:grpSpPr>
          <a:xfrm>
            <a:off x="5755978" y="5802299"/>
            <a:ext cx="961711" cy="950144"/>
            <a:chOff x="6409426" y="4869160"/>
            <a:chExt cx="962086" cy="962084"/>
          </a:xfrm>
          <a:solidFill>
            <a:srgbClr val="C00000"/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5C025B5-662D-4F68-91BF-EB9BF9C68B1C}"/>
                </a:ext>
              </a:extLst>
            </p:cNvPr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130">
              <a:extLst>
                <a:ext uri="{FF2B5EF4-FFF2-40B4-BE49-F238E27FC236}">
                  <a16:creationId xmlns:a16="http://schemas.microsoft.com/office/drawing/2014/main" id="{556F1D0F-CC92-4E16-BAFE-9088109B0A1D}"/>
                </a:ext>
              </a:extLst>
            </p:cNvPr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511" b="1" kern="0" dirty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81" name="TextBox 133">
            <a:extLst>
              <a:ext uri="{FF2B5EF4-FFF2-40B4-BE49-F238E27FC236}">
                <a16:creationId xmlns:a16="http://schemas.microsoft.com/office/drawing/2014/main" id="{3B8D27E7-A46A-4C19-96A6-D9D0639C5EBD}"/>
              </a:ext>
            </a:extLst>
          </p:cNvPr>
          <p:cNvSpPr txBox="1"/>
          <p:nvPr/>
        </p:nvSpPr>
        <p:spPr>
          <a:xfrm>
            <a:off x="6968414" y="5766268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en-US" altLang="zh-CN" sz="2007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运营监控 ： 监控车辆的实时位置以及给车辆发送操作指令</a:t>
            </a:r>
          </a:p>
        </p:txBody>
      </p:sp>
    </p:spTree>
    <p:extLst>
      <p:ext uri="{BB962C8B-B14F-4D97-AF65-F5344CB8AC3E}">
        <p14:creationId xmlns:p14="http://schemas.microsoft.com/office/powerpoint/2010/main" val="1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00"/>
                            </p:stCondLst>
                            <p:childTnLst>
                              <p:par>
                                <p:cTn id="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00"/>
                            </p:stCondLst>
                            <p:childTnLst>
                              <p:par>
                                <p:cTn id="8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2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63" grpId="0"/>
      <p:bldP spid="64" grpId="0"/>
      <p:bldP spid="77" grpId="0"/>
      <p:bldP spid="78" grpId="0"/>
      <p:bldP spid="79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44400" y="-51152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459083">
            <a:off x="2263107" y="1092655"/>
            <a:ext cx="7643461" cy="5192167"/>
            <a:chOff x="4056378" y="1111070"/>
            <a:chExt cx="3788957" cy="923774"/>
          </a:xfrm>
        </p:grpSpPr>
        <p:sp>
          <p:nvSpPr>
            <p:cNvPr id="25" name="圆角矩形 24"/>
            <p:cNvSpPr/>
            <p:nvPr/>
          </p:nvSpPr>
          <p:spPr>
            <a:xfrm rot="10342387">
              <a:off x="4056378" y="1111070"/>
              <a:ext cx="3788957" cy="6753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93891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F8D2A8A-A345-44E5-93DB-55229016D649}"/>
              </a:ext>
            </a:extLst>
          </p:cNvPr>
          <p:cNvSpPr/>
          <p:nvPr/>
        </p:nvSpPr>
        <p:spPr>
          <a:xfrm>
            <a:off x="3166816" y="17412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根据招标文件的要求， 本项目的培训对象为学校管理车队、车辆管理员、驾驶人管理员、全校教职员工、系统维护人员等，培训的内容应包括对本项目的管理、操作、运维，主要侧重于对该系统的使用及系统的基本维护、常见问题及解决办法等，并提供实践性的操作，旨在使受训者熟悉系统设计的思路， 掌握系统的操作和维护等。 按培训的目的和对象不同，本项目中主要包括的培训，可分为两个类别的培训，依次为：系统操作及管理培训。</a:t>
            </a:r>
          </a:p>
        </p:txBody>
      </p:sp>
    </p:spTree>
    <p:extLst>
      <p:ext uri="{BB962C8B-B14F-4D97-AF65-F5344CB8AC3E}">
        <p14:creationId xmlns:p14="http://schemas.microsoft.com/office/powerpoint/2010/main" val="22094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2523417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02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系统业务流程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系统流程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5689745"/>
            <a:ext cx="12192000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2495700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355C7D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81167" y="1837417"/>
            <a:ext cx="1672096" cy="3500208"/>
            <a:chOff x="1115616" y="1077584"/>
            <a:chExt cx="1224136" cy="256249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Arial"/>
                  <a:ea typeface="微软雅黑"/>
                </a:rPr>
                <a:t>第一阶段</a:t>
              </a: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乘客约车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1257000" y="2214035"/>
              <a:ext cx="938732" cy="67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Arial"/>
                  <a:ea typeface="微软雅黑"/>
                </a:rPr>
                <a:t>打开微信公众号，登录填写订单信息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701068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18DC8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86537" y="1837417"/>
            <a:ext cx="1672096" cy="3500208"/>
            <a:chOff x="1115616" y="1077584"/>
            <a:chExt cx="1224136" cy="2562492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Arial"/>
                  <a:ea typeface="微软雅黑"/>
                </a:rPr>
                <a:t>第二阶段</a:t>
              </a: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订单审核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3" name="文本框 25"/>
            <p:cNvSpPr txBox="1"/>
            <p:nvPr/>
          </p:nvSpPr>
          <p:spPr>
            <a:xfrm>
              <a:off x="1257000" y="2214035"/>
              <a:ext cx="938732" cy="47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工作人员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pc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端审核订单</a:t>
              </a:r>
            </a:p>
          </p:txBody>
        </p:sp>
      </p:grpSp>
      <p:sp>
        <p:nvSpPr>
          <p:cNvPr id="24" name="椭圆 23"/>
          <p:cNvSpPr/>
          <p:nvPr/>
        </p:nvSpPr>
        <p:spPr>
          <a:xfrm>
            <a:off x="6906439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FB7272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91908" y="1837417"/>
            <a:ext cx="1672096" cy="3500208"/>
            <a:chOff x="1115616" y="1077584"/>
            <a:chExt cx="1224136" cy="2562492"/>
          </a:xfrm>
        </p:grpSpPr>
        <p:sp>
          <p:nvSpPr>
            <p:cNvPr id="26" name="任意多边形 25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B7272"/>
                  </a:solidFill>
                  <a:effectLst/>
                  <a:uLnTx/>
                  <a:uFillTx/>
                  <a:latin typeface="Arial"/>
                  <a:ea typeface="微软雅黑"/>
                </a:rPr>
                <a:t>第三阶段</a:t>
              </a:r>
            </a:p>
          </p:txBody>
        </p:sp>
        <p:sp>
          <p:nvSpPr>
            <p:cNvPr id="29" name="文本框 31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分配订单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文本框 32"/>
            <p:cNvSpPr txBox="1"/>
            <p:nvPr/>
          </p:nvSpPr>
          <p:spPr>
            <a:xfrm>
              <a:off x="1257000" y="2214035"/>
              <a:ext cx="938732" cy="87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审核通过的订单进行分派，按照乘车人数分配大小车</a:t>
              </a:r>
            </a:p>
          </p:txBody>
        </p:sp>
      </p:grpSp>
      <p:sp>
        <p:nvSpPr>
          <p:cNvPr id="31" name="椭圆 30"/>
          <p:cNvSpPr/>
          <p:nvPr/>
        </p:nvSpPr>
        <p:spPr>
          <a:xfrm>
            <a:off x="9111812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17BC4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397278" y="1837417"/>
            <a:ext cx="1672096" cy="3500208"/>
            <a:chOff x="1115616" y="1077584"/>
            <a:chExt cx="1224136" cy="2562492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17BC4"/>
                  </a:solidFill>
                  <a:effectLst/>
                  <a:uLnTx/>
                  <a:uFillTx/>
                  <a:latin typeface="Arial"/>
                  <a:ea typeface="微软雅黑"/>
                </a:rPr>
                <a:t>第四阶段</a:t>
              </a:r>
            </a:p>
          </p:txBody>
        </p:sp>
        <p:sp>
          <p:nvSpPr>
            <p:cNvPr id="36" name="文本框 38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开始行程</a:t>
              </a:r>
              <a:endParaRPr lang="en-US" altLang="zh-CN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文本框 39"/>
            <p:cNvSpPr txBox="1"/>
            <p:nvPr/>
          </p:nvSpPr>
          <p:spPr>
            <a:xfrm>
              <a:off x="1257000" y="2214035"/>
              <a:ext cx="938732" cy="1081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Arial"/>
                  <a:ea typeface="微软雅黑"/>
                </a:rPr>
                <a:t>司机到达指定的时间地点，待乘客上车后，司机确认订单，行程开始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4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aeb71a82114d6a950a7a538eb9b563931fcf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WJbqXVIEKuzluq6Thzv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Office PowerPoint</Application>
  <PresentationFormat>宽屏</PresentationFormat>
  <Paragraphs>352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 Unicode MS</vt:lpstr>
      <vt:lpstr>Microsoft JhengHei Light</vt:lpstr>
      <vt:lpstr>Segoe</vt:lpstr>
      <vt:lpstr>冬青黑体简体中文 W3</vt:lpstr>
      <vt:lpstr>华文细黑</vt:lpstr>
      <vt:lpstr>华文中宋</vt:lpstr>
      <vt:lpstr>宋体</vt:lpstr>
      <vt:lpstr>微软雅黑</vt:lpstr>
      <vt:lpstr>Arial</vt:lpstr>
      <vt:lpstr>Arial Rounded MT Bold</vt:lpstr>
      <vt:lpstr>Calibri</vt:lpstr>
      <vt:lpstr>Calibri Light</vt:lpstr>
      <vt:lpstr>Impact</vt:lpstr>
      <vt:lpstr>Segoe UI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创意时尚简约汇报PPT模版</dc:title>
  <dc:creator/>
  <cp:lastModifiedBy/>
  <cp:revision>1</cp:revision>
  <dcterms:created xsi:type="dcterms:W3CDTF">2015-09-25T12:41:12Z</dcterms:created>
  <dcterms:modified xsi:type="dcterms:W3CDTF">2018-05-21T02:07:30Z</dcterms:modified>
</cp:coreProperties>
</file>