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sldIdLst>
    <p:sldId id="297" r:id="rId2"/>
    <p:sldId id="258" r:id="rId3"/>
    <p:sldId id="259" r:id="rId4"/>
    <p:sldId id="291" r:id="rId5"/>
    <p:sldId id="316" r:id="rId6"/>
    <p:sldId id="322" r:id="rId7"/>
    <p:sldId id="317" r:id="rId8"/>
    <p:sldId id="303" r:id="rId9"/>
    <p:sldId id="304" r:id="rId10"/>
    <p:sldId id="306" r:id="rId11"/>
    <p:sldId id="321" r:id="rId12"/>
    <p:sldId id="318" r:id="rId13"/>
    <p:sldId id="324" r:id="rId14"/>
    <p:sldId id="323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F70"/>
    <a:srgbClr val="414455"/>
    <a:srgbClr val="568D11"/>
    <a:srgbClr val="70BA16"/>
    <a:srgbClr val="82D81A"/>
    <a:srgbClr val="61A113"/>
    <a:srgbClr val="1A74CC"/>
    <a:srgbClr val="E09320"/>
    <a:srgbClr val="4A99E8"/>
    <a:srgbClr val="1E8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74"/>
  </p:normalViewPr>
  <p:slideViewPr>
    <p:cSldViewPr>
      <p:cViewPr varScale="1">
        <p:scale>
          <a:sx n="165" d="100"/>
          <a:sy n="165" d="100"/>
        </p:scale>
        <p:origin x="856" y="184"/>
      </p:cViewPr>
      <p:guideLst>
        <p:guide orient="horz" pos="1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2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5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8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3" y="156096"/>
            <a:ext cx="1002723" cy="79883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538431" y="2211710"/>
            <a:ext cx="6258450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SpringBoot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开发</a:t>
            </a: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2267744" y="3988232"/>
            <a:ext cx="4464496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      学号</a:t>
            </a:r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40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4735" y="391795"/>
            <a:ext cx="178879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北京交通大学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前端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E474A9B-8704-C792-3F41-FF0514699F1B}"/>
              </a:ext>
            </a:extLst>
          </p:cNvPr>
          <p:cNvSpPr txBox="1"/>
          <p:nvPr/>
        </p:nvSpPr>
        <p:spPr>
          <a:xfrm>
            <a:off x="467544" y="843558"/>
            <a:ext cx="9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kumimoji="1" lang="zh-CN" altLang="en-US" dirty="0"/>
              <a:t>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AD2C25-9B6F-B769-A27D-EF569156ACAB}"/>
              </a:ext>
            </a:extLst>
          </p:cNvPr>
          <p:cNvSpPr txBox="1"/>
          <p:nvPr/>
        </p:nvSpPr>
        <p:spPr>
          <a:xfrm>
            <a:off x="467544" y="2283718"/>
            <a:ext cx="466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AntDesign</a:t>
            </a:r>
            <a:r>
              <a:rPr lang="en-US" altLang="zh-CN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UI Components / </a:t>
            </a:r>
            <a:r>
              <a:rPr lang="en-US" altLang="zh-CN" b="1" dirty="0" err="1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Echarts</a:t>
            </a:r>
            <a:endParaRPr lang="zh-CN" altLang="en-US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C15862-1163-CB24-F059-F381060536CD}"/>
              </a:ext>
            </a:extLst>
          </p:cNvPr>
          <p:cNvSpPr txBox="1"/>
          <p:nvPr/>
        </p:nvSpPr>
        <p:spPr>
          <a:xfrm>
            <a:off x="479511" y="357894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Axios</a:t>
            </a:r>
            <a:r>
              <a:rPr lang="en-US" altLang="zh-CN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dirty="0"/>
              <a:t>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28F7D5-0986-72C8-5F2A-02898C2D70B5}"/>
              </a:ext>
            </a:extLst>
          </p:cNvPr>
          <p:cNvSpPr txBox="1"/>
          <p:nvPr/>
        </p:nvSpPr>
        <p:spPr>
          <a:xfrm>
            <a:off x="991671" y="1275606"/>
            <a:ext cx="3833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快速构建用户界面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生态丰富、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router</a:t>
            </a:r>
            <a:r>
              <a:rPr kumimoji="1" lang="zh-CN" altLang="en-US" dirty="0"/>
              <a:t>、状态管理等功能开箱即用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23650D-640D-0F2D-2ACC-BC4A3E1DC83D}"/>
              </a:ext>
            </a:extLst>
          </p:cNvPr>
          <p:cNvSpPr txBox="1"/>
          <p:nvPr/>
        </p:nvSpPr>
        <p:spPr>
          <a:xfrm>
            <a:off x="991671" y="2787774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UI</a:t>
            </a:r>
            <a:r>
              <a:rPr kumimoji="1" lang="zh-CN" altLang="en-US" dirty="0"/>
              <a:t> 交互组件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图表数据展示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D5121F3-C3AE-F0EC-6210-FFF037CA4E26}"/>
              </a:ext>
            </a:extLst>
          </p:cNvPr>
          <p:cNvSpPr txBox="1"/>
          <p:nvPr/>
        </p:nvSpPr>
        <p:spPr>
          <a:xfrm>
            <a:off x="991671" y="42279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网络请求，配置简单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页面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CEE13F-E813-4C8E-5940-8474AFCB9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05123"/>
            <a:ext cx="2563970" cy="21180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6EB9CF-61F7-228F-65FE-5C3691770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07" y="2571750"/>
            <a:ext cx="2461839" cy="23231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CF8080-19D4-6D97-F09C-F600D61ED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59" y="-20538"/>
            <a:ext cx="50944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658420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困难</a:t>
            </a:r>
            <a:r>
              <a:rPr lang="en-US" altLang="zh-CN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困难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E474A9B-8704-C792-3F41-FF0514699F1B}"/>
              </a:ext>
            </a:extLst>
          </p:cNvPr>
          <p:cNvSpPr txBox="1"/>
          <p:nvPr/>
        </p:nvSpPr>
        <p:spPr>
          <a:xfrm>
            <a:off x="467544" y="1716946"/>
            <a:ext cx="13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AD2C25-9B6F-B769-A27D-EF569156ACAB}"/>
              </a:ext>
            </a:extLst>
          </p:cNvPr>
          <p:cNvSpPr txBox="1"/>
          <p:nvPr/>
        </p:nvSpPr>
        <p:spPr>
          <a:xfrm>
            <a:off x="455725" y="307580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UI </a:t>
            </a:r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交互组件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C15862-1163-CB24-F059-F381060536CD}"/>
              </a:ext>
            </a:extLst>
          </p:cNvPr>
          <p:cNvSpPr txBox="1"/>
          <p:nvPr/>
        </p:nvSpPr>
        <p:spPr>
          <a:xfrm>
            <a:off x="452470" y="3745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dirty="0"/>
              <a:t>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28F7D5-0986-72C8-5F2A-02898C2D70B5}"/>
              </a:ext>
            </a:extLst>
          </p:cNvPr>
          <p:cNvSpPr txBox="1"/>
          <p:nvPr/>
        </p:nvSpPr>
        <p:spPr>
          <a:xfrm>
            <a:off x="802347" y="2221002"/>
            <a:ext cx="650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无使用经验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学习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、等组件的作用和使用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23650D-640D-0F2D-2ACC-BC4A3E1DC83D}"/>
              </a:ext>
            </a:extLst>
          </p:cNvPr>
          <p:cNvSpPr txBox="1"/>
          <p:nvPr/>
        </p:nvSpPr>
        <p:spPr>
          <a:xfrm>
            <a:off x="802347" y="3516523"/>
            <a:ext cx="3012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单页面功能样式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自己实现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三方组件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页面操作的数据状态管理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D66A9F-2CED-F90C-933E-F26CA7B53AA9}"/>
              </a:ext>
            </a:extLst>
          </p:cNvPr>
          <p:cNvSpPr txBox="1"/>
          <p:nvPr/>
        </p:nvSpPr>
        <p:spPr>
          <a:xfrm>
            <a:off x="452470" y="72741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B2DF42-717D-96F3-8F0B-7460F0CCB007}"/>
              </a:ext>
            </a:extLst>
          </p:cNvPr>
          <p:cNvSpPr txBox="1"/>
          <p:nvPr/>
        </p:nvSpPr>
        <p:spPr>
          <a:xfrm>
            <a:off x="802347" y="1202480"/>
            <a:ext cx="3409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如何将 </a:t>
            </a:r>
            <a:r>
              <a:rPr kumimoji="1" lang="en-US" altLang="zh-CN" dirty="0"/>
              <a:t>txt</a:t>
            </a:r>
            <a:r>
              <a:rPr kumimoji="1" lang="zh-CN" altLang="en-US" dirty="0"/>
              <a:t> 数据导入到 </a:t>
            </a:r>
            <a:r>
              <a:rPr kumimoji="1" lang="en-US" altLang="zh-CN" dirty="0" err="1"/>
              <a:t>mysql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074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720079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结束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B38D6C-72F9-5647-F692-1E9BCAF113D5}"/>
              </a:ext>
            </a:extLst>
          </p:cNvPr>
          <p:cNvSpPr txBox="1"/>
          <p:nvPr/>
        </p:nvSpPr>
        <p:spPr>
          <a:xfrm>
            <a:off x="3131840" y="1707654"/>
            <a:ext cx="2016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Thx</a:t>
            </a:r>
            <a:endParaRPr lang="zh-CN" altLang="en-US" sz="72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17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467544" y="2355726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2" y="19765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7" name="文本框 18"/>
          <p:cNvSpPr txBox="1"/>
          <p:nvPr/>
        </p:nvSpPr>
        <p:spPr>
          <a:xfrm>
            <a:off x="4860032" y="141862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选题</a:t>
            </a:r>
            <a:r>
              <a:rPr lang="en-US" altLang="zh-CN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调研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406397" y="1351899"/>
            <a:ext cx="452678" cy="523220"/>
            <a:chOff x="3530409" y="2047768"/>
            <a:chExt cx="452678" cy="523220"/>
          </a:xfrm>
        </p:grpSpPr>
        <p:sp>
          <p:nvSpPr>
            <p:cNvPr id="16" name="文本框 16"/>
            <p:cNvSpPr txBox="1"/>
            <p:nvPr/>
          </p:nvSpPr>
          <p:spPr>
            <a:xfrm>
              <a:off x="3530409" y="20477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1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21"/>
          <p:cNvSpPr txBox="1"/>
          <p:nvPr/>
        </p:nvSpPr>
        <p:spPr>
          <a:xfrm>
            <a:off x="4932040" y="3147814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困难</a:t>
            </a:r>
            <a:r>
              <a:rPr lang="en-US" altLang="zh-CN" sz="16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448026" y="3066529"/>
            <a:ext cx="484013" cy="523220"/>
            <a:chOff x="6086713" y="2057986"/>
            <a:chExt cx="484013" cy="523220"/>
          </a:xfrm>
        </p:grpSpPr>
        <p:sp>
          <p:nvSpPr>
            <p:cNvPr id="19" name="文本框 20"/>
            <p:cNvSpPr txBox="1"/>
            <p:nvPr/>
          </p:nvSpPr>
          <p:spPr>
            <a:xfrm>
              <a:off x="6086713" y="205798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4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6324270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4860032" y="199800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相关工作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406397" y="1931281"/>
            <a:ext cx="452678" cy="523220"/>
            <a:chOff x="3530409" y="2627150"/>
            <a:chExt cx="452678" cy="523220"/>
          </a:xfrm>
        </p:grpSpPr>
        <p:sp>
          <p:nvSpPr>
            <p:cNvPr id="22" name="文本框 23"/>
            <p:cNvSpPr txBox="1"/>
            <p:nvPr/>
          </p:nvSpPr>
          <p:spPr>
            <a:xfrm>
              <a:off x="3530409" y="2627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2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4860032" y="2571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系统架构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406397" y="2505024"/>
            <a:ext cx="452678" cy="523220"/>
            <a:chOff x="3530409" y="3200893"/>
            <a:chExt cx="452678" cy="523220"/>
          </a:xfrm>
        </p:grpSpPr>
        <p:sp>
          <p:nvSpPr>
            <p:cNvPr id="28" name="文本框 29"/>
            <p:cNvSpPr txBox="1"/>
            <p:nvPr/>
          </p:nvSpPr>
          <p:spPr>
            <a:xfrm>
              <a:off x="3530409" y="320089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3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3563888" y="1347614"/>
            <a:ext cx="0" cy="2194875"/>
          </a:xfrm>
          <a:prstGeom prst="line">
            <a:avLst/>
          </a:prstGeom>
          <a:ln>
            <a:solidFill>
              <a:srgbClr val="112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77778E-6 -2.46914E-7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2.77778E-6 -4.5679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5 L 2.77778E-6 -2.96296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77778E-6 -3.58025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3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658420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选题</a:t>
            </a:r>
            <a:r>
              <a:rPr lang="en-US" altLang="zh-CN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调研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51520" y="195486"/>
            <a:ext cx="5329583" cy="63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基于 </a:t>
            </a:r>
            <a:r>
              <a:rPr lang="en-US" altLang="zh-CN" sz="1765" b="1" dirty="0" err="1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Springboot</a:t>
            </a:r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 的 </a:t>
            </a:r>
            <a:r>
              <a:rPr lang="en-US" altLang="zh-CN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web</a:t>
            </a:r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 系统设计与开发</a:t>
            </a:r>
          </a:p>
          <a:p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2" name="矩形 31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椭圆 32"/>
          <p:cNvSpPr/>
          <p:nvPr/>
        </p:nvSpPr>
        <p:spPr>
          <a:xfrm>
            <a:off x="3368032" y="1581631"/>
            <a:ext cx="1830380" cy="1830380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4" name="椭圆 33"/>
          <p:cNvSpPr/>
          <p:nvPr/>
        </p:nvSpPr>
        <p:spPr>
          <a:xfrm>
            <a:off x="1663194" y="1798178"/>
            <a:ext cx="1135470" cy="1135470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5" name="椭圆 34"/>
          <p:cNvSpPr/>
          <p:nvPr/>
        </p:nvSpPr>
        <p:spPr>
          <a:xfrm>
            <a:off x="5446228" y="1114469"/>
            <a:ext cx="1492959" cy="1492959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6" name="椭圆 35"/>
          <p:cNvSpPr/>
          <p:nvPr/>
        </p:nvSpPr>
        <p:spPr>
          <a:xfrm>
            <a:off x="2757594" y="2934115"/>
            <a:ext cx="420026" cy="420026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1" name="椭圆 40"/>
          <p:cNvSpPr/>
          <p:nvPr/>
        </p:nvSpPr>
        <p:spPr>
          <a:xfrm>
            <a:off x="5092006" y="1240477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2" name="椭圆 41"/>
          <p:cNvSpPr/>
          <p:nvPr/>
        </p:nvSpPr>
        <p:spPr>
          <a:xfrm>
            <a:off x="5368756" y="2704501"/>
            <a:ext cx="470429" cy="470429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3" name="椭圆 42"/>
          <p:cNvSpPr/>
          <p:nvPr/>
        </p:nvSpPr>
        <p:spPr>
          <a:xfrm>
            <a:off x="1228233" y="2765172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4" name="椭圆 43"/>
          <p:cNvSpPr/>
          <p:nvPr/>
        </p:nvSpPr>
        <p:spPr>
          <a:xfrm>
            <a:off x="7261207" y="2061395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5" name="文本框 44"/>
          <p:cNvSpPr txBox="1"/>
          <p:nvPr/>
        </p:nvSpPr>
        <p:spPr>
          <a:xfrm>
            <a:off x="1613723" y="2178068"/>
            <a:ext cx="1230210" cy="4090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Vue</a:t>
            </a:r>
            <a:endParaRPr lang="zh-CN" altLang="da-DK" sz="206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81693" y="2220071"/>
            <a:ext cx="2076796" cy="5901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3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Spring</a:t>
            </a:r>
            <a:endParaRPr lang="zh-CN" altLang="da-DK" sz="3235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581103" y="1679171"/>
            <a:ext cx="1230210" cy="4090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6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Mysql</a:t>
            </a:r>
            <a:endParaRPr lang="zh-CN" altLang="da-DK" sz="206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23319" y="2590160"/>
            <a:ext cx="790582" cy="2732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175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1175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06596" y="4009382"/>
            <a:ext cx="5484607" cy="56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30" dirty="0" err="1">
                <a:latin typeface="微软雅黑" pitchFamily="34" charset="-122"/>
                <a:ea typeface="微软雅黑" pitchFamily="34" charset="-122"/>
                <a:sym typeface="+mn-ea"/>
              </a:rPr>
              <a:t>Mysql</a:t>
            </a:r>
            <a:r>
              <a:rPr lang="en-US" altLang="zh-CN" sz="1030" dirty="0"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提供数据</a:t>
            </a:r>
            <a:endParaRPr lang="en-US" altLang="zh-CN" sz="103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30" dirty="0" err="1">
                <a:latin typeface="微软雅黑" pitchFamily="34" charset="-122"/>
                <a:ea typeface="微软雅黑" pitchFamily="34" charset="-122"/>
                <a:sym typeface="+mn-ea"/>
              </a:rPr>
              <a:t>Springboot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 作为 </a:t>
            </a:r>
            <a:r>
              <a:rPr lang="en-US" altLang="zh-CN" sz="1030" dirty="0"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 容器提供 </a:t>
            </a:r>
            <a:r>
              <a:rPr lang="en-US" altLang="zh-CN" sz="1030" dirty="0">
                <a:latin typeface="微软雅黑" pitchFamily="34" charset="-122"/>
                <a:ea typeface="微软雅黑" pitchFamily="34" charset="-122"/>
                <a:sym typeface="+mn-ea"/>
              </a:rPr>
              <a:t>http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 接口</a:t>
            </a:r>
            <a:endParaRPr lang="en-US" altLang="zh-CN" sz="103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前端使用 </a:t>
            </a:r>
            <a:r>
              <a:rPr lang="en-US" altLang="zh-CN" sz="1030" dirty="0">
                <a:latin typeface="微软雅黑" pitchFamily="34" charset="-122"/>
                <a:ea typeface="微软雅黑" pitchFamily="34" charset="-122"/>
                <a:sym typeface="+mn-ea"/>
              </a:rPr>
              <a:t>Vue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 提供 </a:t>
            </a:r>
            <a:r>
              <a:rPr lang="en-US" altLang="zh-CN" sz="1030" dirty="0">
                <a:latin typeface="微软雅黑" pitchFamily="34" charset="-122"/>
                <a:ea typeface="微软雅黑" pitchFamily="34" charset="-122"/>
                <a:sym typeface="+mn-ea"/>
              </a:rPr>
              <a:t>UI</a:t>
            </a:r>
            <a:r>
              <a:rPr lang="zh-CN" altLang="en-US" sz="1030" dirty="0">
                <a:latin typeface="微软雅黑" pitchFamily="34" charset="-122"/>
                <a:ea typeface="微软雅黑" pitchFamily="34" charset="-122"/>
                <a:sym typeface="+mn-ea"/>
              </a:rPr>
              <a:t> 交互</a:t>
            </a:r>
            <a:endParaRPr lang="zh-CN" altLang="da-DK" sz="1030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AED38808-08E0-565E-C1AC-4BD751336408}"/>
              </a:ext>
            </a:extLst>
          </p:cNvPr>
          <p:cNvSpPr/>
          <p:nvPr/>
        </p:nvSpPr>
        <p:spPr>
          <a:xfrm>
            <a:off x="2864459" y="1475992"/>
            <a:ext cx="420026" cy="420026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50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19034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相关工作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流程构思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0165C8-A214-8A22-54BD-44CC914EF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755015"/>
            <a:ext cx="5486400" cy="36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272097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项目结构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65" b="1" dirty="0" err="1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Mysql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B84F7C-147B-CEEE-1D33-2AEC6DCC8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74" y="369330"/>
            <a:ext cx="5805852" cy="4677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65" b="1" dirty="0" err="1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SpringBoot</a:t>
            </a:r>
            <a:endParaRPr lang="zh-CN" altLang="en-US" sz="1765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E6EA1AD-7E20-E453-A0B8-84B04B1E55BB}"/>
              </a:ext>
            </a:extLst>
          </p:cNvPr>
          <p:cNvSpPr txBox="1"/>
          <p:nvPr/>
        </p:nvSpPr>
        <p:spPr>
          <a:xfrm>
            <a:off x="467544" y="95127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endParaRPr lang="zh-CN" altLang="en-US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91F736-5393-A43E-29C8-7EC83A71B3BD}"/>
              </a:ext>
            </a:extLst>
          </p:cNvPr>
          <p:cNvSpPr txBox="1"/>
          <p:nvPr/>
        </p:nvSpPr>
        <p:spPr>
          <a:xfrm>
            <a:off x="395536" y="228371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Spring JPA</a:t>
            </a:r>
            <a:endParaRPr lang="zh-CN" altLang="en-US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44A5935-A2F7-FC1E-82B9-4A7C0564CE1D}"/>
              </a:ext>
            </a:extLst>
          </p:cNvPr>
          <p:cNvSpPr txBox="1"/>
          <p:nvPr/>
        </p:nvSpPr>
        <p:spPr>
          <a:xfrm>
            <a:off x="293094" y="3761886"/>
            <a:ext cx="255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en-US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7773B6-40C2-8338-FD2A-98E4BCBDDDE0}"/>
              </a:ext>
            </a:extLst>
          </p:cNvPr>
          <p:cNvSpPr txBox="1"/>
          <p:nvPr/>
        </p:nvSpPr>
        <p:spPr>
          <a:xfrm>
            <a:off x="754520" y="156363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连接 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， 访问数据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1085D94-27FD-BF49-CAA5-18B2150342D7}"/>
              </a:ext>
            </a:extLst>
          </p:cNvPr>
          <p:cNvSpPr txBox="1"/>
          <p:nvPr/>
        </p:nvSpPr>
        <p:spPr>
          <a:xfrm>
            <a:off x="754520" y="3062179"/>
            <a:ext cx="372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自动生成对 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 curd </a:t>
            </a:r>
            <a:r>
              <a:rPr kumimoji="1" lang="zh-CN" altLang="en-US" dirty="0"/>
              <a:t>语句的 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 封装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D10B28-BABF-849D-D094-1AE1651F6DC5}"/>
              </a:ext>
            </a:extLst>
          </p:cNvPr>
          <p:cNvSpPr txBox="1"/>
          <p:nvPr/>
        </p:nvSpPr>
        <p:spPr>
          <a:xfrm>
            <a:off x="754520" y="444395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处理外部的请求和响应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论文答辩PPT.p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全屏显示(16:9)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毕业论文答辩PPT.p</dc:title>
  <dc:creator/>
  <cp:lastModifiedBy>allenpandas</cp:lastModifiedBy>
  <cp:revision>5</cp:revision>
  <dcterms:created xsi:type="dcterms:W3CDTF">2022-12-17T06:45:44Z</dcterms:created>
  <dcterms:modified xsi:type="dcterms:W3CDTF">2024-08-23T07:15:27Z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71FFC675FFB736B55C659D637B726366</vt:lpwstr>
  </property>
  <property fmtid="{D5CDD505-2E9C-101B-9397-08002B2CF9AE}" pid="3" name="KSOProductBuildVer">
    <vt:lpwstr>2052-5.1.1.7676</vt:lpwstr>
  </property>
</Properties>
</file>