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2475" cy="938847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6357" autoAdjust="0"/>
  </p:normalViewPr>
  <p:slideViewPr>
    <p:cSldViewPr snapToGrid="0" snapToObjects="1">
      <p:cViewPr varScale="1">
        <p:scale>
          <a:sx n="100" d="100"/>
          <a:sy n="100" d="100"/>
        </p:scale>
        <p:origin x="47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3954" y="2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9 September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9 September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.emf"/><Relationship Id="rId5" Type="http://schemas.openxmlformats.org/officeDocument/2006/relationships/tags" Target="../tags/tag29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image" Target="../media/image5.emf"/><Relationship Id="rId2" Type="http://schemas.openxmlformats.org/officeDocument/2006/relationships/tags" Target="../tags/tag102.xml"/><Relationship Id="rId16" Type="http://schemas.openxmlformats.org/officeDocument/2006/relationships/oleObject" Target="../embeddings/oleObject9.bin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6" Type="http://schemas.openxmlformats.org/officeDocument/2006/relationships/image" Target="../media/image1.emf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oleObject" Target="../embeddings/oleObject10.bin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image" Target="../media/image6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image" Target="../media/image3.png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12" Type="http://schemas.openxmlformats.org/officeDocument/2006/relationships/image" Target="../media/image2.emf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69.xml"/><Relationship Id="rId10" Type="http://schemas.openxmlformats.org/officeDocument/2006/relationships/image" Target="../media/image7.png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10" Type="http://schemas.openxmlformats.org/officeDocument/2006/relationships/image" Target="../media/image1.emf"/><Relationship Id="rId4" Type="http://schemas.openxmlformats.org/officeDocument/2006/relationships/tags" Target="../tags/tag176.xml"/><Relationship Id="rId9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9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9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image" Target="../media/image1.emf"/><Relationship Id="rId4" Type="http://schemas.openxmlformats.org/officeDocument/2006/relationships/tags" Target="../tags/tag36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10" Type="http://schemas.openxmlformats.org/officeDocument/2006/relationships/image" Target="../media/image4.emf"/><Relationship Id="rId4" Type="http://schemas.openxmlformats.org/officeDocument/2006/relationships/tags" Target="../tags/tag197.xml"/><Relationship Id="rId9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2" Type="http://schemas.openxmlformats.org/officeDocument/2006/relationships/tags" Target="../tags/tag202.xml"/><Relationship Id="rId16" Type="http://schemas.openxmlformats.org/officeDocument/2006/relationships/image" Target="../media/image1.emf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oleObject" Target="../embeddings/oleObject17.bin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2" Type="http://schemas.openxmlformats.org/officeDocument/2006/relationships/tags" Target="../tags/tag215.xml"/><Relationship Id="rId16" Type="http://schemas.openxmlformats.org/officeDocument/2006/relationships/image" Target="../media/image1.emf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5" Type="http://schemas.openxmlformats.org/officeDocument/2006/relationships/oleObject" Target="../embeddings/oleObject18.bin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2" Type="http://schemas.openxmlformats.org/officeDocument/2006/relationships/tags" Target="../tags/tag228.xml"/><Relationship Id="rId16" Type="http://schemas.openxmlformats.org/officeDocument/2006/relationships/image" Target="../media/image8.emf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2" Type="http://schemas.openxmlformats.org/officeDocument/2006/relationships/tags" Target="../tags/tag241.xml"/><Relationship Id="rId16" Type="http://schemas.openxmlformats.org/officeDocument/2006/relationships/image" Target="../media/image1.emf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5" Type="http://schemas.openxmlformats.org/officeDocument/2006/relationships/tags" Target="../tags/tag244.xml"/><Relationship Id="rId15" Type="http://schemas.openxmlformats.org/officeDocument/2006/relationships/oleObject" Target="../embeddings/oleObject20.bin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tags" Target="../tags/tag265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2" Type="http://schemas.openxmlformats.org/officeDocument/2006/relationships/tags" Target="../tags/tag254.xml"/><Relationship Id="rId16" Type="http://schemas.openxmlformats.org/officeDocument/2006/relationships/image" Target="../media/image8.emf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tags" Target="../tags/tag263.xml"/><Relationship Id="rId5" Type="http://schemas.openxmlformats.org/officeDocument/2006/relationships/tags" Target="../tags/tag257.xml"/><Relationship Id="rId15" Type="http://schemas.openxmlformats.org/officeDocument/2006/relationships/oleObject" Target="../embeddings/oleObject21.bin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Relationship Id="rId1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13" Type="http://schemas.openxmlformats.org/officeDocument/2006/relationships/tags" Target="../tags/tag278.xml"/><Relationship Id="rId3" Type="http://schemas.openxmlformats.org/officeDocument/2006/relationships/tags" Target="../tags/tag268.xml"/><Relationship Id="rId7" Type="http://schemas.openxmlformats.org/officeDocument/2006/relationships/tags" Target="../tags/tag272.xml"/><Relationship Id="rId12" Type="http://schemas.openxmlformats.org/officeDocument/2006/relationships/tags" Target="../tags/tag277.xml"/><Relationship Id="rId2" Type="http://schemas.openxmlformats.org/officeDocument/2006/relationships/tags" Target="../tags/tag267.xml"/><Relationship Id="rId16" Type="http://schemas.openxmlformats.org/officeDocument/2006/relationships/image" Target="../media/image8.emf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tags" Target="../tags/tag276.xml"/><Relationship Id="rId5" Type="http://schemas.openxmlformats.org/officeDocument/2006/relationships/tags" Target="../tags/tag270.xml"/><Relationship Id="rId15" Type="http://schemas.openxmlformats.org/officeDocument/2006/relationships/oleObject" Target="../embeddings/oleObject22.bin"/><Relationship Id="rId10" Type="http://schemas.openxmlformats.org/officeDocument/2006/relationships/tags" Target="../tags/tag275.xml"/><Relationship Id="rId4" Type="http://schemas.openxmlformats.org/officeDocument/2006/relationships/tags" Target="../tags/tag269.xml"/><Relationship Id="rId9" Type="http://schemas.openxmlformats.org/officeDocument/2006/relationships/tags" Target="../tags/tag274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6" Type="http://schemas.openxmlformats.org/officeDocument/2006/relationships/image" Target="../media/image1.emf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oleObject" Target="../embeddings/oleObject23.bin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2" Type="http://schemas.openxmlformats.org/officeDocument/2006/relationships/tags" Target="../tags/tag293.xml"/><Relationship Id="rId16" Type="http://schemas.openxmlformats.org/officeDocument/2006/relationships/image" Target="../media/image1.emf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5" Type="http://schemas.openxmlformats.org/officeDocument/2006/relationships/oleObject" Target="../embeddings/oleObject24.bin"/><Relationship Id="rId10" Type="http://schemas.openxmlformats.org/officeDocument/2006/relationships/tags" Target="../tags/tag301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18.xml"/><Relationship Id="rId7" Type="http://schemas.openxmlformats.org/officeDocument/2006/relationships/image" Target="../media/image2.emf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image" Target="../media/image4.emf"/><Relationship Id="rId4" Type="http://schemas.openxmlformats.org/officeDocument/2006/relationships/tags" Target="../tags/tag57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6" Type="http://schemas.openxmlformats.org/officeDocument/2006/relationships/image" Target="../media/image1.emf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2" Type="http://schemas.openxmlformats.org/officeDocument/2006/relationships/tags" Target="../tags/tag75.xml"/><Relationship Id="rId16" Type="http://schemas.openxmlformats.org/officeDocument/2006/relationships/image" Target="../media/image1.emf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oleObject" Target="../embeddings/oleObject7.bin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image" Target="../media/image1.emf"/><Relationship Id="rId2" Type="http://schemas.openxmlformats.org/officeDocument/2006/relationships/tags" Target="../tags/tag88.xml"/><Relationship Id="rId16" Type="http://schemas.openxmlformats.org/officeDocument/2006/relationships/oleObject" Target="../embeddings/oleObject8.bin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44" imgH="344" progId="TCLayout.ActiveDocument.1">
                  <p:embed/>
                </p:oleObj>
              </mc:Choice>
              <mc:Fallback>
                <p:oleObj name="think-cell Slide" r:id="rId10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  <p:pic>
        <p:nvPicPr>
          <p:cNvPr id="7" name="Partnership">
            <a:extLst>
              <a:ext uri="{FF2B5EF4-FFF2-40B4-BE49-F238E27FC236}">
                <a16:creationId xmlns:a16="http://schemas.microsoft.com/office/drawing/2014/main" id="{584C7219-5480-4637-A895-DD70A997B5E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72" imgH="588" progId="TCLayout.ActiveDocument.1">
                  <p:embed/>
                </p:oleObj>
              </mc:Choice>
              <mc:Fallback>
                <p:oleObj name="think-cell Slide" r:id="rId16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  <p:pic>
        <p:nvPicPr>
          <p:cNvPr id="5" name="Partnership">
            <a:extLst>
              <a:ext uri="{FF2B5EF4-FFF2-40B4-BE49-F238E27FC236}">
                <a16:creationId xmlns:a16="http://schemas.microsoft.com/office/drawing/2014/main" id="{A8772CBB-049B-42D8-B10E-A3ABB7480E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266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27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914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110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3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614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389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5422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6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7790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6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39" Type="http://schemas.openxmlformats.org/officeDocument/2006/relationships/oleObject" Target="../embeddings/oleObject1.bin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tags" Target="../tags/tag23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9.xml"/><Relationship Id="rId39" Type="http://schemas.openxmlformats.org/officeDocument/2006/relationships/tags" Target="../tags/tag162.xml"/><Relationship Id="rId21" Type="http://schemas.openxmlformats.org/officeDocument/2006/relationships/tags" Target="../tags/tag144.xml"/><Relationship Id="rId34" Type="http://schemas.openxmlformats.org/officeDocument/2006/relationships/tags" Target="../tags/tag157.xml"/><Relationship Id="rId42" Type="http://schemas.openxmlformats.org/officeDocument/2006/relationships/oleObject" Target="../embeddings/oleObject12.bin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3.xml"/><Relationship Id="rId29" Type="http://schemas.openxmlformats.org/officeDocument/2006/relationships/tags" Target="../tags/tag152.xml"/><Relationship Id="rId41" Type="http://schemas.openxmlformats.org/officeDocument/2006/relationships/tags" Target="../tags/tag16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7.xml"/><Relationship Id="rId32" Type="http://schemas.openxmlformats.org/officeDocument/2006/relationships/tags" Target="../tags/tag155.xml"/><Relationship Id="rId37" Type="http://schemas.openxmlformats.org/officeDocument/2006/relationships/tags" Target="../tags/tag160.xml"/><Relationship Id="rId40" Type="http://schemas.openxmlformats.org/officeDocument/2006/relationships/tags" Target="../tags/tag163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36" Type="http://schemas.openxmlformats.org/officeDocument/2006/relationships/tags" Target="../tags/tag159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2.xml"/><Relationship Id="rId31" Type="http://schemas.openxmlformats.org/officeDocument/2006/relationships/tags" Target="../tags/tag15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tags" Target="../tags/tag153.xml"/><Relationship Id="rId35" Type="http://schemas.openxmlformats.org/officeDocument/2006/relationships/tags" Target="../tags/tag158.xml"/><Relationship Id="rId43" Type="http://schemas.openxmlformats.org/officeDocument/2006/relationships/image" Target="../media/image2.emf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8.xml"/><Relationship Id="rId33" Type="http://schemas.openxmlformats.org/officeDocument/2006/relationships/tags" Target="../tags/tag156.xml"/><Relationship Id="rId38" Type="http://schemas.openxmlformats.org/officeDocument/2006/relationships/tags" Target="../tags/tag1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413" imgH="416" progId="TCLayout.ActiveDocument.1">
                  <p:embed/>
                </p:oleObj>
              </mc:Choice>
              <mc:Fallback>
                <p:oleObj name="think-cell Slide" r:id="rId3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2" imgW="344" imgH="344" progId="TCLayout.ActiveDocument.1">
                  <p:embed/>
                </p:oleObj>
              </mc:Choice>
              <mc:Fallback>
                <p:oleObj name="think-cell Slide" r:id="rId4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6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27.xml"/><Relationship Id="rId3" Type="http://schemas.openxmlformats.org/officeDocument/2006/relationships/tags" Target="../tags/tag322.xml"/><Relationship Id="rId7" Type="http://schemas.openxmlformats.org/officeDocument/2006/relationships/tags" Target="../tags/tag326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10" Type="http://schemas.openxmlformats.org/officeDocument/2006/relationships/image" Target="../media/image9.jpeg"/><Relationship Id="rId4" Type="http://schemas.openxmlformats.org/officeDocument/2006/relationships/tags" Target="../tags/tag323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com/xxx" TargetMode="External"/><Relationship Id="rId3" Type="http://schemas.openxmlformats.org/officeDocument/2006/relationships/tags" Target="../tags/tag330.xml"/><Relationship Id="rId7" Type="http://schemas.openxmlformats.org/officeDocument/2006/relationships/image" Target="../media/image8.emf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oleObject" Target="../embeddings/oleObject26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DA2B-3D89-4295-9D20-C9011412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222F-A5FE-4280-A6CC-B1180534CE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4FB050-A8F6-4E7C-B0FA-FE8D761AA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09A04-C36D-48AA-9C1C-55675014E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02" y="1984762"/>
            <a:ext cx="8847755" cy="273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BF05A-06D4-4BBF-91F2-00E9EB287DC2}"/>
              </a:ext>
            </a:extLst>
          </p:cNvPr>
          <p:cNvSpPr txBox="1"/>
          <p:nvPr/>
        </p:nvSpPr>
        <p:spPr>
          <a:xfrm>
            <a:off x="8843289" y="5519026"/>
            <a:ext cx="1424407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altLang="zh-CN" dirty="0"/>
              <a:t>Git </a:t>
            </a:r>
            <a:r>
              <a:rPr lang="zh-CN" altLang="en-US" dirty="0"/>
              <a:t>网站页面</a:t>
            </a:r>
            <a:endParaRPr lang="en-US" altLang="zh-CN" dirty="0"/>
          </a:p>
        </p:txBody>
      </p:sp>
      <p:cxnSp>
        <p:nvCxnSpPr>
          <p:cNvPr id="6" name="LineContentSeparatorDefaultVertical 6">
            <a:extLst>
              <a:ext uri="{FF2B5EF4-FFF2-40B4-BE49-F238E27FC236}">
                <a16:creationId xmlns:a16="http://schemas.microsoft.com/office/drawing/2014/main" id="{19A20E01-232C-4C19-81D6-BDFF2F5B9BC5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8262841" y="1568443"/>
            <a:ext cx="0" cy="4384384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116A2-E978-4A58-8B31-B1820185002E}"/>
              </a:ext>
            </a:extLst>
          </p:cNvPr>
          <p:cNvSpPr txBox="1"/>
          <p:nvPr/>
        </p:nvSpPr>
        <p:spPr>
          <a:xfrm>
            <a:off x="6353246" y="5519026"/>
            <a:ext cx="1424407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zh-CN" altLang="en-US" dirty="0"/>
              <a:t>个人电脑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0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>
            <a:extLst>
              <a:ext uri="{FF2B5EF4-FFF2-40B4-BE49-F238E27FC236}">
                <a16:creationId xmlns:a16="http://schemas.microsoft.com/office/drawing/2014/main" id="{14FDD035-002F-40DC-B308-D06BDAE3DD1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A68CE572-E4DB-44E1-AFF1-9B3A586D5937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. Subtitle">
            <a:extLst>
              <a:ext uri="{FF2B5EF4-FFF2-40B4-BE49-F238E27FC236}">
                <a16:creationId xmlns:a16="http://schemas.microsoft.com/office/drawing/2014/main" id="{73E2186B-5101-43C2-9861-FFF856D49877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691A01-31B9-44D6-AE22-8577483D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13" y="1635381"/>
            <a:ext cx="4994327" cy="15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AA65FA4-24A9-4FE5-B9AD-63C4C85D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13" y="4004870"/>
            <a:ext cx="4994327" cy="15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46F69-E3A0-4EDB-8F5B-1B3DC79AC22C}"/>
              </a:ext>
            </a:extLst>
          </p:cNvPr>
          <p:cNvSpPr txBox="1"/>
          <p:nvPr/>
        </p:nvSpPr>
        <p:spPr>
          <a:xfrm>
            <a:off x="554736" y="2171700"/>
            <a:ext cx="4064000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zh-CN" altLang="en-US" dirty="0"/>
              <a:t>小明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DC870-CFD7-419B-B9B4-BB71E8CE249D}"/>
              </a:ext>
            </a:extLst>
          </p:cNvPr>
          <p:cNvSpPr txBox="1"/>
          <p:nvPr/>
        </p:nvSpPr>
        <p:spPr>
          <a:xfrm>
            <a:off x="554736" y="4775479"/>
            <a:ext cx="4064000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zh-CN" altLang="en-US"/>
              <a:t>小红</a:t>
            </a:r>
            <a:endParaRPr lang="en-US" dirty="0"/>
          </a:p>
        </p:txBody>
      </p:sp>
      <p:cxnSp>
        <p:nvCxnSpPr>
          <p:cNvPr id="9" name="LineSpecialityArrow 9">
            <a:extLst>
              <a:ext uri="{FF2B5EF4-FFF2-40B4-BE49-F238E27FC236}">
                <a16:creationId xmlns:a16="http://schemas.microsoft.com/office/drawing/2014/main" id="{442D8615-60CF-4526-B13D-402D23AB732A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672580" y="2458451"/>
            <a:ext cx="1270000" cy="0"/>
          </a:xfrm>
          <a:prstGeom prst="straightConnector1">
            <a:avLst/>
          </a:prstGeom>
          <a:ln w="635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neSpecialityArrow 9">
            <a:extLst>
              <a:ext uri="{FF2B5EF4-FFF2-40B4-BE49-F238E27FC236}">
                <a16:creationId xmlns:a16="http://schemas.microsoft.com/office/drawing/2014/main" id="{7FE9F5A2-BDCF-4B03-8094-82BF2DBEDC9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6688814" y="4898589"/>
            <a:ext cx="1270000" cy="0"/>
          </a:xfrm>
          <a:prstGeom prst="straightConnector1">
            <a:avLst/>
          </a:prstGeom>
          <a:ln w="635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F41EEB-BFE2-4759-B281-A5232532E609}"/>
              </a:ext>
            </a:extLst>
          </p:cNvPr>
          <p:cNvSpPr txBox="1"/>
          <p:nvPr/>
        </p:nvSpPr>
        <p:spPr>
          <a:xfrm>
            <a:off x="6770964" y="1994948"/>
            <a:ext cx="1529548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/>
              <a:t>新建 </a:t>
            </a:r>
            <a:r>
              <a:rPr lang="en-US" altLang="zh-CN" sz="1400" dirty="0"/>
              <a:t>MR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5252D-907D-4957-A590-0EE685A7C1F5}"/>
              </a:ext>
            </a:extLst>
          </p:cNvPr>
          <p:cNvSpPr txBox="1"/>
          <p:nvPr/>
        </p:nvSpPr>
        <p:spPr>
          <a:xfrm>
            <a:off x="6770964" y="4435085"/>
            <a:ext cx="1529548" cy="43088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/>
              <a:t>新建 </a:t>
            </a:r>
            <a:r>
              <a:rPr lang="en-US" altLang="zh-CN" sz="1400" dirty="0"/>
              <a:t>Merge request</a:t>
            </a:r>
            <a:endParaRPr lang="en-US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3AF9B9-79A7-4A58-8B9F-E3A19A4158C7}"/>
              </a:ext>
            </a:extLst>
          </p:cNvPr>
          <p:cNvSpPr/>
          <p:nvPr/>
        </p:nvSpPr>
        <p:spPr>
          <a:xfrm>
            <a:off x="8022920" y="1994948"/>
            <a:ext cx="954986" cy="954986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</a:rPr>
              <a:t>Code review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CECAE0-FF52-4A49-8B76-F92C370E5555}"/>
              </a:ext>
            </a:extLst>
          </p:cNvPr>
          <p:cNvSpPr/>
          <p:nvPr/>
        </p:nvSpPr>
        <p:spPr>
          <a:xfrm>
            <a:off x="8022920" y="4388479"/>
            <a:ext cx="954986" cy="954986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</a:rPr>
              <a:t>Code review</a:t>
            </a:r>
          </a:p>
        </p:txBody>
      </p:sp>
      <p:cxnSp>
        <p:nvCxnSpPr>
          <p:cNvPr id="21" name="LineSpecialityArrow 9">
            <a:extLst>
              <a:ext uri="{FF2B5EF4-FFF2-40B4-BE49-F238E27FC236}">
                <a16:creationId xmlns:a16="http://schemas.microsoft.com/office/drawing/2014/main" id="{B44E4890-F97C-4441-A939-8117A1E2C892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078924" y="2475762"/>
            <a:ext cx="1106697" cy="1324961"/>
          </a:xfrm>
          <a:prstGeom prst="straightConnector1">
            <a:avLst/>
          </a:prstGeom>
          <a:ln w="635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neSpecialityArrow 9">
            <a:extLst>
              <a:ext uri="{FF2B5EF4-FFF2-40B4-BE49-F238E27FC236}">
                <a16:creationId xmlns:a16="http://schemas.microsoft.com/office/drawing/2014/main" id="{724F1552-2718-450E-B7B7-4F40651F0430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V="1">
            <a:off x="9078924" y="3864334"/>
            <a:ext cx="1106697" cy="1001639"/>
          </a:xfrm>
          <a:prstGeom prst="straightConnector1">
            <a:avLst/>
          </a:prstGeom>
          <a:ln w="635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A4B392-E7D8-4F41-9E41-6E961F1317CE}"/>
              </a:ext>
            </a:extLst>
          </p:cNvPr>
          <p:cNvSpPr txBox="1"/>
          <p:nvPr/>
        </p:nvSpPr>
        <p:spPr>
          <a:xfrm>
            <a:off x="9521865" y="2425835"/>
            <a:ext cx="1529548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400" dirty="0"/>
              <a:t>Approve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D93510-F7B4-4CF2-B45D-2650AD2B3B2D}"/>
              </a:ext>
            </a:extLst>
          </p:cNvPr>
          <p:cNvSpPr txBox="1"/>
          <p:nvPr/>
        </p:nvSpPr>
        <p:spPr>
          <a:xfrm>
            <a:off x="9521865" y="4542806"/>
            <a:ext cx="1529548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400" dirty="0"/>
              <a:t>Approve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AE60D9-8035-4CA3-8443-26153F5FE235}"/>
              </a:ext>
            </a:extLst>
          </p:cNvPr>
          <p:cNvSpPr txBox="1"/>
          <p:nvPr/>
        </p:nvSpPr>
        <p:spPr>
          <a:xfrm>
            <a:off x="10427671" y="3585279"/>
            <a:ext cx="1149172" cy="43088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/>
              <a:t>代码被接受、合并进主分支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B8717-B590-4CA4-94B6-0D4F849734F9}"/>
              </a:ext>
            </a:extLst>
          </p:cNvPr>
          <p:cNvSpPr txBox="1"/>
          <p:nvPr/>
        </p:nvSpPr>
        <p:spPr>
          <a:xfrm>
            <a:off x="5829745" y="5907953"/>
            <a:ext cx="1424407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altLang="zh-CN" dirty="0"/>
              <a:t>Git </a:t>
            </a:r>
            <a:r>
              <a:rPr lang="zh-CN" altLang="en-US" dirty="0"/>
              <a:t>网站页面</a:t>
            </a:r>
            <a:endParaRPr lang="en-US" altLang="zh-CN" dirty="0"/>
          </a:p>
        </p:txBody>
      </p:sp>
      <p:cxnSp>
        <p:nvCxnSpPr>
          <p:cNvPr id="35" name="LineContentSeparatorDefaultVertical 6">
            <a:extLst>
              <a:ext uri="{FF2B5EF4-FFF2-40B4-BE49-F238E27FC236}">
                <a16:creationId xmlns:a16="http://schemas.microsoft.com/office/drawing/2014/main" id="{3A923D46-7E06-4480-A4F9-0D1F440C115D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5249297" y="1311965"/>
            <a:ext cx="0" cy="4783299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6443C-435A-48D5-A710-0B36F1095E93}"/>
              </a:ext>
            </a:extLst>
          </p:cNvPr>
          <p:cNvSpPr txBox="1"/>
          <p:nvPr/>
        </p:nvSpPr>
        <p:spPr>
          <a:xfrm>
            <a:off x="3339702" y="5907953"/>
            <a:ext cx="1424407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zh-CN" altLang="en-US" dirty="0"/>
              <a:t>个人电脑</a:t>
            </a:r>
            <a:endParaRPr lang="en-US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02FE7D-BF0C-462F-8D7B-C7293A76AFFF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rot="16200000" flipH="1" flipV="1">
            <a:off x="4843642" y="-1250781"/>
            <a:ext cx="411042" cy="6902500"/>
          </a:xfrm>
          <a:prstGeom prst="bentConnector4">
            <a:avLst>
              <a:gd name="adj1" fmla="val -143092"/>
              <a:gd name="adj2" fmla="val 103312"/>
            </a:avLst>
          </a:prstGeom>
          <a:ln w="635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E298FD-1297-41C2-AB1D-46E8EBBA984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43642" y="1086091"/>
            <a:ext cx="411042" cy="6902500"/>
          </a:xfrm>
          <a:prstGeom prst="bentConnector4">
            <a:avLst>
              <a:gd name="adj1" fmla="val -143092"/>
              <a:gd name="adj2" fmla="val 103312"/>
            </a:avLst>
          </a:prstGeom>
          <a:ln w="635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475448-357D-404E-83AE-1C8A51461534}"/>
              </a:ext>
            </a:extLst>
          </p:cNvPr>
          <p:cNvSpPr txBox="1"/>
          <p:nvPr/>
        </p:nvSpPr>
        <p:spPr>
          <a:xfrm>
            <a:off x="3779933" y="1213267"/>
            <a:ext cx="2812307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zh-CN" altLang="en-US" sz="1200" dirty="0"/>
              <a:t>根据审核意见进行修改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8F5A40-BD5C-4BD3-A5A5-40479E8359A6}"/>
              </a:ext>
            </a:extLst>
          </p:cNvPr>
          <p:cNvSpPr txBox="1"/>
          <p:nvPr/>
        </p:nvSpPr>
        <p:spPr>
          <a:xfrm>
            <a:off x="3729641" y="3536165"/>
            <a:ext cx="2812307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zh-CN" altLang="en-US" sz="1200" dirty="0"/>
              <a:t>根据审核意见进行修改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64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14494BB-4DF8-4FB6-B1E9-FC5960454D2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9926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DEC058C1-5123-4D8F-9AE2-40D9FBFC6E3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/>
          <a:lstStyle/>
          <a:p>
            <a:r>
              <a:rPr lang="en-US" altLang="zh-CN" dirty="0"/>
              <a:t>Chee sheet</a:t>
            </a:r>
            <a:endParaRPr lang="en-US" dirty="0"/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E7546313-F14E-4014-9105-8CD95B3567E7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. Subtitle">
            <a:extLst>
              <a:ext uri="{FF2B5EF4-FFF2-40B4-BE49-F238E27FC236}">
                <a16:creationId xmlns:a16="http://schemas.microsoft.com/office/drawing/2014/main" id="{3B9EAAB4-8DA4-4B01-80E3-1F50865FB5B8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533E1-418C-4707-914D-6099D6B824B2}"/>
              </a:ext>
            </a:extLst>
          </p:cNvPr>
          <p:cNvSpPr txBox="1"/>
          <p:nvPr/>
        </p:nvSpPr>
        <p:spPr>
          <a:xfrm>
            <a:off x="752856" y="1909969"/>
            <a:ext cx="4064000" cy="207749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Git </a:t>
            </a:r>
            <a:r>
              <a:rPr lang="zh-CN" sz="1400" b="1" dirty="0">
                <a:solidFill>
                  <a:srgbClr val="2E75B5"/>
                </a:solidFill>
                <a:effectLst/>
                <a:latin typeface="Microsoft YaHei" panose="020B0503020204020204" pitchFamily="34" charset="-122"/>
              </a:rPr>
              <a:t>辅助的开发流程</a:t>
            </a:r>
            <a:endParaRPr lang="en-US" sz="14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effectLst/>
                <a:latin typeface="Microsoft YaHei" panose="020B0503020204020204" pitchFamily="34" charset="-122"/>
              </a:rPr>
              <a:t>复制代码库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 g</a:t>
            </a:r>
            <a:r>
              <a:rPr lang="en-US" sz="1100" dirty="0">
                <a:effectLst/>
                <a:latin typeface="Calibri" panose="020F0502020204030204" pitchFamily="34" charset="0"/>
              </a:rPr>
              <a:t>it clone &lt;</a:t>
            </a:r>
            <a:r>
              <a:rPr lang="en-US" sz="1100" dirty="0">
                <a:effectLst/>
                <a:latin typeface="Calibri" panose="020F0502020204030204" pitchFamily="34" charset="0"/>
                <a:hlinkClick r:id="rId8"/>
              </a:rPr>
              <a:t>https://git.com/</a:t>
            </a:r>
            <a:r>
              <a:rPr lang="en-US" sz="1100" dirty="0">
                <a:effectLst/>
                <a:latin typeface="Microsoft YaHei" panose="020B0503020204020204" pitchFamily="34" charset="-122"/>
                <a:hlinkClick r:id="rId8"/>
              </a:rPr>
              <a:t>xxx</a:t>
            </a:r>
            <a:r>
              <a:rPr lang="en-US" sz="1100" dirty="0">
                <a:effectLst/>
                <a:latin typeface="Calibri" panose="020F0502020204030204" pitchFamily="34" charset="0"/>
              </a:rPr>
              <a:t>&gt; </a:t>
            </a:r>
            <a:r>
              <a:rPr lang="zh-CN" sz="1100" dirty="0">
                <a:effectLst/>
                <a:latin typeface="Microsoft YaHei" panose="020B0503020204020204" pitchFamily="34" charset="-122"/>
              </a:rPr>
              <a:t>（一次性）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effectLst/>
                <a:latin typeface="Microsoft YaHei" panose="020B0503020204020204" pitchFamily="34" charset="-122"/>
              </a:rPr>
              <a:t>拉取最新代码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 git pull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effectLst/>
                <a:latin typeface="Microsoft YaHei" panose="020B0503020204020204" pitchFamily="34" charset="-122"/>
              </a:rPr>
              <a:t>新建分支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 git checkout -b &lt;new branch name&gt;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Microsoft YaHei" panose="020B0503020204020204" pitchFamily="34" charset="-122"/>
              </a:rPr>
              <a:t>(</a:t>
            </a:r>
            <a:r>
              <a:rPr lang="zh-CN" sz="1100" dirty="0">
                <a:effectLst/>
                <a:latin typeface="Microsoft YaHei" panose="020B0503020204020204" pitchFamily="34" charset="-122"/>
              </a:rPr>
              <a:t>写代码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)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Microsoft YaHei" panose="020B0503020204020204" pitchFamily="34" charset="-122"/>
              </a:rPr>
              <a:t>(</a:t>
            </a:r>
            <a:r>
              <a:rPr lang="zh-CN" sz="1100" dirty="0">
                <a:effectLst/>
                <a:latin typeface="Microsoft YaHei" panose="020B0503020204020204" pitchFamily="34" charset="-122"/>
              </a:rPr>
              <a:t>使用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 Source tree </a:t>
            </a:r>
            <a:r>
              <a:rPr lang="zh-CN" sz="1100" dirty="0">
                <a:effectLst/>
                <a:latin typeface="Microsoft YaHei" panose="020B0503020204020204" pitchFamily="34" charset="-122"/>
              </a:rPr>
              <a:t>、</a:t>
            </a:r>
            <a:r>
              <a:rPr lang="en-US" sz="1100" dirty="0" err="1">
                <a:effectLst/>
                <a:latin typeface="Microsoft YaHei" panose="020B0503020204020204" pitchFamily="34" charset="-122"/>
              </a:rPr>
              <a:t>jupyter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-lab</a:t>
            </a:r>
            <a:r>
              <a:rPr lang="zh-CN" sz="1100" dirty="0">
                <a:effectLst/>
                <a:latin typeface="Microsoft YaHei" panose="020B0503020204020204" pitchFamily="34" charset="-122"/>
              </a:rPr>
              <a:t>查看自己所作的更改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)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effectLst/>
                <a:latin typeface="Microsoft YaHei" panose="020B0503020204020204" pitchFamily="34" charset="-122"/>
              </a:rPr>
              <a:t>添加至缓冲区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 g</a:t>
            </a:r>
            <a:r>
              <a:rPr lang="en-US" sz="1100" dirty="0">
                <a:effectLst/>
                <a:latin typeface="Calibri" panose="020F0502020204030204" pitchFamily="34" charset="0"/>
              </a:rPr>
              <a:t>it add &lt;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file-name</a:t>
            </a:r>
            <a:r>
              <a:rPr lang="en-US" sz="1100" dirty="0">
                <a:effectLst/>
                <a:latin typeface="Calibri" panose="020F0502020204030204" pitchFamily="34" charset="0"/>
              </a:rPr>
              <a:t>&gt;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effectLst/>
                <a:latin typeface="Microsoft YaHei" panose="020B0503020204020204" pitchFamily="34" charset="-122"/>
              </a:rPr>
              <a:t>提交代码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 g</a:t>
            </a:r>
            <a:r>
              <a:rPr lang="en-US" sz="1100" dirty="0">
                <a:effectLst/>
                <a:latin typeface="Calibri" panose="020F0502020204030204" pitchFamily="34" charset="0"/>
              </a:rPr>
              <a:t>it commit  -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m "&lt;message&gt;"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effectLst/>
                <a:latin typeface="Microsoft YaHei" panose="020B0503020204020204" pitchFamily="34" charset="-122"/>
              </a:rPr>
              <a:t>推送代码到远端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 g</a:t>
            </a:r>
            <a:r>
              <a:rPr lang="en-US" sz="1100" dirty="0">
                <a:effectLst/>
                <a:latin typeface="Calibri" panose="020F0502020204030204" pitchFamily="34" charset="0"/>
              </a:rPr>
              <a:t>it push (--set-upstream origin &lt;branch&gt;)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effectLst/>
                <a:latin typeface="Microsoft YaHei" panose="020B0503020204020204" pitchFamily="34" charset="-122"/>
              </a:rPr>
              <a:t>从网站上新建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 MR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Microsoft YaHei" panose="020B0503020204020204" pitchFamily="34" charset="-122"/>
              </a:rPr>
              <a:t>(</a:t>
            </a:r>
            <a:r>
              <a:rPr lang="zh-CN" sz="1100" dirty="0">
                <a:effectLst/>
                <a:latin typeface="Microsoft YaHei" panose="020B0503020204020204" pitchFamily="34" charset="-122"/>
              </a:rPr>
              <a:t>代码被接受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)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effectLst/>
                <a:latin typeface="Microsoft YaHei" panose="020B0503020204020204" pitchFamily="34" charset="-122"/>
              </a:rPr>
              <a:t>回到主分支，</a:t>
            </a:r>
            <a:r>
              <a:rPr lang="en-US" sz="1100" dirty="0">
                <a:effectLst/>
                <a:latin typeface="Microsoft YaHei" panose="020B0503020204020204" pitchFamily="34" charset="-122"/>
              </a:rPr>
              <a:t>git checkout master</a:t>
            </a:r>
            <a:r>
              <a:rPr lang="zh-CN" sz="1100" dirty="0">
                <a:effectLst/>
                <a:latin typeface="Microsoft YaHei" panose="020B0503020204020204" pitchFamily="34" charset="-122"/>
              </a:rPr>
              <a:t>，准备下一个任务</a:t>
            </a: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92865-BAB8-4634-8156-4B7E86EC032D}"/>
              </a:ext>
            </a:extLst>
          </p:cNvPr>
          <p:cNvSpPr txBox="1"/>
          <p:nvPr/>
        </p:nvSpPr>
        <p:spPr>
          <a:xfrm>
            <a:off x="6627876" y="1840719"/>
            <a:ext cx="500938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Jupyterlab</a:t>
            </a:r>
            <a:r>
              <a:rPr lang="en-US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git </a:t>
            </a:r>
            <a:r>
              <a:rPr lang="zh-CN" sz="1800" b="1" dirty="0">
                <a:solidFill>
                  <a:srgbClr val="2E75B5"/>
                </a:solidFill>
                <a:effectLst/>
                <a:latin typeface="Microsoft YaHei" panose="020B0503020204020204" pitchFamily="34" charset="-122"/>
              </a:rPr>
              <a:t>插件</a:t>
            </a:r>
            <a:endParaRPr lang="en-US" sz="18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C6C6C"/>
                </a:solidFill>
                <a:effectLst/>
                <a:latin typeface="Source Code Pro" panose="020B0509030403020204" pitchFamily="49" charset="0"/>
              </a:rPr>
              <a:t>co</a:t>
            </a:r>
            <a:r>
              <a:rPr lang="zh-CN" sz="1800" dirty="0">
                <a:solidFill>
                  <a:srgbClr val="6C6C6C"/>
                </a:solidFill>
                <a:effectLst/>
                <a:latin typeface="Source Code Pro" panose="020B0509030403020204" pitchFamily="49" charset="0"/>
              </a:rPr>
              <a:t>nda install -c conda-forge jupyterlab jupyterlab-git</a:t>
            </a:r>
            <a:endParaRPr lang="en-US" sz="1800" dirty="0">
              <a:solidFill>
                <a:srgbClr val="6C6C6C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5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1-03-24 02:49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Arro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Arro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Arro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Arro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Presentation5" id="{BEEFAB60-5C44-45A4-9B27-2B4FAF6C9F78}" vid="{D0961349-9864-4851-A73B-3F5A2095CEE8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Presentation5" id="{BEEFAB60-5C44-45A4-9B27-2B4FAF6C9F78}" vid="{DA865B1F-6596-4A79-AD9D-B0A5E2A41575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</TotalTime>
  <Words>168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Microsoft YaHei</vt:lpstr>
      <vt:lpstr>Arial</vt:lpstr>
      <vt:lpstr>Calibri</vt:lpstr>
      <vt:lpstr>Georgia</vt:lpstr>
      <vt:lpstr>Segoe UI</vt:lpstr>
      <vt:lpstr>Source Code Pro</vt:lpstr>
      <vt:lpstr>Wingdings</vt:lpstr>
      <vt:lpstr>White</vt:lpstr>
      <vt:lpstr>Contrast</vt:lpstr>
      <vt:lpstr>think-cell Slide</vt:lpstr>
      <vt:lpstr>PowerPoint Presentation</vt:lpstr>
      <vt:lpstr>PowerPoint Presentation</vt:lpstr>
      <vt:lpstr>Chee sheet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Mengzhu Xie</dc:creator>
  <cp:keywords/>
  <dc:description/>
  <cp:lastModifiedBy>Mengzhu Xie</cp:lastModifiedBy>
  <cp:revision>15</cp:revision>
  <cp:lastPrinted>2018-10-30T20:37:12Z</cp:lastPrinted>
  <dcterms:created xsi:type="dcterms:W3CDTF">2021-09-08T07:50:00Z</dcterms:created>
  <dcterms:modified xsi:type="dcterms:W3CDTF">2021-09-09T02:35:11Z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2021-03-24 02:49 PM</vt:lpwstr>
  </property>
  <property fmtid="{D5CDD505-2E9C-101B-9397-08002B2CF9AE}" pid="8" name="TemplateCreated">
    <vt:lpwstr>2019-02-27 01:18 PM</vt:lpwstr>
  </property>
</Properties>
</file>