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" name="Group 25"/>
          <p:cNvGrpSpPr/>
          <p:nvPr/>
        </p:nvGrpSpPr>
        <p:grpSpPr>
          <a:xfrm>
            <a:off x="372745" y="1531620"/>
            <a:ext cx="4645660" cy="4683760"/>
            <a:chOff x="318" y="268"/>
            <a:chExt cx="7316" cy="7376"/>
          </a:xfrm>
        </p:grpSpPr>
        <p:sp>
          <p:nvSpPr>
            <p:cNvPr id="4" name="Text Box 3"/>
            <p:cNvSpPr txBox="1"/>
            <p:nvPr/>
          </p:nvSpPr>
          <p:spPr>
            <a:xfrm>
              <a:off x="476" y="417"/>
              <a:ext cx="4834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1200"/>
                <a:t>LatticePlanner::PlanOnReferenceLine</a:t>
              </a:r>
              <a:endParaRPr lang="en-US" sz="120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318" y="268"/>
              <a:ext cx="7317" cy="73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1099" y="1017"/>
              <a:ext cx="5815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获得参考线，把参考线上的点转换为</a:t>
              </a:r>
              <a:r>
                <a:rPr lang="en-US" altLang="zh-CN" sz="1000"/>
                <a:t>PathPoint</a:t>
              </a:r>
              <a:r>
                <a:rPr lang="zh-CN" altLang="en-US" sz="1000"/>
                <a:t>格式</a:t>
              </a:r>
              <a:endParaRPr lang="zh-CN" altLang="en-US" sz="1000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099" y="1811"/>
              <a:ext cx="5815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sz="1000"/>
                <a:t>计算规划起始点在参考线上的匹配点</a:t>
              </a:r>
              <a:endParaRPr lang="zh-CN" sz="1000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099" y="2605"/>
              <a:ext cx="5815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sz="1000"/>
                <a:t>根据匹配点，计算规划起始点的初始状态</a:t>
              </a:r>
              <a:endParaRPr lang="zh-CN" sz="1000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1099" y="3388"/>
              <a:ext cx="5815" cy="3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sz="900"/>
                <a:t>解析</a:t>
              </a:r>
              <a:r>
                <a:rPr lang="en-US" altLang="zh-CN" sz="900"/>
                <a:t>decison</a:t>
              </a:r>
              <a:r>
                <a:rPr lang="zh-CN" altLang="en-US" sz="900"/>
                <a:t>，拿到</a:t>
              </a:r>
              <a:r>
                <a:rPr lang="en-US" altLang="zh-CN" sz="900"/>
                <a:t>planning</a:t>
              </a:r>
              <a:r>
                <a:rPr lang="zh-CN" altLang="en-US" sz="900"/>
                <a:t>目标（前车，交通标志，其他障碍物等）</a:t>
              </a:r>
              <a:endParaRPr lang="zh-CN" altLang="en-US" sz="900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099" y="4136"/>
              <a:ext cx="5815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sz="900"/>
                <a:t>先后生成纵向、横向采样的曲线束</a:t>
              </a:r>
              <a:endParaRPr lang="zh-CN" sz="900"/>
            </a:p>
            <a:p>
              <a:r>
                <a:rPr lang="en-US" altLang="zh-CN" sz="900"/>
                <a:t>std::vector&lt;std::shared_ptr&lt;Curve1d&gt;&gt; </a:t>
              </a:r>
              <a:endParaRPr lang="zh-CN" altLang="en-US" sz="900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1099" y="5110"/>
              <a:ext cx="5815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900"/>
                <a:t>根据动态约束评价</a:t>
              </a:r>
              <a:r>
                <a:rPr lang="en-US" altLang="zh-CN" sz="900"/>
                <a:t>1d</a:t>
              </a:r>
              <a:r>
                <a:rPr lang="zh-CN" altLang="en-US" sz="900"/>
                <a:t>轨迹的可行性，评价纵向横向轨迹对的可行性，</a:t>
              </a:r>
              <a:r>
                <a:rPr lang="zh-CN" sz="900"/>
                <a:t>根据</a:t>
              </a:r>
              <a:r>
                <a:rPr lang="en-US" altLang="zh-CN" sz="900"/>
                <a:t>cost</a:t>
              </a:r>
              <a:r>
                <a:rPr lang="zh-CN" altLang="en-US" sz="900"/>
                <a:t>对轨迹对排序；</a:t>
              </a:r>
              <a:endParaRPr lang="zh-CN" altLang="en-US" sz="900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1099" y="6326"/>
              <a:ext cx="5815" cy="7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sz="900"/>
                <a:t>获取</a:t>
              </a:r>
              <a:r>
                <a:rPr lang="en-US" altLang="zh-CN" sz="900"/>
                <a:t>cost</a:t>
              </a:r>
              <a:r>
                <a:rPr lang="zh-CN" altLang="en-US" sz="900"/>
                <a:t>最低的轨迹对并转换为</a:t>
              </a:r>
              <a:r>
                <a:rPr lang="en-US" altLang="zh-CN" sz="900"/>
                <a:t>2d</a:t>
              </a:r>
              <a:r>
                <a:rPr lang="zh-CN" altLang="en-US" sz="900"/>
                <a:t>轨迹；</a:t>
              </a:r>
              <a:endParaRPr lang="zh-CN" altLang="en-US" sz="900"/>
            </a:p>
            <a:p>
              <a:r>
                <a:rPr lang="zh-CN" altLang="en-US" sz="900"/>
                <a:t>通过检查纵向速度、纵向加速度、曲率、纵向冲击度、横向加速的约束评估轨迹有效性；</a:t>
              </a:r>
              <a:endParaRPr lang="zh-CN" altLang="en-US" sz="9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77510" y="170180"/>
            <a:ext cx="4645660" cy="2456180"/>
            <a:chOff x="8626" y="268"/>
            <a:chExt cx="7316" cy="3868"/>
          </a:xfrm>
        </p:grpSpPr>
        <p:sp>
          <p:nvSpPr>
            <p:cNvPr id="13" name="Rectangles 12"/>
            <p:cNvSpPr/>
            <p:nvPr/>
          </p:nvSpPr>
          <p:spPr>
            <a:xfrm>
              <a:off x="8626" y="268"/>
              <a:ext cx="7317" cy="3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8792" y="344"/>
              <a:ext cx="5815" cy="3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900"/>
                <a:t>TrajectoryEvaluator</a:t>
              </a:r>
              <a:endParaRPr lang="en-US" sz="900"/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9377" y="930"/>
              <a:ext cx="5815" cy="30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sz="1000"/>
                <a:t>遍历每条纵向</a:t>
              </a:r>
              <a:r>
                <a:rPr lang="en-US" altLang="zh-CN" sz="1000"/>
                <a:t>1d</a:t>
              </a:r>
              <a:r>
                <a:rPr lang="zh-CN" altLang="en-US" sz="1000"/>
                <a:t>轨迹：</a:t>
              </a:r>
              <a:r>
                <a:rPr lang="en-US" altLang="zh-CN" sz="1000"/>
                <a:t>{</a:t>
              </a:r>
              <a:endParaRPr lang="zh-CN" altLang="en-US" sz="1000"/>
            </a:p>
            <a:p>
              <a:r>
                <a:rPr lang="zh-CN" altLang="en-US" sz="1000"/>
                <a:t>检查纵向轨迹是否有效：评估速度、加速度、冲击度在上下限</a:t>
              </a:r>
              <a:endParaRPr lang="zh-CN" altLang="en-US" sz="1000"/>
            </a:p>
            <a:p>
              <a:r>
                <a:rPr lang="zh-CN" altLang="en-US" sz="1000"/>
                <a:t>遍历一条纵向轨迹对应的一组横线轨迹：</a:t>
              </a:r>
              <a:r>
                <a:rPr lang="en-US" altLang="zh-CN" sz="1000"/>
                <a:t>{</a:t>
              </a:r>
              <a:endParaRPr lang="zh-CN" altLang="en-US" sz="1000"/>
            </a:p>
            <a:p>
              <a:r>
                <a:rPr lang="zh-CN" altLang="en-US" sz="1000"/>
                <a:t>检查横线轨迹是否有效：评估横向加速度、横向冲击度在上下限；</a:t>
              </a:r>
              <a:endParaRPr lang="zh-CN" altLang="en-US" sz="1000"/>
            </a:p>
            <a:p>
              <a:r>
                <a:rPr lang="zh-CN" altLang="en-US" sz="1000"/>
                <a:t>评价每条纵向横向轨迹的</a:t>
              </a:r>
              <a:r>
                <a:rPr lang="en-US" altLang="zh-CN" sz="1000"/>
                <a:t>cost</a:t>
              </a:r>
              <a:r>
                <a:rPr lang="zh-CN" altLang="en-US" sz="1000"/>
                <a:t>：纵向障碍物</a:t>
              </a:r>
              <a:r>
                <a:rPr lang="en-US" altLang="zh-CN" sz="1000"/>
                <a:t>cost</a:t>
              </a:r>
              <a:r>
                <a:rPr lang="zh-CN" altLang="en-US" sz="1000"/>
                <a:t>（目标速度的</a:t>
              </a:r>
              <a:r>
                <a:rPr lang="en-US" altLang="zh-CN" sz="1000"/>
                <a:t>cost</a:t>
              </a:r>
              <a:r>
                <a:rPr lang="zh-CN" altLang="en-US" sz="1000"/>
                <a:t>、走过距离</a:t>
              </a:r>
              <a:r>
                <a:rPr lang="en-US" altLang="zh-CN" sz="1000"/>
                <a:t>cost</a:t>
              </a:r>
              <a:r>
                <a:rPr lang="zh-CN" altLang="en-US" sz="1000"/>
                <a:t>）、纵向冲击度</a:t>
              </a:r>
              <a:r>
                <a:rPr lang="en-US" altLang="zh-CN" sz="1000"/>
                <a:t>cost</a:t>
              </a:r>
              <a:r>
                <a:rPr lang="zh-CN" altLang="en-US" sz="1000"/>
                <a:t>、纵向碰撞</a:t>
              </a:r>
              <a:r>
                <a:rPr lang="en-US" altLang="zh-CN" sz="1000"/>
                <a:t>cost</a:t>
              </a:r>
              <a:r>
                <a:rPr lang="zh-CN" altLang="en-US" sz="1000"/>
                <a:t>（</a:t>
              </a:r>
              <a:r>
                <a:rPr lang="en-US" altLang="zh-CN" sz="1000"/>
                <a:t>yield cost</a:t>
              </a:r>
              <a:r>
                <a:rPr lang="zh-CN" altLang="en-US" sz="1000"/>
                <a:t>、</a:t>
              </a:r>
              <a:r>
                <a:rPr lang="en-US" altLang="zh-CN" sz="1000"/>
                <a:t>overtake cost</a:t>
              </a:r>
              <a:r>
                <a:rPr lang="zh-CN" altLang="en-US" sz="1000"/>
                <a:t>）、离心加速度</a:t>
              </a:r>
              <a:r>
                <a:rPr lang="en-US" altLang="zh-CN" sz="1000"/>
                <a:t>cost</a:t>
              </a:r>
              <a:r>
                <a:rPr lang="zh-CN" altLang="en-US" sz="1000"/>
                <a:t>、横向偏移量</a:t>
              </a:r>
              <a:r>
                <a:rPr lang="en-US" altLang="zh-CN" sz="1000"/>
                <a:t>cost</a:t>
              </a:r>
              <a:r>
                <a:rPr lang="zh-CN" altLang="en-US" sz="1000"/>
                <a:t>、横向舒适（横向加速度）</a:t>
              </a:r>
              <a:r>
                <a:rPr lang="en-US" altLang="zh-CN" sz="1000"/>
                <a:t>cost</a:t>
              </a:r>
              <a:r>
                <a:rPr lang="zh-CN" altLang="en-US" sz="1000"/>
                <a:t>；</a:t>
              </a:r>
              <a:endParaRPr lang="zh-CN" altLang="en-US" sz="1000"/>
            </a:p>
            <a:p>
              <a:r>
                <a:rPr lang="zh-CN" altLang="en-US" sz="1000"/>
                <a:t>给轨迹对排序；</a:t>
              </a:r>
              <a:endParaRPr lang="zh-CN" altLang="en-US" sz="1000"/>
            </a:p>
            <a:p>
              <a:r>
                <a:rPr lang="en-US" altLang="zh-CN" sz="1000">
                  <a:sym typeface="+mn-ea"/>
                </a:rPr>
                <a:t>}</a:t>
              </a:r>
              <a:endParaRPr lang="zh-CN" altLang="en-US" sz="1000"/>
            </a:p>
            <a:p>
              <a:r>
                <a:rPr lang="en-US" altLang="zh-CN" sz="1000">
                  <a:sym typeface="+mn-ea"/>
                </a:rPr>
                <a:t>}</a:t>
              </a:r>
              <a:endParaRPr lang="zh-CN" altLang="en-US" sz="100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77510" y="3089910"/>
            <a:ext cx="4645660" cy="3125470"/>
            <a:chOff x="8626" y="4866"/>
            <a:chExt cx="7316" cy="4922"/>
          </a:xfrm>
        </p:grpSpPr>
        <p:sp>
          <p:nvSpPr>
            <p:cNvPr id="18" name="Rectangles 17"/>
            <p:cNvSpPr/>
            <p:nvPr/>
          </p:nvSpPr>
          <p:spPr>
            <a:xfrm>
              <a:off x="9002" y="5785"/>
              <a:ext cx="6566" cy="16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9168" y="5861"/>
              <a:ext cx="5815" cy="3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900"/>
                <a:t>ValidTrajectory</a:t>
              </a:r>
              <a:endParaRPr lang="en-US" sz="900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9378" y="6398"/>
              <a:ext cx="5815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检查纵向速度、纵向加速度、曲率、纵向冲击度、横向加速度</a:t>
              </a:r>
              <a:endParaRPr lang="en-US" altLang="zh-CN" sz="1000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9002" y="7806"/>
              <a:ext cx="6566" cy="16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9168" y="7882"/>
              <a:ext cx="5815" cy="3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900"/>
                <a:t>Incollision</a:t>
              </a:r>
              <a:endParaRPr lang="en-US" sz="900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9377" y="8419"/>
              <a:ext cx="5815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检查自车</a:t>
              </a:r>
              <a:r>
                <a:rPr lang="en-US" altLang="zh-CN" sz="1000"/>
                <a:t>box</a:t>
              </a:r>
              <a:r>
                <a:rPr lang="zh-CN" altLang="en-US" sz="1000"/>
                <a:t>在每个点时与每个障碍物的</a:t>
              </a:r>
              <a:r>
                <a:rPr lang="en-US" altLang="zh-CN" sz="1000"/>
                <a:t>overlap</a:t>
              </a:r>
              <a:endParaRPr lang="en-US" altLang="zh-CN" sz="1000"/>
            </a:p>
          </p:txBody>
        </p:sp>
        <p:sp>
          <p:nvSpPr>
            <p:cNvPr id="24" name="Rectangles 23"/>
            <p:cNvSpPr/>
            <p:nvPr/>
          </p:nvSpPr>
          <p:spPr>
            <a:xfrm>
              <a:off x="8626" y="4866"/>
              <a:ext cx="7317" cy="4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8792" y="5110"/>
              <a:ext cx="5815" cy="3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900"/>
                <a:t>while</a:t>
              </a:r>
              <a:r>
                <a:rPr lang="zh-CN" altLang="en-US" sz="900"/>
                <a:t>（每一条轨迹对）：</a:t>
              </a:r>
              <a:endParaRPr lang="zh-CN" altLang="en-US" sz="90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4319270" y="2643505"/>
            <a:ext cx="1144905" cy="204914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1"/>
          </p:cNvCxnSpPr>
          <p:nvPr/>
        </p:nvCxnSpPr>
        <p:spPr>
          <a:xfrm flipV="1">
            <a:off x="4392295" y="4653280"/>
            <a:ext cx="1085215" cy="95313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s 32"/>
          <p:cNvSpPr/>
          <p:nvPr/>
        </p:nvSpPr>
        <p:spPr>
          <a:xfrm>
            <a:off x="391795" y="170180"/>
            <a:ext cx="4627245" cy="10229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ApolloLattice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ectangles 32"/>
          <p:cNvSpPr/>
          <p:nvPr/>
        </p:nvSpPr>
        <p:spPr>
          <a:xfrm>
            <a:off x="391795" y="170180"/>
            <a:ext cx="6180455" cy="12788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ApolloLattice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 sz="1000">
                <a:solidFill>
                  <a:schemeClr val="tx1"/>
                </a:solidFill>
                <a:sym typeface="+mn-ea"/>
              </a:rPr>
              <a:t>apollo5.5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中，自行添加静止障碍物后，源程序并不能将障碍物添加到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STBoundary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，即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SetStaticObstacle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函数不能将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sl_boundary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设入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STboundary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的成员变量；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同时，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STboundary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中各个点的最大最大小时间和最大最小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的成员变量也没有正确设入；</a:t>
            </a:r>
            <a:endParaRPr lang="zh-CN" altLang="en-US" sz="1000">
              <a:solidFill>
                <a:schemeClr val="tx1"/>
              </a:solidFill>
            </a:endParaRPr>
          </a:p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795" y="1628140"/>
            <a:ext cx="6250305" cy="3241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00" y="172720"/>
            <a:ext cx="4991100" cy="6153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795" y="1157605"/>
            <a:ext cx="3663315" cy="327914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91795" y="170180"/>
            <a:ext cx="3881755" cy="7664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ApolloLattice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将</a:t>
            </a:r>
            <a:r>
              <a:rPr lang="en-US" altLang="zh-CN" sz="1000">
                <a:solidFill>
                  <a:schemeClr val="tx1"/>
                </a:solidFill>
              </a:rPr>
              <a:t>gflags</a:t>
            </a:r>
            <a:r>
              <a:rPr lang="zh-CN" altLang="en-US" sz="1000">
                <a:solidFill>
                  <a:schemeClr val="tx1"/>
                </a:solidFill>
              </a:rPr>
              <a:t>中的</a:t>
            </a:r>
            <a:r>
              <a:rPr lang="en-US" altLang="zh-CN" sz="1000">
                <a:solidFill>
                  <a:schemeClr val="tx1"/>
                </a:solidFill>
              </a:rPr>
              <a:t>lattice</a:t>
            </a:r>
            <a:r>
              <a:rPr lang="zh-CN" altLang="en-US" sz="1000">
                <a:solidFill>
                  <a:schemeClr val="tx1"/>
                </a:solidFill>
              </a:rPr>
              <a:t>参数全部移动到</a:t>
            </a:r>
            <a:r>
              <a:rPr lang="en-US" altLang="zh-CN" sz="1000">
                <a:solidFill>
                  <a:schemeClr val="tx1"/>
                </a:solidFill>
              </a:rPr>
              <a:t>conf</a:t>
            </a:r>
            <a:r>
              <a:rPr lang="zh-CN" altLang="en-US" sz="1000">
                <a:solidFill>
                  <a:schemeClr val="tx1"/>
                </a:solidFill>
              </a:rPr>
              <a:t>文件中，调节它们。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将本来存在于</a:t>
            </a:r>
            <a:r>
              <a:rPr lang="en-US" altLang="zh-CN" sz="1000">
                <a:solidFill>
                  <a:schemeClr val="tx1"/>
                </a:solidFill>
              </a:rPr>
              <a:t>conf</a:t>
            </a:r>
            <a:r>
              <a:rPr lang="zh-CN" altLang="en-US" sz="1000">
                <a:solidFill>
                  <a:schemeClr val="tx1"/>
                </a:solidFill>
              </a:rPr>
              <a:t>文件中无用的参数去掉。</a:t>
            </a:r>
            <a:endParaRPr lang="zh-CN" altLang="en-US" sz="10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365" y="1157605"/>
            <a:ext cx="3982720" cy="3910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705" y="1157605"/>
            <a:ext cx="2040255" cy="4770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ectangles 32"/>
          <p:cNvSpPr/>
          <p:nvPr/>
        </p:nvSpPr>
        <p:spPr>
          <a:xfrm>
            <a:off x="391795" y="170180"/>
            <a:ext cx="3881755" cy="7664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ApolloLattice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绕道调试完成后的结果</a:t>
            </a:r>
            <a:endParaRPr lang="en-US" altLang="zh-CN" sz="100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795" y="1465580"/>
            <a:ext cx="3752850" cy="2143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645" y="1465580"/>
            <a:ext cx="3095625" cy="3228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270" y="1465580"/>
            <a:ext cx="4514850" cy="2762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</Words>
  <Application>WPS Presentation</Application>
  <PresentationFormat>宽屏</PresentationFormat>
  <Paragraphs>53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SimSun</vt:lpstr>
      <vt:lpstr>Wingdings</vt:lpstr>
      <vt:lpstr>Nimbus Roman No9 L</vt:lpstr>
      <vt:lpstr>Calibri</vt:lpstr>
      <vt:lpstr>DejaVu Sans</vt:lpstr>
      <vt:lpstr>Microsoft YaHei</vt:lpstr>
      <vt:lpstr>Droid Sans Fallback</vt:lpstr>
      <vt:lpstr>Arial Unicode MS</vt:lpstr>
      <vt:lpstr>SimSun</vt:lpstr>
      <vt:lpstr>Calibri Light</vt:lpstr>
      <vt:lpstr>SimSun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yxb</cp:lastModifiedBy>
  <cp:revision>29</cp:revision>
  <dcterms:created xsi:type="dcterms:W3CDTF">2023-01-12T09:21:10Z</dcterms:created>
  <dcterms:modified xsi:type="dcterms:W3CDTF">2023-01-12T09:21:10Z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