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477520" y="855980"/>
            <a:ext cx="11296650" cy="5554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zh-CN" altLang="en-US" sz="1100">
                <a:solidFill>
                  <a:schemeClr val="tx1"/>
                </a:solidFill>
              </a:rPr>
              <a:t>车道的</a:t>
            </a:r>
            <a:r>
              <a:rPr lang="en-US" altLang="zh-CN" sz="1100">
                <a:solidFill>
                  <a:schemeClr val="tx1"/>
                </a:solidFill>
              </a:rPr>
              <a:t>level</a:t>
            </a:r>
            <a:r>
              <a:rPr lang="zh-CN" altLang="en-US" sz="1100">
                <a:solidFill>
                  <a:schemeClr val="tx1"/>
                </a:solidFill>
              </a:rPr>
              <a:t>表示什么？</a:t>
            </a:r>
            <a:endParaRPr lang="zh-CN" altLang="en-US" sz="1100">
              <a:solidFill>
                <a:schemeClr val="tx1"/>
              </a:solidFill>
            </a:endParaRPr>
          </a:p>
          <a:p>
            <a:pPr algn="l"/>
            <a:r>
              <a:rPr lang="zh-CN" altLang="en-US" sz="1100">
                <a:solidFill>
                  <a:schemeClr val="tx1"/>
                </a:solidFill>
                <a:sym typeface="+mn-ea"/>
              </a:rPr>
              <a:t>level 车道是否采用超高程的标志，如果为true，即车道保持水平，否则采用超高程。超高城就是车道在横向有斜坡；</a:t>
            </a:r>
            <a:endParaRPr lang="zh-CN" altLang="en-US" sz="1100">
              <a:solidFill>
                <a:schemeClr val="tx1"/>
              </a:solidFill>
            </a:endParaRPr>
          </a:p>
          <a:p>
            <a:pPr algn="l"/>
            <a:r>
              <a:rPr lang="zh-CN" altLang="en-US" sz="1100">
                <a:solidFill>
                  <a:schemeClr val="tx1"/>
                </a:solidFill>
              </a:rPr>
              <a:t>车道的偏置用三次多项式表示，这样就能表示出在不同</a:t>
            </a:r>
            <a:r>
              <a:rPr lang="en-US" altLang="zh-CN" sz="1100">
                <a:solidFill>
                  <a:schemeClr val="tx1"/>
                </a:solidFill>
              </a:rPr>
              <a:t>s</a:t>
            </a:r>
            <a:r>
              <a:rPr lang="zh-CN" altLang="en-US" sz="1100">
                <a:solidFill>
                  <a:schemeClr val="tx1"/>
                </a:solidFill>
              </a:rPr>
              <a:t>处车道线的偏离值；</a:t>
            </a:r>
            <a:endParaRPr lang="zh-CN" altLang="en-US" sz="1100">
              <a:solidFill>
                <a:schemeClr val="tx1"/>
              </a:solidFill>
            </a:endParaRPr>
          </a:p>
          <a:p>
            <a:pPr algn="l"/>
            <a:r>
              <a:rPr lang="en-US" altLang="zh-CN" sz="1100">
                <a:solidFill>
                  <a:schemeClr val="tx1"/>
                </a:solidFill>
              </a:rPr>
              <a:t>RoadTypeSpeed</a:t>
            </a:r>
            <a:r>
              <a:rPr lang="zh-CN" altLang="en-US" sz="1100">
                <a:solidFill>
                  <a:schemeClr val="tx1"/>
                </a:solidFill>
              </a:rPr>
              <a:t>中包含了这条路上某个</a:t>
            </a:r>
            <a:r>
              <a:rPr lang="en-US" altLang="zh-CN" sz="1100">
                <a:solidFill>
                  <a:schemeClr val="tx1"/>
                </a:solidFill>
              </a:rPr>
              <a:t>s</a:t>
            </a:r>
            <a:r>
              <a:rPr lang="zh-CN" altLang="en-US" sz="1100">
                <a:solidFill>
                  <a:schemeClr val="tx1"/>
                </a:solidFill>
              </a:rPr>
              <a:t>值处可以达到的最大速度；</a:t>
            </a:r>
            <a:endParaRPr lang="zh-CN" altLang="en-US" sz="1100">
              <a:solidFill>
                <a:schemeClr val="tx1"/>
              </a:solidFill>
            </a:endParaRPr>
          </a:p>
          <a:p>
            <a:pPr algn="l"/>
            <a:r>
              <a:rPr lang="en-US" altLang="zh-CN" sz="1100">
                <a:solidFill>
                  <a:schemeClr val="tx1"/>
                </a:solidFill>
              </a:rPr>
              <a:t>Road</a:t>
            </a:r>
            <a:r>
              <a:rPr lang="zh-CN" altLang="en-US" sz="1100">
                <a:solidFill>
                  <a:schemeClr val="tx1"/>
                </a:solidFill>
              </a:rPr>
              <a:t>中</a:t>
            </a:r>
            <a:r>
              <a:rPr lang="en-US" altLang="zh-CN" sz="1100">
                <a:solidFill>
                  <a:schemeClr val="tx1"/>
                </a:solidFill>
              </a:rPr>
              <a:t>JuncId</a:t>
            </a:r>
            <a:r>
              <a:rPr lang="zh-CN" altLang="en-US" sz="1100">
                <a:solidFill>
                  <a:schemeClr val="tx1"/>
                </a:solidFill>
              </a:rPr>
              <a:t>表示了这条路可能所在的</a:t>
            </a:r>
            <a:r>
              <a:rPr lang="en-US" altLang="zh-CN" sz="1100">
                <a:solidFill>
                  <a:schemeClr val="tx1"/>
                </a:solidFill>
              </a:rPr>
              <a:t>junction</a:t>
            </a:r>
            <a:r>
              <a:rPr lang="zh-CN" altLang="en-US" sz="1100">
                <a:solidFill>
                  <a:schemeClr val="tx1"/>
                </a:solidFill>
              </a:rPr>
              <a:t>，一条路可以不属于</a:t>
            </a:r>
            <a:r>
              <a:rPr lang="en-US" altLang="zh-CN" sz="1100">
                <a:solidFill>
                  <a:schemeClr val="tx1"/>
                </a:solidFill>
              </a:rPr>
              <a:t>junction</a:t>
            </a:r>
            <a:r>
              <a:rPr lang="zh-CN" altLang="en-US" sz="1100">
                <a:solidFill>
                  <a:schemeClr val="tx1"/>
                </a:solidFill>
              </a:rPr>
              <a:t>，这时候用</a:t>
            </a:r>
            <a:r>
              <a:rPr lang="en-US" altLang="zh-CN" sz="1100">
                <a:solidFill>
                  <a:schemeClr val="tx1"/>
                </a:solidFill>
              </a:rPr>
              <a:t>id=-1</a:t>
            </a:r>
            <a:r>
              <a:rPr lang="zh-CN" altLang="en-US" sz="1100">
                <a:solidFill>
                  <a:schemeClr val="tx1"/>
                </a:solidFill>
              </a:rPr>
              <a:t>；也可以属于一个</a:t>
            </a:r>
            <a:r>
              <a:rPr lang="en-US" altLang="zh-CN" sz="1100">
                <a:solidFill>
                  <a:schemeClr val="tx1"/>
                </a:solidFill>
              </a:rPr>
              <a:t>junction</a:t>
            </a:r>
            <a:r>
              <a:rPr lang="zh-CN" altLang="en-US" sz="1100">
                <a:solidFill>
                  <a:schemeClr val="tx1"/>
                </a:solidFill>
              </a:rPr>
              <a:t>；或者属于</a:t>
            </a:r>
            <a:r>
              <a:rPr lang="en-US" altLang="zh-CN" sz="1100">
                <a:solidFill>
                  <a:schemeClr val="tx1"/>
                </a:solidFill>
              </a:rPr>
              <a:t>2</a:t>
            </a:r>
            <a:r>
              <a:rPr lang="zh-CN" altLang="en-US" sz="1100">
                <a:solidFill>
                  <a:schemeClr val="tx1"/>
                </a:solidFill>
              </a:rPr>
              <a:t>个或者多个</a:t>
            </a:r>
            <a:r>
              <a:rPr lang="en-US" altLang="zh-CN" sz="1100">
                <a:solidFill>
                  <a:schemeClr val="tx1"/>
                </a:solidFill>
              </a:rPr>
              <a:t>junction</a:t>
            </a:r>
            <a:r>
              <a:rPr lang="zh-CN" altLang="en-US" sz="1100">
                <a:solidFill>
                  <a:schemeClr val="tx1"/>
                </a:solidFill>
              </a:rPr>
              <a:t>，取决于它周边的路的连接关系；</a:t>
            </a:r>
            <a:endParaRPr lang="zh-CN" altLang="en-US" sz="1100">
              <a:solidFill>
                <a:schemeClr val="tx1"/>
              </a:solidFill>
            </a:endParaRPr>
          </a:p>
          <a:p>
            <a:pPr algn="l"/>
            <a:endParaRPr lang="zh-CN" altLang="en-US" sz="1100">
              <a:solidFill>
                <a:schemeClr val="tx1"/>
              </a:solidFill>
            </a:endParaRPr>
          </a:p>
          <a:p>
            <a:pPr algn="l"/>
            <a:r>
              <a:rPr lang="zh-CN" altLang="en-US" sz="1100" b="1">
                <a:solidFill>
                  <a:srgbClr val="00B050"/>
                </a:solidFill>
              </a:rPr>
              <a:t>可以看到每一条车道上有编号，在描述中需要使用中心车道对OpenDRIVE中的车道进行定义和描述。中心车道没有宽度，并被用作车道编号的参考，自身的车道编号为0。对其他车道的编号以中心车道为出发点：车道编号向右呈降序，也就是朝负t方向；向左呈升序，也就是朝正t方向。在OpenDrive中编号为负的车道为&lt; right &gt;，中心车道为 &lt; center &gt;，编号为正的车道为 &lt; left &gt;。</a:t>
            </a:r>
            <a:endParaRPr lang="zh-CN" altLang="en-US" sz="1100" b="1">
              <a:solidFill>
                <a:srgbClr val="00B050"/>
              </a:solidFill>
            </a:endParaRPr>
          </a:p>
          <a:p>
            <a:pPr algn="l"/>
            <a:r>
              <a:rPr lang="zh-CN" altLang="en-US" sz="1100" b="1">
                <a:solidFill>
                  <a:srgbClr val="00B050"/>
                </a:solidFill>
              </a:rPr>
              <a:t>用通俗的话来讲，行驶方向与参考线方向相同的右车道编号为负，相反的左车道则为正。中心车道大多数时候与参考线重合，但并不绝对，laneOffset元素就是用来描述参考线与中心车道不重合的情况</a:t>
            </a:r>
            <a:r>
              <a:rPr lang="en-US" altLang="zh-CN" sz="1100" b="1">
                <a:solidFill>
                  <a:srgbClr val="00B050"/>
                </a:solidFill>
              </a:rPr>
              <a:t>.</a:t>
            </a:r>
            <a:endParaRPr lang="en-US" altLang="zh-CN" sz="1100" b="1">
              <a:solidFill>
                <a:srgbClr val="00B050"/>
              </a:solidFill>
            </a:endParaRPr>
          </a:p>
          <a:p>
            <a:pPr algn="l"/>
            <a:endParaRPr lang="zh-CN" altLang="en-US" sz="1100" b="1">
              <a:solidFill>
                <a:srgbClr val="00B050"/>
              </a:solidFill>
            </a:endParaRPr>
          </a:p>
          <a:p>
            <a:pPr algn="l"/>
            <a:endParaRPr lang="zh-CN" altLang="en-US" sz="1100">
              <a:solidFill>
                <a:schemeClr val="tx1"/>
              </a:solidFill>
            </a:endParaRPr>
          </a:p>
          <a:p>
            <a:pPr algn="l"/>
            <a:r>
              <a:rPr lang="en-US" altLang="zh-CN" sz="1100">
                <a:solidFill>
                  <a:schemeClr val="tx1"/>
                </a:solidFill>
              </a:rPr>
              <a:t>LaneType</a:t>
            </a:r>
            <a:r>
              <a:rPr lang="zh-CN" altLang="en-US" sz="1100">
                <a:solidFill>
                  <a:schemeClr val="tx1"/>
                </a:solidFill>
              </a:rPr>
              <a:t>有很多：</a:t>
            </a:r>
            <a:endParaRPr lang="zh-CN" altLang="en-US" sz="1100">
              <a:solidFill>
                <a:schemeClr val="tx1"/>
              </a:solidFill>
            </a:endParaRPr>
          </a:p>
          <a:p>
            <a:pPr algn="l"/>
            <a:r>
              <a:rPr lang="en-US" altLang="zh-CN" sz="1100">
                <a:solidFill>
                  <a:schemeClr val="tx1"/>
                </a:solidFill>
              </a:rPr>
              <a:t>driving</a:t>
            </a:r>
            <a:r>
              <a:rPr lang="zh-CN" altLang="en-US" sz="1100">
                <a:solidFill>
                  <a:schemeClr val="tx1"/>
                </a:solidFill>
              </a:rPr>
              <a:t>，</a:t>
            </a:r>
            <a:r>
              <a:rPr lang="en-US" altLang="zh-CN" sz="1100">
                <a:solidFill>
                  <a:schemeClr val="tx1"/>
                </a:solidFill>
              </a:rPr>
              <a:t>stop</a:t>
            </a:r>
            <a:r>
              <a:rPr lang="zh-CN" altLang="en-US" sz="1100">
                <a:solidFill>
                  <a:schemeClr val="tx1"/>
                </a:solidFill>
              </a:rPr>
              <a:t>，</a:t>
            </a:r>
            <a:r>
              <a:rPr lang="en-US" altLang="zh-CN" sz="1100">
                <a:solidFill>
                  <a:schemeClr val="tx1"/>
                </a:solidFill>
              </a:rPr>
              <a:t>shoulder</a:t>
            </a:r>
            <a:r>
              <a:rPr lang="zh-CN" altLang="en-US" sz="1100">
                <a:solidFill>
                  <a:schemeClr val="tx1"/>
                </a:solidFill>
              </a:rPr>
              <a:t>（路肩），</a:t>
            </a:r>
            <a:r>
              <a:rPr lang="en-US" altLang="zh-CN" sz="1100">
                <a:solidFill>
                  <a:schemeClr val="tx1"/>
                </a:solidFill>
              </a:rPr>
              <a:t>biking</a:t>
            </a:r>
            <a:r>
              <a:rPr lang="zh-CN" altLang="en-US" sz="1100">
                <a:solidFill>
                  <a:schemeClr val="tx1"/>
                </a:solidFill>
              </a:rPr>
              <a:t>（自行车道），</a:t>
            </a:r>
            <a:r>
              <a:rPr lang="en-US" altLang="zh-CN" sz="1100">
                <a:solidFill>
                  <a:schemeClr val="tx1"/>
                </a:solidFill>
              </a:rPr>
              <a:t>sidewalk</a:t>
            </a:r>
            <a:r>
              <a:rPr lang="zh-CN" altLang="en-US" sz="1100">
                <a:solidFill>
                  <a:schemeClr val="tx1"/>
                </a:solidFill>
              </a:rPr>
              <a:t>（路边人行道），</a:t>
            </a:r>
            <a:r>
              <a:rPr lang="en-US" altLang="zh-CN" sz="1100">
                <a:solidFill>
                  <a:schemeClr val="tx1"/>
                </a:solidFill>
              </a:rPr>
              <a:t>border</a:t>
            </a:r>
            <a:r>
              <a:rPr lang="zh-CN" altLang="en-US" sz="1100">
                <a:solidFill>
                  <a:schemeClr val="tx1"/>
                </a:solidFill>
              </a:rPr>
              <a:t>，</a:t>
            </a:r>
            <a:r>
              <a:rPr lang="en-US" altLang="zh-CN" sz="1100">
                <a:solidFill>
                  <a:schemeClr val="tx1"/>
                </a:solidFill>
              </a:rPr>
              <a:t>restricted</a:t>
            </a:r>
            <a:r>
              <a:rPr lang="zh-CN" altLang="en-US" sz="1100">
                <a:solidFill>
                  <a:schemeClr val="tx1"/>
                </a:solidFill>
              </a:rPr>
              <a:t>（禁行区？），</a:t>
            </a:r>
            <a:r>
              <a:rPr lang="en-US" altLang="zh-CN" sz="1100">
                <a:solidFill>
                  <a:schemeClr val="tx1"/>
                </a:solidFill>
              </a:rPr>
              <a:t>bidirectional</a:t>
            </a:r>
            <a:r>
              <a:rPr lang="zh-CN" altLang="en-US" sz="1100">
                <a:solidFill>
                  <a:schemeClr val="tx1"/>
                </a:solidFill>
              </a:rPr>
              <a:t>，</a:t>
            </a:r>
            <a:r>
              <a:rPr lang="en-US" altLang="zh-CN" sz="1100">
                <a:solidFill>
                  <a:schemeClr val="tx1"/>
                </a:solidFill>
              </a:rPr>
              <a:t>median</a:t>
            </a:r>
            <a:r>
              <a:rPr lang="zh-CN" altLang="en-US" sz="1100">
                <a:solidFill>
                  <a:schemeClr val="tx1"/>
                </a:solidFill>
              </a:rPr>
              <a:t>（隔离带，绿化带），</a:t>
            </a:r>
            <a:r>
              <a:rPr lang="en-US" altLang="zh-CN" sz="1100">
                <a:solidFill>
                  <a:schemeClr val="tx1"/>
                </a:solidFill>
              </a:rPr>
              <a:t>special1</a:t>
            </a:r>
            <a:r>
              <a:rPr lang="zh-CN" altLang="en-US" sz="1100">
                <a:solidFill>
                  <a:schemeClr val="tx1"/>
                </a:solidFill>
              </a:rPr>
              <a:t>，</a:t>
            </a:r>
            <a:r>
              <a:rPr lang="en-US" altLang="zh-CN" sz="1100">
                <a:solidFill>
                  <a:schemeClr val="tx1"/>
                </a:solidFill>
              </a:rPr>
              <a:t>special2</a:t>
            </a:r>
            <a:r>
              <a:rPr lang="zh-CN" altLang="en-US" sz="1100">
                <a:solidFill>
                  <a:schemeClr val="tx1"/>
                </a:solidFill>
              </a:rPr>
              <a:t>，</a:t>
            </a:r>
            <a:r>
              <a:rPr lang="en-US" altLang="zh-CN" sz="1100">
                <a:solidFill>
                  <a:schemeClr val="tx1"/>
                </a:solidFill>
              </a:rPr>
              <a:t>special3</a:t>
            </a:r>
            <a:r>
              <a:rPr lang="zh-CN" altLang="en-US" sz="1100">
                <a:solidFill>
                  <a:schemeClr val="tx1"/>
                </a:solidFill>
              </a:rPr>
              <a:t>，</a:t>
            </a:r>
            <a:r>
              <a:rPr lang="en-US" altLang="zh-CN" sz="1100">
                <a:solidFill>
                  <a:schemeClr val="tx1"/>
                </a:solidFill>
              </a:rPr>
              <a:t>roadwalk</a:t>
            </a:r>
            <a:r>
              <a:rPr lang="zh-CN" altLang="en-US" sz="1100">
                <a:solidFill>
                  <a:schemeClr val="tx1"/>
                </a:solidFill>
              </a:rPr>
              <a:t>（道路修补），</a:t>
            </a:r>
            <a:r>
              <a:rPr lang="en-US" altLang="zh-CN" sz="1100">
                <a:solidFill>
                  <a:schemeClr val="tx1"/>
                </a:solidFill>
              </a:rPr>
              <a:t>tram</a:t>
            </a:r>
            <a:r>
              <a:rPr lang="zh-CN" altLang="en-US" sz="1100">
                <a:solidFill>
                  <a:schemeClr val="tx1"/>
                </a:solidFill>
              </a:rPr>
              <a:t>（有轨电车），</a:t>
            </a:r>
            <a:r>
              <a:rPr lang="en-US" altLang="zh-CN" sz="1100">
                <a:solidFill>
                  <a:schemeClr val="tx1"/>
                </a:solidFill>
              </a:rPr>
              <a:t>rail</a:t>
            </a:r>
            <a:r>
              <a:rPr lang="zh-CN" altLang="en-US" sz="1100">
                <a:solidFill>
                  <a:schemeClr val="tx1"/>
                </a:solidFill>
              </a:rPr>
              <a:t>（铁道），</a:t>
            </a:r>
            <a:r>
              <a:rPr lang="en-US" altLang="zh-CN" sz="1100">
                <a:solidFill>
                  <a:schemeClr val="tx1"/>
                </a:solidFill>
              </a:rPr>
              <a:t>entry</a:t>
            </a:r>
            <a:r>
              <a:rPr lang="zh-CN" altLang="en-US" sz="1100">
                <a:solidFill>
                  <a:schemeClr val="tx1"/>
                </a:solidFill>
              </a:rPr>
              <a:t>，</a:t>
            </a:r>
            <a:r>
              <a:rPr lang="en-US" altLang="zh-CN" sz="1100">
                <a:solidFill>
                  <a:schemeClr val="tx1"/>
                </a:solidFill>
              </a:rPr>
              <a:t>exit</a:t>
            </a:r>
            <a:r>
              <a:rPr lang="zh-CN" altLang="en-US" sz="1100">
                <a:solidFill>
                  <a:schemeClr val="tx1"/>
                </a:solidFill>
              </a:rPr>
              <a:t>，</a:t>
            </a:r>
            <a:r>
              <a:rPr lang="en-US" altLang="zh-CN" sz="1100">
                <a:solidFill>
                  <a:schemeClr val="tx1"/>
                </a:solidFill>
              </a:rPr>
              <a:t>on ramp</a:t>
            </a:r>
            <a:r>
              <a:rPr lang="zh-CN" altLang="en-US" sz="1100">
                <a:solidFill>
                  <a:schemeClr val="tx1"/>
                </a:solidFill>
              </a:rPr>
              <a:t>（上匝道），</a:t>
            </a:r>
            <a:r>
              <a:rPr lang="en-US" altLang="zh-CN" sz="1100">
                <a:solidFill>
                  <a:schemeClr val="tx1"/>
                </a:solidFill>
              </a:rPr>
              <a:t>off ramp</a:t>
            </a:r>
            <a:r>
              <a:rPr lang="zh-CN" altLang="en-US" sz="1100">
                <a:solidFill>
                  <a:schemeClr val="tx1"/>
                </a:solidFill>
              </a:rPr>
              <a:t>（下匝道）</a:t>
            </a:r>
            <a:endParaRPr lang="zh-CN" altLang="en-US" sz="1100">
              <a:solidFill>
                <a:schemeClr val="tx1"/>
              </a:solidFill>
            </a:endParaRPr>
          </a:p>
          <a:p>
            <a:pPr algn="l"/>
            <a:r>
              <a:rPr lang="zh-CN" altLang="en-US" sz="1100" b="1">
                <a:solidFill>
                  <a:srgbClr val="FF0000"/>
                </a:solidFill>
              </a:rPr>
              <a:t>停车场地图中与</a:t>
            </a:r>
            <a:r>
              <a:rPr lang="en-US" altLang="zh-CN" sz="1100" b="1">
                <a:solidFill>
                  <a:srgbClr val="FF0000"/>
                </a:solidFill>
              </a:rPr>
              <a:t>opendrive</a:t>
            </a:r>
            <a:r>
              <a:rPr lang="zh-CN" altLang="en-US" sz="1100" b="1">
                <a:solidFill>
                  <a:srgbClr val="FF0000"/>
                </a:solidFill>
              </a:rPr>
              <a:t>不同的元素吗？怎么表达的？停车场的高精地图采用了</a:t>
            </a:r>
            <a:r>
              <a:rPr lang="en-US" altLang="zh-CN" sz="1100" b="1">
                <a:solidFill>
                  <a:srgbClr val="FF0000"/>
                </a:solidFill>
              </a:rPr>
              <a:t>opendrive</a:t>
            </a:r>
            <a:r>
              <a:rPr lang="zh-CN" altLang="en-US" sz="1100" b="1">
                <a:solidFill>
                  <a:srgbClr val="FF0000"/>
                </a:solidFill>
              </a:rPr>
              <a:t>的标准吗？</a:t>
            </a:r>
            <a:endParaRPr lang="zh-CN" altLang="en-US" sz="1100" b="1">
              <a:solidFill>
                <a:srgbClr val="FF0000"/>
              </a:solidFill>
            </a:endParaRPr>
          </a:p>
          <a:p>
            <a:pPr algn="l"/>
            <a:r>
              <a:rPr lang="en-US" altLang="zh-CN" sz="1100">
                <a:solidFill>
                  <a:schemeClr val="tx1"/>
                </a:solidFill>
              </a:rPr>
              <a:t>Road</a:t>
            </a:r>
            <a:r>
              <a:rPr lang="zh-CN" altLang="en-US" sz="1100">
                <a:solidFill>
                  <a:schemeClr val="tx1"/>
                </a:solidFill>
              </a:rPr>
              <a:t>解析完以后具体实现还得调用</a:t>
            </a:r>
            <a:r>
              <a:rPr lang="en-US" altLang="zh-CN" sz="1100">
                <a:solidFill>
                  <a:schemeClr val="tx1"/>
                </a:solidFill>
              </a:rPr>
              <a:t>map_builder</a:t>
            </a:r>
            <a:r>
              <a:rPr lang="zh-CN" altLang="en-US" sz="1100">
                <a:solidFill>
                  <a:schemeClr val="tx1"/>
                </a:solidFill>
              </a:rPr>
              <a:t>的各种方法；</a:t>
            </a:r>
            <a:endParaRPr lang="zh-CN" altLang="en-US" sz="1100">
              <a:solidFill>
                <a:schemeClr val="tx1"/>
              </a:solidFill>
            </a:endParaRPr>
          </a:p>
          <a:p>
            <a:pPr algn="l"/>
            <a:endParaRPr lang="zh-CN" altLang="en-US" sz="1100">
              <a:solidFill>
                <a:schemeClr val="tx1"/>
              </a:solidFill>
            </a:endParaRPr>
          </a:p>
          <a:p>
            <a:pPr algn="l"/>
            <a:r>
              <a:rPr lang="zh-CN" altLang="en-US" sz="1100" b="1">
                <a:solidFill>
                  <a:srgbClr val="00B050"/>
                </a:solidFill>
              </a:rPr>
              <a:t>高精地图上为什么不画掉头的车道线关联关系？如果没有，就是没有画，在某些百度建的图里边，我们就看到掉头的车道线连接关系，比如通州试验场。</a:t>
            </a:r>
            <a:endParaRPr lang="zh-CN" altLang="en-US" sz="1100" b="1">
              <a:solidFill>
                <a:srgbClr val="00B050"/>
              </a:solidFill>
            </a:endParaRPr>
          </a:p>
          <a:p>
            <a:pPr algn="l"/>
            <a:endParaRPr lang="zh-CN" altLang="en-US" sz="1100" b="1">
              <a:solidFill>
                <a:srgbClr val="00B050"/>
              </a:solidFill>
            </a:endParaRPr>
          </a:p>
          <a:p>
            <a:pPr algn="l"/>
            <a:r>
              <a:rPr lang="zh-CN" altLang="en-US" sz="1100" b="1">
                <a:solidFill>
                  <a:srgbClr val="00B050"/>
                </a:solidFill>
              </a:rPr>
              <a:t>为什么解析器中没有解析</a:t>
            </a:r>
            <a:r>
              <a:rPr lang="en-US" altLang="zh-CN" sz="1100" b="1">
                <a:solidFill>
                  <a:srgbClr val="00B050"/>
                </a:solidFill>
              </a:rPr>
              <a:t>planview</a:t>
            </a:r>
            <a:r>
              <a:rPr lang="zh-CN" altLang="en-US" sz="1100" b="1">
                <a:solidFill>
                  <a:srgbClr val="00B050"/>
                </a:solidFill>
              </a:rPr>
              <a:t>？</a:t>
            </a:r>
            <a:r>
              <a:rPr lang="en-US" altLang="zh-CN" sz="1100" b="1">
                <a:solidFill>
                  <a:srgbClr val="00B050"/>
                </a:solidFill>
              </a:rPr>
              <a:t>planview</a:t>
            </a:r>
            <a:r>
              <a:rPr lang="zh-CN" altLang="en-US" sz="1100" b="1">
                <a:solidFill>
                  <a:srgbClr val="00B050"/>
                </a:solidFill>
              </a:rPr>
              <a:t>在</a:t>
            </a:r>
            <a:r>
              <a:rPr lang="en-US" altLang="zh-CN" sz="1100" b="1">
                <a:solidFill>
                  <a:srgbClr val="00B050"/>
                </a:solidFill>
              </a:rPr>
              <a:t>Geometry</a:t>
            </a:r>
            <a:r>
              <a:rPr lang="zh-CN" altLang="en-US" sz="1100" b="1">
                <a:solidFill>
                  <a:srgbClr val="00B050"/>
                </a:solidFill>
              </a:rPr>
              <a:t>解析器中表达。</a:t>
            </a:r>
            <a:endParaRPr lang="zh-CN" altLang="en-US" sz="1100" b="1">
              <a:solidFill>
                <a:srgbClr val="00B050"/>
              </a:solidFill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477520" y="236855"/>
            <a:ext cx="1129665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200">
                <a:solidFill>
                  <a:schemeClr val="tx1"/>
                </a:solidFill>
              </a:rPr>
              <a:t>RoadParser</a:t>
            </a:r>
            <a:endParaRPr lang="en-US" altLang="zh-CN" sz="3200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2180" y="4504690"/>
            <a:ext cx="4335780" cy="19056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477520" y="855980"/>
            <a:ext cx="11296650" cy="5554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sz="1100">
                <a:solidFill>
                  <a:schemeClr val="tx1"/>
                </a:solidFill>
              </a:rPr>
              <a:t>交叉口是指的是三条或更多道路相聚的地方，与其相关的道路被分为两种类型：来路（IncomingRoad）和连接道路（ConnectonRoad）。</a:t>
            </a:r>
            <a:endParaRPr sz="1100">
              <a:solidFill>
                <a:schemeClr val="tx1"/>
              </a:solidFill>
            </a:endParaRPr>
          </a:p>
          <a:p>
            <a:pPr algn="l"/>
            <a:endParaRPr sz="1100">
              <a:solidFill>
                <a:schemeClr val="tx1"/>
              </a:solidFill>
            </a:endParaRPr>
          </a:p>
          <a:p>
            <a:pPr algn="l"/>
            <a:r>
              <a:rPr sz="1100">
                <a:solidFill>
                  <a:schemeClr val="tx1"/>
                </a:solidFill>
              </a:rPr>
              <a:t>来路包含了通向交叉口的车道，当然来路肯定不再交叉口中。而OpenDRIVE中没有对去路做定义，那么来路也可以视为去路，具体的判断标准是通过&lt;connection&gt;元素内的&lt;contactPoint&gt;属性来判断</a:t>
            </a:r>
            <a:r>
              <a:rPr lang="en-US" sz="1100">
                <a:solidFill>
                  <a:schemeClr val="tx1"/>
                </a:solidFill>
              </a:rPr>
              <a:t>, </a:t>
            </a:r>
            <a:r>
              <a:rPr sz="1100">
                <a:solidFill>
                  <a:schemeClr val="tx1"/>
                </a:solidFill>
                <a:sym typeface="+mn-ea"/>
              </a:rPr>
              <a:t>contactPoin</a:t>
            </a:r>
            <a:r>
              <a:rPr lang="en-US" sz="110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1100">
                <a:solidFill>
                  <a:schemeClr val="tx1"/>
                </a:solidFill>
                <a:sym typeface="+mn-ea"/>
              </a:rPr>
              <a:t>有</a:t>
            </a:r>
            <a:r>
              <a:rPr lang="en-US" altLang="zh-CN" sz="1100">
                <a:solidFill>
                  <a:schemeClr val="tx1"/>
                </a:solidFill>
                <a:sym typeface="+mn-ea"/>
              </a:rPr>
              <a:t>start</a:t>
            </a:r>
            <a:r>
              <a:rPr lang="zh-CN" altLang="en-US" sz="110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1100">
                <a:solidFill>
                  <a:schemeClr val="tx1"/>
                </a:solidFill>
                <a:sym typeface="+mn-ea"/>
              </a:rPr>
              <a:t>end</a:t>
            </a:r>
            <a:r>
              <a:rPr lang="zh-CN" altLang="en-US" sz="1100">
                <a:solidFill>
                  <a:schemeClr val="tx1"/>
                </a:solidFill>
                <a:sym typeface="+mn-ea"/>
              </a:rPr>
              <a:t>两种。</a:t>
            </a:r>
            <a:r>
              <a:rPr lang="en-US" altLang="zh-CN" sz="1100">
                <a:solidFill>
                  <a:schemeClr val="tx1"/>
                </a:solidFill>
                <a:sym typeface="+mn-ea"/>
              </a:rPr>
              <a:t>start</a:t>
            </a:r>
            <a:r>
              <a:rPr lang="zh-CN" altLang="en-US" sz="1100">
                <a:solidFill>
                  <a:schemeClr val="tx1"/>
                </a:solidFill>
                <a:sym typeface="+mn-ea"/>
              </a:rPr>
              <a:t>是来？</a:t>
            </a:r>
            <a:r>
              <a:rPr lang="en-US" altLang="zh-CN" sz="1100">
                <a:solidFill>
                  <a:schemeClr val="tx1"/>
                </a:solidFill>
                <a:sym typeface="+mn-ea"/>
              </a:rPr>
              <a:t>end</a:t>
            </a:r>
            <a:r>
              <a:rPr lang="zh-CN" altLang="en-US" sz="1100">
                <a:solidFill>
                  <a:schemeClr val="tx1"/>
                </a:solidFill>
                <a:sym typeface="+mn-ea"/>
              </a:rPr>
              <a:t>是去？</a:t>
            </a:r>
            <a:endParaRPr lang="zh-CN" altLang="en-US" sz="11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1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100">
                <a:solidFill>
                  <a:schemeClr val="tx1"/>
                </a:solidFill>
                <a:sym typeface="+mn-ea"/>
              </a:rPr>
              <a:t>这里的起始点和终点都是相对于道路参考线来看的。官方文档中也给出了start和end值的描述，尽管有些晦涩难懂：</a:t>
            </a:r>
            <a:endParaRPr lang="zh-CN" altLang="en-US" sz="11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100">
                <a:solidFill>
                  <a:schemeClr val="tx1"/>
                </a:solidFill>
                <a:sym typeface="+mn-ea"/>
              </a:rPr>
              <a:t>"start"值必须用于标明联接道路正在沿&lt;laneLink&gt;元素中的连接延伸。</a:t>
            </a:r>
            <a:endParaRPr lang="zh-CN" altLang="en-US" sz="11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100">
                <a:solidFill>
                  <a:schemeClr val="tx1"/>
                </a:solidFill>
                <a:sym typeface="+mn-ea"/>
              </a:rPr>
              <a:t>"end"值必须用于标明联接道路正在沿&lt;laneLink&gt;元素中的连接的反方向延伸。</a:t>
            </a:r>
            <a:endParaRPr lang="zh-CN" altLang="en-US" sz="11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1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100">
                <a:solidFill>
                  <a:schemeClr val="tx1"/>
                </a:solidFill>
                <a:sym typeface="+mn-ea"/>
              </a:rPr>
              <a:t>连接道路是在交叉口中的道路，该道路描述了车辆穿过一个交叉口的路线。其连接道路和来路的道路参考线应当是连接的，否则车道之间线路不通。</a:t>
            </a:r>
            <a:endParaRPr lang="zh-CN" altLang="en-US" sz="11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100">
                <a:solidFill>
                  <a:schemeClr val="tx1"/>
                </a:solidFill>
                <a:sym typeface="+mn-ea"/>
              </a:rPr>
              <a:t>如上图所示，画出了来路和连接道路之间的前后连接关系，当然这里的来路也包括去路。其实很好理解，就是能否在交叉口中通行，能的话就一定有道路的连接。</a:t>
            </a:r>
            <a:endParaRPr lang="zh-CN" altLang="en-US" sz="11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1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100">
                <a:solidFill>
                  <a:schemeClr val="tx1"/>
                </a:solidFill>
                <a:sym typeface="+mn-ea"/>
              </a:rPr>
              <a:t>在&lt;connection&gt;元素中会有至少一个车道连接，用&lt;laneLink&gt;来表示：</a:t>
            </a:r>
            <a:endParaRPr lang="zh-CN" altLang="en-US" sz="11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1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100">
                <a:solidFill>
                  <a:schemeClr val="tx1"/>
                </a:solidFill>
                <a:sym typeface="+mn-ea"/>
              </a:rPr>
              <a:t>from 来路的车道ID</a:t>
            </a:r>
            <a:endParaRPr lang="zh-CN" altLang="en-US" sz="11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100">
                <a:solidFill>
                  <a:schemeClr val="tx1"/>
                </a:solidFill>
                <a:sym typeface="+mn-ea"/>
              </a:rPr>
              <a:t>to 连接道路的车道ID</a:t>
            </a:r>
            <a:endParaRPr lang="zh-CN" altLang="en-US" sz="11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1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100" b="1">
                <a:solidFill>
                  <a:srgbClr val="00B050"/>
                </a:solidFill>
                <a:sym typeface="+mn-ea"/>
              </a:rPr>
              <a:t>junction</a:t>
            </a:r>
            <a:r>
              <a:rPr lang="zh-CN" altLang="en-US" sz="1100" b="1">
                <a:solidFill>
                  <a:srgbClr val="00B050"/>
                </a:solidFill>
                <a:sym typeface="+mn-ea"/>
              </a:rPr>
              <a:t>中的</a:t>
            </a:r>
            <a:r>
              <a:rPr lang="en-US" altLang="zh-CN" sz="1100" b="1">
                <a:solidFill>
                  <a:srgbClr val="00B050"/>
                </a:solidFill>
                <a:sym typeface="+mn-ea"/>
              </a:rPr>
              <a:t>controller</a:t>
            </a:r>
            <a:r>
              <a:rPr lang="zh-CN" altLang="en-US" sz="1100" b="1">
                <a:solidFill>
                  <a:srgbClr val="00B050"/>
                </a:solidFill>
                <a:sym typeface="+mn-ea"/>
              </a:rPr>
              <a:t>表示什么？表示这个</a:t>
            </a:r>
            <a:r>
              <a:rPr lang="en-US" altLang="zh-CN" sz="1100" b="1">
                <a:solidFill>
                  <a:srgbClr val="00B050"/>
                </a:solidFill>
                <a:sym typeface="+mn-ea"/>
              </a:rPr>
              <a:t>junction</a:t>
            </a:r>
            <a:r>
              <a:rPr lang="zh-CN" altLang="en-US" sz="1100" b="1">
                <a:solidFill>
                  <a:srgbClr val="00B050"/>
                </a:solidFill>
                <a:sym typeface="+mn-ea"/>
              </a:rPr>
              <a:t>里边存在的</a:t>
            </a:r>
            <a:r>
              <a:rPr lang="en-US" altLang="zh-CN" sz="1100" b="1">
                <a:solidFill>
                  <a:srgbClr val="00B050"/>
                </a:solidFill>
                <a:sym typeface="+mn-ea"/>
              </a:rPr>
              <a:t>controller</a:t>
            </a:r>
            <a:r>
              <a:rPr lang="zh-CN" altLang="en-US" sz="1100" b="1">
                <a:solidFill>
                  <a:srgbClr val="00B050"/>
                </a:solidFill>
                <a:sym typeface="+mn-ea"/>
              </a:rPr>
              <a:t>，即存在的交通标志，交通灯，路面标志等</a:t>
            </a:r>
            <a:endParaRPr lang="zh-CN" altLang="en-US" sz="1100" b="1">
              <a:solidFill>
                <a:srgbClr val="00B050"/>
              </a:solidFill>
              <a:sym typeface="+mn-ea"/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477520" y="236855"/>
            <a:ext cx="1129665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200">
                <a:solidFill>
                  <a:schemeClr val="tx1"/>
                </a:solidFill>
              </a:rPr>
              <a:t>JunctionParser</a:t>
            </a:r>
            <a:endParaRPr lang="en-US" altLang="zh-CN" sz="320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20" y="4029710"/>
            <a:ext cx="3432810" cy="2028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990" y="4040505"/>
            <a:ext cx="2922270" cy="20180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477520" y="855980"/>
            <a:ext cx="11296650" cy="78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zh-CN" altLang="en-US" sz="1100">
                <a:solidFill>
                  <a:schemeClr val="tx1"/>
                </a:solidFill>
                <a:sym typeface="+mn-ea"/>
              </a:rPr>
              <a:t>几何类型有圆弧，螺旋线，三次多项式曲线</a:t>
            </a:r>
            <a:endParaRPr lang="zh-CN" altLang="en-US" sz="11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100">
                <a:solidFill>
                  <a:schemeClr val="tx1"/>
                </a:solidFill>
                <a:sym typeface="+mn-ea"/>
              </a:rPr>
              <a:t>hdg — 给出起始朝向，用弧度表示 heading degree?</a:t>
            </a:r>
            <a:endParaRPr lang="en-US" altLang="zh-CN" sz="1100">
              <a:solidFill>
                <a:schemeClr val="tx1"/>
              </a:solidFill>
              <a:sym typeface="+mn-ea"/>
            </a:endParaRPr>
          </a:p>
          <a:p>
            <a:pPr algn="l"/>
            <a:endParaRPr lang="en-US" altLang="zh-CN" sz="1100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477520" y="236855"/>
            <a:ext cx="1129665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200">
                <a:solidFill>
                  <a:schemeClr val="tx1"/>
                </a:solidFill>
              </a:rPr>
              <a:t>GeometryParser</a:t>
            </a: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477520" y="2557780"/>
            <a:ext cx="11296650" cy="1144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zh-CN" altLang="en-US" sz="1100">
                <a:solidFill>
                  <a:schemeClr val="tx1"/>
                </a:solidFill>
                <a:sym typeface="+mn-ea"/>
              </a:rPr>
              <a:t>对于</a:t>
            </a:r>
            <a:r>
              <a:rPr lang="en-US" altLang="zh-CN" sz="1100">
                <a:solidFill>
                  <a:schemeClr val="tx1"/>
                </a:solidFill>
                <a:sym typeface="+mn-ea"/>
              </a:rPr>
              <a:t>pnc</a:t>
            </a:r>
            <a:r>
              <a:rPr lang="zh-CN" altLang="en-US" sz="1100">
                <a:solidFill>
                  <a:schemeClr val="tx1"/>
                </a:solidFill>
                <a:sym typeface="+mn-ea"/>
              </a:rPr>
              <a:t>而言，有意义且比较特殊的是</a:t>
            </a:r>
            <a:r>
              <a:rPr lang="en-US" altLang="zh-CN" sz="1100">
                <a:solidFill>
                  <a:schemeClr val="tx1"/>
                </a:solidFill>
                <a:sym typeface="+mn-ea"/>
              </a:rPr>
              <a:t>lane change</a:t>
            </a:r>
            <a:r>
              <a:rPr lang="zh-CN" altLang="en-US" sz="1100">
                <a:solidFill>
                  <a:schemeClr val="tx1"/>
                </a:solidFill>
                <a:sym typeface="+mn-ea"/>
              </a:rPr>
              <a:t>，还有</a:t>
            </a:r>
            <a:r>
              <a:rPr lang="en-US" altLang="zh-CN" sz="1100">
                <a:solidFill>
                  <a:schemeClr val="tx1"/>
                </a:solidFill>
                <a:sym typeface="+mn-ea"/>
              </a:rPr>
              <a:t>road_mark_id</a:t>
            </a:r>
            <a:endParaRPr lang="en-US" altLang="zh-CN" sz="1100">
              <a:solidFill>
                <a:schemeClr val="tx1"/>
              </a:solidFill>
              <a:sym typeface="+mn-ea"/>
            </a:endParaRPr>
          </a:p>
          <a:p>
            <a:pPr algn="l"/>
            <a:endParaRPr lang="en-US" altLang="zh-CN" sz="11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100">
                <a:solidFill>
                  <a:schemeClr val="tx1"/>
                </a:solidFill>
                <a:sym typeface="+mn-ea"/>
              </a:rPr>
              <a:t>line</a:t>
            </a:r>
            <a:r>
              <a:rPr lang="zh-CN" altLang="en-US" sz="1100">
                <a:solidFill>
                  <a:schemeClr val="tx1"/>
                </a:solidFill>
                <a:sym typeface="+mn-ea"/>
              </a:rPr>
              <a:t>标签下的</a:t>
            </a:r>
            <a:r>
              <a:rPr lang="en-US" altLang="zh-CN" sz="1100">
                <a:solidFill>
                  <a:schemeClr val="tx1"/>
                </a:solidFill>
                <a:sym typeface="+mn-ea"/>
              </a:rPr>
              <a:t>space</a:t>
            </a:r>
            <a:r>
              <a:rPr lang="zh-CN" altLang="en-US" sz="110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1100">
                <a:solidFill>
                  <a:schemeClr val="tx1"/>
                </a:solidFill>
                <a:sym typeface="+mn-ea"/>
              </a:rPr>
              <a:t>rule</a:t>
            </a:r>
            <a:r>
              <a:rPr lang="zh-CN" altLang="en-US" sz="110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1100">
                <a:solidFill>
                  <a:schemeClr val="tx1"/>
                </a:solidFill>
                <a:sym typeface="+mn-ea"/>
              </a:rPr>
              <a:t>Town02</a:t>
            </a:r>
            <a:r>
              <a:rPr lang="zh-CN" altLang="en-US" sz="1100">
                <a:solidFill>
                  <a:schemeClr val="tx1"/>
                </a:solidFill>
                <a:sym typeface="+mn-ea"/>
              </a:rPr>
              <a:t>中没有，尚不知表达和意思？</a:t>
            </a:r>
            <a:endParaRPr lang="zh-CN" altLang="en-US" sz="11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1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100">
                <a:solidFill>
                  <a:schemeClr val="tx1"/>
                </a:solidFill>
                <a:sym typeface="+mn-ea"/>
              </a:rPr>
              <a:t>车道里边也有限速</a:t>
            </a:r>
            <a:r>
              <a:rPr lang="en-US" altLang="zh-CN" sz="1100">
                <a:solidFill>
                  <a:schemeClr val="tx1"/>
                </a:solidFill>
                <a:sym typeface="+mn-ea"/>
              </a:rPr>
              <a:t>max speed</a:t>
            </a:r>
            <a:r>
              <a:rPr lang="zh-CN" altLang="en-US" sz="1100">
                <a:solidFill>
                  <a:schemeClr val="tx1"/>
                </a:solidFill>
                <a:sym typeface="+mn-ea"/>
              </a:rPr>
              <a:t>？</a:t>
            </a:r>
            <a:endParaRPr lang="zh-CN" altLang="en-US" sz="11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477520" y="1938655"/>
            <a:ext cx="1129665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200">
                <a:solidFill>
                  <a:schemeClr val="tx1"/>
                </a:solidFill>
              </a:rPr>
              <a:t>LaneParser</a:t>
            </a:r>
            <a:endParaRPr lang="en-US" altLang="zh-CN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477520" y="855980"/>
            <a:ext cx="11296650" cy="533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 sz="1100">
                <a:solidFill>
                  <a:schemeClr val="tx1"/>
                </a:solidFill>
                <a:sym typeface="+mn-ea"/>
              </a:rPr>
              <a:t>s_position,  t_position, </a:t>
            </a:r>
            <a:r>
              <a:rPr lang="zh-CN" altLang="en-US" sz="1100">
                <a:solidFill>
                  <a:schemeClr val="tx1"/>
                </a:solidFill>
                <a:sym typeface="+mn-ea"/>
              </a:rPr>
              <a:t>在</a:t>
            </a:r>
            <a:r>
              <a:rPr lang="en-US" altLang="zh-CN" sz="1100">
                <a:solidFill>
                  <a:schemeClr val="tx1"/>
                </a:solidFill>
                <a:sym typeface="+mn-ea"/>
              </a:rPr>
              <a:t>opendrive</a:t>
            </a:r>
            <a:r>
              <a:rPr lang="zh-CN" altLang="en-US" sz="1100">
                <a:solidFill>
                  <a:schemeClr val="tx1"/>
                </a:solidFill>
                <a:sym typeface="+mn-ea"/>
              </a:rPr>
              <a:t>中有类似于</a:t>
            </a:r>
            <a:r>
              <a:rPr lang="en-US" altLang="zh-CN" sz="1100">
                <a:solidFill>
                  <a:schemeClr val="tx1"/>
                </a:solidFill>
                <a:sym typeface="+mn-ea"/>
              </a:rPr>
              <a:t>sl</a:t>
            </a:r>
            <a:r>
              <a:rPr lang="zh-CN" altLang="en-US" sz="1100">
                <a:solidFill>
                  <a:schemeClr val="tx1"/>
                </a:solidFill>
                <a:sym typeface="+mn-ea"/>
              </a:rPr>
              <a:t>坐标系的</a:t>
            </a:r>
            <a:r>
              <a:rPr lang="en-US" altLang="zh-CN" sz="1100">
                <a:solidFill>
                  <a:schemeClr val="tx1"/>
                </a:solidFill>
                <a:sym typeface="+mn-ea"/>
              </a:rPr>
              <a:t>st</a:t>
            </a:r>
            <a:r>
              <a:rPr lang="zh-CN" altLang="en-US" sz="1100">
                <a:solidFill>
                  <a:schemeClr val="tx1"/>
                </a:solidFill>
                <a:sym typeface="+mn-ea"/>
              </a:rPr>
              <a:t>坐标系，</a:t>
            </a:r>
            <a:r>
              <a:rPr lang="en-US" altLang="zh-CN" sz="110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1100">
                <a:solidFill>
                  <a:schemeClr val="tx1"/>
                </a:solidFill>
                <a:sym typeface="+mn-ea"/>
              </a:rPr>
              <a:t>相当于垂直于车道线曲线的方向；</a:t>
            </a:r>
            <a:endParaRPr lang="en-US" altLang="zh-CN" sz="11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100">
                <a:solidFill>
                  <a:schemeClr val="tx1"/>
                </a:solidFill>
                <a:sym typeface="+mn-ea"/>
              </a:rPr>
              <a:t>signal_id,  name, dynamic, </a:t>
            </a:r>
            <a:r>
              <a:rPr lang="zh-CN" altLang="en-US" sz="1100">
                <a:solidFill>
                  <a:schemeClr val="tx1"/>
                </a:solidFill>
                <a:sym typeface="+mn-ea"/>
              </a:rPr>
              <a:t>红绿灯就是动态的，其他的都是静态的？</a:t>
            </a:r>
            <a:endParaRPr lang="zh-CN" altLang="en-US" sz="11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100">
                <a:solidFill>
                  <a:schemeClr val="tx1"/>
                </a:solidFill>
                <a:sym typeface="+mn-ea"/>
              </a:rPr>
              <a:t>orientation,  zOffset, country,  type,  subtype, </a:t>
            </a:r>
            <a:r>
              <a:rPr lang="zh-CN" altLang="en-US" sz="1100">
                <a:solidFill>
                  <a:schemeClr val="tx1"/>
                </a:solidFill>
                <a:sym typeface="+mn-ea"/>
              </a:rPr>
              <a:t>类型和子类型表达什么？</a:t>
            </a:r>
            <a:endParaRPr lang="zh-CN" altLang="en-US" sz="11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100">
                <a:solidFill>
                  <a:schemeClr val="tx1"/>
                </a:solidFill>
                <a:sym typeface="+mn-ea"/>
              </a:rPr>
              <a:t>value, </a:t>
            </a:r>
            <a:r>
              <a:rPr lang="zh-CN" altLang="en-US" sz="1100">
                <a:solidFill>
                  <a:schemeClr val="tx1"/>
                </a:solidFill>
                <a:sym typeface="+mn-ea"/>
              </a:rPr>
              <a:t>有的应该有值，有的应该没值？</a:t>
            </a:r>
            <a:r>
              <a:rPr lang="en-US" altLang="zh-CN" sz="1100">
                <a:solidFill>
                  <a:schemeClr val="tx1"/>
                </a:solidFill>
                <a:sym typeface="+mn-ea"/>
              </a:rPr>
              <a:t>unit</a:t>
            </a:r>
            <a:endParaRPr lang="en-US" altLang="zh-CN" sz="11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100">
                <a:solidFill>
                  <a:schemeClr val="tx1"/>
                </a:solidFill>
                <a:sym typeface="+mn-ea"/>
              </a:rPr>
              <a:t>height, width, text </a:t>
            </a:r>
            <a:r>
              <a:rPr lang="zh-CN" altLang="en-US" sz="1100">
                <a:solidFill>
                  <a:schemeClr val="tx1"/>
                </a:solidFill>
                <a:sym typeface="+mn-ea"/>
              </a:rPr>
              <a:t>比如停车标志牌的高度，宽度，上边的文字</a:t>
            </a:r>
            <a:endParaRPr lang="en-US" altLang="zh-CN" sz="11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100">
                <a:solidFill>
                  <a:schemeClr val="tx1"/>
                </a:solidFill>
                <a:sym typeface="+mn-ea"/>
              </a:rPr>
              <a:t>hOffset, </a:t>
            </a:r>
            <a:r>
              <a:rPr lang="zh-CN" altLang="en-US" sz="1100">
                <a:solidFill>
                  <a:schemeClr val="tx1"/>
                </a:solidFill>
                <a:sym typeface="+mn-ea"/>
              </a:rPr>
              <a:t>表达什么？</a:t>
            </a:r>
            <a:endParaRPr lang="en-US" altLang="zh-CN" sz="11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100">
                <a:solidFill>
                  <a:schemeClr val="tx1"/>
                </a:solidFill>
                <a:sym typeface="+mn-ea"/>
              </a:rPr>
              <a:t>pitch, roll</a:t>
            </a:r>
            <a:endParaRPr lang="en-US" altLang="zh-CN" sz="1100">
              <a:solidFill>
                <a:schemeClr val="tx1"/>
              </a:solidFill>
              <a:sym typeface="+mn-ea"/>
            </a:endParaRPr>
          </a:p>
          <a:p>
            <a:pPr algn="l"/>
            <a:endParaRPr lang="en-US" altLang="zh-CN" sz="11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100">
                <a:solidFill>
                  <a:schemeClr val="tx1"/>
                </a:solidFill>
                <a:sym typeface="+mn-ea"/>
              </a:rPr>
              <a:t>validity</a:t>
            </a:r>
            <a:endParaRPr lang="en-US" altLang="zh-CN" sz="11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100">
                <a:solidFill>
                  <a:schemeClr val="tx1"/>
                </a:solidFill>
                <a:sym typeface="+mn-ea"/>
              </a:rPr>
              <a:t>dependency</a:t>
            </a:r>
            <a:endParaRPr lang="en-US" altLang="zh-CN" sz="11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100">
                <a:solidFill>
                  <a:schemeClr val="tx1"/>
                </a:solidFill>
                <a:sym typeface="+mn-ea"/>
              </a:rPr>
              <a:t>signalReference</a:t>
            </a:r>
            <a:endParaRPr lang="en-US" altLang="zh-CN" sz="1100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477520" y="236855"/>
            <a:ext cx="1129665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200">
                <a:solidFill>
                  <a:schemeClr val="tx1"/>
                </a:solidFill>
              </a:rPr>
              <a:t>SignalParser</a:t>
            </a:r>
            <a:endParaRPr lang="en-US" altLang="zh-CN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477520" y="855980"/>
            <a:ext cx="11296650" cy="533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zh-CN" altLang="en-US" sz="1100">
                <a:solidFill>
                  <a:schemeClr val="tx1"/>
                </a:solidFill>
                <a:sym typeface="+mn-ea"/>
              </a:rPr>
              <a:t>几何类型有圆弧，螺旋线，三次多项式曲线</a:t>
            </a:r>
            <a:endParaRPr lang="zh-CN" altLang="en-US" sz="11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100">
                <a:solidFill>
                  <a:schemeClr val="tx1"/>
                </a:solidFill>
                <a:sym typeface="+mn-ea"/>
              </a:rPr>
              <a:t>hdg — 给出起始朝向，用弧度表示 heading degree?</a:t>
            </a:r>
            <a:endParaRPr lang="en-US" altLang="zh-CN" sz="1100">
              <a:solidFill>
                <a:schemeClr val="tx1"/>
              </a:solidFill>
              <a:sym typeface="+mn-ea"/>
            </a:endParaRPr>
          </a:p>
          <a:p>
            <a:pPr algn="l"/>
            <a:endParaRPr lang="en-US" altLang="zh-CN" sz="1100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477520" y="236855"/>
            <a:ext cx="1129665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200">
                <a:solidFill>
                  <a:schemeClr val="tx1"/>
                </a:solidFill>
              </a:rPr>
              <a:t>ControllerParser</a:t>
            </a:r>
            <a:endParaRPr lang="en-US" altLang="zh-CN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2159</Words>
  <Application>WPS Presentation</Application>
  <PresentationFormat>宽屏</PresentationFormat>
  <Paragraphs>75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Nimbus Roman No9 L</vt:lpstr>
      <vt:lpstr>SimSun</vt:lpstr>
      <vt:lpstr>Droid Sans Fallback</vt:lpstr>
      <vt:lpstr>Calibri</vt:lpstr>
      <vt:lpstr>DejaVu Sans</vt:lpstr>
      <vt:lpstr>Microsoft YaHei</vt:lpstr>
      <vt:lpstr>Arial Unicode MS</vt:lpstr>
      <vt:lpstr>Calibri Light</vt:lpstr>
      <vt:lpstr>SimSun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yxb</cp:lastModifiedBy>
  <cp:revision>96</cp:revision>
  <dcterms:created xsi:type="dcterms:W3CDTF">2022-10-24T11:02:28Z</dcterms:created>
  <dcterms:modified xsi:type="dcterms:W3CDTF">2022-10-24T11:02:28Z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