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477520" y="231140"/>
            <a:ext cx="2441575" cy="2844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100">
                <a:solidFill>
                  <a:schemeClr val="tx1"/>
                </a:solidFill>
              </a:rPr>
              <a:t>内置的车型</a:t>
            </a:r>
            <a:endParaRPr lang="zh-CN" altLang="en-US" sz="11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072"/>
          <a:stretch>
            <a:fillRect/>
          </a:stretch>
        </p:blipFill>
        <p:spPr>
          <a:xfrm>
            <a:off x="477520" y="755650"/>
            <a:ext cx="6501765" cy="5534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563880"/>
            <a:ext cx="4013200" cy="28270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100">
                <a:solidFill>
                  <a:schemeClr val="tx1"/>
                </a:solidFill>
              </a:rPr>
              <a:t>carla</a:t>
            </a:r>
            <a:r>
              <a:rPr lang="zh-CN" altLang="en-US" sz="1100">
                <a:solidFill>
                  <a:schemeClr val="tx1"/>
                </a:solidFill>
              </a:rPr>
              <a:t>中提供的</a:t>
            </a:r>
            <a:r>
              <a:rPr lang="en-US" altLang="zh-CN" sz="1100">
                <a:solidFill>
                  <a:schemeClr val="tx1"/>
                </a:solidFill>
              </a:rPr>
              <a:t>Town02</a:t>
            </a:r>
            <a:r>
              <a:rPr lang="zh-CN" altLang="en-US" sz="1100">
                <a:solidFill>
                  <a:schemeClr val="tx1"/>
                </a:solidFill>
              </a:rPr>
              <a:t>地图是最小的；</a:t>
            </a:r>
            <a:endParaRPr lang="zh-CN" altLang="en-US" sz="1100">
              <a:solidFill>
                <a:schemeClr val="tx1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0.9.11</a:t>
            </a:r>
            <a:r>
              <a:rPr lang="zh-CN" altLang="en-US" sz="1100">
                <a:solidFill>
                  <a:schemeClr val="tx1"/>
                </a:solidFill>
              </a:rPr>
              <a:t>及以后的地图分两类：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Town02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Town02_Opt;</a:t>
            </a:r>
            <a:endParaRPr lang="en-US" altLang="zh-CN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Town02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是不分层的，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Town02_Opt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是分层的；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分为以下这些层：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 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          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carla.MapLayer.NONE,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carla.MapLayer.Buildings,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carla.MapLayer.Decals,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贴花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carla.MapLayer.Foliage,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树脂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carla.MapLayer.Ground,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carla.MapLayer.ParkedVehicles,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carla.MapLayer.Particles,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carla.MapLayer.Props,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carla.MapLayer.StreetLights,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carla.MapLayer.Walls,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            carla.MapLayer.All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  <a:sym typeface="+mn-ea"/>
              </a:rPr>
              <a:t>None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是最小布局，由道路、人行道、交通灯和交通标志组成。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3893185"/>
            <a:ext cx="4023995" cy="2509520"/>
          </a:xfrm>
          <a:prstGeom prst="rect">
            <a:avLst/>
          </a:prstGeom>
        </p:spPr>
      </p:pic>
      <p:pic>
        <p:nvPicPr>
          <p:cNvPr id="2" name="Picture 1" descr="Town02_7294cc51da5435fa1d269f68dbfa304ca34f6a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09285" y="539750"/>
            <a:ext cx="5882005" cy="588200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76885" y="3509645"/>
            <a:ext cx="4013200" cy="383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100">
                <a:solidFill>
                  <a:schemeClr val="tx1"/>
                </a:solidFill>
                <a:sym typeface="+mn-ea"/>
              </a:rPr>
              <a:t>在非渲染模式源码中将</a:t>
            </a:r>
            <a:r>
              <a:rPr lang="en-US" altLang="zh-CN" sz="1100">
                <a:solidFill>
                  <a:schemeClr val="tx1"/>
                </a:solidFill>
                <a:sym typeface="+mn-ea"/>
              </a:rPr>
              <a:t>Town02</a:t>
            </a:r>
            <a:r>
              <a:rPr lang="zh-CN" altLang="en-US" sz="1100">
                <a:solidFill>
                  <a:schemeClr val="tx1"/>
                </a:solidFill>
                <a:sym typeface="+mn-ea"/>
              </a:rPr>
              <a:t>输出：</a:t>
            </a:r>
            <a:endParaRPr lang="zh-CN" altLang="en-US" sz="11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77520" y="231140"/>
            <a:ext cx="2441575" cy="2844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100">
                <a:solidFill>
                  <a:schemeClr val="tx1"/>
                </a:solidFill>
              </a:rPr>
              <a:t>高精地图</a:t>
            </a:r>
            <a:endParaRPr lang="zh-CN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564515"/>
            <a:ext cx="2441575" cy="58458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100">
                <a:solidFill>
                  <a:schemeClr val="tx1"/>
                </a:solidFill>
              </a:rPr>
              <a:t>地图限速标志</a:t>
            </a:r>
            <a:endParaRPr lang="zh-CN" sz="1100">
              <a:solidFill>
                <a:schemeClr val="tx1"/>
              </a:solidFill>
            </a:endParaRPr>
          </a:p>
          <a:p>
            <a:pPr algn="l"/>
            <a:r>
              <a:rPr lang="en-US" altLang="zh-CN" sz="1100">
                <a:solidFill>
                  <a:schemeClr val="tx1"/>
                </a:solidFill>
              </a:rPr>
              <a:t>x         y       road_id       speedlimit</a:t>
            </a:r>
            <a:endParaRPr lang="en-US" altLang="zh-CN" sz="1100">
              <a:solidFill>
                <a:schemeClr val="tx1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7.981    191.556    4    30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en-US" altLang="zh-CN" sz="1100">
                <a:solidFill>
                  <a:srgbClr val="00B050"/>
                </a:solidFill>
              </a:rPr>
              <a:t> </a:t>
            </a:r>
            <a:r>
              <a:rPr lang="zh-CN" sz="1100">
                <a:solidFill>
                  <a:srgbClr val="00B050"/>
                </a:solidFill>
              </a:rPr>
              <a:t>160.672    109.434    12    30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en-US" altLang="zh-CN" sz="1100">
                <a:solidFill>
                  <a:srgbClr val="00B050"/>
                </a:solidFill>
              </a:rPr>
              <a:t> </a:t>
            </a:r>
            <a:r>
              <a:rPr lang="zh-CN" sz="1100">
                <a:solidFill>
                  <a:srgbClr val="00B050"/>
                </a:solidFill>
              </a:rPr>
              <a:t>23.216    105.483    12    30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45.859    293.540    7    30</a:t>
            </a:r>
            <a:r>
              <a:rPr lang="zh-CN" sz="1100">
                <a:solidFill>
                  <a:schemeClr val="tx1"/>
                </a:solidFill>
              </a:rPr>
              <a:t> </a:t>
            </a:r>
            <a:endParaRPr lang="zh-CN" sz="1100">
              <a:solidFill>
                <a:schemeClr val="tx1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34.402    302.540    18    30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193.694    260.128    13    30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189.677    283.900    13    30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en-US" altLang="zh-CN" sz="1100">
                <a:solidFill>
                  <a:srgbClr val="00B050"/>
                </a:solidFill>
              </a:rPr>
              <a:t>  </a:t>
            </a:r>
            <a:r>
              <a:rPr lang="zh-CN" sz="1100">
                <a:solidFill>
                  <a:srgbClr val="00B050"/>
                </a:solidFill>
              </a:rPr>
              <a:t>161.437    306.527    19    30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-7.449    208.758    0    30</a:t>
            </a:r>
            <a:r>
              <a:rPr lang="zh-CN" sz="1100">
                <a:solidFill>
                  <a:schemeClr val="tx1"/>
                </a:solidFill>
              </a:rPr>
              <a:t> </a:t>
            </a:r>
            <a:endParaRPr lang="zh-CN" sz="1100">
              <a:solidFill>
                <a:schemeClr val="tx1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193.717    135.181    15    30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-3.400    135.221    1    30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74.209    302.539    19    30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147.550    105.443    12    90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22.957    109.484    12    90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143.752    109.446    12    60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46.226    105.400    12    60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  <a:sym typeface="+mn-ea"/>
              </a:rPr>
              <a:t>53.270    306.532    19    60</a:t>
            </a:r>
            <a:r>
              <a:rPr lang="zh-CN" sz="1100">
                <a:solidFill>
                  <a:srgbClr val="00B050"/>
                </a:solidFill>
              </a:rPr>
              <a:t> 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153.811    302.537    19    60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193.682    169.238    15    60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189.698    254.090    13    60</a:t>
            </a:r>
            <a:endParaRPr lang="zh-CN" sz="1100">
              <a:solidFill>
                <a:srgbClr val="00B050"/>
              </a:solidFill>
            </a:endParaRPr>
          </a:p>
          <a:p>
            <a:pPr algn="l"/>
            <a:r>
              <a:rPr lang="zh-CN" sz="1100">
                <a:solidFill>
                  <a:srgbClr val="00B050"/>
                </a:solidFill>
              </a:rPr>
              <a:t>166.660    105.430    12    60</a:t>
            </a:r>
            <a:r>
              <a:rPr lang="zh-CN" sz="1100">
                <a:solidFill>
                  <a:schemeClr val="tx1"/>
                </a:solidFill>
              </a:rPr>
              <a:t> </a:t>
            </a:r>
            <a:endParaRPr lang="zh-CN" sz="110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41750" y="-1118870"/>
            <a:ext cx="9231630" cy="9051925"/>
            <a:chOff x="6050" y="-1762"/>
            <a:chExt cx="14538" cy="14255"/>
          </a:xfrm>
        </p:grpSpPr>
        <p:pic>
          <p:nvPicPr>
            <p:cNvPr id="6" name="Picture 5" descr="speedlimi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575" y="888"/>
              <a:ext cx="9363" cy="9206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3288" y="9739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 b="1"/>
                <a:t>30</a:t>
              </a:r>
              <a:endParaRPr lang="en-US" sz="900" b="1"/>
            </a:p>
          </p:txBody>
        </p:sp>
        <p:sp>
          <p:nvSpPr>
            <p:cNvPr id="2" name="Oval 1"/>
            <p:cNvSpPr/>
            <p:nvPr/>
          </p:nvSpPr>
          <p:spPr>
            <a:xfrm>
              <a:off x="12673" y="8998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3" name="Oval 2"/>
            <p:cNvSpPr/>
            <p:nvPr/>
          </p:nvSpPr>
          <p:spPr>
            <a:xfrm>
              <a:off x="11616" y="1017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5" name="Oval 4"/>
            <p:cNvSpPr/>
            <p:nvPr/>
          </p:nvSpPr>
          <p:spPr>
            <a:xfrm>
              <a:off x="10175" y="1017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28" name="Oval 27"/>
            <p:cNvSpPr/>
            <p:nvPr/>
          </p:nvSpPr>
          <p:spPr>
            <a:xfrm>
              <a:off x="8803" y="2218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29" name="Oval 28"/>
            <p:cNvSpPr/>
            <p:nvPr/>
          </p:nvSpPr>
          <p:spPr>
            <a:xfrm>
              <a:off x="9196" y="2506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30" name="Oval 29"/>
            <p:cNvSpPr/>
            <p:nvPr/>
          </p:nvSpPr>
          <p:spPr>
            <a:xfrm>
              <a:off x="8803" y="3082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90</a:t>
              </a:r>
              <a:endParaRPr lang="en-US" sz="900"/>
            </a:p>
          </p:txBody>
        </p:sp>
        <p:sp>
          <p:nvSpPr>
            <p:cNvPr id="31" name="Oval 30"/>
            <p:cNvSpPr/>
            <p:nvPr/>
          </p:nvSpPr>
          <p:spPr>
            <a:xfrm>
              <a:off x="9196" y="3204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32" name="Oval 31"/>
            <p:cNvSpPr/>
            <p:nvPr/>
          </p:nvSpPr>
          <p:spPr>
            <a:xfrm>
              <a:off x="8803" y="7393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33" name="Oval 32"/>
            <p:cNvSpPr/>
            <p:nvPr/>
          </p:nvSpPr>
          <p:spPr>
            <a:xfrm>
              <a:off x="8803" y="8322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34" name="Oval 33"/>
            <p:cNvSpPr/>
            <p:nvPr/>
          </p:nvSpPr>
          <p:spPr>
            <a:xfrm>
              <a:off x="9196" y="8385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90</a:t>
              </a:r>
              <a:endParaRPr lang="en-US" sz="900"/>
            </a:p>
          </p:txBody>
        </p:sp>
        <p:sp>
          <p:nvSpPr>
            <p:cNvPr id="35" name="Oval 34"/>
            <p:cNvSpPr/>
            <p:nvPr/>
          </p:nvSpPr>
          <p:spPr>
            <a:xfrm>
              <a:off x="10175" y="9376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36" name="Oval 35"/>
            <p:cNvSpPr/>
            <p:nvPr/>
          </p:nvSpPr>
          <p:spPr>
            <a:xfrm>
              <a:off x="15213" y="1374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37" name="Oval 36"/>
            <p:cNvSpPr/>
            <p:nvPr/>
          </p:nvSpPr>
          <p:spPr>
            <a:xfrm>
              <a:off x="15501" y="1017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38" name="Oval 37"/>
            <p:cNvSpPr/>
            <p:nvPr/>
          </p:nvSpPr>
          <p:spPr>
            <a:xfrm>
              <a:off x="16479" y="1374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39" name="Oval 38"/>
            <p:cNvSpPr/>
            <p:nvPr/>
          </p:nvSpPr>
          <p:spPr>
            <a:xfrm>
              <a:off x="17546" y="2446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40" name="Oval 39"/>
            <p:cNvSpPr/>
            <p:nvPr/>
          </p:nvSpPr>
          <p:spPr>
            <a:xfrm>
              <a:off x="17182" y="2752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41" name="Oval 40"/>
            <p:cNvSpPr/>
            <p:nvPr/>
          </p:nvSpPr>
          <p:spPr>
            <a:xfrm>
              <a:off x="17182" y="6167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42" name="Oval 41"/>
            <p:cNvSpPr/>
            <p:nvPr/>
          </p:nvSpPr>
          <p:spPr>
            <a:xfrm>
              <a:off x="17546" y="7105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60</a:t>
              </a:r>
              <a:endParaRPr lang="en-US" sz="900"/>
            </a:p>
          </p:txBody>
        </p:sp>
        <p:sp>
          <p:nvSpPr>
            <p:cNvPr id="43" name="Oval 42"/>
            <p:cNvSpPr/>
            <p:nvPr/>
          </p:nvSpPr>
          <p:spPr>
            <a:xfrm>
              <a:off x="16894" y="7291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44" name="Oval 43"/>
            <p:cNvSpPr/>
            <p:nvPr/>
          </p:nvSpPr>
          <p:spPr>
            <a:xfrm>
              <a:off x="17182" y="7865"/>
              <a:ext cx="288" cy="28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/>
                <a:t>30</a:t>
              </a:r>
              <a:endParaRPr lang="en-US" sz="900"/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9541" y="8348"/>
              <a:ext cx="2547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r>
                <a:rPr lang="zh-CN" sz="900">
                  <a:solidFill>
                    <a:schemeClr val="bg1"/>
                  </a:solidFill>
                  <a:sym typeface="+mn-ea"/>
                </a:rPr>
                <a:t>22.957    109.484    12    90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6062" y="3037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147.550    105.443    12    90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 rot="5400000">
              <a:off x="9094" y="10783"/>
              <a:ext cx="24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-3.400    135.221    1    30 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" name="Text Box 48"/>
            <p:cNvSpPr txBox="1"/>
            <p:nvPr/>
          </p:nvSpPr>
          <p:spPr>
            <a:xfrm rot="5400000">
              <a:off x="12232" y="11113"/>
              <a:ext cx="2399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r>
                <a:rPr lang="zh-CN" sz="900">
                  <a:solidFill>
                    <a:schemeClr val="bg1"/>
                  </a:solidFill>
                  <a:sym typeface="+mn-ea"/>
                </a:rPr>
                <a:t>-7.449    208.758    0    30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222" y="3952"/>
              <a:ext cx="2100" cy="2552"/>
              <a:chOff x="5970" y="5872"/>
              <a:chExt cx="2100" cy="255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5970" y="8412"/>
                <a:ext cx="2100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5970" y="5872"/>
                <a:ext cx="8" cy="255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 Box 51"/>
              <p:cNvSpPr txBox="1"/>
              <p:nvPr/>
            </p:nvSpPr>
            <p:spPr>
              <a:xfrm>
                <a:off x="6141" y="5872"/>
                <a:ext cx="384" cy="36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900">
                    <a:solidFill>
                      <a:schemeClr val="bg1"/>
                    </a:solidFill>
                    <a:sym typeface="+mn-ea"/>
                  </a:rPr>
                  <a:t>x</a:t>
                </a:r>
                <a:endParaRPr lang="en-US" altLang="zh-CN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>
                <a:off x="7686" y="7865"/>
                <a:ext cx="384" cy="36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900">
                    <a:solidFill>
                      <a:schemeClr val="bg1"/>
                    </a:solidFill>
                    <a:sym typeface="+mn-ea"/>
                  </a:rPr>
                  <a:t>y</a:t>
                </a:r>
                <a:endParaRPr lang="en-US" altLang="zh-CN" sz="900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sp>
          <p:nvSpPr>
            <p:cNvPr id="54" name="Text Box 53"/>
            <p:cNvSpPr txBox="1"/>
            <p:nvPr/>
          </p:nvSpPr>
          <p:spPr>
            <a:xfrm>
              <a:off x="13109" y="8961"/>
              <a:ext cx="2392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7.981    191.556    4    30 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6141" y="7356"/>
              <a:ext cx="2598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46.226    105.400    12    60 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6050" y="2170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r>
                <a:rPr lang="zh-CN" sz="900">
                  <a:solidFill>
                    <a:schemeClr val="bg1"/>
                  </a:solidFill>
                  <a:sym typeface="+mn-ea"/>
                </a:rPr>
                <a:t>166.660    105.430    12    60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7902" y="7068"/>
              <a:ext cx="2547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r>
                <a:rPr lang="zh-CN" sz="900">
                  <a:solidFill>
                    <a:schemeClr val="bg1"/>
                  </a:solidFill>
                  <a:sym typeface="+mn-ea"/>
                </a:rPr>
                <a:t>53.270    306.532    19    60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" name="Text Box 59"/>
            <p:cNvSpPr txBox="1"/>
            <p:nvPr/>
          </p:nvSpPr>
          <p:spPr>
            <a:xfrm rot="5400000">
              <a:off x="10446" y="2518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193.682    169.238    15    60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 rot="5400000">
              <a:off x="14032" y="3045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189.698    254.090    13    60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17366" y="3167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153.811    302.537    19    60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9007" y="3581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r>
                <a:rPr lang="zh-CN" sz="900">
                  <a:solidFill>
                    <a:schemeClr val="bg1"/>
                  </a:solidFill>
                  <a:sym typeface="+mn-ea"/>
                </a:rPr>
                <a:t>143.752    109.446    12    60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7938" y="2412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161.437    306.527    19    30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114" y="8287"/>
              <a:ext cx="2598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23.216    105.483    12    30 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 rot="16200000">
              <a:off x="8011" y="932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r>
                <a:rPr lang="zh-CN" sz="900">
                  <a:solidFill>
                    <a:schemeClr val="bg1"/>
                  </a:solidFill>
                  <a:sym typeface="+mn-ea"/>
                </a:rPr>
                <a:t>160.672    109.434    12    30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 rot="16200000">
              <a:off x="14320" y="-618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193.694    260.128    13    30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 rot="16200000">
              <a:off x="9007" y="-618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193.717    135.181    15    30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7546" y="7828"/>
              <a:ext cx="2547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34.402    302.540    18    30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7546" y="6130"/>
              <a:ext cx="2547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74.209    302.539    19    30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4320" y="7253"/>
              <a:ext cx="2495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45.859    293.540    7    30 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 rot="5400000">
              <a:off x="15298" y="2929"/>
              <a:ext cx="2650" cy="36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t">
              <a:spAutoFit/>
            </a:bodyPr>
            <a:p>
              <a:pPr algn="l"/>
              <a:r>
                <a:rPr lang="zh-CN" sz="900">
                  <a:solidFill>
                    <a:schemeClr val="bg1"/>
                  </a:solidFill>
                  <a:sym typeface="+mn-ea"/>
                </a:rPr>
                <a:t>189.677    283.900    13    30</a:t>
              </a:r>
              <a:endParaRPr lang="zh-CN" sz="90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8" name="Rectangles 17"/>
          <p:cNvSpPr/>
          <p:nvPr/>
        </p:nvSpPr>
        <p:spPr>
          <a:xfrm>
            <a:off x="477520" y="231140"/>
            <a:ext cx="2441575" cy="2844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100">
                <a:solidFill>
                  <a:schemeClr val="tx1"/>
                </a:solidFill>
              </a:rPr>
              <a:t>限速标志</a:t>
            </a:r>
            <a:endParaRPr lang="zh-CN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477520" y="231140"/>
            <a:ext cx="2441575" cy="2844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100">
                <a:solidFill>
                  <a:schemeClr val="tx1"/>
                </a:solidFill>
              </a:rPr>
              <a:t>全局路径规划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77520" y="781685"/>
            <a:ext cx="4672965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00"/>
              <a:t>global:  </a:t>
            </a:r>
            <a:endParaRPr lang="en-US" sz="600"/>
          </a:p>
          <a:p>
            <a:r>
              <a:rPr lang="en-US" sz="600"/>
              <a:t>[(&lt;carla.libcarla.Waypoint object at 0x7f222fa625f0&gt;, &lt;RoadOption.LANEFOLLOW: 4&gt;), (&lt;carla.libcarla.Waypoint object at 0x7f222fb282e0&gt;, &lt;RoadOption.RIGHT: 2&gt;), (&lt;carla.libcarla.Waypoint object at 0x7f222fa7be40&gt;, &lt;RoadOption.RIGHT: 2&gt;), (&lt;carla.libcarla.Waypoint object at 0x7f222fa782e0&gt;, &lt;RoadOption.RIGHT: 2&gt;), (&lt;carla.libcarla.Waypoint object at 0x7f222fa780b0&gt;, &lt;RoadOption.RIGHT: 2&gt;), (&lt;carla.libcarla.Waypoint object at 0x7f222fa78430&gt;, &lt;RoadOption.RIGHT: 2&gt;), (&lt;carla.libcarla.Waypoint object at 0x7f222fa784a0&gt;, &lt;RoadOption.RIGHT: 2&gt;), (&lt;carla.libcarla.Waypoint object at 0x7f222fa78510&gt;, &lt;RoadOption.RIGHT: 2&gt;), (&lt;carla.libcarla.Waypoint object at 0x7f222fb28350&gt;, &lt;RoadOption.RIGHT: 2&gt;), (&lt;carla.libcarla.Waypoint object at 0x7f222fa62040&gt;, &lt;RoadOption.LANEFOLLOW: 4&gt;), (&lt;carla.libcarla.Waypoint object at 0x7f222fae4510&gt;, &lt;RoadOption.LANEFOLLOW: 4&gt;), (&lt;carla.libcarla.Waypoint object at 0x7f222faec970&gt;, &lt;RoadOption.LANEFOLLOW: 4&gt;), (&lt;carla.libcarla.Waypoint object at 0x7f222faec3c0&gt;, &lt;RoadOption.LANEFOLLOW: 4&gt;), (&lt;carla.libcarla.Waypoint object at 0x7f222faecac0&gt;, &lt;RoadOption.LANEFOLLOW: 4&gt;), (&lt;carla.libcarla.Waypoint object at 0x7f222faecb30&gt;, &lt;RoadOption.LANEFOLLOW: 4&gt;), (&lt;carla.libcarla.Waypoint object at 0x7f222faecba0&gt;, &lt;RoadOption.LANEFOLLOW: 4&gt;), (&lt;carla.libcarla.Waypoint object at 0x7f222faecc10&gt;, &lt;RoadOption.LANEFOLLOW: 4&gt;), (&lt;carla.libcarla.Waypoint object at 0x7f222faecc80&gt;, &lt;RoadOption.LANEFOLLOW: 4&gt;), (&lt;carla.libcarla.Waypoint object at 0x7f222faeccf0&gt;, &lt;RoadOption.LANEFOLLOW: 4&gt;), (&lt;carla.libcarla.Waypoint object at 0x7f222faecd60&gt;, &lt;RoadOption.LANEFOLLOW: 4&gt;), (&lt;carla.libcarla.Waypoint object at 0x7f222faecdd0&gt;, &lt;RoadOption.LANEFOLLOW: 4&gt;), (&lt;carla.libcarla.Waypoint object at 0x7f222faece40&gt;, &lt;RoadOption.LANEFOLLOW: 4&gt;), (&lt;carla.libcarla.Waypoint object at 0x7f222faeceb0&gt;, &lt;RoadOption.LANEFOLLOW: 4&gt;), (&lt;carla.libcarla.Waypoint object at 0x7f222faecf20&gt;, &lt;RoadOption.LANEFOLLOW: 4&gt;), (&lt;carla.libcarla.Waypoint object at 0x7f222fa620b0&gt;, &lt;RoadOption.LANEFOLLOW: 4&gt;), (&lt;carla.libcarla.Waypoint object at 0x7f222fa62c80&gt;, &lt;RoadOption.STRAIGHT: 3&gt;), (&lt;carla.libcarla.Waypoint object at 0x7f222faee200&gt;, &lt;RoadOption.STRAIGHT: 3&gt;), (&lt;carla.libcarla.Waypoint object at 0x7f222faee900&gt;, &lt;RoadOption.STRAIGHT: 3&gt;), (&lt;carla.libcarla.Waypoint object at 0x7f222faee970&gt;, &lt;RoadOption.STRAIGHT: 3&gt;), (&lt;carla.libcarla.Waypoint object at 0x7f222fad4430&gt;, &lt;RoadOption.STRAIGHT: 3&gt;), (&lt;carla.libcarla.Waypoint object at 0x7f222fad4270&gt;, &lt;RoadOption.STRAIGHT: 3&gt;), (&lt;carla.libcarla.Waypoint object at 0x7f222fad49e0&gt;, &lt;RoadOption.STRAIGHT: 3&gt;), (&lt;carla.libcarla.Waypoint object at 0x7f222fad4a50&gt;, &lt;RoadOption.STRAIGHT: 3&gt;), (&lt;carla.libcarla.Waypoint object at 0x7f222fad4190&gt;, &lt;RoadOption.STRAIGHT: 3&gt;), (&lt;carla.libcarla.Waypoint object at 0x7f222fa62cf0&gt;, &lt;RoadOption.STRAIGHT: 3&gt;), (&lt;carla.libcarla.Waypoint object at 0x7f222fa62e40&gt;, &lt;RoadOption.LANEFOLLOW: 4&gt;), (&lt;carla.libcarla.Waypoint object at 0x7f222fad4cf0&gt;, &lt;RoadOption.LANEFOLLOW: 4&gt;), (&lt;carla.libcarla.Waypoint object at 0x7f222fad4350&gt;, &lt;RoadOption.LANEFOLLOW: 4&gt;), (&lt;carla.libcarla.Waypoint object at 0x7f222faebba0&gt;, &lt;RoadOption.LANEFOLLOW: 4&gt;), (&lt;carla.libcarla.Waypoint object at 0x7f222faeb660&gt;, &lt;RoadOption.LANEFOLLOW: 4&gt;), (&lt;carla.libcarla.Waypoint object at 0x7f222faeb4a0&gt;, &lt;RoadOption.LANEFOLLOW: 4&gt;), (&lt;carla.libcarla.Waypoint object at 0x7f222faebc10&gt;, &lt;RoadOption.LANEFOLLOW: 4&gt;), (&lt;carla.libcarla.Waypoint object at 0x7f222faeb900&gt;, &lt;RoadOption.LANEFOLLOW: 4&gt;), (&lt;carla.libcarla.Waypoint object at 0x7f222faeb740&gt;, &lt;RoadOption.LANEFOLLOW: 4&gt;), (&lt;carla.libcarla.Waypoint object at 0x7f222faebeb0&gt;, &lt;RoadOption.LANEFOLLOW: 4&gt;), (&lt;carla.libcarla.Waypoint object at 0x7f222faebac0&gt;, &lt;RoadOption.LANEFOLLOW: 4&gt;), (&lt;carla.libcarla.Waypoint object at 0x7f222faeb200&gt;, &lt;RoadOption.LANEFOLLOW: 4&gt;), (&lt;carla.libcarla.Waypoint object at 0x7f222faeb040&gt;, &lt;RoadOption.LANEFOLLOW: 4&gt;), (&lt;carla.libcarla.Waypoint object at 0x7f222faeb7b0&gt;, &lt;RoadOption.LANEFOLLOW: 4&gt;), (&lt;carla.libcarla.Waypoint object at 0x7f222faeb820&gt;, &lt;RoadOption.LANEFOLLOW: 4&gt;), (&lt;carla.libcarla.Waypoint object at 0x7f222faebf90&gt;, &lt;RoadOption.LANEFOLLOW: 4&gt;), (&lt;carla.libcarla.Waypoint object at 0x7f222faebdd0&gt;, &lt;RoadOption.LANEFOLLOW: 4&gt;), (&lt;carla.libcarla.Waypoint object at 0x7f222faeb510&gt;, &lt;RoadOption.LANEFOLLOW: 4&gt;), (&lt;carla.libcarla.Waypoint object at 0x7f222faeb120&gt;, &lt;RoadOption.LANEFOLLOW: 4&gt;), (&lt;carla.libcarla.Waypoint object at 0x7f222faeb890&gt;, &lt;RoadOption.LANEFOLLOW: 4&gt;), (&lt;carla.libcarla.Waypoint object at 0x7f222faeb6d0&gt;, &lt;RoadOption.LANEFOLLOW: 4&gt;), (&lt;carla.libcarla.Waypoint object at 0x7f222faeb3c0&gt;, &lt;RoadOption.LANEFOLLOW: 4&gt;), (&lt;carla.libcarla.Waypoint object at 0x7f222faebb30&gt;, &lt;RoadOption.LANEFOLLOW: 4&gt;), (&lt;carla.libcarla.Waypoint object at 0x7f222faeb970&gt;, &lt;RoadOption.LANEFOLLOW: 4&gt;), (&lt;carla.libcarla.Waypoint object at 0x7f222faeb0b0&gt;, &lt;RoadOption.LANEFOLLOW: 4&gt;), (&lt;carla.libcarla.Waypoint object at 0x7f222faebcf0&gt;, &lt;RoadOption.LANEFOLLOW: 4&gt;), (&lt;carla.libcarla.Waypoint object at 0x7f222faeb430&gt;, &lt;RoadOption.LANEFOLLOW: 4&gt;), (&lt;carla.libcarla.Waypoint object at 0x7f222faeb270&gt;, &lt;RoadOption.LANEFOLLOW: 4&gt;)]</a:t>
            </a:r>
            <a:endParaRPr lang="en-US" sz="600"/>
          </a:p>
        </p:txBody>
      </p:sp>
      <p:pic>
        <p:nvPicPr>
          <p:cNvPr id="20" name="Picture 19" descr="000065973"/>
          <p:cNvPicPr>
            <a:picLocks noChangeAspect="1"/>
          </p:cNvPicPr>
          <p:nvPr/>
        </p:nvPicPr>
        <p:blipFill>
          <a:blip r:embed="rId1"/>
          <a:srcRect l="6889" t="15111"/>
          <a:stretch>
            <a:fillRect/>
          </a:stretch>
        </p:blipFill>
        <p:spPr>
          <a:xfrm>
            <a:off x="5432425" y="781685"/>
            <a:ext cx="5984240" cy="5456555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477520" y="5715000"/>
            <a:ext cx="4673600" cy="523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100">
                <a:solidFill>
                  <a:schemeClr val="tx1"/>
                </a:solidFill>
              </a:rPr>
              <a:t>全局路径规划一次性规划了所有关键路点（有可能因给出目的地点太近的缘故，需核查），路点信息包括车道保持和交叉路口的直行右转左转。</a:t>
            </a:r>
            <a:endParaRPr lang="en-US" altLang="zh-CN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7072</Words>
  <Application>WPS Presentation</Application>
  <PresentationFormat>宽屏</PresentationFormat>
  <Paragraphs>144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Calibri</vt:lpstr>
      <vt:lpstr>DejaVu Sans</vt:lpstr>
      <vt:lpstr>SimSun</vt:lpstr>
      <vt:lpstr>Droid Sans Fallback</vt:lpstr>
      <vt:lpstr>Microsoft YaHei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yxb</cp:lastModifiedBy>
  <cp:revision>55</cp:revision>
  <dcterms:created xsi:type="dcterms:W3CDTF">2022-11-15T02:14:01Z</dcterms:created>
  <dcterms:modified xsi:type="dcterms:W3CDTF">2022-11-15T02:14:01Z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