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sldIdLst>
    <p:sldId id="256" r:id="rId2"/>
    <p:sldId id="366" r:id="rId3"/>
    <p:sldId id="367" r:id="rId4"/>
    <p:sldId id="349" r:id="rId5"/>
    <p:sldId id="259" r:id="rId6"/>
    <p:sldId id="309" r:id="rId7"/>
    <p:sldId id="311" r:id="rId8"/>
    <p:sldId id="310" r:id="rId9"/>
    <p:sldId id="261" r:id="rId10"/>
    <p:sldId id="353" r:id="rId11"/>
    <p:sldId id="262" r:id="rId12"/>
    <p:sldId id="356" r:id="rId13"/>
    <p:sldId id="354" r:id="rId14"/>
    <p:sldId id="355" r:id="rId15"/>
    <p:sldId id="312" r:id="rId16"/>
    <p:sldId id="266" r:id="rId17"/>
    <p:sldId id="265" r:id="rId18"/>
    <p:sldId id="267" r:id="rId19"/>
    <p:sldId id="380" r:id="rId20"/>
    <p:sldId id="381" r:id="rId21"/>
    <p:sldId id="382" r:id="rId22"/>
    <p:sldId id="383" r:id="rId23"/>
    <p:sldId id="384" r:id="rId24"/>
    <p:sldId id="271" r:id="rId25"/>
    <p:sldId id="328" r:id="rId26"/>
    <p:sldId id="272" r:id="rId27"/>
    <p:sldId id="375" r:id="rId28"/>
    <p:sldId id="318" r:id="rId29"/>
    <p:sldId id="357" r:id="rId30"/>
    <p:sldId id="275" r:id="rId31"/>
    <p:sldId id="358" r:id="rId32"/>
    <p:sldId id="317" r:id="rId33"/>
    <p:sldId id="273" r:id="rId34"/>
    <p:sldId id="319" r:id="rId35"/>
    <p:sldId id="327" r:id="rId36"/>
    <p:sldId id="385" r:id="rId37"/>
    <p:sldId id="344" r:id="rId38"/>
    <p:sldId id="345" r:id="rId39"/>
    <p:sldId id="346" r:id="rId40"/>
    <p:sldId id="368" r:id="rId41"/>
    <p:sldId id="347" r:id="rId42"/>
    <p:sldId id="386" r:id="rId43"/>
    <p:sldId id="371" r:id="rId44"/>
    <p:sldId id="279" r:id="rId45"/>
    <p:sldId id="332" r:id="rId46"/>
    <p:sldId id="387" r:id="rId47"/>
    <p:sldId id="388" r:id="rId48"/>
    <p:sldId id="280" r:id="rId49"/>
    <p:sldId id="333" r:id="rId50"/>
    <p:sldId id="282" r:id="rId51"/>
    <p:sldId id="360" r:id="rId52"/>
    <p:sldId id="361" r:id="rId53"/>
    <p:sldId id="281" r:id="rId54"/>
    <p:sldId id="376" r:id="rId55"/>
    <p:sldId id="377" r:id="rId56"/>
    <p:sldId id="286" r:id="rId57"/>
    <p:sldId id="289" r:id="rId58"/>
    <p:sldId id="291" r:id="rId59"/>
    <p:sldId id="378" r:id="rId60"/>
    <p:sldId id="379" r:id="rId61"/>
    <p:sldId id="292" r:id="rId62"/>
    <p:sldId id="389" r:id="rId63"/>
    <p:sldId id="390" r:id="rId64"/>
    <p:sldId id="391" r:id="rId65"/>
    <p:sldId id="393" r:id="rId66"/>
    <p:sldId id="394" r:id="rId67"/>
    <p:sldId id="395" r:id="rId68"/>
    <p:sldId id="396" r:id="rId69"/>
    <p:sldId id="298" r:id="rId70"/>
    <p:sldId id="300" r:id="rId71"/>
    <p:sldId id="301" r:id="rId72"/>
    <p:sldId id="302" r:id="rId73"/>
    <p:sldId id="303" r:id="rId74"/>
    <p:sldId id="397" r:id="rId75"/>
    <p:sldId id="305" r:id="rId76"/>
    <p:sldId id="343" r:id="rId77"/>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Arial" charset="0"/>
        <a:ea typeface="+mn-ea"/>
        <a:cs typeface="+mn-cs"/>
      </a:defRPr>
    </a:lvl1pPr>
    <a:lvl2pPr marL="457200" algn="l" rtl="0" eaLnBrk="0" fontAlgn="base" hangingPunct="0">
      <a:spcBef>
        <a:spcPct val="0"/>
      </a:spcBef>
      <a:spcAft>
        <a:spcPct val="0"/>
      </a:spcAft>
      <a:defRPr sz="3200" kern="1200">
        <a:solidFill>
          <a:schemeClr val="tx1"/>
        </a:solidFill>
        <a:latin typeface="Arial" charset="0"/>
        <a:ea typeface="+mn-ea"/>
        <a:cs typeface="+mn-cs"/>
      </a:defRPr>
    </a:lvl2pPr>
    <a:lvl3pPr marL="914400" algn="l" rtl="0" eaLnBrk="0" fontAlgn="base" hangingPunct="0">
      <a:spcBef>
        <a:spcPct val="0"/>
      </a:spcBef>
      <a:spcAft>
        <a:spcPct val="0"/>
      </a:spcAft>
      <a:defRPr sz="3200" kern="1200">
        <a:solidFill>
          <a:schemeClr val="tx1"/>
        </a:solidFill>
        <a:latin typeface="Arial" charset="0"/>
        <a:ea typeface="+mn-ea"/>
        <a:cs typeface="+mn-cs"/>
      </a:defRPr>
    </a:lvl3pPr>
    <a:lvl4pPr marL="1371600" algn="l" rtl="0" eaLnBrk="0" fontAlgn="base" hangingPunct="0">
      <a:spcBef>
        <a:spcPct val="0"/>
      </a:spcBef>
      <a:spcAft>
        <a:spcPct val="0"/>
      </a:spcAft>
      <a:defRPr sz="3200" kern="1200">
        <a:solidFill>
          <a:schemeClr val="tx1"/>
        </a:solidFill>
        <a:latin typeface="Arial" charset="0"/>
        <a:ea typeface="+mn-ea"/>
        <a:cs typeface="+mn-cs"/>
      </a:defRPr>
    </a:lvl4pPr>
    <a:lvl5pPr marL="1828800" algn="l" rtl="0" eaLnBrk="0" fontAlgn="base" hangingPunct="0">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B35FAD73-3382-474F-8A44-FA1D9BEF86F7}">
          <p14:sldIdLst>
            <p14:sldId id="256"/>
            <p14:sldId id="366"/>
            <p14:sldId id="367"/>
            <p14:sldId id="349"/>
            <p14:sldId id="259"/>
            <p14:sldId id="309"/>
            <p14:sldId id="311"/>
            <p14:sldId id="310"/>
          </p14:sldIdLst>
        </p14:section>
        <p14:section name="无标题节" id="{EC9B927E-0435-FD4D-AE91-F8BE608BD723}">
          <p14:sldIdLst>
            <p14:sldId id="261"/>
            <p14:sldId id="353"/>
            <p14:sldId id="262"/>
            <p14:sldId id="356"/>
            <p14:sldId id="354"/>
            <p14:sldId id="355"/>
            <p14:sldId id="312"/>
            <p14:sldId id="266"/>
            <p14:sldId id="265"/>
            <p14:sldId id="267"/>
            <p14:sldId id="380"/>
            <p14:sldId id="381"/>
            <p14:sldId id="382"/>
            <p14:sldId id="383"/>
            <p14:sldId id="384"/>
            <p14:sldId id="271"/>
            <p14:sldId id="328"/>
            <p14:sldId id="272"/>
            <p14:sldId id="375"/>
            <p14:sldId id="318"/>
            <p14:sldId id="357"/>
            <p14:sldId id="275"/>
            <p14:sldId id="358"/>
            <p14:sldId id="317"/>
            <p14:sldId id="273"/>
            <p14:sldId id="319"/>
            <p14:sldId id="327"/>
            <p14:sldId id="385"/>
            <p14:sldId id="344"/>
            <p14:sldId id="345"/>
            <p14:sldId id="346"/>
          </p14:sldIdLst>
        </p14:section>
        <p14:section name="无标题节" id="{94661490-5148-6044-919A-03423CEDC7BE}">
          <p14:sldIdLst>
            <p14:sldId id="368"/>
            <p14:sldId id="347"/>
            <p14:sldId id="386"/>
            <p14:sldId id="371"/>
            <p14:sldId id="279"/>
            <p14:sldId id="332"/>
            <p14:sldId id="387"/>
            <p14:sldId id="388"/>
            <p14:sldId id="280"/>
            <p14:sldId id="333"/>
            <p14:sldId id="282"/>
            <p14:sldId id="360"/>
            <p14:sldId id="361"/>
            <p14:sldId id="281"/>
            <p14:sldId id="376"/>
            <p14:sldId id="377"/>
            <p14:sldId id="286"/>
            <p14:sldId id="289"/>
            <p14:sldId id="291"/>
            <p14:sldId id="378"/>
            <p14:sldId id="379"/>
            <p14:sldId id="292"/>
            <p14:sldId id="389"/>
            <p14:sldId id="390"/>
            <p14:sldId id="391"/>
            <p14:sldId id="393"/>
            <p14:sldId id="394"/>
            <p14:sldId id="395"/>
            <p14:sldId id="396"/>
            <p14:sldId id="298"/>
            <p14:sldId id="300"/>
            <p14:sldId id="301"/>
            <p14:sldId id="302"/>
            <p14:sldId id="303"/>
            <p14:sldId id="397"/>
            <p14:sldId id="305"/>
            <p14:sldId id="3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1"/>
    <p:restoredTop sz="94853" autoAdjust="0"/>
  </p:normalViewPr>
  <p:slideViewPr>
    <p:cSldViewPr>
      <p:cViewPr varScale="1">
        <p:scale>
          <a:sx n="63" d="100"/>
          <a:sy n="63" d="100"/>
        </p:scale>
        <p:origin x="184" y="1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B001719-CECB-4FCF-BC67-A26DB43BB214}" type="slidenum">
              <a:rPr lang="en-US" altLang="zh-CN"/>
              <a:pPr/>
              <a:t>‹#›</a:t>
            </a:fld>
            <a:endParaRPr lang="en-US" altLang="zh-CN"/>
          </a:p>
        </p:txBody>
      </p:sp>
    </p:spTree>
    <p:extLst>
      <p:ext uri="{BB962C8B-B14F-4D97-AF65-F5344CB8AC3E}">
        <p14:creationId xmlns:p14="http://schemas.microsoft.com/office/powerpoint/2010/main" val="20887201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3</a:t>
            </a:fld>
            <a:endParaRPr lang="en-US" altLang="zh-CN"/>
          </a:p>
        </p:txBody>
      </p:sp>
    </p:spTree>
    <p:extLst>
      <p:ext uri="{BB962C8B-B14F-4D97-AF65-F5344CB8AC3E}">
        <p14:creationId xmlns:p14="http://schemas.microsoft.com/office/powerpoint/2010/main" val="262263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15</a:t>
            </a:fld>
            <a:endParaRPr lang="en-US" altLang="zh-CN"/>
          </a:p>
        </p:txBody>
      </p:sp>
    </p:spTree>
    <p:extLst>
      <p:ext uri="{BB962C8B-B14F-4D97-AF65-F5344CB8AC3E}">
        <p14:creationId xmlns:p14="http://schemas.microsoft.com/office/powerpoint/2010/main" val="142145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16</a:t>
            </a:fld>
            <a:endParaRPr lang="en-US" altLang="zh-CN"/>
          </a:p>
        </p:txBody>
      </p:sp>
    </p:spTree>
    <p:extLst>
      <p:ext uri="{BB962C8B-B14F-4D97-AF65-F5344CB8AC3E}">
        <p14:creationId xmlns:p14="http://schemas.microsoft.com/office/powerpoint/2010/main" val="317265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17</a:t>
            </a:fld>
            <a:endParaRPr lang="en-US" altLang="zh-CN"/>
          </a:p>
        </p:txBody>
      </p:sp>
    </p:spTree>
    <p:extLst>
      <p:ext uri="{BB962C8B-B14F-4D97-AF65-F5344CB8AC3E}">
        <p14:creationId xmlns:p14="http://schemas.microsoft.com/office/powerpoint/2010/main" val="2394888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21</a:t>
            </a:fld>
            <a:endParaRPr lang="en-US" altLang="zh-CN"/>
          </a:p>
        </p:txBody>
      </p:sp>
    </p:spTree>
    <p:extLst>
      <p:ext uri="{BB962C8B-B14F-4D97-AF65-F5344CB8AC3E}">
        <p14:creationId xmlns:p14="http://schemas.microsoft.com/office/powerpoint/2010/main" val="223144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22</a:t>
            </a:fld>
            <a:endParaRPr lang="en-US" altLang="zh-CN"/>
          </a:p>
        </p:txBody>
      </p:sp>
    </p:spTree>
    <p:extLst>
      <p:ext uri="{BB962C8B-B14F-4D97-AF65-F5344CB8AC3E}">
        <p14:creationId xmlns:p14="http://schemas.microsoft.com/office/powerpoint/2010/main" val="223144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23</a:t>
            </a:fld>
            <a:endParaRPr lang="en-US" altLang="zh-CN"/>
          </a:p>
        </p:txBody>
      </p:sp>
    </p:spTree>
    <p:extLst>
      <p:ext uri="{BB962C8B-B14F-4D97-AF65-F5344CB8AC3E}">
        <p14:creationId xmlns:p14="http://schemas.microsoft.com/office/powerpoint/2010/main" val="2231440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24</a:t>
            </a:fld>
            <a:endParaRPr lang="en-US" altLang="zh-CN"/>
          </a:p>
        </p:txBody>
      </p:sp>
    </p:spTree>
    <p:extLst>
      <p:ext uri="{BB962C8B-B14F-4D97-AF65-F5344CB8AC3E}">
        <p14:creationId xmlns:p14="http://schemas.microsoft.com/office/powerpoint/2010/main" val="1288959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25</a:t>
            </a:fld>
            <a:endParaRPr lang="en-US" altLang="zh-CN"/>
          </a:p>
        </p:txBody>
      </p:sp>
    </p:spTree>
    <p:extLst>
      <p:ext uri="{BB962C8B-B14F-4D97-AF65-F5344CB8AC3E}">
        <p14:creationId xmlns:p14="http://schemas.microsoft.com/office/powerpoint/2010/main" val="128895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26</a:t>
            </a:fld>
            <a:endParaRPr lang="en-US" altLang="zh-CN"/>
          </a:p>
        </p:txBody>
      </p:sp>
    </p:spTree>
    <p:extLst>
      <p:ext uri="{BB962C8B-B14F-4D97-AF65-F5344CB8AC3E}">
        <p14:creationId xmlns:p14="http://schemas.microsoft.com/office/powerpoint/2010/main" val="1666295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27</a:t>
            </a:fld>
            <a:endParaRPr lang="en-US" altLang="zh-CN"/>
          </a:p>
        </p:txBody>
      </p:sp>
    </p:spTree>
    <p:extLst>
      <p:ext uri="{BB962C8B-B14F-4D97-AF65-F5344CB8AC3E}">
        <p14:creationId xmlns:p14="http://schemas.microsoft.com/office/powerpoint/2010/main" val="166629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5</a:t>
            </a:fld>
            <a:endParaRPr lang="en-US" altLang="zh-CN"/>
          </a:p>
        </p:txBody>
      </p:sp>
    </p:spTree>
    <p:extLst>
      <p:ext uri="{BB962C8B-B14F-4D97-AF65-F5344CB8AC3E}">
        <p14:creationId xmlns:p14="http://schemas.microsoft.com/office/powerpoint/2010/main" val="3606710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33</a:t>
            </a:fld>
            <a:endParaRPr lang="en-US" altLang="zh-CN"/>
          </a:p>
        </p:txBody>
      </p:sp>
    </p:spTree>
    <p:extLst>
      <p:ext uri="{BB962C8B-B14F-4D97-AF65-F5344CB8AC3E}">
        <p14:creationId xmlns:p14="http://schemas.microsoft.com/office/powerpoint/2010/main" val="1596841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34</a:t>
            </a:fld>
            <a:endParaRPr lang="en-US" altLang="zh-CN"/>
          </a:p>
        </p:txBody>
      </p:sp>
    </p:spTree>
    <p:extLst>
      <p:ext uri="{BB962C8B-B14F-4D97-AF65-F5344CB8AC3E}">
        <p14:creationId xmlns:p14="http://schemas.microsoft.com/office/powerpoint/2010/main" val="41227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35</a:t>
            </a:fld>
            <a:endParaRPr lang="en-US" altLang="zh-CN"/>
          </a:p>
        </p:txBody>
      </p:sp>
    </p:spTree>
    <p:extLst>
      <p:ext uri="{BB962C8B-B14F-4D97-AF65-F5344CB8AC3E}">
        <p14:creationId xmlns:p14="http://schemas.microsoft.com/office/powerpoint/2010/main" val="637010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ea typeface="宋体" charset="-122"/>
              </a:defRPr>
            </a:lvl1pPr>
            <a:lvl2pPr marL="742950" indent="-285750">
              <a:defRPr>
                <a:solidFill>
                  <a:schemeClr val="tx1"/>
                </a:solidFill>
                <a:latin typeface="Constantia" pitchFamily="18" charset="0"/>
                <a:ea typeface="宋体" charset="-122"/>
              </a:defRPr>
            </a:lvl2pPr>
            <a:lvl3pPr marL="1143000" indent="-228600">
              <a:defRPr>
                <a:solidFill>
                  <a:schemeClr val="tx1"/>
                </a:solidFill>
                <a:latin typeface="Constantia" pitchFamily="18" charset="0"/>
                <a:ea typeface="宋体" charset="-122"/>
              </a:defRPr>
            </a:lvl3pPr>
            <a:lvl4pPr marL="1600200" indent="-228600">
              <a:defRPr>
                <a:solidFill>
                  <a:schemeClr val="tx1"/>
                </a:solidFill>
                <a:latin typeface="Constantia" pitchFamily="18" charset="0"/>
                <a:ea typeface="宋体" charset="-122"/>
              </a:defRPr>
            </a:lvl4pPr>
            <a:lvl5pPr marL="2057400" indent="-228600">
              <a:defRPr>
                <a:solidFill>
                  <a:schemeClr val="tx1"/>
                </a:solidFill>
                <a:latin typeface="Constantia" pitchFamily="18" charset="0"/>
                <a:ea typeface="宋体" charset="-122"/>
              </a:defRPr>
            </a:lvl5pPr>
            <a:lvl6pPr marL="2514600" indent="-228600" fontAlgn="base">
              <a:spcBef>
                <a:spcPct val="0"/>
              </a:spcBef>
              <a:spcAft>
                <a:spcPct val="0"/>
              </a:spcAft>
              <a:defRPr>
                <a:solidFill>
                  <a:schemeClr val="tx1"/>
                </a:solidFill>
                <a:latin typeface="Constantia" pitchFamily="18" charset="0"/>
                <a:ea typeface="宋体" charset="-122"/>
              </a:defRPr>
            </a:lvl6pPr>
            <a:lvl7pPr marL="2971800" indent="-228600" fontAlgn="base">
              <a:spcBef>
                <a:spcPct val="0"/>
              </a:spcBef>
              <a:spcAft>
                <a:spcPct val="0"/>
              </a:spcAft>
              <a:defRPr>
                <a:solidFill>
                  <a:schemeClr val="tx1"/>
                </a:solidFill>
                <a:latin typeface="Constantia" pitchFamily="18" charset="0"/>
                <a:ea typeface="宋体" charset="-122"/>
              </a:defRPr>
            </a:lvl7pPr>
            <a:lvl8pPr marL="3429000" indent="-228600" fontAlgn="base">
              <a:spcBef>
                <a:spcPct val="0"/>
              </a:spcBef>
              <a:spcAft>
                <a:spcPct val="0"/>
              </a:spcAft>
              <a:defRPr>
                <a:solidFill>
                  <a:schemeClr val="tx1"/>
                </a:solidFill>
                <a:latin typeface="Constantia" pitchFamily="18" charset="0"/>
                <a:ea typeface="宋体" charset="-122"/>
              </a:defRPr>
            </a:lvl8pPr>
            <a:lvl9pPr marL="3886200" indent="-228600" fontAlgn="base">
              <a:spcBef>
                <a:spcPct val="0"/>
              </a:spcBef>
              <a:spcAft>
                <a:spcPct val="0"/>
              </a:spcAft>
              <a:defRPr>
                <a:solidFill>
                  <a:schemeClr val="tx1"/>
                </a:solidFill>
                <a:latin typeface="Constantia" pitchFamily="18" charset="0"/>
                <a:ea typeface="宋体" charset="-122"/>
              </a:defRPr>
            </a:lvl9pPr>
          </a:lstStyle>
          <a:p>
            <a:pPr fontAlgn="base">
              <a:spcBef>
                <a:spcPct val="0"/>
              </a:spcBef>
              <a:spcAft>
                <a:spcPct val="0"/>
              </a:spcAft>
            </a:pPr>
            <a:fld id="{57959201-62A6-4305-9FA7-F44107E627B3}" type="slidenum">
              <a:rPr lang="zh-CN" altLang="en-US">
                <a:latin typeface="Calibri" pitchFamily="34" charset="0"/>
              </a:rPr>
              <a:pPr fontAlgn="base">
                <a:spcBef>
                  <a:spcPct val="0"/>
                </a:spcBef>
                <a:spcAft>
                  <a:spcPct val="0"/>
                </a:spcAft>
              </a:pPr>
              <a:t>37</a:t>
            </a:fld>
            <a:endParaRPr lang="zh-CN" alt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ea typeface="宋体" charset="-122"/>
              </a:defRPr>
            </a:lvl1pPr>
            <a:lvl2pPr marL="742950" indent="-285750">
              <a:defRPr>
                <a:solidFill>
                  <a:schemeClr val="tx1"/>
                </a:solidFill>
                <a:latin typeface="Constantia" pitchFamily="18" charset="0"/>
                <a:ea typeface="宋体" charset="-122"/>
              </a:defRPr>
            </a:lvl2pPr>
            <a:lvl3pPr marL="1143000" indent="-228600">
              <a:defRPr>
                <a:solidFill>
                  <a:schemeClr val="tx1"/>
                </a:solidFill>
                <a:latin typeface="Constantia" pitchFamily="18" charset="0"/>
                <a:ea typeface="宋体" charset="-122"/>
              </a:defRPr>
            </a:lvl3pPr>
            <a:lvl4pPr marL="1600200" indent="-228600">
              <a:defRPr>
                <a:solidFill>
                  <a:schemeClr val="tx1"/>
                </a:solidFill>
                <a:latin typeface="Constantia" pitchFamily="18" charset="0"/>
                <a:ea typeface="宋体" charset="-122"/>
              </a:defRPr>
            </a:lvl4pPr>
            <a:lvl5pPr marL="2057400" indent="-228600">
              <a:defRPr>
                <a:solidFill>
                  <a:schemeClr val="tx1"/>
                </a:solidFill>
                <a:latin typeface="Constantia" pitchFamily="18" charset="0"/>
                <a:ea typeface="宋体" charset="-122"/>
              </a:defRPr>
            </a:lvl5pPr>
            <a:lvl6pPr marL="2514600" indent="-228600" fontAlgn="base">
              <a:spcBef>
                <a:spcPct val="0"/>
              </a:spcBef>
              <a:spcAft>
                <a:spcPct val="0"/>
              </a:spcAft>
              <a:defRPr>
                <a:solidFill>
                  <a:schemeClr val="tx1"/>
                </a:solidFill>
                <a:latin typeface="Constantia" pitchFamily="18" charset="0"/>
                <a:ea typeface="宋体" charset="-122"/>
              </a:defRPr>
            </a:lvl6pPr>
            <a:lvl7pPr marL="2971800" indent="-228600" fontAlgn="base">
              <a:spcBef>
                <a:spcPct val="0"/>
              </a:spcBef>
              <a:spcAft>
                <a:spcPct val="0"/>
              </a:spcAft>
              <a:defRPr>
                <a:solidFill>
                  <a:schemeClr val="tx1"/>
                </a:solidFill>
                <a:latin typeface="Constantia" pitchFamily="18" charset="0"/>
                <a:ea typeface="宋体" charset="-122"/>
              </a:defRPr>
            </a:lvl7pPr>
            <a:lvl8pPr marL="3429000" indent="-228600" fontAlgn="base">
              <a:spcBef>
                <a:spcPct val="0"/>
              </a:spcBef>
              <a:spcAft>
                <a:spcPct val="0"/>
              </a:spcAft>
              <a:defRPr>
                <a:solidFill>
                  <a:schemeClr val="tx1"/>
                </a:solidFill>
                <a:latin typeface="Constantia" pitchFamily="18" charset="0"/>
                <a:ea typeface="宋体" charset="-122"/>
              </a:defRPr>
            </a:lvl8pPr>
            <a:lvl9pPr marL="3886200" indent="-228600" fontAlgn="base">
              <a:spcBef>
                <a:spcPct val="0"/>
              </a:spcBef>
              <a:spcAft>
                <a:spcPct val="0"/>
              </a:spcAft>
              <a:defRPr>
                <a:solidFill>
                  <a:schemeClr val="tx1"/>
                </a:solidFill>
                <a:latin typeface="Constantia" pitchFamily="18" charset="0"/>
                <a:ea typeface="宋体" charset="-122"/>
              </a:defRPr>
            </a:lvl9pPr>
          </a:lstStyle>
          <a:p>
            <a:pPr fontAlgn="base">
              <a:spcBef>
                <a:spcPct val="0"/>
              </a:spcBef>
              <a:spcAft>
                <a:spcPct val="0"/>
              </a:spcAft>
            </a:pPr>
            <a:fld id="{57959201-62A6-4305-9FA7-F44107E627B3}" type="slidenum">
              <a:rPr lang="zh-CN" altLang="en-US">
                <a:latin typeface="Calibri" pitchFamily="34" charset="0"/>
              </a:rPr>
              <a:pPr fontAlgn="base">
                <a:spcBef>
                  <a:spcPct val="0"/>
                </a:spcBef>
                <a:spcAft>
                  <a:spcPct val="0"/>
                </a:spcAft>
              </a:pPr>
              <a:t>38</a:t>
            </a:fld>
            <a:endParaRPr lang="zh-CN" alt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ea typeface="宋体" charset="-122"/>
              </a:defRPr>
            </a:lvl1pPr>
            <a:lvl2pPr marL="742950" indent="-285750">
              <a:defRPr>
                <a:solidFill>
                  <a:schemeClr val="tx1"/>
                </a:solidFill>
                <a:latin typeface="Constantia" pitchFamily="18" charset="0"/>
                <a:ea typeface="宋体" charset="-122"/>
              </a:defRPr>
            </a:lvl2pPr>
            <a:lvl3pPr marL="1143000" indent="-228600">
              <a:defRPr>
                <a:solidFill>
                  <a:schemeClr val="tx1"/>
                </a:solidFill>
                <a:latin typeface="Constantia" pitchFamily="18" charset="0"/>
                <a:ea typeface="宋体" charset="-122"/>
              </a:defRPr>
            </a:lvl3pPr>
            <a:lvl4pPr marL="1600200" indent="-228600">
              <a:defRPr>
                <a:solidFill>
                  <a:schemeClr val="tx1"/>
                </a:solidFill>
                <a:latin typeface="Constantia" pitchFamily="18" charset="0"/>
                <a:ea typeface="宋体" charset="-122"/>
              </a:defRPr>
            </a:lvl4pPr>
            <a:lvl5pPr marL="2057400" indent="-228600">
              <a:defRPr>
                <a:solidFill>
                  <a:schemeClr val="tx1"/>
                </a:solidFill>
                <a:latin typeface="Constantia" pitchFamily="18" charset="0"/>
                <a:ea typeface="宋体" charset="-122"/>
              </a:defRPr>
            </a:lvl5pPr>
            <a:lvl6pPr marL="2514600" indent="-228600" fontAlgn="base">
              <a:spcBef>
                <a:spcPct val="0"/>
              </a:spcBef>
              <a:spcAft>
                <a:spcPct val="0"/>
              </a:spcAft>
              <a:defRPr>
                <a:solidFill>
                  <a:schemeClr val="tx1"/>
                </a:solidFill>
                <a:latin typeface="Constantia" pitchFamily="18" charset="0"/>
                <a:ea typeface="宋体" charset="-122"/>
              </a:defRPr>
            </a:lvl6pPr>
            <a:lvl7pPr marL="2971800" indent="-228600" fontAlgn="base">
              <a:spcBef>
                <a:spcPct val="0"/>
              </a:spcBef>
              <a:spcAft>
                <a:spcPct val="0"/>
              </a:spcAft>
              <a:defRPr>
                <a:solidFill>
                  <a:schemeClr val="tx1"/>
                </a:solidFill>
                <a:latin typeface="Constantia" pitchFamily="18" charset="0"/>
                <a:ea typeface="宋体" charset="-122"/>
              </a:defRPr>
            </a:lvl7pPr>
            <a:lvl8pPr marL="3429000" indent="-228600" fontAlgn="base">
              <a:spcBef>
                <a:spcPct val="0"/>
              </a:spcBef>
              <a:spcAft>
                <a:spcPct val="0"/>
              </a:spcAft>
              <a:defRPr>
                <a:solidFill>
                  <a:schemeClr val="tx1"/>
                </a:solidFill>
                <a:latin typeface="Constantia" pitchFamily="18" charset="0"/>
                <a:ea typeface="宋体" charset="-122"/>
              </a:defRPr>
            </a:lvl8pPr>
            <a:lvl9pPr marL="3886200" indent="-228600" fontAlgn="base">
              <a:spcBef>
                <a:spcPct val="0"/>
              </a:spcBef>
              <a:spcAft>
                <a:spcPct val="0"/>
              </a:spcAft>
              <a:defRPr>
                <a:solidFill>
                  <a:schemeClr val="tx1"/>
                </a:solidFill>
                <a:latin typeface="Constantia" pitchFamily="18" charset="0"/>
                <a:ea typeface="宋体" charset="-122"/>
              </a:defRPr>
            </a:lvl9pPr>
          </a:lstStyle>
          <a:p>
            <a:pPr fontAlgn="base">
              <a:spcBef>
                <a:spcPct val="0"/>
              </a:spcBef>
              <a:spcAft>
                <a:spcPct val="0"/>
              </a:spcAft>
            </a:pPr>
            <a:fld id="{57959201-62A6-4305-9FA7-F44107E627B3}" type="slidenum">
              <a:rPr lang="zh-CN" altLang="en-US">
                <a:latin typeface="Calibri" pitchFamily="34" charset="0"/>
              </a:rPr>
              <a:pPr fontAlgn="base">
                <a:spcBef>
                  <a:spcPct val="0"/>
                </a:spcBef>
                <a:spcAft>
                  <a:spcPct val="0"/>
                </a:spcAft>
              </a:pPr>
              <a:t>39</a:t>
            </a:fld>
            <a:endParaRPr lang="zh-CN" alt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41</a:t>
            </a:fld>
            <a:endParaRPr lang="en-US" altLang="zh-CN"/>
          </a:p>
        </p:txBody>
      </p:sp>
    </p:spTree>
    <p:extLst>
      <p:ext uri="{BB962C8B-B14F-4D97-AF65-F5344CB8AC3E}">
        <p14:creationId xmlns:p14="http://schemas.microsoft.com/office/powerpoint/2010/main" val="2745173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42</a:t>
            </a:fld>
            <a:endParaRPr lang="en-US" altLang="zh-CN"/>
          </a:p>
        </p:txBody>
      </p:sp>
    </p:spTree>
    <p:extLst>
      <p:ext uri="{BB962C8B-B14F-4D97-AF65-F5344CB8AC3E}">
        <p14:creationId xmlns:p14="http://schemas.microsoft.com/office/powerpoint/2010/main" val="274517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45</a:t>
            </a:fld>
            <a:endParaRPr lang="en-US" altLang="zh-CN"/>
          </a:p>
        </p:txBody>
      </p:sp>
    </p:spTree>
    <p:extLst>
      <p:ext uri="{BB962C8B-B14F-4D97-AF65-F5344CB8AC3E}">
        <p14:creationId xmlns:p14="http://schemas.microsoft.com/office/powerpoint/2010/main" val="2380054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46</a:t>
            </a:fld>
            <a:endParaRPr lang="en-US" altLang="zh-CN"/>
          </a:p>
        </p:txBody>
      </p:sp>
    </p:spTree>
    <p:extLst>
      <p:ext uri="{BB962C8B-B14F-4D97-AF65-F5344CB8AC3E}">
        <p14:creationId xmlns:p14="http://schemas.microsoft.com/office/powerpoint/2010/main" val="123496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6</a:t>
            </a:fld>
            <a:endParaRPr lang="en-US" altLang="zh-CN"/>
          </a:p>
        </p:txBody>
      </p:sp>
    </p:spTree>
    <p:extLst>
      <p:ext uri="{BB962C8B-B14F-4D97-AF65-F5344CB8AC3E}">
        <p14:creationId xmlns:p14="http://schemas.microsoft.com/office/powerpoint/2010/main" val="2767069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47</a:t>
            </a:fld>
            <a:endParaRPr lang="en-US" altLang="zh-CN"/>
          </a:p>
        </p:txBody>
      </p:sp>
    </p:spTree>
    <p:extLst>
      <p:ext uri="{BB962C8B-B14F-4D97-AF65-F5344CB8AC3E}">
        <p14:creationId xmlns:p14="http://schemas.microsoft.com/office/powerpoint/2010/main" val="3865812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48</a:t>
            </a:fld>
            <a:endParaRPr lang="en-US" altLang="zh-CN"/>
          </a:p>
        </p:txBody>
      </p:sp>
    </p:spTree>
    <p:extLst>
      <p:ext uri="{BB962C8B-B14F-4D97-AF65-F5344CB8AC3E}">
        <p14:creationId xmlns:p14="http://schemas.microsoft.com/office/powerpoint/2010/main" val="932234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49</a:t>
            </a:fld>
            <a:endParaRPr lang="en-US" altLang="zh-CN"/>
          </a:p>
        </p:txBody>
      </p:sp>
    </p:spTree>
    <p:extLst>
      <p:ext uri="{BB962C8B-B14F-4D97-AF65-F5344CB8AC3E}">
        <p14:creationId xmlns:p14="http://schemas.microsoft.com/office/powerpoint/2010/main" val="1191747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52</a:t>
            </a:fld>
            <a:endParaRPr lang="en-US" altLang="zh-CN"/>
          </a:p>
        </p:txBody>
      </p:sp>
    </p:spTree>
    <p:extLst>
      <p:ext uri="{BB962C8B-B14F-4D97-AF65-F5344CB8AC3E}">
        <p14:creationId xmlns:p14="http://schemas.microsoft.com/office/powerpoint/2010/main" val="1736758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54</a:t>
            </a:fld>
            <a:endParaRPr lang="en-US" altLang="zh-CN"/>
          </a:p>
        </p:txBody>
      </p:sp>
    </p:spTree>
    <p:extLst>
      <p:ext uri="{BB962C8B-B14F-4D97-AF65-F5344CB8AC3E}">
        <p14:creationId xmlns:p14="http://schemas.microsoft.com/office/powerpoint/2010/main" val="194849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56</a:t>
            </a:fld>
            <a:endParaRPr lang="en-US" altLang="zh-CN"/>
          </a:p>
        </p:txBody>
      </p:sp>
    </p:spTree>
    <p:extLst>
      <p:ext uri="{BB962C8B-B14F-4D97-AF65-F5344CB8AC3E}">
        <p14:creationId xmlns:p14="http://schemas.microsoft.com/office/powerpoint/2010/main" val="395375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57</a:t>
            </a:fld>
            <a:endParaRPr lang="en-US" altLang="zh-CN"/>
          </a:p>
        </p:txBody>
      </p:sp>
    </p:spTree>
    <p:extLst>
      <p:ext uri="{BB962C8B-B14F-4D97-AF65-F5344CB8AC3E}">
        <p14:creationId xmlns:p14="http://schemas.microsoft.com/office/powerpoint/2010/main" val="39620757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59</a:t>
            </a:fld>
            <a:endParaRPr lang="en-US" altLang="zh-CN"/>
          </a:p>
        </p:txBody>
      </p:sp>
    </p:spTree>
    <p:extLst>
      <p:ext uri="{BB962C8B-B14F-4D97-AF65-F5344CB8AC3E}">
        <p14:creationId xmlns:p14="http://schemas.microsoft.com/office/powerpoint/2010/main" val="751068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61</a:t>
            </a:fld>
            <a:endParaRPr lang="en-US" altLang="zh-CN"/>
          </a:p>
        </p:txBody>
      </p:sp>
    </p:spTree>
    <p:extLst>
      <p:ext uri="{BB962C8B-B14F-4D97-AF65-F5344CB8AC3E}">
        <p14:creationId xmlns:p14="http://schemas.microsoft.com/office/powerpoint/2010/main" val="4258303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62</a:t>
            </a:fld>
            <a:endParaRPr lang="en-US" altLang="zh-CN"/>
          </a:p>
        </p:txBody>
      </p:sp>
    </p:spTree>
    <p:extLst>
      <p:ext uri="{BB962C8B-B14F-4D97-AF65-F5344CB8AC3E}">
        <p14:creationId xmlns:p14="http://schemas.microsoft.com/office/powerpoint/2010/main" val="4258303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7</a:t>
            </a:fld>
            <a:endParaRPr lang="en-US" altLang="zh-CN"/>
          </a:p>
        </p:txBody>
      </p:sp>
    </p:spTree>
    <p:extLst>
      <p:ext uri="{BB962C8B-B14F-4D97-AF65-F5344CB8AC3E}">
        <p14:creationId xmlns:p14="http://schemas.microsoft.com/office/powerpoint/2010/main" val="2435185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63</a:t>
            </a:fld>
            <a:endParaRPr lang="en-US" altLang="zh-CN"/>
          </a:p>
        </p:txBody>
      </p:sp>
    </p:spTree>
    <p:extLst>
      <p:ext uri="{BB962C8B-B14F-4D97-AF65-F5344CB8AC3E}">
        <p14:creationId xmlns:p14="http://schemas.microsoft.com/office/powerpoint/2010/main" val="1863269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70</a:t>
            </a:fld>
            <a:endParaRPr lang="en-US" altLang="zh-CN"/>
          </a:p>
        </p:txBody>
      </p:sp>
    </p:spTree>
    <p:extLst>
      <p:ext uri="{BB962C8B-B14F-4D97-AF65-F5344CB8AC3E}">
        <p14:creationId xmlns:p14="http://schemas.microsoft.com/office/powerpoint/2010/main" val="2213692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72</a:t>
            </a:fld>
            <a:endParaRPr lang="en-US" altLang="zh-CN"/>
          </a:p>
        </p:txBody>
      </p:sp>
    </p:spTree>
    <p:extLst>
      <p:ext uri="{BB962C8B-B14F-4D97-AF65-F5344CB8AC3E}">
        <p14:creationId xmlns:p14="http://schemas.microsoft.com/office/powerpoint/2010/main" val="3895409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74</a:t>
            </a:fld>
            <a:endParaRPr lang="en-US" altLang="zh-CN"/>
          </a:p>
        </p:txBody>
      </p:sp>
    </p:spTree>
    <p:extLst>
      <p:ext uri="{BB962C8B-B14F-4D97-AF65-F5344CB8AC3E}">
        <p14:creationId xmlns:p14="http://schemas.microsoft.com/office/powerpoint/2010/main" val="332536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8</a:t>
            </a:fld>
            <a:endParaRPr lang="en-US" altLang="zh-CN"/>
          </a:p>
        </p:txBody>
      </p:sp>
    </p:spTree>
    <p:extLst>
      <p:ext uri="{BB962C8B-B14F-4D97-AF65-F5344CB8AC3E}">
        <p14:creationId xmlns:p14="http://schemas.microsoft.com/office/powerpoint/2010/main" val="2883472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11</a:t>
            </a:fld>
            <a:endParaRPr lang="en-US" altLang="zh-CN"/>
          </a:p>
        </p:txBody>
      </p:sp>
    </p:spTree>
    <p:extLst>
      <p:ext uri="{BB962C8B-B14F-4D97-AF65-F5344CB8AC3E}">
        <p14:creationId xmlns:p14="http://schemas.microsoft.com/office/powerpoint/2010/main" val="200954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001719-CECB-4FCF-BC67-A26DB43BB214}" type="slidenum">
              <a:rPr lang="en-US" altLang="zh-CN" smtClean="0"/>
              <a:pPr/>
              <a:t>12</a:t>
            </a:fld>
            <a:endParaRPr lang="en-US" altLang="zh-CN"/>
          </a:p>
        </p:txBody>
      </p:sp>
    </p:spTree>
    <p:extLst>
      <p:ext uri="{BB962C8B-B14F-4D97-AF65-F5344CB8AC3E}">
        <p14:creationId xmlns:p14="http://schemas.microsoft.com/office/powerpoint/2010/main" val="2749488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charset="0"/>
              <a:ea typeface="+mn-ea"/>
              <a:cs typeface="+mn-cs"/>
            </a:endParaRPr>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13</a:t>
            </a:fld>
            <a:endParaRPr lang="en-US" altLang="zh-CN"/>
          </a:p>
        </p:txBody>
      </p:sp>
    </p:spTree>
    <p:extLst>
      <p:ext uri="{BB962C8B-B14F-4D97-AF65-F5344CB8AC3E}">
        <p14:creationId xmlns:p14="http://schemas.microsoft.com/office/powerpoint/2010/main" val="191619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01719-CECB-4FCF-BC67-A26DB43BB214}" type="slidenum">
              <a:rPr lang="en-US" altLang="zh-CN" smtClean="0"/>
              <a:pPr/>
              <a:t>14</a:t>
            </a:fld>
            <a:endParaRPr lang="en-US" altLang="zh-CN"/>
          </a:p>
        </p:txBody>
      </p:sp>
    </p:spTree>
    <p:extLst>
      <p:ext uri="{BB962C8B-B14F-4D97-AF65-F5344CB8AC3E}">
        <p14:creationId xmlns:p14="http://schemas.microsoft.com/office/powerpoint/2010/main" val="94330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AutoShape 2"/>
          <p:cNvSpPr>
            <a:spLocks noChangeArrowheads="1"/>
          </p:cNvSpPr>
          <p:nvPr/>
        </p:nvSpPr>
        <p:spPr bwMode="auto">
          <a:xfrm>
            <a:off x="228600" y="381000"/>
            <a:ext cx="8610600" cy="59436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itchFamily="18" charset="0"/>
            </a:endParaRPr>
          </a:p>
        </p:txBody>
      </p:sp>
      <p:sp>
        <p:nvSpPr>
          <p:cNvPr id="5123"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itchFamily="18" charset="0"/>
            </a:endParaRPr>
          </a:p>
        </p:txBody>
      </p:sp>
      <p:sp>
        <p:nvSpPr>
          <p:cNvPr id="5124" name="AutoShape 4"/>
          <p:cNvSpPr>
            <a:spLocks noChangeArrowheads="1"/>
          </p:cNvSpPr>
          <p:nvPr/>
        </p:nvSpPr>
        <p:spPr bwMode="blackWhite">
          <a:xfrm>
            <a:off x="457200" y="1524000"/>
            <a:ext cx="8153400" cy="46482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1800"/>
          </a:p>
        </p:txBody>
      </p:sp>
      <p:sp>
        <p:nvSpPr>
          <p:cNvPr id="5125" name="Rectangle 5"/>
          <p:cNvSpPr>
            <a:spLocks noGrp="1" noChangeArrowheads="1"/>
          </p:cNvSpPr>
          <p:nvPr>
            <p:ph type="ctrTitle"/>
          </p:nvPr>
        </p:nvSpPr>
        <p:spPr>
          <a:xfrm>
            <a:off x="685800" y="533400"/>
            <a:ext cx="7772400" cy="1066800"/>
          </a:xfrm>
        </p:spPr>
        <p:txBody>
          <a:bodyPr anchor="ctr" anchorCtr="1"/>
          <a:lstStyle>
            <a:lvl1pPr algn="ctr">
              <a:defRPr sz="4100" i="1"/>
            </a:lvl1pPr>
          </a:lstStyle>
          <a:p>
            <a:pPr lvl="0"/>
            <a:r>
              <a:rPr lang="en-US" altLang="zh-CN" noProof="0"/>
              <a:t>Click to edit Master title style</a:t>
            </a:r>
          </a:p>
        </p:txBody>
      </p:sp>
      <p:sp>
        <p:nvSpPr>
          <p:cNvPr id="5126" name="Rectangle 6"/>
          <p:cNvSpPr>
            <a:spLocks noGrp="1" noChangeArrowheads="1"/>
          </p:cNvSpPr>
          <p:nvPr>
            <p:ph type="subTitle" idx="1"/>
          </p:nvPr>
        </p:nvSpPr>
        <p:spPr>
          <a:xfrm>
            <a:off x="762000" y="2667000"/>
            <a:ext cx="7620000" cy="2895600"/>
          </a:xfrm>
        </p:spPr>
        <p:txBody>
          <a:bodyPr anchor="ctr"/>
          <a:lstStyle>
            <a:lvl1pPr marL="0" indent="0" algn="ctr">
              <a:buFont typeface="Wingdings" pitchFamily="2" charset="2"/>
              <a:buNone/>
              <a:defRPr sz="3300"/>
            </a:lvl1pPr>
          </a:lstStyle>
          <a:p>
            <a:pPr lvl="0"/>
            <a:r>
              <a:rPr lang="en-US" altLang="zh-CN"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1"/>
          </p:nvPr>
        </p:nvSpPr>
        <p:spPr>
          <a:xfrm>
            <a:off x="6858000" y="6400800"/>
            <a:ext cx="1600200" cy="457200"/>
          </a:xfrm>
          <a:prstGeom prst="rect">
            <a:avLst/>
          </a:prstGeom>
        </p:spPr>
        <p:txBody>
          <a:bodyPr/>
          <a:lstStyle>
            <a:lvl1pPr>
              <a:defRPr/>
            </a:lvl1pPr>
          </a:lstStyle>
          <a:p>
            <a:fld id="{0A15921E-2369-4780-ACBA-64EBBFB58DBE}" type="slidenum">
              <a:rPr lang="en-US" altLang="zh-CN"/>
              <a:pPr/>
              <a:t>‹#›</a:t>
            </a:fld>
            <a:endParaRPr lang="en-US" altLang="zh-CN"/>
          </a:p>
        </p:txBody>
      </p:sp>
    </p:spTree>
    <p:extLst>
      <p:ext uri="{BB962C8B-B14F-4D97-AF65-F5344CB8AC3E}">
        <p14:creationId xmlns:p14="http://schemas.microsoft.com/office/powerpoint/2010/main" val="168807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1"/>
          </p:nvPr>
        </p:nvSpPr>
        <p:spPr>
          <a:xfrm>
            <a:off x="6858000" y="6400800"/>
            <a:ext cx="1600200" cy="457200"/>
          </a:xfrm>
          <a:prstGeom prst="rect">
            <a:avLst/>
          </a:prstGeom>
        </p:spPr>
        <p:txBody>
          <a:bodyPr/>
          <a:lstStyle>
            <a:lvl1pPr>
              <a:defRPr/>
            </a:lvl1pPr>
          </a:lstStyle>
          <a:p>
            <a:fld id="{45181618-EE54-4253-B282-72BFDC7999B6}" type="slidenum">
              <a:rPr lang="en-US" altLang="zh-CN"/>
              <a:pPr/>
              <a:t>‹#›</a:t>
            </a:fld>
            <a:endParaRPr lang="en-US" altLang="zh-CN"/>
          </a:p>
        </p:txBody>
      </p:sp>
    </p:spTree>
    <p:extLst>
      <p:ext uri="{BB962C8B-B14F-4D97-AF65-F5344CB8AC3E}">
        <p14:creationId xmlns:p14="http://schemas.microsoft.com/office/powerpoint/2010/main" val="74806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066800"/>
          </a:xfrm>
        </p:spPr>
        <p:txBody>
          <a:bodyPr/>
          <a:lstStyle/>
          <a:p>
            <a:r>
              <a:rPr lang="zh-CN" altLang="en-US"/>
              <a:t>单击此处编辑母版标题样式</a:t>
            </a:r>
          </a:p>
        </p:txBody>
      </p:sp>
      <p:sp>
        <p:nvSpPr>
          <p:cNvPr id="3" name="内容占位符 2"/>
          <p:cNvSpPr>
            <a:spLocks noGrp="1"/>
          </p:cNvSpPr>
          <p:nvPr>
            <p:ph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6858000" y="6400800"/>
            <a:ext cx="1600200" cy="457200"/>
          </a:xfrm>
          <a:prstGeom prst="rect">
            <a:avLst/>
          </a:prstGeom>
        </p:spPr>
        <p:txBody>
          <a:bodyPr/>
          <a:lstStyle>
            <a:lvl1pPr>
              <a:defRPr/>
            </a:lvl1pPr>
          </a:lstStyle>
          <a:p>
            <a:fld id="{AC009100-922C-4223-8566-0D4932E72D17}" type="slidenum">
              <a:rPr lang="en-US" altLang="zh-CN"/>
              <a:pPr/>
              <a:t>‹#›</a:t>
            </a:fld>
            <a:endParaRPr lang="en-US" altLang="zh-CN"/>
          </a:p>
        </p:txBody>
      </p:sp>
    </p:spTree>
    <p:extLst>
      <p:ext uri="{BB962C8B-B14F-4D97-AF65-F5344CB8AC3E}">
        <p14:creationId xmlns:p14="http://schemas.microsoft.com/office/powerpoint/2010/main" val="3815578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9050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40005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1"/>
          </p:nvPr>
        </p:nvSpPr>
        <p:spPr>
          <a:xfrm>
            <a:off x="6858000" y="6400800"/>
            <a:ext cx="1600200" cy="457200"/>
          </a:xfrm>
          <a:prstGeom prst="rect">
            <a:avLst/>
          </a:prstGeom>
        </p:spPr>
        <p:txBody>
          <a:bodyPr/>
          <a:lstStyle>
            <a:lvl1pPr>
              <a:defRPr/>
            </a:lvl1pPr>
          </a:lstStyle>
          <a:p>
            <a:fld id="{4B2D3464-86E7-4847-9C07-A10AFA71E7F4}" type="slidenum">
              <a:rPr lang="en-US" altLang="zh-CN"/>
              <a:pPr/>
              <a:t>‹#›</a:t>
            </a:fld>
            <a:endParaRPr lang="en-US" altLang="zh-CN"/>
          </a:p>
        </p:txBody>
      </p:sp>
    </p:spTree>
    <p:extLst>
      <p:ext uri="{BB962C8B-B14F-4D97-AF65-F5344CB8AC3E}">
        <p14:creationId xmlns:p14="http://schemas.microsoft.com/office/powerpoint/2010/main" val="414184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6858000" y="6400800"/>
            <a:ext cx="1600200" cy="457200"/>
          </a:xfrm>
          <a:prstGeom prst="rect">
            <a:avLst/>
          </a:prstGeom>
        </p:spPr>
        <p:txBody>
          <a:bodyPr/>
          <a:lstStyle>
            <a:lvl1pPr>
              <a:defRPr/>
            </a:lvl1pPr>
          </a:lstStyle>
          <a:p>
            <a:fld id="{58698808-B95A-4B39-8619-EFB9413E2AD9}" type="slidenum">
              <a:rPr lang="en-US" altLang="zh-CN"/>
              <a:pPr/>
              <a:t>‹#›</a:t>
            </a:fld>
            <a:endParaRPr lang="en-US" altLang="zh-CN"/>
          </a:p>
        </p:txBody>
      </p:sp>
    </p:spTree>
    <p:extLst>
      <p:ext uri="{BB962C8B-B14F-4D97-AF65-F5344CB8AC3E}">
        <p14:creationId xmlns:p14="http://schemas.microsoft.com/office/powerpoint/2010/main" val="206904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066800"/>
          </a:xfrm>
        </p:spPr>
        <p:txBody>
          <a:bodyPr/>
          <a:lstStyle/>
          <a:p>
            <a:r>
              <a:rPr lang="zh-CN" altLang="en-US"/>
              <a:t>单击此处编辑母版标题样式</a:t>
            </a:r>
          </a:p>
        </p:txBody>
      </p:sp>
      <p:sp>
        <p:nvSpPr>
          <p:cNvPr id="3" name="内容占位符 2"/>
          <p:cNvSpPr>
            <a:spLocks noGrp="1"/>
          </p:cNvSpPr>
          <p:nvPr>
            <p:ph sz="quarter" idx="1"/>
          </p:nvPr>
        </p:nvSpPr>
        <p:spPr>
          <a:xfrm>
            <a:off x="762000" y="19050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762000" y="4000500"/>
            <a:ext cx="37719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686300" y="1905000"/>
            <a:ext cx="37719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1"/>
          </p:nvPr>
        </p:nvSpPr>
        <p:spPr>
          <a:xfrm>
            <a:off x="6858000" y="6400800"/>
            <a:ext cx="1600200" cy="457200"/>
          </a:xfrm>
          <a:prstGeom prst="rect">
            <a:avLst/>
          </a:prstGeom>
        </p:spPr>
        <p:txBody>
          <a:bodyPr/>
          <a:lstStyle>
            <a:lvl1pPr>
              <a:defRPr/>
            </a:lvl1pPr>
          </a:lstStyle>
          <a:p>
            <a:fld id="{4FB9CF87-D494-4EA6-B9C2-31CFB886300B}" type="slidenum">
              <a:rPr lang="en-US" altLang="zh-CN"/>
              <a:pPr/>
              <a:t>‹#›</a:t>
            </a:fld>
            <a:endParaRPr lang="en-US" altLang="zh-CN"/>
          </a:p>
        </p:txBody>
      </p:sp>
    </p:spTree>
    <p:extLst>
      <p:ext uri="{BB962C8B-B14F-4D97-AF65-F5344CB8AC3E}">
        <p14:creationId xmlns:p14="http://schemas.microsoft.com/office/powerpoint/2010/main" val="2278165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066800"/>
          </a:xfrm>
        </p:spPr>
        <p:txBody>
          <a:bodyPr/>
          <a:lstStyle/>
          <a:p>
            <a:r>
              <a:rPr lang="zh-CN" altLang="en-US"/>
              <a:t>单击此处编辑母版标题样式</a:t>
            </a:r>
          </a:p>
        </p:txBody>
      </p:sp>
      <p:sp>
        <p:nvSpPr>
          <p:cNvPr id="3" name="文本占位符 2"/>
          <p:cNvSpPr>
            <a:spLocks noGrp="1"/>
          </p:cNvSpPr>
          <p:nvPr>
            <p:ph type="body" sz="half" idx="1"/>
          </p:nvPr>
        </p:nvSpPr>
        <p:spPr>
          <a:xfrm>
            <a:off x="762000" y="1905000"/>
            <a:ext cx="76962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62000" y="4000500"/>
            <a:ext cx="7696200" cy="194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6858000" y="6400800"/>
            <a:ext cx="1600200" cy="457200"/>
          </a:xfrm>
          <a:prstGeom prst="rect">
            <a:avLst/>
          </a:prstGeom>
        </p:spPr>
        <p:txBody>
          <a:bodyPr/>
          <a:lstStyle>
            <a:lvl1pPr>
              <a:defRPr/>
            </a:lvl1pPr>
          </a:lstStyle>
          <a:p>
            <a:fld id="{67CB89FD-6113-4738-9B53-CB857E03E991}" type="slidenum">
              <a:rPr lang="en-US" altLang="zh-CN"/>
              <a:pPr/>
              <a:t>‹#›</a:t>
            </a:fld>
            <a:endParaRPr lang="en-US" altLang="zh-CN"/>
          </a:p>
        </p:txBody>
      </p:sp>
    </p:spTree>
    <p:extLst>
      <p:ext uri="{BB962C8B-B14F-4D97-AF65-F5344CB8AC3E}">
        <p14:creationId xmlns:p14="http://schemas.microsoft.com/office/powerpoint/2010/main" val="122394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356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928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31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374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9279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3" name="灯片编号占位符 2"/>
          <p:cNvSpPr>
            <a:spLocks noGrp="1"/>
          </p:cNvSpPr>
          <p:nvPr>
            <p:ph type="sldNum" sz="quarter" idx="11"/>
          </p:nvPr>
        </p:nvSpPr>
        <p:spPr>
          <a:xfrm>
            <a:off x="6858000" y="6400800"/>
            <a:ext cx="1600200" cy="457200"/>
          </a:xfrm>
          <a:prstGeom prst="rect">
            <a:avLst/>
          </a:prstGeom>
        </p:spPr>
        <p:txBody>
          <a:bodyPr/>
          <a:lstStyle>
            <a:lvl1pPr>
              <a:defRPr/>
            </a:lvl1pPr>
          </a:lstStyle>
          <a:p>
            <a:fld id="{81FF79BF-1D43-4EC8-9ECC-AD79906104CF}" type="slidenum">
              <a:rPr lang="en-US" altLang="zh-CN"/>
              <a:pPr/>
              <a:t>‹#›</a:t>
            </a:fld>
            <a:endParaRPr lang="en-US" altLang="zh-CN"/>
          </a:p>
        </p:txBody>
      </p:sp>
    </p:spTree>
    <p:extLst>
      <p:ext uri="{BB962C8B-B14F-4D97-AF65-F5344CB8AC3E}">
        <p14:creationId xmlns:p14="http://schemas.microsoft.com/office/powerpoint/2010/main" val="204998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6858000" y="6400800"/>
            <a:ext cx="1600200" cy="457200"/>
          </a:xfrm>
          <a:prstGeom prst="rect">
            <a:avLst/>
          </a:prstGeom>
        </p:spPr>
        <p:txBody>
          <a:bodyPr/>
          <a:lstStyle>
            <a:lvl1pPr>
              <a:defRPr/>
            </a:lvl1pPr>
          </a:lstStyle>
          <a:p>
            <a:fld id="{BC5E503A-0362-4DC7-B39F-903FF1F37C2F}" type="slidenum">
              <a:rPr lang="en-US" altLang="zh-CN"/>
              <a:pPr/>
              <a:t>‹#›</a:t>
            </a:fld>
            <a:endParaRPr lang="en-US" altLang="zh-CN"/>
          </a:p>
        </p:txBody>
      </p:sp>
    </p:spTree>
    <p:extLst>
      <p:ext uri="{BB962C8B-B14F-4D97-AF65-F5344CB8AC3E}">
        <p14:creationId xmlns:p14="http://schemas.microsoft.com/office/powerpoint/2010/main" val="232632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3352800" y="6403975"/>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1"/>
          </p:nvPr>
        </p:nvSpPr>
        <p:spPr>
          <a:xfrm>
            <a:off x="6858000" y="6400800"/>
            <a:ext cx="1600200" cy="457200"/>
          </a:xfrm>
          <a:prstGeom prst="rect">
            <a:avLst/>
          </a:prstGeom>
        </p:spPr>
        <p:txBody>
          <a:bodyPr/>
          <a:lstStyle>
            <a:lvl1pPr>
              <a:defRPr/>
            </a:lvl1pPr>
          </a:lstStyle>
          <a:p>
            <a:fld id="{18EB4BAB-5D21-46FD-858C-201D0FD6BD9D}" type="slidenum">
              <a:rPr lang="en-US" altLang="zh-CN"/>
              <a:pPr/>
              <a:t>‹#›</a:t>
            </a:fld>
            <a:endParaRPr lang="en-US" altLang="zh-CN"/>
          </a:p>
        </p:txBody>
      </p:sp>
    </p:spTree>
    <p:extLst>
      <p:ext uri="{BB962C8B-B14F-4D97-AF65-F5344CB8AC3E}">
        <p14:creationId xmlns:p14="http://schemas.microsoft.com/office/powerpoint/2010/main" val="385661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0" y="5334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4099"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grpSp>
        <p:nvGrpSpPr>
          <p:cNvPr id="4103" name="Group 7"/>
          <p:cNvGrpSpPr>
            <a:grpSpLocks/>
          </p:cNvGrpSpPr>
          <p:nvPr/>
        </p:nvGrpSpPr>
        <p:grpSpPr bwMode="auto">
          <a:xfrm>
            <a:off x="168275" y="152400"/>
            <a:ext cx="8823325" cy="6248400"/>
            <a:chOff x="106" y="144"/>
            <a:chExt cx="5558" cy="3840"/>
          </a:xfrm>
        </p:grpSpPr>
        <p:sp>
          <p:nvSpPr>
            <p:cNvPr id="4104"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sz="2400">
                <a:latin typeface="Times New Roman" pitchFamily="18" charset="0"/>
              </a:endParaRPr>
            </a:p>
          </p:txBody>
        </p:sp>
        <p:sp>
          <p:nvSpPr>
            <p:cNvPr id="4105"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defRPr>
      </a:lvl2pPr>
      <a:lvl3pPr algn="l" rtl="0" fontAlgn="base">
        <a:spcBef>
          <a:spcPct val="0"/>
        </a:spcBef>
        <a:spcAft>
          <a:spcPct val="0"/>
        </a:spcAft>
        <a:defRPr sz="3300">
          <a:solidFill>
            <a:schemeClr val="tx2"/>
          </a:solidFill>
          <a:latin typeface="Arial Black" pitchFamily="34" charset="0"/>
        </a:defRPr>
      </a:lvl3pPr>
      <a:lvl4pPr algn="l" rtl="0" fontAlgn="base">
        <a:spcBef>
          <a:spcPct val="0"/>
        </a:spcBef>
        <a:spcAft>
          <a:spcPct val="0"/>
        </a:spcAft>
        <a:defRPr sz="3300">
          <a:solidFill>
            <a:schemeClr val="tx2"/>
          </a:solidFill>
          <a:latin typeface="Arial Black" pitchFamily="34" charset="0"/>
        </a:defRPr>
      </a:lvl4pPr>
      <a:lvl5pPr algn="l" rtl="0" fontAlgn="base">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defRPr>
      </a:lvl2pPr>
      <a:lvl3pPr marL="1143000" indent="-228600" algn="l" rtl="0" fontAlgn="base">
        <a:spcBef>
          <a:spcPct val="20000"/>
        </a:spcBef>
        <a:spcAft>
          <a:spcPct val="0"/>
        </a:spcAft>
        <a:buClr>
          <a:schemeClr val="tx1"/>
        </a:buClr>
        <a:buSzPct val="150000"/>
        <a:buChar char="•"/>
        <a:defRPr sz="2200">
          <a:solidFill>
            <a:schemeClr val="tx1"/>
          </a:solidFill>
          <a:latin typeface="+mn-lt"/>
        </a:defRPr>
      </a:lvl3pPr>
      <a:lvl4pPr marL="1600200" indent="-228600" algn="l" rtl="0" fontAlgn="base">
        <a:spcBef>
          <a:spcPct val="20000"/>
        </a:spcBef>
        <a:spcAft>
          <a:spcPct val="0"/>
        </a:spcAft>
        <a:buClr>
          <a:schemeClr val="tx2"/>
        </a:buClr>
        <a:buSzPct val="150000"/>
        <a:buChar char="•"/>
        <a:defRPr sz="2000">
          <a:solidFill>
            <a:schemeClr val="tx1"/>
          </a:solidFill>
          <a:latin typeface="+mn-lt"/>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CN" sz="4800" i="0" dirty="0">
                <a:latin typeface="Times New Roman" panose="02020603050405020304" pitchFamily="18" charset="0"/>
                <a:ea typeface="楷体" panose="02010609060101010101" pitchFamily="49" charset="-122"/>
              </a:rPr>
              <a:t>CHAPTER 3</a:t>
            </a:r>
          </a:p>
        </p:txBody>
      </p:sp>
      <p:sp>
        <p:nvSpPr>
          <p:cNvPr id="2051" name="Rectangle 3"/>
          <p:cNvSpPr>
            <a:spLocks noGrp="1" noChangeArrowheads="1"/>
          </p:cNvSpPr>
          <p:nvPr>
            <p:ph type="subTitle" idx="1"/>
          </p:nvPr>
        </p:nvSpPr>
        <p:spPr>
          <a:xfrm>
            <a:off x="762000" y="2209800"/>
            <a:ext cx="7620000" cy="2895600"/>
          </a:xfrm>
        </p:spPr>
        <p:txBody>
          <a:bodyPr/>
          <a:lstStyle/>
          <a:p>
            <a:r>
              <a:rPr lang="en-US" altLang="zh-CN" sz="4800" b="1" dirty="0">
                <a:latin typeface="Times New Roman" panose="02020603050405020304" pitchFamily="18" charset="0"/>
                <a:ea typeface="楷体" panose="02010609060101010101" pitchFamily="49" charset="-122"/>
              </a:rPr>
              <a:t>DISPUTE</a:t>
            </a:r>
          </a:p>
          <a:p>
            <a:r>
              <a:rPr lang="en-US" altLang="zh-CN" sz="4800" b="1" dirty="0">
                <a:latin typeface="Times New Roman" panose="02020603050405020304" pitchFamily="18" charset="0"/>
                <a:ea typeface="楷体" panose="02010609060101010101" pitchFamily="49" charset="-122"/>
              </a:rPr>
              <a:t>SETTLEMENT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81000"/>
            <a:ext cx="7239000" cy="1219200"/>
          </a:xfrm>
        </p:spPr>
        <p:txBody>
          <a:bodyPr/>
          <a:lstStyle/>
          <a:p>
            <a:pPr algn="ctr"/>
            <a:r>
              <a:rPr lang="en-US" altLang="zh-CN" sz="3600" b="1" dirty="0">
                <a:latin typeface="Times New Roman" panose="02020603050405020304" pitchFamily="18" charset="0"/>
                <a:ea typeface="楷体" panose="02010609060101010101" pitchFamily="49" charset="-122"/>
              </a:rPr>
              <a:t>Settlement of Disputes in International institutions</a:t>
            </a:r>
          </a:p>
        </p:txBody>
      </p:sp>
      <p:sp>
        <p:nvSpPr>
          <p:cNvPr id="13315" name="Rectangle 3"/>
          <p:cNvSpPr>
            <a:spLocks noGrp="1" noChangeArrowheads="1"/>
          </p:cNvSpPr>
          <p:nvPr>
            <p:ph type="body" idx="1"/>
          </p:nvPr>
        </p:nvSpPr>
        <p:spPr>
          <a:xfrm>
            <a:off x="457200" y="1676400"/>
            <a:ext cx="7696200" cy="4495800"/>
          </a:xfrm>
        </p:spPr>
        <p:txBody>
          <a:bodyPr/>
          <a:lstStyle/>
          <a:p>
            <a:pPr>
              <a:spcBef>
                <a:spcPts val="1200"/>
              </a:spcBef>
              <a:spcAft>
                <a:spcPts val="1200"/>
              </a:spcAft>
            </a:pPr>
            <a:r>
              <a:rPr lang="en-US" altLang="zh-CN" sz="3200" dirty="0">
                <a:latin typeface="Times New Roman" panose="02020603050405020304" pitchFamily="18" charset="0"/>
                <a:ea typeface="楷体" panose="02010609060101010101" pitchFamily="49" charset="-122"/>
              </a:rPr>
              <a:t>International Court of Justice, ICJ</a:t>
            </a:r>
          </a:p>
          <a:p>
            <a:pPr>
              <a:spcBef>
                <a:spcPts val="1200"/>
              </a:spcBef>
              <a:spcAft>
                <a:spcPts val="1200"/>
              </a:spcAft>
            </a:pPr>
            <a:r>
              <a:rPr lang="en-US" altLang="zh-CN" sz="3200" dirty="0">
                <a:latin typeface="Times New Roman" panose="02020603050405020304" pitchFamily="18" charset="0"/>
                <a:ea typeface="楷体" panose="02010609060101010101" pitchFamily="49" charset="-122"/>
              </a:rPr>
              <a:t>International Criminal Court, ICC</a:t>
            </a:r>
          </a:p>
          <a:p>
            <a:pPr>
              <a:spcBef>
                <a:spcPts val="1200"/>
              </a:spcBef>
              <a:spcAft>
                <a:spcPts val="1200"/>
              </a:spcAft>
            </a:pPr>
            <a:r>
              <a:rPr lang="en-US" altLang="zh-CN" sz="3200" dirty="0">
                <a:latin typeface="Times New Roman" panose="02020603050405020304" pitchFamily="18" charset="0"/>
                <a:ea typeface="楷体" panose="02010609060101010101" pitchFamily="49" charset="-122"/>
              </a:rPr>
              <a:t>World Trade Organization, DSU</a:t>
            </a:r>
          </a:p>
          <a:p>
            <a:pPr>
              <a:spcBef>
                <a:spcPts val="1200"/>
              </a:spcBef>
              <a:spcAft>
                <a:spcPts val="1200"/>
              </a:spcAft>
            </a:pPr>
            <a:r>
              <a:rPr lang="en-US" altLang="zh-CN" sz="3200" dirty="0">
                <a:latin typeface="Times New Roman" panose="02020603050405020304" pitchFamily="18" charset="0"/>
                <a:ea typeface="楷体" panose="02010609060101010101" pitchFamily="49" charset="-122"/>
              </a:rPr>
              <a:t>International Center for the Settlement of Investment Disputes, ICSID</a:t>
            </a:r>
          </a:p>
          <a:p>
            <a:pPr>
              <a:spcBef>
                <a:spcPts val="1200"/>
              </a:spcBef>
              <a:spcAft>
                <a:spcPts val="1200"/>
              </a:spcAft>
            </a:pPr>
            <a:endParaRPr lang="en-US" altLang="zh-CN" sz="32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52320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533400"/>
            <a:ext cx="7696200" cy="854075"/>
          </a:xfrm>
        </p:spPr>
        <p:txBody>
          <a:bodyPr/>
          <a:lstStyle/>
          <a:p>
            <a:r>
              <a:rPr lang="en-US" altLang="zh-CN" sz="3600" b="1" dirty="0">
                <a:latin typeface="Times New Roman" panose="02020603050405020304" pitchFamily="18" charset="0"/>
                <a:ea typeface="楷体" panose="02010609060101010101" pitchFamily="49" charset="-122"/>
              </a:rPr>
              <a:t>International Court of Justice</a:t>
            </a:r>
          </a:p>
        </p:txBody>
      </p:sp>
      <p:sp>
        <p:nvSpPr>
          <p:cNvPr id="14340" name="Rectangle 4"/>
          <p:cNvSpPr>
            <a:spLocks noGrp="1" noChangeArrowheads="1"/>
          </p:cNvSpPr>
          <p:nvPr>
            <p:ph type="body" sz="half" idx="1"/>
          </p:nvPr>
        </p:nvSpPr>
        <p:spPr>
          <a:xfrm>
            <a:off x="304800" y="1600200"/>
            <a:ext cx="8534400" cy="4572000"/>
          </a:xfrm>
        </p:spPr>
        <p:txBody>
          <a:bodyPr/>
          <a:lstStyle/>
          <a:p>
            <a:pPr>
              <a:lnSpc>
                <a:spcPts val="3500"/>
              </a:lnSpc>
              <a:spcAft>
                <a:spcPts val="600"/>
              </a:spcAft>
            </a:pPr>
            <a:r>
              <a:rPr lang="en-US" altLang="zh-CN" sz="2800" b="1" dirty="0">
                <a:solidFill>
                  <a:srgbClr val="FF0000"/>
                </a:solidFill>
                <a:latin typeface="Times New Roman" panose="02020603050405020304" pitchFamily="18" charset="0"/>
                <a:ea typeface="楷体" panose="02010609060101010101" pitchFamily="49" charset="-122"/>
              </a:rPr>
              <a:t>Jurisdiction</a:t>
            </a:r>
            <a:r>
              <a:rPr lang="en-US" altLang="zh-CN" sz="2800" b="1"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a:t>
            </a:r>
            <a:r>
              <a:rPr lang="en-US" altLang="zh-CN" sz="2800" dirty="0">
                <a:solidFill>
                  <a:srgbClr val="00B0F0"/>
                </a:solidFill>
                <a:latin typeface="Times New Roman" panose="02020603050405020304" pitchFamily="18" charset="0"/>
                <a:ea typeface="楷体" panose="02010609060101010101" pitchFamily="49" charset="-122"/>
              </a:rPr>
              <a:t>competence</a:t>
            </a:r>
            <a:r>
              <a:rPr lang="zh-CN" altLang="en-US" sz="16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or ability of a court to exercise</a:t>
            </a:r>
            <a:r>
              <a:rPr lang="zh-CN" altLang="en-US" sz="16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power to </a:t>
            </a:r>
            <a:r>
              <a:rPr lang="en-US" altLang="zh-CN" sz="2800" dirty="0">
                <a:solidFill>
                  <a:srgbClr val="00B0F0"/>
                </a:solidFill>
                <a:latin typeface="Times New Roman" panose="02020603050405020304" pitchFamily="18" charset="0"/>
                <a:ea typeface="楷体" panose="02010609060101010101" pitchFamily="49" charset="-122"/>
              </a:rPr>
              <a:t>hear/try a case</a:t>
            </a:r>
            <a:endParaRPr lang="en-US" altLang="zh-CN" sz="1400" dirty="0">
              <a:latin typeface="Times New Roman" panose="02020603050405020304" pitchFamily="18" charset="0"/>
              <a:ea typeface="楷体" panose="02010609060101010101" pitchFamily="49" charset="-122"/>
            </a:endParaRPr>
          </a:p>
          <a:p>
            <a:pPr>
              <a:lnSpc>
                <a:spcPts val="3500"/>
              </a:lnSpc>
              <a:spcAft>
                <a:spcPts val="600"/>
              </a:spcAft>
            </a:pPr>
            <a:r>
              <a:rPr lang="en-US" altLang="zh-CN" sz="2800" dirty="0">
                <a:latin typeface="Times New Roman" panose="02020603050405020304" pitchFamily="18" charset="0"/>
                <a:ea typeface="楷体" panose="02010609060101010101" pitchFamily="49" charset="-122"/>
              </a:rPr>
              <a:t>It has </a:t>
            </a:r>
            <a:r>
              <a:rPr lang="en-US" altLang="zh-CN" sz="2800" b="1" dirty="0">
                <a:latin typeface="Times New Roman" panose="02020603050405020304" pitchFamily="18" charset="0"/>
                <a:ea typeface="楷体" panose="02010609060101010101" pitchFamily="49" charset="-122"/>
              </a:rPr>
              <a:t>jurisdiction</a:t>
            </a:r>
            <a:r>
              <a:rPr lang="en-US" altLang="zh-CN" sz="2800" dirty="0">
                <a:latin typeface="Times New Roman" panose="02020603050405020304" pitchFamily="18" charset="0"/>
                <a:ea typeface="楷体" panose="02010609060101010101" pitchFamily="49" charset="-122"/>
              </a:rPr>
              <a:t> </a:t>
            </a:r>
            <a:r>
              <a:rPr lang="zh-CN" altLang="en-US" sz="1800" dirty="0">
                <a:latin typeface="Times New Roman" panose="02020603050405020304" pitchFamily="18" charset="0"/>
                <a:ea typeface="楷体" panose="02010609060101010101" pitchFamily="49" charset="-122"/>
              </a:rPr>
              <a:t>司法权，管辖权</a:t>
            </a:r>
            <a:r>
              <a:rPr lang="en-US" altLang="zh-CN" sz="2800" dirty="0">
                <a:latin typeface="Times New Roman" panose="02020603050405020304" pitchFamily="18" charset="0"/>
                <a:ea typeface="楷体" panose="02010609060101010101" pitchFamily="49" charset="-122"/>
              </a:rPr>
              <a:t>to hear:</a:t>
            </a:r>
          </a:p>
          <a:p>
            <a:pPr lvl="1">
              <a:lnSpc>
                <a:spcPts val="3500"/>
              </a:lnSpc>
              <a:spcAft>
                <a:spcPts val="600"/>
              </a:spcAft>
            </a:pPr>
            <a:r>
              <a:rPr lang="en-US" altLang="zh-CN" sz="2800" dirty="0">
                <a:latin typeface="Times New Roman" panose="02020603050405020304" pitchFamily="18" charset="0"/>
                <a:ea typeface="楷体" panose="02010609060101010101" pitchFamily="49" charset="-122"/>
              </a:rPr>
              <a:t>Disputes </a:t>
            </a:r>
            <a:r>
              <a:rPr lang="en-US" altLang="zh-CN" sz="2800" dirty="0">
                <a:solidFill>
                  <a:srgbClr val="00B0F0"/>
                </a:solidFill>
                <a:latin typeface="Times New Roman" panose="02020603050405020304" pitchFamily="18" charset="0"/>
                <a:ea typeface="楷体" panose="02010609060101010101" pitchFamily="49" charset="-122"/>
              </a:rPr>
              <a:t>between states</a:t>
            </a:r>
            <a:r>
              <a:rPr lang="en-US" altLang="zh-CN" sz="2800" dirty="0">
                <a:latin typeface="Times New Roman" panose="02020603050405020304" pitchFamily="18" charset="0"/>
                <a:ea typeface="楷体" panose="02010609060101010101" pitchFamily="49" charset="-122"/>
              </a:rPr>
              <a:t> pursuant to its </a:t>
            </a:r>
            <a:r>
              <a:rPr lang="en-US" altLang="zh-CN" sz="2800" b="1" dirty="0">
                <a:latin typeface="Times New Roman" panose="02020603050405020304" pitchFamily="18" charset="0"/>
                <a:ea typeface="楷体" panose="02010609060101010101" pitchFamily="49" charset="-122"/>
              </a:rPr>
              <a:t>contentious jurisdiction </a:t>
            </a:r>
            <a:r>
              <a:rPr lang="zh-CN" altLang="en-US" sz="1800" dirty="0">
                <a:latin typeface="Times New Roman" panose="02020603050405020304" pitchFamily="18" charset="0"/>
                <a:ea typeface="楷体" panose="02010609060101010101" pitchFamily="49" charset="-122"/>
              </a:rPr>
              <a:t>诉讼管辖权</a:t>
            </a:r>
            <a:r>
              <a:rPr lang="en-US" altLang="zh-CN" sz="2800" dirty="0">
                <a:latin typeface="Times New Roman" panose="02020603050405020304" pitchFamily="18" charset="0"/>
                <a:ea typeface="楷体" panose="02010609060101010101" pitchFamily="49" charset="-122"/>
              </a:rPr>
              <a:t>.</a:t>
            </a:r>
          </a:p>
          <a:p>
            <a:pPr lvl="1">
              <a:lnSpc>
                <a:spcPts val="3500"/>
              </a:lnSpc>
              <a:spcAft>
                <a:spcPts val="600"/>
              </a:spcAft>
            </a:pPr>
            <a:r>
              <a:rPr lang="en-US" altLang="zh-CN" sz="2800" dirty="0">
                <a:latin typeface="Times New Roman" panose="02020603050405020304" pitchFamily="18" charset="0"/>
                <a:ea typeface="楷体" panose="02010609060101010101" pitchFamily="49" charset="-122"/>
              </a:rPr>
              <a:t>Cases </a:t>
            </a:r>
            <a:r>
              <a:rPr lang="en-US" altLang="zh-CN" sz="2800" dirty="0">
                <a:solidFill>
                  <a:srgbClr val="00B0F0"/>
                </a:solidFill>
                <a:latin typeface="Times New Roman" panose="02020603050405020304" pitchFamily="18" charset="0"/>
                <a:ea typeface="楷体" panose="02010609060101010101" pitchFamily="49" charset="-122"/>
              </a:rPr>
              <a:t>from organs and specialized agencies </a:t>
            </a:r>
            <a:r>
              <a:rPr lang="en-US" altLang="zh-CN" sz="2800" dirty="0">
                <a:latin typeface="Times New Roman" panose="02020603050405020304" pitchFamily="18" charset="0"/>
                <a:ea typeface="楷体" panose="02010609060101010101" pitchFamily="49" charset="-122"/>
              </a:rPr>
              <a:t>of the UN pursuant to its </a:t>
            </a:r>
            <a:r>
              <a:rPr lang="en-US" altLang="zh-CN" sz="2800" b="1" dirty="0">
                <a:latin typeface="Times New Roman" panose="02020603050405020304" pitchFamily="18" charset="0"/>
                <a:ea typeface="楷体" panose="02010609060101010101" pitchFamily="49" charset="-122"/>
              </a:rPr>
              <a:t>advisory jurisdiction</a:t>
            </a:r>
            <a:r>
              <a:rPr lang="zh-CN" altLang="en-US" sz="1800" dirty="0">
                <a:latin typeface="Times New Roman" panose="02020603050405020304" pitchFamily="18" charset="0"/>
                <a:ea typeface="楷体" panose="02010609060101010101" pitchFamily="49" charset="-122"/>
              </a:rPr>
              <a:t>咨询管辖权</a:t>
            </a:r>
            <a:r>
              <a:rPr lang="en-US" altLang="zh-CN" sz="2800" dirty="0">
                <a:latin typeface="Times New Roman" panose="02020603050405020304" pitchFamily="18" charset="0"/>
                <a:ea typeface="楷体" panose="02010609060101010101" pitchFamily="49" charset="-122"/>
              </a:rPr>
              <a:t>.</a:t>
            </a:r>
          </a:p>
          <a:p>
            <a:pPr>
              <a:lnSpc>
                <a:spcPts val="3500"/>
              </a:lnSpc>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No power </a:t>
            </a:r>
            <a:r>
              <a:rPr lang="en-US" altLang="zh-CN" sz="2800" dirty="0">
                <a:latin typeface="Times New Roman" panose="02020603050405020304" pitchFamily="18" charset="0"/>
                <a:ea typeface="楷体" panose="02010609060101010101" pitchFamily="49" charset="-122"/>
              </a:rPr>
              <a:t>to </a:t>
            </a:r>
            <a:r>
              <a:rPr lang="en-US" altLang="zh-CN" sz="2800" dirty="0">
                <a:solidFill>
                  <a:srgbClr val="00B0F0"/>
                </a:solidFill>
                <a:latin typeface="Times New Roman" panose="02020603050405020304" pitchFamily="18" charset="0"/>
                <a:ea typeface="楷体" panose="02010609060101010101" pitchFamily="49" charset="-122"/>
              </a:rPr>
              <a:t>hear</a:t>
            </a:r>
            <a:r>
              <a:rPr lang="en-US" altLang="zh-CN" sz="2800" dirty="0">
                <a:latin typeface="Times New Roman" panose="02020603050405020304" pitchFamily="18" charset="0"/>
                <a:ea typeface="楷体" panose="02010609060101010101" pitchFamily="49" charset="-122"/>
              </a:rPr>
              <a:t> cases involving </a:t>
            </a:r>
            <a:r>
              <a:rPr lang="en-US" altLang="zh-CN" sz="2800" dirty="0">
                <a:solidFill>
                  <a:srgbClr val="00B0F0"/>
                </a:solidFill>
                <a:latin typeface="Times New Roman" panose="02020603050405020304" pitchFamily="18" charset="0"/>
                <a:ea typeface="楷体" panose="02010609060101010101" pitchFamily="49" charset="-122"/>
              </a:rPr>
              <a:t>individuals</a:t>
            </a:r>
            <a:r>
              <a:rPr lang="en-US" altLang="zh-CN" sz="2800" dirty="0">
                <a:latin typeface="Times New Roman" panose="02020603050405020304" pitchFamily="18" charset="0"/>
                <a:ea typeface="楷体" panose="02010609060101010101" pitchFamily="49" charset="-122"/>
              </a:rPr>
              <a:t>.</a:t>
            </a:r>
            <a:r>
              <a:rPr lang="en-US" altLang="zh-CN" sz="2300" dirty="0">
                <a:latin typeface="Times New Roman" panose="02020603050405020304" pitchFamily="18" charset="0"/>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665162"/>
            <a:ext cx="7696200" cy="782638"/>
          </a:xfrm>
        </p:spPr>
        <p:txBody>
          <a:bodyPr/>
          <a:lstStyle/>
          <a:p>
            <a:r>
              <a:rPr lang="en-US" altLang="zh-CN" sz="4000" b="1" dirty="0">
                <a:latin typeface="Times New Roman" panose="02020603050405020304" pitchFamily="18" charset="0"/>
                <a:ea typeface="楷体" panose="02010609060101010101" pitchFamily="49" charset="-122"/>
              </a:rPr>
              <a:t>ICJ Jurisdiction</a:t>
            </a:r>
            <a:r>
              <a:rPr lang="en-US" altLang="zh-CN" sz="4000" dirty="0">
                <a:latin typeface="Times New Roman" panose="02020603050405020304" pitchFamily="18" charset="0"/>
                <a:ea typeface="楷体" panose="02010609060101010101" pitchFamily="49" charset="-122"/>
              </a:rPr>
              <a:t>– </a:t>
            </a:r>
            <a:r>
              <a:rPr lang="en-US" altLang="zh-CN" sz="3200" dirty="0">
                <a:latin typeface="Times New Roman" panose="02020603050405020304" pitchFamily="18" charset="0"/>
                <a:ea typeface="楷体" panose="02010609060101010101" pitchFamily="49" charset="-122"/>
              </a:rPr>
              <a:t>basic rules</a:t>
            </a:r>
            <a:r>
              <a:rPr lang="en-US" altLang="zh-CN" sz="2800" dirty="0">
                <a:latin typeface="Times New Roman" panose="02020603050405020304" pitchFamily="18" charset="0"/>
                <a:ea typeface="楷体" panose="02010609060101010101" pitchFamily="49" charset="-122"/>
              </a:rPr>
              <a:t> </a:t>
            </a:r>
          </a:p>
        </p:txBody>
      </p:sp>
      <p:sp>
        <p:nvSpPr>
          <p:cNvPr id="16387" name="Rectangle 3"/>
          <p:cNvSpPr>
            <a:spLocks noGrp="1" noChangeArrowheads="1"/>
          </p:cNvSpPr>
          <p:nvPr>
            <p:ph type="body" idx="1"/>
          </p:nvPr>
        </p:nvSpPr>
        <p:spPr>
          <a:xfrm>
            <a:off x="457200" y="1676400"/>
            <a:ext cx="8153400" cy="4495800"/>
          </a:xfrm>
        </p:spPr>
        <p:txBody>
          <a:bodyPr/>
          <a:lstStyle/>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Most states put </a:t>
            </a:r>
            <a:r>
              <a:rPr lang="en-US" altLang="zh-CN" sz="2800" dirty="0">
                <a:solidFill>
                  <a:srgbClr val="00B0F0"/>
                </a:solidFill>
                <a:latin typeface="Times New Roman" panose="02020603050405020304" pitchFamily="18" charset="0"/>
                <a:ea typeface="楷体" panose="02010609060101010101" pitchFamily="49" charset="-122"/>
              </a:rPr>
              <a:t>restrictions</a:t>
            </a:r>
            <a:r>
              <a:rPr lang="en-US" altLang="zh-CN" sz="2800" dirty="0">
                <a:latin typeface="Times New Roman" panose="02020603050405020304" pitchFamily="18" charset="0"/>
                <a:ea typeface="楷体" panose="02010609060101010101" pitchFamily="49" charset="-122"/>
              </a:rPr>
              <a:t> on the </a:t>
            </a:r>
            <a:r>
              <a:rPr lang="en-US" altLang="zh-CN" sz="2800" dirty="0">
                <a:solidFill>
                  <a:srgbClr val="00B0F0"/>
                </a:solidFill>
                <a:latin typeface="Times New Roman" panose="02020603050405020304" pitchFamily="18" charset="0"/>
                <a:ea typeface="楷体" panose="02010609060101010101" pitchFamily="49" charset="-122"/>
              </a:rPr>
              <a:t>type of cases</a:t>
            </a:r>
            <a:r>
              <a:rPr lang="en-US" altLang="zh-CN" sz="2800" dirty="0">
                <a:latin typeface="Times New Roman" panose="02020603050405020304" pitchFamily="18" charset="0"/>
                <a:ea typeface="楷体" panose="02010609060101010101" pitchFamily="49" charset="-122"/>
              </a:rPr>
              <a:t> they will let the court hear. </a:t>
            </a:r>
          </a:p>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ICJ has following:</a:t>
            </a:r>
          </a:p>
          <a:p>
            <a:pPr>
              <a:lnSpc>
                <a:spcPts val="40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Contentious jurisdiction</a:t>
            </a:r>
            <a:r>
              <a:rPr lang="zh-CN" altLang="en-US" sz="1600" dirty="0">
                <a:latin typeface="Times New Roman" panose="02020603050405020304" pitchFamily="18" charset="0"/>
                <a:ea typeface="楷体" panose="02010609060101010101" pitchFamily="49" charset="-122"/>
              </a:rPr>
              <a:t>诉讼管辖权</a:t>
            </a:r>
            <a:r>
              <a:rPr lang="en-US" altLang="zh-CN" sz="2800" b="1"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all the parties must have recognized the ICJ’s contentious jurisdiction </a:t>
            </a:r>
            <a:r>
              <a:rPr lang="en-US" altLang="zh-CN" sz="2800" b="1" i="1" dirty="0">
                <a:latin typeface="Times New Roman" panose="02020603050405020304" pitchFamily="18" charset="0"/>
                <a:ea typeface="楷体" panose="02010609060101010101" pitchFamily="49" charset="-122"/>
              </a:rPr>
              <a:t>in a contentious case</a:t>
            </a:r>
            <a:r>
              <a:rPr lang="en-US" altLang="zh-CN" sz="1800" dirty="0">
                <a:latin typeface="Times New Roman" panose="02020603050405020304" pitchFamily="18" charset="0"/>
                <a:ea typeface="楷体" panose="02010609060101010101" pitchFamily="49" charset="-122"/>
              </a:rPr>
              <a:t>. </a:t>
            </a:r>
            <a:r>
              <a:rPr lang="zh-CN" altLang="en-US" sz="1800" dirty="0">
                <a:latin typeface="Times New Roman" panose="02020603050405020304" pitchFamily="18" charset="0"/>
                <a:ea typeface="楷体" panose="02010609060101010101" pitchFamily="49" charset="-122"/>
              </a:rPr>
              <a:t>诉讼案件</a:t>
            </a:r>
            <a:endParaRPr lang="en-US" altLang="zh-CN" sz="2800" dirty="0">
              <a:latin typeface="Times New Roman" panose="02020603050405020304" pitchFamily="18" charset="0"/>
              <a:ea typeface="楷体" panose="02010609060101010101" pitchFamily="49" charset="-122"/>
            </a:endParaRPr>
          </a:p>
          <a:p>
            <a:pPr>
              <a:lnSpc>
                <a:spcPts val="40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Optional Clause Jurisdiction</a:t>
            </a:r>
            <a:r>
              <a:rPr lang="zh-CN" altLang="en-US" sz="1800" dirty="0">
                <a:latin typeface="Times New Roman" panose="02020603050405020304" pitchFamily="18" charset="0"/>
                <a:ea typeface="楷体" panose="02010609060101010101" pitchFamily="49" charset="-122"/>
              </a:rPr>
              <a:t>选择性条款</a:t>
            </a:r>
            <a:r>
              <a:rPr lang="en-US" altLang="zh-CN" sz="2800" dirty="0">
                <a:latin typeface="Times New Roman" panose="02020603050405020304" pitchFamily="18" charset="0"/>
                <a:ea typeface="楷体" panose="02010609060101010101" pitchFamily="49" charset="-122"/>
              </a:rPr>
              <a:t>: unilateral grant of jurisdiction by a state to the ICJ.  </a:t>
            </a:r>
          </a:p>
        </p:txBody>
      </p:sp>
    </p:spTree>
    <p:extLst>
      <p:ext uri="{BB962C8B-B14F-4D97-AF65-F5344CB8AC3E}">
        <p14:creationId xmlns:p14="http://schemas.microsoft.com/office/powerpoint/2010/main" val="4183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533400"/>
            <a:ext cx="7696200" cy="923925"/>
          </a:xfrm>
        </p:spPr>
        <p:txBody>
          <a:bodyPr/>
          <a:lstStyle/>
          <a:p>
            <a:r>
              <a:rPr lang="en-US" altLang="zh-CN" sz="4000" b="1" dirty="0">
                <a:latin typeface="Times New Roman" panose="02020603050405020304" pitchFamily="18" charset="0"/>
                <a:ea typeface="楷体" panose="02010609060101010101" pitchFamily="49" charset="-122"/>
              </a:rPr>
              <a:t>ICJ Jurisdiction</a:t>
            </a:r>
            <a:r>
              <a:rPr lang="en-US" altLang="zh-CN" sz="4000" dirty="0">
                <a:latin typeface="Times New Roman" panose="02020603050405020304" pitchFamily="18" charset="0"/>
                <a:ea typeface="楷体" panose="02010609060101010101" pitchFamily="49" charset="-122"/>
              </a:rPr>
              <a:t>– </a:t>
            </a:r>
            <a:r>
              <a:rPr lang="en-US" altLang="zh-CN" sz="3200" dirty="0">
                <a:latin typeface="Times New Roman" panose="02020603050405020304" pitchFamily="18" charset="0"/>
                <a:ea typeface="楷体" panose="02010609060101010101" pitchFamily="49" charset="-122"/>
              </a:rPr>
              <a:t>basic rules </a:t>
            </a:r>
          </a:p>
        </p:txBody>
      </p:sp>
      <p:sp>
        <p:nvSpPr>
          <p:cNvPr id="17411" name="Rectangle 3"/>
          <p:cNvSpPr>
            <a:spLocks noGrp="1" noChangeArrowheads="1"/>
          </p:cNvSpPr>
          <p:nvPr>
            <p:ph type="body" sz="half" idx="1"/>
          </p:nvPr>
        </p:nvSpPr>
        <p:spPr>
          <a:xfrm>
            <a:off x="457200" y="1676400"/>
            <a:ext cx="8077200" cy="4495800"/>
          </a:xfrm>
        </p:spPr>
        <p:txBody>
          <a:bodyPr/>
          <a:lstStyle/>
          <a:p>
            <a:pPr>
              <a:lnSpc>
                <a:spcPts val="4200"/>
              </a:lnSpc>
              <a:spcAft>
                <a:spcPts val="600"/>
              </a:spcAft>
            </a:pPr>
            <a:r>
              <a:rPr lang="en-US" altLang="zh-CN" sz="2800" b="1" dirty="0">
                <a:latin typeface="Times New Roman" panose="02020603050405020304" pitchFamily="18" charset="0"/>
                <a:ea typeface="楷体" panose="02010609060101010101" pitchFamily="49" charset="-122"/>
              </a:rPr>
              <a:t>Rule of reciprocity</a:t>
            </a:r>
            <a:r>
              <a:rPr lang="zh-CN" altLang="en-US" sz="2000" dirty="0">
                <a:latin typeface="Times New Roman" panose="02020603050405020304" pitchFamily="18" charset="0"/>
                <a:ea typeface="楷体" panose="02010609060101010101" pitchFamily="49" charset="-122"/>
              </a:rPr>
              <a:t>对等</a:t>
            </a:r>
            <a:r>
              <a:rPr lang="zh-CN" altLang="en-US" sz="1800" dirty="0">
                <a:latin typeface="Times New Roman" panose="02020603050405020304" pitchFamily="18" charset="0"/>
                <a:ea typeface="楷体" panose="02010609060101010101" pitchFamily="49" charset="-122"/>
              </a:rPr>
              <a:t>原则</a:t>
            </a:r>
            <a:r>
              <a:rPr lang="en-US" altLang="zh-CN" sz="2800" b="1"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 state must respond to a suit brought against it only if the state bringing the suit has also accepted the jurisdiction of the ICJ.</a:t>
            </a:r>
          </a:p>
          <a:p>
            <a:pPr>
              <a:lnSpc>
                <a:spcPts val="4200"/>
              </a:lnSpc>
              <a:spcAft>
                <a:spcPts val="600"/>
              </a:spcAft>
            </a:pPr>
            <a:r>
              <a:rPr lang="en-US" altLang="zh-CN" sz="2800" b="1" dirty="0">
                <a:latin typeface="Times New Roman" panose="02020603050405020304" pitchFamily="18" charset="0"/>
                <a:ea typeface="楷体" panose="02010609060101010101" pitchFamily="49" charset="-122"/>
              </a:rPr>
              <a:t>Self-judging reservation</a:t>
            </a:r>
            <a:r>
              <a:rPr lang="zh-CN" altLang="en-US" sz="1800" dirty="0">
                <a:latin typeface="Times New Roman" panose="02020603050405020304" pitchFamily="18" charset="0"/>
                <a:ea typeface="楷体" panose="02010609060101010101" pitchFamily="49" charset="-122"/>
              </a:rPr>
              <a:t>自我审判保留</a:t>
            </a:r>
            <a:r>
              <a:rPr lang="en-US" altLang="zh-CN"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or </a:t>
            </a:r>
            <a:r>
              <a:rPr lang="en-US" altLang="zh-CN" sz="2800" b="1" i="1" dirty="0">
                <a:latin typeface="Times New Roman" panose="02020603050405020304" pitchFamily="18" charset="0"/>
                <a:ea typeface="楷体" panose="02010609060101010101" pitchFamily="49" charset="-122"/>
              </a:rPr>
              <a:t>Connally Reservation</a:t>
            </a:r>
            <a:r>
              <a:rPr lang="en-US" altLang="zh-CN" sz="2800" b="1" dirty="0">
                <a:latin typeface="Times New Roman" panose="02020603050405020304" pitchFamily="18" charset="0"/>
                <a:ea typeface="楷体" panose="02010609060101010101" pitchFamily="49" charset="-122"/>
              </a:rPr>
              <a:t> clause</a:t>
            </a:r>
            <a:r>
              <a:rPr lang="zh-CN" altLang="en-US" sz="1800" dirty="0">
                <a:latin typeface="Times New Roman" panose="02020603050405020304" pitchFamily="18" charset="0"/>
                <a:ea typeface="楷体" panose="02010609060101010101" pitchFamily="49" charset="-122"/>
              </a:rPr>
              <a:t>保留条款</a:t>
            </a:r>
            <a:r>
              <a:rPr lang="en-US" altLang="zh-CN" sz="2800" dirty="0">
                <a:latin typeface="Times New Roman" panose="02020603050405020304" pitchFamily="18" charset="0"/>
                <a:ea typeface="楷体" panose="02010609060101010101" pitchFamily="49" charset="-122"/>
              </a:rPr>
              <a:t>: a state may exclude from the jurisdiction of the ICJ any dispute that it determines is a domestic matter.</a:t>
            </a:r>
          </a:p>
        </p:txBody>
      </p:sp>
    </p:spTree>
    <p:extLst>
      <p:ext uri="{BB962C8B-B14F-4D97-AF65-F5344CB8AC3E}">
        <p14:creationId xmlns:p14="http://schemas.microsoft.com/office/powerpoint/2010/main" val="31289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533400"/>
            <a:ext cx="8153400" cy="914400"/>
          </a:xfrm>
        </p:spPr>
        <p:txBody>
          <a:bodyPr/>
          <a:lstStyle/>
          <a:p>
            <a:r>
              <a:rPr lang="en-US" altLang="zh-CN" sz="3600" b="1" dirty="0">
                <a:latin typeface="Times New Roman" panose="02020603050405020304" pitchFamily="18" charset="0"/>
                <a:ea typeface="楷体" panose="02010609060101010101" pitchFamily="49" charset="-122"/>
              </a:rPr>
              <a:t>ICJ Jurisdiction</a:t>
            </a:r>
            <a:r>
              <a:rPr lang="en-US" altLang="zh-CN" sz="4400" dirty="0">
                <a:latin typeface="Times New Roman" panose="02020603050405020304" pitchFamily="18" charset="0"/>
                <a:ea typeface="楷体" panose="02010609060101010101" pitchFamily="49" charset="-122"/>
              </a:rPr>
              <a:t>– </a:t>
            </a:r>
            <a:r>
              <a:rPr lang="en-US" altLang="zh-CN" sz="3600" dirty="0">
                <a:latin typeface="Times New Roman" panose="02020603050405020304" pitchFamily="18" charset="0"/>
                <a:ea typeface="楷体" panose="02010609060101010101" pitchFamily="49" charset="-122"/>
              </a:rPr>
              <a:t>basic rules </a:t>
            </a:r>
          </a:p>
        </p:txBody>
      </p:sp>
      <p:sp>
        <p:nvSpPr>
          <p:cNvPr id="20483" name="Rectangle 3"/>
          <p:cNvSpPr>
            <a:spLocks noGrp="1" noChangeArrowheads="1"/>
          </p:cNvSpPr>
          <p:nvPr>
            <p:ph type="body" idx="1"/>
          </p:nvPr>
        </p:nvSpPr>
        <p:spPr>
          <a:xfrm>
            <a:off x="381000" y="1752600"/>
            <a:ext cx="8458200" cy="4800600"/>
          </a:xfrm>
        </p:spPr>
        <p:txBody>
          <a:bodyPr/>
          <a:lstStyle/>
          <a:p>
            <a:pPr>
              <a:lnSpc>
                <a:spcPts val="4200"/>
              </a:lnSpc>
              <a:spcAft>
                <a:spcPts val="600"/>
              </a:spcAft>
            </a:pPr>
            <a:r>
              <a:rPr lang="en-US" altLang="zh-CN" b="1" dirty="0">
                <a:latin typeface="Times New Roman" panose="02020603050405020304" pitchFamily="18" charset="0"/>
                <a:ea typeface="楷体" panose="02010609060101010101" pitchFamily="49" charset="-122"/>
              </a:rPr>
              <a:t>Advisory jurisdiction</a:t>
            </a:r>
            <a:r>
              <a:rPr lang="zh-CN" altLang="en-US" sz="1800" dirty="0">
                <a:latin typeface="Times New Roman" panose="02020603050405020304" pitchFamily="18" charset="0"/>
                <a:ea typeface="楷体" panose="02010609060101010101" pitchFamily="49" charset="-122"/>
              </a:rPr>
              <a:t>咨询管辖权</a:t>
            </a:r>
            <a:r>
              <a:rPr lang="en-US" altLang="zh-CN" sz="1800" dirty="0">
                <a:latin typeface="Times New Roman" panose="02020603050405020304" pitchFamily="18" charset="0"/>
                <a:ea typeface="楷体" panose="02010609060101010101" pitchFamily="49" charset="-122"/>
              </a:rPr>
              <a:t> </a:t>
            </a:r>
            <a:r>
              <a:rPr lang="zh-CN" altLang="en-US" sz="1800"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lnSpc>
                <a:spcPts val="4200"/>
              </a:lnSpc>
              <a:spcAft>
                <a:spcPts val="600"/>
              </a:spcAft>
            </a:pPr>
            <a:r>
              <a:rPr lang="en-US" altLang="zh-CN" dirty="0">
                <a:latin typeface="Times New Roman" panose="02020603050405020304" pitchFamily="18" charset="0"/>
                <a:ea typeface="楷体" panose="02010609060101010101" pitchFamily="49" charset="-122"/>
              </a:rPr>
              <a:t>The power of the court to </a:t>
            </a:r>
            <a:r>
              <a:rPr lang="en-US" altLang="zh-CN" dirty="0">
                <a:solidFill>
                  <a:srgbClr val="00B0F0"/>
                </a:solidFill>
                <a:latin typeface="Times New Roman" panose="02020603050405020304" pitchFamily="18" charset="0"/>
                <a:ea typeface="楷体" panose="02010609060101010101" pitchFamily="49" charset="-122"/>
              </a:rPr>
              <a:t>give opinions about issues</a:t>
            </a:r>
            <a:r>
              <a:rPr lang="en-US" altLang="zh-CN" dirty="0">
                <a:latin typeface="Times New Roman" panose="02020603050405020304" pitchFamily="18" charset="0"/>
                <a:ea typeface="楷体" panose="02010609060101010101" pitchFamily="49" charset="-122"/>
              </a:rPr>
              <a:t> of international law at the request of the United Nations or one of its specialized agencies.</a:t>
            </a:r>
          </a:p>
        </p:txBody>
      </p:sp>
    </p:spTree>
    <p:extLst>
      <p:ext uri="{BB962C8B-B14F-4D97-AF65-F5344CB8AC3E}">
        <p14:creationId xmlns:p14="http://schemas.microsoft.com/office/powerpoint/2010/main" val="209850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533400"/>
            <a:ext cx="8153400" cy="914400"/>
          </a:xfrm>
        </p:spPr>
        <p:txBody>
          <a:bodyPr/>
          <a:lstStyle/>
          <a:p>
            <a:r>
              <a:rPr lang="en-US" altLang="zh-CN" sz="4400" b="1" dirty="0">
                <a:latin typeface="Times New Roman" panose="02020603050405020304" pitchFamily="18" charset="0"/>
                <a:ea typeface="楷体" panose="02010609060101010101" pitchFamily="49" charset="-122"/>
              </a:rPr>
              <a:t>ICJ Judgments</a:t>
            </a:r>
          </a:p>
        </p:txBody>
      </p:sp>
      <p:sp>
        <p:nvSpPr>
          <p:cNvPr id="20483" name="Rectangle 3"/>
          <p:cNvSpPr>
            <a:spLocks noGrp="1" noChangeArrowheads="1"/>
          </p:cNvSpPr>
          <p:nvPr>
            <p:ph type="body" idx="1"/>
          </p:nvPr>
        </p:nvSpPr>
        <p:spPr>
          <a:xfrm>
            <a:off x="381000" y="1676400"/>
            <a:ext cx="8458200" cy="4038600"/>
          </a:xfrm>
        </p:spPr>
        <p:txBody>
          <a:bodyPr/>
          <a:lstStyle/>
          <a:p>
            <a:pPr>
              <a:lnSpc>
                <a:spcPct val="150000"/>
              </a:lnSpc>
              <a:spcAft>
                <a:spcPts val="600"/>
              </a:spcAft>
            </a:pPr>
            <a:r>
              <a:rPr lang="en-US" altLang="zh-CN" sz="3200" dirty="0">
                <a:latin typeface="Times New Roman" panose="02020603050405020304" pitchFamily="18" charset="0"/>
                <a:ea typeface="楷体" panose="02010609060101010101" pitchFamily="49" charset="-122"/>
              </a:rPr>
              <a:t>A case can be concluded in three ways</a:t>
            </a:r>
          </a:p>
          <a:p>
            <a:pPr lvl="1">
              <a:lnSpc>
                <a:spcPct val="150000"/>
              </a:lnSpc>
              <a:spcAft>
                <a:spcPts val="600"/>
              </a:spcAft>
            </a:pPr>
            <a:r>
              <a:rPr lang="en-US" altLang="zh-CN" sz="3200" dirty="0">
                <a:latin typeface="Times New Roman" panose="02020603050405020304" pitchFamily="18" charset="0"/>
                <a:ea typeface="楷体" panose="02010609060101010101" pitchFamily="49" charset="-122"/>
              </a:rPr>
              <a:t>Two parties </a:t>
            </a:r>
            <a:r>
              <a:rPr lang="en-US" altLang="zh-CN" sz="3200" dirty="0">
                <a:solidFill>
                  <a:srgbClr val="00B0F0"/>
                </a:solidFill>
                <a:latin typeface="Times New Roman" panose="02020603050405020304" pitchFamily="18" charset="0"/>
                <a:ea typeface="楷体" panose="02010609060101010101" pitchFamily="49" charset="-122"/>
              </a:rPr>
              <a:t>reach a settlement </a:t>
            </a:r>
            <a:r>
              <a:rPr lang="zh-CN" altLang="en-US" sz="3200" dirty="0">
                <a:latin typeface="Times New Roman" panose="02020603050405020304" pitchFamily="18" charset="0"/>
                <a:ea typeface="楷体" panose="02010609060101010101" pitchFamily="49" charset="-122"/>
              </a:rPr>
              <a:t> </a:t>
            </a:r>
            <a:endParaRPr lang="en-US" altLang="zh-CN" sz="3200" dirty="0">
              <a:latin typeface="Times New Roman" panose="02020603050405020304" pitchFamily="18" charset="0"/>
              <a:ea typeface="楷体" panose="02010609060101010101" pitchFamily="49" charset="-122"/>
            </a:endParaRPr>
          </a:p>
          <a:p>
            <a:pPr lvl="1">
              <a:lnSpc>
                <a:spcPct val="150000"/>
              </a:lnSpc>
              <a:spcAft>
                <a:spcPts val="600"/>
              </a:spcAft>
            </a:pPr>
            <a:r>
              <a:rPr lang="en-US" altLang="zh-CN" sz="3200" dirty="0">
                <a:latin typeface="Times New Roman" panose="02020603050405020304" pitchFamily="18" charset="0"/>
                <a:ea typeface="楷体" panose="02010609060101010101" pitchFamily="49" charset="-122"/>
              </a:rPr>
              <a:t>Applicant state </a:t>
            </a:r>
            <a:r>
              <a:rPr lang="en-US" altLang="zh-CN" sz="3200" dirty="0">
                <a:solidFill>
                  <a:srgbClr val="00B0F0"/>
                </a:solidFill>
                <a:latin typeface="Times New Roman" panose="02020603050405020304" pitchFamily="18" charset="0"/>
                <a:ea typeface="楷体" panose="02010609060101010101" pitchFamily="49" charset="-122"/>
              </a:rPr>
              <a:t>withdraws its suit </a:t>
            </a:r>
            <a:r>
              <a:rPr lang="zh-CN" altLang="en-US"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a:p>
            <a:pPr lvl="1">
              <a:lnSpc>
                <a:spcPct val="150000"/>
              </a:lnSpc>
              <a:spcAft>
                <a:spcPts val="600"/>
              </a:spcAft>
            </a:pPr>
            <a:r>
              <a:rPr lang="en-US" altLang="zh-CN" sz="3200" dirty="0">
                <a:solidFill>
                  <a:srgbClr val="00B0F0"/>
                </a:solidFill>
                <a:latin typeface="Times New Roman" panose="02020603050405020304" pitchFamily="18" charset="0"/>
                <a:ea typeface="楷体" panose="02010609060101010101" pitchFamily="49" charset="-122"/>
              </a:rPr>
              <a:t>Deliver a judgment </a:t>
            </a:r>
            <a:r>
              <a:rPr lang="en-US" altLang="zh-CN" sz="3200" dirty="0">
                <a:latin typeface="Times New Roman" panose="02020603050405020304" pitchFamily="18" charset="0"/>
                <a:ea typeface="楷体" panose="02010609060101010101" pitchFamily="49" charset="-122"/>
              </a:rPr>
              <a:t>by ICJ </a:t>
            </a:r>
            <a:r>
              <a:rPr lang="zh-CN" altLang="en-US" sz="3200" dirty="0">
                <a:latin typeface="Times New Roman" panose="02020603050405020304" pitchFamily="18" charset="0"/>
                <a:ea typeface="楷体" panose="02010609060101010101" pitchFamily="49" charset="-122"/>
              </a:rPr>
              <a:t> </a:t>
            </a:r>
            <a:endParaRPr lang="en-US" altLang="zh-CN" sz="32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84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533400"/>
            <a:ext cx="8153400" cy="914400"/>
          </a:xfrm>
        </p:spPr>
        <p:txBody>
          <a:bodyPr/>
          <a:lstStyle/>
          <a:p>
            <a:r>
              <a:rPr lang="en-US" altLang="zh-CN" sz="4400" b="1" dirty="0">
                <a:latin typeface="Times New Roman" panose="02020603050405020304" pitchFamily="18" charset="0"/>
                <a:ea typeface="楷体" panose="02010609060101010101" pitchFamily="49" charset="-122"/>
              </a:rPr>
              <a:t>ICJ-Effect</a:t>
            </a:r>
            <a:r>
              <a:rPr lang="zh-CN" altLang="en-US" sz="4400" b="1" dirty="0">
                <a:latin typeface="Times New Roman" panose="02020603050405020304" pitchFamily="18" charset="0"/>
                <a:ea typeface="楷体" panose="02010609060101010101" pitchFamily="49" charset="-122"/>
              </a:rPr>
              <a:t> </a:t>
            </a:r>
            <a:r>
              <a:rPr lang="en-US" altLang="zh-CN" sz="4400" b="1" dirty="0">
                <a:latin typeface="Times New Roman" panose="02020603050405020304" pitchFamily="18" charset="0"/>
                <a:ea typeface="楷体" panose="02010609060101010101" pitchFamily="49" charset="-122"/>
              </a:rPr>
              <a:t>of</a:t>
            </a:r>
            <a:r>
              <a:rPr lang="zh-CN" altLang="en-US" sz="4400" b="1" dirty="0">
                <a:latin typeface="Times New Roman" panose="02020603050405020304" pitchFamily="18" charset="0"/>
                <a:ea typeface="楷体" panose="02010609060101010101" pitchFamily="49" charset="-122"/>
              </a:rPr>
              <a:t> </a:t>
            </a:r>
            <a:r>
              <a:rPr lang="en-US" altLang="zh-CN" sz="4400" b="1" dirty="0">
                <a:latin typeface="Times New Roman" panose="02020603050405020304" pitchFamily="18" charset="0"/>
                <a:ea typeface="楷体" panose="02010609060101010101" pitchFamily="49" charset="-122"/>
              </a:rPr>
              <a:t>Judgments</a:t>
            </a:r>
          </a:p>
        </p:txBody>
      </p:sp>
      <p:sp>
        <p:nvSpPr>
          <p:cNvPr id="20483" name="Rectangle 3"/>
          <p:cNvSpPr>
            <a:spLocks noGrp="1" noChangeArrowheads="1"/>
          </p:cNvSpPr>
          <p:nvPr>
            <p:ph type="body" idx="1"/>
          </p:nvPr>
        </p:nvSpPr>
        <p:spPr>
          <a:xfrm>
            <a:off x="381000" y="1676400"/>
            <a:ext cx="8458200" cy="4800600"/>
          </a:xfrm>
        </p:spPr>
        <p:txBody>
          <a:bodyPr/>
          <a:lstStyle/>
          <a:p>
            <a:pPr>
              <a:lnSpc>
                <a:spcPts val="3600"/>
              </a:lnSpc>
              <a:spcAft>
                <a:spcPts val="600"/>
              </a:spcAft>
            </a:pPr>
            <a:r>
              <a:rPr lang="en-US" altLang="zh-CN" sz="2800" dirty="0">
                <a:latin typeface="Times New Roman" panose="02020603050405020304" pitchFamily="18" charset="0"/>
                <a:ea typeface="楷体" panose="02010609060101010101" pitchFamily="49" charset="-122"/>
              </a:rPr>
              <a:t>The decision of the Court has no binding force </a:t>
            </a:r>
            <a:r>
              <a:rPr lang="en-US" altLang="zh-CN" sz="2800" dirty="0">
                <a:solidFill>
                  <a:srgbClr val="00B0F0"/>
                </a:solidFill>
                <a:latin typeface="Times New Roman" panose="02020603050405020304" pitchFamily="18" charset="0"/>
                <a:ea typeface="楷体" panose="02010609060101010101" pitchFamily="49" charset="-122"/>
              </a:rPr>
              <a:t>except </a:t>
            </a:r>
            <a:r>
              <a:rPr lang="en-US" altLang="zh-CN" sz="2800" dirty="0">
                <a:latin typeface="Times New Roman" panose="02020603050405020304" pitchFamily="18" charset="0"/>
                <a:ea typeface="楷体" panose="02010609060101010101" pitchFamily="49" charset="-122"/>
              </a:rPr>
              <a:t>between the parties and in respect of that particular case:</a:t>
            </a:r>
            <a:r>
              <a:rPr lang="en-US" altLang="zh-CN" sz="2800" dirty="0">
                <a:solidFill>
                  <a:srgbClr val="00B0F0"/>
                </a:solidFill>
                <a:latin typeface="Times New Roman" panose="02020603050405020304" pitchFamily="18" charset="0"/>
                <a:ea typeface="楷体" panose="02010609060101010101" pitchFamily="49" charset="-122"/>
              </a:rPr>
              <a:t> only between  the parties </a:t>
            </a:r>
            <a:r>
              <a:rPr lang="en-US" altLang="zh-CN" sz="2800" dirty="0">
                <a:latin typeface="Times New Roman" panose="02020603050405020304" pitchFamily="18" charset="0"/>
                <a:ea typeface="楷体" panose="02010609060101010101" pitchFamily="49" charset="-122"/>
              </a:rPr>
              <a:t>in</a:t>
            </a:r>
            <a:r>
              <a:rPr lang="en-US" altLang="zh-CN" sz="2800" dirty="0">
                <a:solidFill>
                  <a:srgbClr val="00B0F0"/>
                </a:solidFill>
                <a:latin typeface="Times New Roman" panose="02020603050405020304" pitchFamily="18" charset="0"/>
                <a:ea typeface="楷体" panose="02010609060101010101" pitchFamily="49" charset="-122"/>
              </a:rPr>
              <a:t> this case</a:t>
            </a:r>
          </a:p>
          <a:p>
            <a:pPr lvl="1">
              <a:lnSpc>
                <a:spcPts val="3600"/>
              </a:lnSpc>
              <a:spcAft>
                <a:spcPts val="600"/>
              </a:spcAft>
              <a:buSzPct val="90000"/>
              <a:buFont typeface="Wingdings" pitchFamily="2" charset="2"/>
              <a:buChar char="Ø"/>
            </a:pPr>
            <a:r>
              <a:rPr lang="en-US" altLang="zh-CN" sz="2800" dirty="0">
                <a:latin typeface="Times New Roman" panose="02020603050405020304" pitchFamily="18" charset="0"/>
                <a:ea typeface="楷体" panose="02010609060101010101" pitchFamily="49" charset="-122"/>
              </a:rPr>
              <a:t>No precedential value</a:t>
            </a:r>
            <a:r>
              <a:rPr lang="en-US" altLang="zh-CN" dirty="0">
                <a:latin typeface="Times New Roman" panose="02020603050405020304" pitchFamily="18" charset="0"/>
                <a:ea typeface="楷体" panose="02010609060101010101" pitchFamily="49" charset="-122"/>
              </a:rPr>
              <a:t> </a:t>
            </a:r>
          </a:p>
          <a:p>
            <a:pPr lvl="1">
              <a:lnSpc>
                <a:spcPts val="3600"/>
              </a:lnSpc>
              <a:spcAft>
                <a:spcPts val="600"/>
              </a:spcAft>
              <a:buSzPct val="90000"/>
              <a:buFont typeface="Wingdings" pitchFamily="2" charset="2"/>
              <a:buChar char="Ø"/>
            </a:pPr>
            <a:r>
              <a:rPr lang="en-US" altLang="zh-CN" dirty="0">
                <a:latin typeface="Times New Roman" panose="02020603050405020304" pitchFamily="18" charset="0"/>
                <a:ea typeface="楷体" panose="02010609060101010101" pitchFamily="49" charset="-122"/>
              </a:rPr>
              <a:t>ICJ may revise a judgment within ten years</a:t>
            </a:r>
            <a:endParaRPr lang="en-US" altLang="zh-CN" sz="2800" dirty="0">
              <a:latin typeface="Times New Roman" panose="02020603050405020304" pitchFamily="18" charset="0"/>
              <a:ea typeface="楷体" panose="02010609060101010101" pitchFamily="49" charset="-122"/>
            </a:endParaRPr>
          </a:p>
          <a:p>
            <a:pPr>
              <a:lnSpc>
                <a:spcPts val="3600"/>
              </a:lnSpc>
              <a:spcAft>
                <a:spcPts val="600"/>
              </a:spcAft>
            </a:pPr>
            <a:r>
              <a:rPr lang="en-US" altLang="zh-CN" sz="2800" dirty="0">
                <a:latin typeface="Times New Roman" panose="02020603050405020304" pitchFamily="18" charset="0"/>
                <a:ea typeface="楷体" panose="02010609060101010101" pitchFamily="49" charset="-122"/>
              </a:rPr>
              <a:t>The judgment is </a:t>
            </a:r>
            <a:r>
              <a:rPr lang="en-US" altLang="zh-CN" sz="2800" dirty="0">
                <a:solidFill>
                  <a:srgbClr val="00B0F0"/>
                </a:solidFill>
                <a:latin typeface="Times New Roman" panose="02020603050405020304" pitchFamily="18" charset="0"/>
                <a:ea typeface="楷体" panose="02010609060101010101" pitchFamily="49" charset="-122"/>
              </a:rPr>
              <a:t>final</a:t>
            </a:r>
            <a:r>
              <a:rPr lang="en-US" altLang="zh-CN" sz="2800" dirty="0">
                <a:latin typeface="Times New Roman" panose="02020603050405020304" pitchFamily="18" charset="0"/>
                <a:ea typeface="楷体" panose="02010609060101010101" pitchFamily="49" charset="-122"/>
              </a:rPr>
              <a:t> and without appeal</a:t>
            </a:r>
          </a:p>
          <a:p>
            <a:pPr>
              <a:lnSpc>
                <a:spcPts val="3600"/>
              </a:lnSpc>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No way to force</a:t>
            </a:r>
            <a:r>
              <a:rPr lang="en-US" altLang="zh-CN" sz="2800" dirty="0">
                <a:latin typeface="Times New Roman" panose="02020603050405020304" pitchFamily="18" charset="0"/>
                <a:ea typeface="楷体" panose="02010609060101010101" pitchFamily="49" charset="-122"/>
              </a:rPr>
              <a:t> a state to comply with a judgment. </a:t>
            </a:r>
          </a:p>
          <a:p>
            <a:pPr lvl="1">
              <a:lnSpc>
                <a:spcPts val="3600"/>
              </a:lnSpc>
              <a:spcAft>
                <a:spcPts val="600"/>
              </a:spcAft>
              <a:buSzPct val="90000"/>
              <a:buFont typeface="Wingdings" pitchFamily="2" charset="2"/>
              <a:buChar char="Ø"/>
            </a:pPr>
            <a:r>
              <a:rPr lang="en-US" altLang="zh-CN" sz="2800" dirty="0">
                <a:latin typeface="Times New Roman" panose="02020603050405020304" pitchFamily="18" charset="0"/>
                <a:ea typeface="楷体" panose="02010609060101010101" pitchFamily="49" charset="-122"/>
              </a:rPr>
              <a:t>Most comply voluntarily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746125"/>
            <a:ext cx="7696200" cy="854075"/>
          </a:xfrm>
        </p:spPr>
        <p:txBody>
          <a:bodyPr/>
          <a:lstStyle/>
          <a:p>
            <a:r>
              <a:rPr lang="en-US" altLang="zh-CN" sz="3600" b="1" dirty="0">
                <a:latin typeface="Times New Roman" panose="02020603050405020304" pitchFamily="18" charset="0"/>
                <a:ea typeface="楷体" panose="02010609060101010101" pitchFamily="49" charset="-122"/>
              </a:rPr>
              <a:t>International Criminal Court</a:t>
            </a:r>
            <a:br>
              <a:rPr lang="en-US" altLang="zh-CN" sz="3600" b="1" dirty="0">
                <a:latin typeface="Times New Roman" panose="02020603050405020304" pitchFamily="18" charset="0"/>
                <a:ea typeface="楷体" panose="02010609060101010101" pitchFamily="49" charset="-122"/>
              </a:rPr>
            </a:br>
            <a:r>
              <a:rPr lang="zh-CN" altLang="en-US" sz="2800" b="1" dirty="0">
                <a:latin typeface="Times New Roman" panose="02020603050405020304" pitchFamily="18" charset="0"/>
                <a:ea typeface="楷体" panose="02010609060101010101" pitchFamily="49" charset="-122"/>
              </a:rPr>
              <a:t>国际刑事法院</a:t>
            </a:r>
            <a:endParaRPr lang="en-US" altLang="zh-CN" sz="2800" b="1" dirty="0">
              <a:latin typeface="Times New Roman" panose="02020603050405020304" pitchFamily="18" charset="0"/>
              <a:ea typeface="楷体" panose="02010609060101010101" pitchFamily="49" charset="-122"/>
            </a:endParaRPr>
          </a:p>
        </p:txBody>
      </p:sp>
      <p:sp>
        <p:nvSpPr>
          <p:cNvPr id="19459" name="Rectangle 3"/>
          <p:cNvSpPr>
            <a:spLocks noGrp="1" noChangeArrowheads="1"/>
          </p:cNvSpPr>
          <p:nvPr>
            <p:ph type="body" idx="1"/>
          </p:nvPr>
        </p:nvSpPr>
        <p:spPr>
          <a:xfrm>
            <a:off x="457200" y="1676400"/>
            <a:ext cx="8382000" cy="4648200"/>
          </a:xfrm>
        </p:spPr>
        <p:txBody>
          <a:bodyPr/>
          <a:lstStyle/>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An independent, permanent court of </a:t>
            </a:r>
            <a:r>
              <a:rPr lang="en-US" altLang="zh-CN" sz="2800" dirty="0">
                <a:solidFill>
                  <a:srgbClr val="00B0F0"/>
                </a:solidFill>
                <a:latin typeface="Times New Roman" panose="02020603050405020304" pitchFamily="18" charset="0"/>
                <a:ea typeface="楷体" panose="02010609060101010101" pitchFamily="49" charset="-122"/>
              </a:rPr>
              <a:t>last resort </a:t>
            </a:r>
            <a:r>
              <a:rPr lang="en-US" altLang="zh-CN" sz="2800" dirty="0">
                <a:latin typeface="Times New Roman" panose="02020603050405020304" pitchFamily="18" charset="0"/>
                <a:ea typeface="楷体" panose="02010609060101010101" pitchFamily="49" charset="-122"/>
              </a:rPr>
              <a:t>that tries </a:t>
            </a:r>
            <a:r>
              <a:rPr lang="en-US" altLang="zh-CN" sz="2800" dirty="0">
                <a:solidFill>
                  <a:srgbClr val="00B0F0"/>
                </a:solidFill>
                <a:latin typeface="Times New Roman" panose="02020603050405020304" pitchFamily="18" charset="0"/>
                <a:ea typeface="楷体" panose="02010609060101010101" pitchFamily="49" charset="-122"/>
              </a:rPr>
              <a:t>persons</a:t>
            </a:r>
            <a:r>
              <a:rPr lang="en-US" altLang="zh-CN" sz="2800" dirty="0">
                <a:latin typeface="Times New Roman" panose="02020603050405020304" pitchFamily="18" charset="0"/>
                <a:ea typeface="楷体" panose="02010609060101010101" pitchFamily="49" charset="-122"/>
              </a:rPr>
              <a:t> accused of the most </a:t>
            </a:r>
            <a:r>
              <a:rPr lang="en-US" altLang="zh-CN" sz="2800" dirty="0">
                <a:solidFill>
                  <a:srgbClr val="00B0F0"/>
                </a:solidFill>
                <a:latin typeface="Times New Roman" panose="02020603050405020304" pitchFamily="18" charset="0"/>
                <a:ea typeface="楷体" panose="02010609060101010101" pitchFamily="49" charset="-122"/>
              </a:rPr>
              <a:t>serious international crimes</a:t>
            </a:r>
            <a:r>
              <a:rPr lang="en-US" altLang="zh-CN" sz="2800" dirty="0">
                <a:latin typeface="Times New Roman" panose="02020603050405020304" pitchFamily="18" charset="0"/>
                <a:ea typeface="楷体" panose="02010609060101010101" pitchFamily="49" charset="-122"/>
              </a:rPr>
              <a:t>. </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Will not act if a municipal judicial system is investigating or prosecuting the case.</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May exercise jurisdiction over </a:t>
            </a:r>
            <a:r>
              <a:rPr lang="en-US" altLang="zh-CN" sz="2800" dirty="0">
                <a:solidFill>
                  <a:srgbClr val="00B0F0"/>
                </a:solidFill>
                <a:latin typeface="Times New Roman" panose="02020603050405020304" pitchFamily="18" charset="0"/>
                <a:ea typeface="楷体" panose="02010609060101010101" pitchFamily="49" charset="-122"/>
              </a:rPr>
              <a:t>individuals</a:t>
            </a:r>
            <a:r>
              <a:rPr lang="en-US" altLang="zh-CN" sz="2800" dirty="0">
                <a:latin typeface="Times New Roman" panose="02020603050405020304" pitchFamily="18" charset="0"/>
                <a:ea typeface="楷体" panose="02010609060101010101" pitchFamily="49" charset="-122"/>
              </a:rPr>
              <a:t> accused of:</a:t>
            </a:r>
          </a:p>
          <a:p>
            <a:pPr lvl="1">
              <a:lnSpc>
                <a:spcPts val="3600"/>
              </a:lnSpc>
              <a:spcAft>
                <a:spcPts val="600"/>
              </a:spcAft>
              <a:buSzPct val="90000"/>
              <a:buFont typeface="Wingdings" pitchFamily="2" charset="2"/>
              <a:buChar char="Ø"/>
            </a:pPr>
            <a:r>
              <a:rPr lang="en-US" altLang="zh-CN" sz="2400" dirty="0">
                <a:latin typeface="Times New Roman" panose="02020603050405020304" pitchFamily="18" charset="0"/>
                <a:ea typeface="楷体" panose="02010609060101010101" pitchFamily="49" charset="-122"/>
              </a:rPr>
              <a:t>Genocide/ Crimes against humanity/ War crimes</a:t>
            </a:r>
          </a:p>
          <a:p>
            <a:pPr lvl="1">
              <a:lnSpc>
                <a:spcPts val="3600"/>
              </a:lnSpc>
              <a:spcAft>
                <a:spcPts val="600"/>
              </a:spcAft>
              <a:buSzPct val="90000"/>
              <a:buFont typeface="Wingdings" pitchFamily="2" charset="2"/>
              <a:buChar char="Ø"/>
            </a:pPr>
            <a:r>
              <a:rPr lang="en-US" altLang="zh-CN" sz="2400" dirty="0">
                <a:latin typeface="Times New Roman" panose="02020603050405020304" pitchFamily="18" charset="0"/>
                <a:ea typeface="楷体" panose="02010609060101010101" pitchFamily="49" charset="-122"/>
              </a:rPr>
              <a:t>Assisting those committing the above crimes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8229600" cy="1143000"/>
          </a:xfrm>
        </p:spPr>
        <p:txBody>
          <a:bodyPr/>
          <a:lstStyle/>
          <a:p>
            <a:r>
              <a:rPr lang="en-US" altLang="zh-CN" sz="3600" b="1" dirty="0">
                <a:latin typeface="Times New Roman" panose="02020603050405020304" pitchFamily="18" charset="0"/>
                <a:ea typeface="楷体" panose="02010609060101010101" pitchFamily="49" charset="-122"/>
              </a:rPr>
              <a:t>World Trade Organization </a:t>
            </a:r>
            <a:br>
              <a:rPr lang="en-US" altLang="zh-CN" sz="3600" b="1" dirty="0">
                <a:latin typeface="Times New Roman" panose="02020603050405020304" pitchFamily="18" charset="0"/>
                <a:ea typeface="楷体" panose="02010609060101010101" pitchFamily="49" charset="-122"/>
              </a:rPr>
            </a:br>
            <a:r>
              <a:rPr lang="en-US" altLang="zh-CN" sz="3600" b="1" dirty="0">
                <a:latin typeface="Times New Roman" panose="02020603050405020304" pitchFamily="18" charset="0"/>
                <a:ea typeface="楷体" panose="02010609060101010101" pitchFamily="49" charset="-122"/>
              </a:rPr>
              <a:t>Dispute Settlement Procedures</a:t>
            </a:r>
          </a:p>
        </p:txBody>
      </p:sp>
      <p:sp>
        <p:nvSpPr>
          <p:cNvPr id="21509" name="Rectangle 5"/>
          <p:cNvSpPr>
            <a:spLocks noGrp="1" noChangeArrowheads="1"/>
          </p:cNvSpPr>
          <p:nvPr>
            <p:ph type="body" sz="half" idx="3"/>
          </p:nvPr>
        </p:nvSpPr>
        <p:spPr>
          <a:xfrm>
            <a:off x="381000" y="1676400"/>
            <a:ext cx="8458200" cy="4419600"/>
          </a:xfrm>
        </p:spPr>
        <p:txBody>
          <a:bodyPr/>
          <a:lstStyle/>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Implements and enforces the rules of WTO agreements </a:t>
            </a:r>
            <a:r>
              <a:rPr lang="en-US" altLang="zh-CN" sz="2800" dirty="0">
                <a:solidFill>
                  <a:srgbClr val="00B0F0"/>
                </a:solidFill>
                <a:latin typeface="Times New Roman" panose="02020603050405020304" pitchFamily="18" charset="0"/>
                <a:ea typeface="楷体" panose="02010609060101010101" pitchFamily="49" charset="-122"/>
              </a:rPr>
              <a:t>between member nations</a:t>
            </a:r>
            <a:r>
              <a:rPr lang="en-US" altLang="zh-CN" sz="2800" dirty="0">
                <a:latin typeface="Times New Roman" panose="02020603050405020304" pitchFamily="18" charset="0"/>
                <a:ea typeface="楷体" panose="02010609060101010101" pitchFamily="49" charset="-122"/>
              </a:rPr>
              <a:t>.</a:t>
            </a:r>
          </a:p>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WTO dispute settlement process governed by </a:t>
            </a:r>
            <a:r>
              <a:rPr lang="en-US" altLang="zh-CN" sz="2800" i="1" dirty="0">
                <a:latin typeface="Times New Roman" panose="02020603050405020304" pitchFamily="18" charset="0"/>
                <a:ea typeface="楷体" panose="02010609060101010101" pitchFamily="49" charset="-122"/>
              </a:rPr>
              <a:t>the Understanding on Rules and Procedures Governing the Settlement of Disputes </a:t>
            </a:r>
            <a:r>
              <a:rPr lang="en-US" altLang="zh-CN" sz="2800" dirty="0">
                <a:latin typeface="Times New Roman" panose="02020603050405020304" pitchFamily="18" charset="0"/>
                <a:ea typeface="楷体" panose="02010609060101010101" pitchFamily="49" charset="-122"/>
              </a:rPr>
              <a:t>(DSU)</a:t>
            </a:r>
          </a:p>
          <a:p>
            <a:pPr lvl="1">
              <a:lnSpc>
                <a:spcPts val="4000"/>
              </a:lnSpc>
              <a:spcBef>
                <a:spcPts val="600"/>
              </a:spcBef>
              <a:spcAft>
                <a:spcPts val="600"/>
              </a:spcAft>
              <a:buSzPct val="90000"/>
              <a:buFont typeface="Wingdings" pitchFamily="2" charset="2"/>
              <a:buChar char="Ø"/>
            </a:pPr>
            <a:r>
              <a:rPr lang="en-US" altLang="zh-CN" sz="2800" dirty="0">
                <a:latin typeface="Times New Roman" panose="02020603050405020304" pitchFamily="18" charset="0"/>
                <a:ea typeface="楷体" panose="02010609060101010101" pitchFamily="49" charset="-122"/>
              </a:rPr>
              <a:t>a unified process that applies to all disputes arising under the WTO agreements.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533400"/>
            <a:ext cx="7696200" cy="914400"/>
          </a:xfrm>
        </p:spPr>
        <p:txBody>
          <a:bodyPr/>
          <a:lstStyle/>
          <a:p>
            <a:r>
              <a:rPr lang="en-US" altLang="zh-CN" sz="4000">
                <a:latin typeface="Times New Roman" panose="02020603050405020304" pitchFamily="18" charset="0"/>
                <a:ea typeface="楷体" panose="02010609060101010101" pitchFamily="49" charset="-122"/>
              </a:rPr>
              <a:t>The DSU Process</a:t>
            </a:r>
          </a:p>
        </p:txBody>
      </p:sp>
      <p:sp>
        <p:nvSpPr>
          <p:cNvPr id="24579" name="Rectangle 3"/>
          <p:cNvSpPr>
            <a:spLocks noGrp="1" noChangeArrowheads="1"/>
          </p:cNvSpPr>
          <p:nvPr>
            <p:ph type="body" idx="1"/>
          </p:nvPr>
        </p:nvSpPr>
        <p:spPr>
          <a:xfrm>
            <a:off x="457200" y="1676400"/>
            <a:ext cx="8077200" cy="4038600"/>
          </a:xfrm>
        </p:spPr>
        <p:txBody>
          <a:bodyPr/>
          <a:lstStyle/>
          <a:p>
            <a:pPr>
              <a:lnSpc>
                <a:spcPts val="4000"/>
              </a:lnSpc>
              <a:spcBef>
                <a:spcPts val="1200"/>
              </a:spcBef>
              <a:spcAft>
                <a:spcPts val="1200"/>
              </a:spcAft>
            </a:pPr>
            <a:r>
              <a:rPr lang="en-US" altLang="zh-CN" sz="3000" dirty="0">
                <a:latin typeface="Times New Roman" panose="02020603050405020304" pitchFamily="18" charset="0"/>
                <a:ea typeface="楷体" panose="02010609060101010101" pitchFamily="49" charset="-122"/>
              </a:rPr>
              <a:t>Resolve disputes through </a:t>
            </a:r>
            <a:r>
              <a:rPr lang="en-US" altLang="zh-CN" sz="3000" dirty="0">
                <a:solidFill>
                  <a:srgbClr val="00B0F0"/>
                </a:solidFill>
                <a:latin typeface="Times New Roman" panose="02020603050405020304" pitchFamily="18" charset="0"/>
                <a:ea typeface="楷体" panose="02010609060101010101" pitchFamily="49" charset="-122"/>
              </a:rPr>
              <a:t>consultation </a:t>
            </a:r>
            <a:r>
              <a:rPr lang="en-US" altLang="zh-CN" sz="3000" dirty="0">
                <a:latin typeface="Times New Roman" panose="02020603050405020304" pitchFamily="18" charset="0"/>
                <a:ea typeface="楷体" panose="02010609060101010101" pitchFamily="49" charset="-122"/>
              </a:rPr>
              <a:t>and Third-Party Participation.</a:t>
            </a:r>
          </a:p>
          <a:p>
            <a:pPr lvl="1">
              <a:lnSpc>
                <a:spcPts val="4000"/>
              </a:lnSpc>
              <a:spcBef>
                <a:spcPts val="1200"/>
              </a:spcBef>
              <a:spcAft>
                <a:spcPts val="1200"/>
              </a:spcAft>
            </a:pPr>
            <a:r>
              <a:rPr lang="en-US" altLang="zh-CN" sz="3000" dirty="0">
                <a:latin typeface="Times New Roman" panose="02020603050405020304" pitchFamily="18" charset="0"/>
                <a:ea typeface="楷体" panose="02010609060101010101" pitchFamily="49" charset="-122"/>
              </a:rPr>
              <a:t>Good offices, conciliation, mediation…</a:t>
            </a:r>
          </a:p>
          <a:p>
            <a:pPr>
              <a:lnSpc>
                <a:spcPts val="4000"/>
              </a:lnSpc>
              <a:spcBef>
                <a:spcPts val="1200"/>
              </a:spcBef>
              <a:spcAft>
                <a:spcPts val="1200"/>
              </a:spcAft>
            </a:pPr>
            <a:r>
              <a:rPr lang="en-US" altLang="zh-CN" sz="2800" dirty="0">
                <a:ea typeface="宋体" charset="-122"/>
              </a:rPr>
              <a:t>Parties must enter into consultation within 30 days or no solution is reached within sixty days, Dispute Settlement Panel</a:t>
            </a:r>
            <a:r>
              <a:rPr lang="zh-CN" altLang="en-US" sz="1600" dirty="0">
                <a:ea typeface="宋体" charset="-122"/>
              </a:rPr>
              <a:t>争端解决小组 </a:t>
            </a:r>
            <a:r>
              <a:rPr lang="en-US" altLang="zh-CN" sz="2800" dirty="0">
                <a:ea typeface="宋体" charset="-122"/>
              </a:rPr>
              <a:t>is formed.</a:t>
            </a:r>
          </a:p>
        </p:txBody>
      </p:sp>
    </p:spTree>
    <p:extLst>
      <p:ext uri="{BB962C8B-B14F-4D97-AF65-F5344CB8AC3E}">
        <p14:creationId xmlns:p14="http://schemas.microsoft.com/office/powerpoint/2010/main" val="336691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533400"/>
            <a:ext cx="8001000" cy="990600"/>
          </a:xfrm>
        </p:spPr>
        <p:txBody>
          <a:bodyPr/>
          <a:lstStyle/>
          <a:p>
            <a:r>
              <a:rPr lang="en-US" altLang="zh-CN" sz="2100" b="1">
                <a:latin typeface="Times New Roman" panose="02020603050405020304" pitchFamily="18" charset="0"/>
                <a:ea typeface="楷体" panose="02010609060101010101" pitchFamily="49" charset="-122"/>
              </a:rPr>
              <a:t>CHAPTER 3</a:t>
            </a:r>
            <a:br>
              <a:rPr lang="en-US" altLang="zh-CN">
                <a:latin typeface="Times New Roman" panose="02020603050405020304" pitchFamily="18" charset="0"/>
                <a:ea typeface="楷体" panose="02010609060101010101" pitchFamily="49" charset="-122"/>
              </a:rPr>
            </a:br>
            <a:r>
              <a:rPr lang="en-US" altLang="zh-CN" i="0">
                <a:latin typeface="Times New Roman" panose="02020603050405020304" pitchFamily="18" charset="0"/>
                <a:ea typeface="楷体" panose="02010609060101010101" pitchFamily="49" charset="-122"/>
              </a:rPr>
              <a:t>DISPUTE RESOLUTION</a:t>
            </a:r>
            <a:endParaRPr lang="en-US" altLang="zh-CN" sz="2900" b="1" i="0">
              <a:latin typeface="Times New Roman" panose="02020603050405020304" pitchFamily="18" charset="0"/>
              <a:ea typeface="楷体" panose="02010609060101010101" pitchFamily="49" charset="-122"/>
            </a:endParaRPr>
          </a:p>
        </p:txBody>
      </p:sp>
      <p:sp>
        <p:nvSpPr>
          <p:cNvPr id="9219" name="Rectangle 3"/>
          <p:cNvSpPr>
            <a:spLocks noGrp="1" noChangeArrowheads="1"/>
          </p:cNvSpPr>
          <p:nvPr>
            <p:ph type="subTitle" idx="1"/>
          </p:nvPr>
        </p:nvSpPr>
        <p:spPr>
          <a:xfrm>
            <a:off x="533400" y="1600200"/>
            <a:ext cx="8153400" cy="4267200"/>
          </a:xfrm>
        </p:spPr>
        <p:txBody>
          <a:bodyPr/>
          <a:lstStyle/>
          <a:p>
            <a:pPr algn="l">
              <a:lnSpc>
                <a:spcPct val="150000"/>
              </a:lnSpc>
              <a:spcBef>
                <a:spcPts val="600"/>
              </a:spcBef>
              <a:spcAft>
                <a:spcPts val="600"/>
              </a:spcAft>
              <a:buFont typeface="Wingdings" pitchFamily="2" charset="2"/>
              <a:buChar char="l"/>
            </a:pPr>
            <a:r>
              <a:rPr lang="en-US" altLang="zh-CN" sz="3200" dirty="0">
                <a:latin typeface="Times New Roman" panose="02020603050405020304" pitchFamily="18" charset="0"/>
                <a:ea typeface="楷体" panose="02010609060101010101" pitchFamily="49" charset="-122"/>
              </a:rPr>
              <a:t>Settlement of Disputes Through Diplomacy</a:t>
            </a:r>
          </a:p>
          <a:p>
            <a:pPr algn="l">
              <a:lnSpc>
                <a:spcPct val="150000"/>
              </a:lnSpc>
              <a:spcBef>
                <a:spcPts val="600"/>
              </a:spcBef>
              <a:spcAft>
                <a:spcPts val="600"/>
              </a:spcAft>
              <a:buFont typeface="Wingdings" pitchFamily="2" charset="2"/>
              <a:buChar char="l"/>
            </a:pPr>
            <a:r>
              <a:rPr lang="en-US" altLang="zh-CN" sz="3200" dirty="0">
                <a:latin typeface="Times New Roman" panose="02020603050405020304" pitchFamily="18" charset="0"/>
                <a:ea typeface="楷体" panose="02010609060101010101" pitchFamily="49" charset="-122"/>
              </a:rPr>
              <a:t>Settlement of Disputes in Int. Tribunals</a:t>
            </a:r>
          </a:p>
          <a:p>
            <a:pPr algn="l">
              <a:lnSpc>
                <a:spcPct val="150000"/>
              </a:lnSpc>
              <a:spcBef>
                <a:spcPts val="600"/>
              </a:spcBef>
              <a:spcAft>
                <a:spcPts val="600"/>
              </a:spcAft>
              <a:buFont typeface="Wingdings" pitchFamily="2" charset="2"/>
              <a:buChar char="l"/>
            </a:pPr>
            <a:r>
              <a:rPr lang="en-US" altLang="zh-CN" sz="3200" dirty="0">
                <a:latin typeface="Times New Roman" panose="02020603050405020304" pitchFamily="18" charset="0"/>
                <a:ea typeface="楷体" panose="02010609060101010101" pitchFamily="49" charset="-122"/>
              </a:rPr>
              <a:t>Settlement of Disputes in Municipal Courts</a:t>
            </a:r>
          </a:p>
        </p:txBody>
      </p:sp>
    </p:spTree>
    <p:extLst>
      <p:ext uri="{BB962C8B-B14F-4D97-AF65-F5344CB8AC3E}">
        <p14:creationId xmlns:p14="http://schemas.microsoft.com/office/powerpoint/2010/main" val="2809702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62000" y="533400"/>
            <a:ext cx="7696200" cy="914400"/>
          </a:xfrm>
        </p:spPr>
        <p:txBody>
          <a:bodyPr/>
          <a:lstStyle/>
          <a:p>
            <a:r>
              <a:rPr lang="en-US" altLang="zh-CN" sz="4000">
                <a:latin typeface="Times New Roman" panose="02020603050405020304" pitchFamily="18" charset="0"/>
                <a:ea typeface="楷体" panose="02010609060101010101" pitchFamily="49" charset="-122"/>
              </a:rPr>
              <a:t>The DSU Process</a:t>
            </a:r>
          </a:p>
        </p:txBody>
      </p:sp>
      <p:sp>
        <p:nvSpPr>
          <p:cNvPr id="24579" name="Rectangle 3"/>
          <p:cNvSpPr>
            <a:spLocks noGrp="1" noChangeArrowheads="1"/>
          </p:cNvSpPr>
          <p:nvPr>
            <p:ph type="body" idx="1"/>
          </p:nvPr>
        </p:nvSpPr>
        <p:spPr>
          <a:xfrm>
            <a:off x="457200" y="1676400"/>
            <a:ext cx="8077200" cy="4038600"/>
          </a:xfrm>
        </p:spPr>
        <p:txBody>
          <a:bodyPr/>
          <a:lstStyle/>
          <a:p>
            <a:pPr>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The organs charged with carrying out the DSU are </a:t>
            </a:r>
          </a:p>
          <a:p>
            <a:pPr lvl="1">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the Dispute Settlement Body </a:t>
            </a:r>
            <a:r>
              <a:rPr lang="zh-CN" altLang="en-US" sz="2800" dirty="0">
                <a:latin typeface="Times New Roman" panose="02020603050405020304" pitchFamily="18" charset="0"/>
                <a:ea typeface="楷体" panose="02010609060101010101" pitchFamily="49" charset="-122"/>
              </a:rPr>
              <a:t>争端解决机构</a:t>
            </a:r>
            <a:endParaRPr lang="en-US" altLang="zh-CN" sz="2800" dirty="0">
              <a:latin typeface="Times New Roman" panose="02020603050405020304" pitchFamily="18" charset="0"/>
              <a:ea typeface="楷体" panose="02010609060101010101" pitchFamily="49" charset="-122"/>
            </a:endParaRPr>
          </a:p>
          <a:p>
            <a:pPr lvl="1">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the Dispute Settlement Panels </a:t>
            </a:r>
            <a:r>
              <a:rPr lang="zh-CN" altLang="en-US" sz="2800" dirty="0">
                <a:latin typeface="Times New Roman" panose="02020603050405020304" pitchFamily="18" charset="0"/>
                <a:ea typeface="楷体" panose="02010609060101010101" pitchFamily="49" charset="-122"/>
              </a:rPr>
              <a:t>专家组</a:t>
            </a:r>
            <a:endParaRPr lang="en-US" altLang="zh-CN" sz="2800" dirty="0">
              <a:latin typeface="Times New Roman" panose="02020603050405020304" pitchFamily="18" charset="0"/>
              <a:ea typeface="楷体" panose="02010609060101010101" pitchFamily="49" charset="-122"/>
            </a:endParaRPr>
          </a:p>
          <a:p>
            <a:pPr lvl="1">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the Appellate Body </a:t>
            </a:r>
            <a:r>
              <a:rPr lang="zh-CN" altLang="en-US" sz="2800" dirty="0">
                <a:latin typeface="Times New Roman" panose="02020603050405020304" pitchFamily="18" charset="0"/>
                <a:ea typeface="楷体" panose="02010609060101010101" pitchFamily="49" charset="-122"/>
              </a:rPr>
              <a:t>上诉机构</a:t>
            </a:r>
            <a:endParaRPr lang="en-US" altLang="zh-CN" sz="2800" dirty="0">
              <a:latin typeface="Times New Roman" panose="02020603050405020304" pitchFamily="18" charset="0"/>
              <a:ea typeface="楷体" panose="02010609060101010101" pitchFamily="49" charset="-122"/>
            </a:endParaRPr>
          </a:p>
          <a:p>
            <a:pPr lvl="1">
              <a:lnSpc>
                <a:spcPts val="4200"/>
              </a:lnSpc>
              <a:spcBef>
                <a:spcPts val="1200"/>
              </a:spcBef>
              <a:spcAft>
                <a:spcPts val="1200"/>
              </a:spcAft>
            </a:pPr>
            <a:endParaRPr lang="en-US" altLang="zh-CN"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50276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533400"/>
            <a:ext cx="7696200" cy="914400"/>
          </a:xfrm>
        </p:spPr>
        <p:txBody>
          <a:bodyPr/>
          <a:lstStyle/>
          <a:p>
            <a:r>
              <a:rPr lang="en-US" altLang="zh-CN" sz="3600" dirty="0">
                <a:ea typeface="宋体" charset="-122"/>
              </a:rPr>
              <a:t>Dispute Settlement Body</a:t>
            </a:r>
          </a:p>
        </p:txBody>
      </p:sp>
      <p:sp>
        <p:nvSpPr>
          <p:cNvPr id="25603" name="Rectangle 3"/>
          <p:cNvSpPr>
            <a:spLocks noGrp="1" noChangeArrowheads="1"/>
          </p:cNvSpPr>
          <p:nvPr>
            <p:ph type="body" idx="1"/>
          </p:nvPr>
        </p:nvSpPr>
        <p:spPr>
          <a:xfrm>
            <a:off x="533400" y="1676400"/>
            <a:ext cx="8153400" cy="4648200"/>
          </a:xfrm>
        </p:spPr>
        <p:txBody>
          <a:bodyPr/>
          <a:lstStyle/>
          <a:p>
            <a:pPr>
              <a:lnSpc>
                <a:spcPts val="4200"/>
              </a:lnSpc>
              <a:spcBef>
                <a:spcPts val="600"/>
              </a:spcBef>
              <a:spcAft>
                <a:spcPts val="600"/>
              </a:spcAft>
            </a:pPr>
            <a:r>
              <a:rPr lang="en-US" altLang="zh-CN" sz="2800" dirty="0">
                <a:ea typeface="宋体" charset="-122"/>
              </a:rPr>
              <a:t>Responsible for establishing panels</a:t>
            </a:r>
          </a:p>
          <a:p>
            <a:pPr>
              <a:lnSpc>
                <a:spcPts val="4200"/>
              </a:lnSpc>
              <a:spcBef>
                <a:spcPts val="600"/>
              </a:spcBef>
              <a:spcAft>
                <a:spcPts val="600"/>
              </a:spcAft>
            </a:pPr>
            <a:r>
              <a:rPr lang="en-US" altLang="zh-CN" sz="2800" dirty="0">
                <a:ea typeface="宋体" charset="-122"/>
              </a:rPr>
              <a:t>Adopting their reports and those of the Appellate Body</a:t>
            </a:r>
          </a:p>
          <a:p>
            <a:pPr>
              <a:lnSpc>
                <a:spcPts val="4200"/>
              </a:lnSpc>
              <a:spcBef>
                <a:spcPts val="600"/>
              </a:spcBef>
              <a:spcAft>
                <a:spcPts val="600"/>
              </a:spcAft>
            </a:pPr>
            <a:r>
              <a:rPr lang="en-US" altLang="zh-CN" sz="2800" dirty="0">
                <a:ea typeface="宋体" charset="-122"/>
              </a:rPr>
              <a:t>Monitoring implementation of rulings and recommendations</a:t>
            </a:r>
          </a:p>
          <a:p>
            <a:pPr>
              <a:lnSpc>
                <a:spcPts val="4200"/>
              </a:lnSpc>
              <a:spcBef>
                <a:spcPts val="600"/>
              </a:spcBef>
              <a:spcAft>
                <a:spcPts val="600"/>
              </a:spcAft>
            </a:pPr>
            <a:r>
              <a:rPr lang="en-US" altLang="zh-CN" sz="2800" dirty="0">
                <a:ea typeface="宋体" charset="-122"/>
              </a:rPr>
              <a:t>Authorizing the suspension of concessions </a:t>
            </a:r>
          </a:p>
          <a:p>
            <a:pPr>
              <a:lnSpc>
                <a:spcPts val="4200"/>
              </a:lnSpc>
              <a:spcBef>
                <a:spcPts val="600"/>
              </a:spcBef>
              <a:spcAft>
                <a:spcPts val="600"/>
              </a:spcAft>
            </a:pPr>
            <a:r>
              <a:rPr lang="en-US" altLang="zh-CN" sz="2800" dirty="0">
                <a:ea typeface="宋体" charset="-122"/>
              </a:rPr>
              <a:t>Other obligations in appropriate cases.</a:t>
            </a:r>
          </a:p>
        </p:txBody>
      </p:sp>
    </p:spTree>
    <p:extLst>
      <p:ext uri="{BB962C8B-B14F-4D97-AF65-F5344CB8AC3E}">
        <p14:creationId xmlns:p14="http://schemas.microsoft.com/office/powerpoint/2010/main" val="10930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533400"/>
            <a:ext cx="7696200" cy="914400"/>
          </a:xfrm>
        </p:spPr>
        <p:txBody>
          <a:bodyPr/>
          <a:lstStyle/>
          <a:p>
            <a:r>
              <a:rPr lang="en-US" altLang="zh-CN" sz="3600">
                <a:ea typeface="宋体" charset="-122"/>
              </a:rPr>
              <a:t>Dispute Settlement Panel</a:t>
            </a:r>
          </a:p>
        </p:txBody>
      </p:sp>
      <p:sp>
        <p:nvSpPr>
          <p:cNvPr id="25603" name="Rectangle 3"/>
          <p:cNvSpPr>
            <a:spLocks noGrp="1" noChangeArrowheads="1"/>
          </p:cNvSpPr>
          <p:nvPr>
            <p:ph type="body" idx="1"/>
          </p:nvPr>
        </p:nvSpPr>
        <p:spPr>
          <a:xfrm>
            <a:off x="304800" y="1676400"/>
            <a:ext cx="8382000" cy="4648200"/>
          </a:xfrm>
        </p:spPr>
        <p:txBody>
          <a:bodyPr/>
          <a:lstStyle/>
          <a:p>
            <a:pPr algn="just">
              <a:spcAft>
                <a:spcPts val="600"/>
              </a:spcAft>
            </a:pPr>
            <a:r>
              <a:rPr lang="en-US" altLang="zh-CN" sz="2600" dirty="0">
                <a:ea typeface="宋体" charset="-122"/>
              </a:rPr>
              <a:t>Made up of </a:t>
            </a:r>
            <a:r>
              <a:rPr lang="en-US" altLang="zh-CN" sz="2600" dirty="0">
                <a:solidFill>
                  <a:srgbClr val="00B0F0"/>
                </a:solidFill>
                <a:ea typeface="宋体" charset="-122"/>
              </a:rPr>
              <a:t>three panelists </a:t>
            </a:r>
            <a:r>
              <a:rPr lang="en-US" altLang="zh-CN" sz="2600" dirty="0"/>
              <a:t>not as representatives of any government or organization. </a:t>
            </a:r>
          </a:p>
          <a:p>
            <a:pPr lvl="1" algn="just">
              <a:spcAft>
                <a:spcPts val="600"/>
              </a:spcAft>
              <a:buSzPct val="90000"/>
              <a:buFont typeface="Wingdings" pitchFamily="2" charset="2"/>
              <a:buChar char="Ø"/>
            </a:pPr>
            <a:r>
              <a:rPr lang="en-US" altLang="zh-CN" dirty="0">
                <a:ea typeface="宋体" charset="-122"/>
              </a:rPr>
              <a:t>Assist DSB: making objective assessment on facts </a:t>
            </a:r>
          </a:p>
          <a:p>
            <a:pPr lvl="1" algn="just">
              <a:spcAft>
                <a:spcPts val="600"/>
              </a:spcAft>
              <a:buSzPct val="90000"/>
              <a:buFont typeface="Wingdings" pitchFamily="2" charset="2"/>
              <a:buChar char="Ø"/>
            </a:pPr>
            <a:r>
              <a:rPr lang="en-US" altLang="zh-CN" dirty="0">
                <a:ea typeface="宋体" charset="-122"/>
              </a:rPr>
              <a:t>Determining applicability &amp; conformity with WTO agreements </a:t>
            </a:r>
          </a:p>
          <a:p>
            <a:pPr lvl="1" algn="just">
              <a:spcAft>
                <a:spcPts val="600"/>
              </a:spcAft>
              <a:buSzPct val="90000"/>
              <a:buFont typeface="Wingdings" pitchFamily="2" charset="2"/>
              <a:buChar char="Ø"/>
            </a:pPr>
            <a:r>
              <a:rPr lang="en-US" altLang="zh-CN" dirty="0">
                <a:ea typeface="宋体" charset="-122"/>
              </a:rPr>
              <a:t>Making findings to help DSB make recommendations and rulings </a:t>
            </a:r>
            <a:r>
              <a:rPr lang="en-US" altLang="zh-CN" dirty="0"/>
              <a:t>to resolve the dispute</a:t>
            </a:r>
            <a:endParaRPr lang="en-US" altLang="zh-CN" dirty="0">
              <a:ea typeface="宋体" charset="-122"/>
            </a:endParaRPr>
          </a:p>
          <a:p>
            <a:pPr algn="just">
              <a:spcAft>
                <a:spcPts val="600"/>
              </a:spcAft>
            </a:pPr>
            <a:r>
              <a:rPr lang="en-US" altLang="zh-CN" sz="2600" dirty="0">
                <a:ea typeface="宋体" charset="-122"/>
              </a:rPr>
              <a:t>The panel decision may be appealed to Appellate Body by a party to the dispute. </a:t>
            </a:r>
          </a:p>
        </p:txBody>
      </p:sp>
    </p:spTree>
    <p:extLst>
      <p:ext uri="{BB962C8B-B14F-4D97-AF65-F5344CB8AC3E}">
        <p14:creationId xmlns:p14="http://schemas.microsoft.com/office/powerpoint/2010/main" val="312126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533400"/>
            <a:ext cx="7696200" cy="914400"/>
          </a:xfrm>
        </p:spPr>
        <p:txBody>
          <a:bodyPr/>
          <a:lstStyle/>
          <a:p>
            <a:r>
              <a:rPr lang="en-US" altLang="zh-CN" sz="3600" dirty="0"/>
              <a:t>Appellate Body</a:t>
            </a:r>
            <a:endParaRPr lang="en-US" altLang="zh-CN" sz="3600" dirty="0">
              <a:ea typeface="宋体" charset="-122"/>
            </a:endParaRPr>
          </a:p>
        </p:txBody>
      </p:sp>
      <p:sp>
        <p:nvSpPr>
          <p:cNvPr id="25603" name="Rectangle 3"/>
          <p:cNvSpPr>
            <a:spLocks noGrp="1" noChangeArrowheads="1"/>
          </p:cNvSpPr>
          <p:nvPr>
            <p:ph type="body" idx="1"/>
          </p:nvPr>
        </p:nvSpPr>
        <p:spPr>
          <a:xfrm>
            <a:off x="304800" y="1676400"/>
            <a:ext cx="8382000" cy="4648200"/>
          </a:xfrm>
        </p:spPr>
        <p:txBody>
          <a:bodyPr/>
          <a:lstStyle/>
          <a:p>
            <a:pPr algn="just">
              <a:spcAft>
                <a:spcPts val="600"/>
              </a:spcAft>
            </a:pPr>
            <a:r>
              <a:rPr lang="en-US" altLang="zh-CN" sz="2600" dirty="0">
                <a:ea typeface="宋体" charset="-122"/>
              </a:rPr>
              <a:t>An appeals board made up of seven persons of recognized authority and with demonstrated expertise in law, international trade, and the subject matter of the WTO Agreement and its annexes. </a:t>
            </a:r>
          </a:p>
          <a:p>
            <a:pPr algn="just">
              <a:spcAft>
                <a:spcPts val="600"/>
              </a:spcAft>
            </a:pPr>
            <a:r>
              <a:rPr lang="en-US" altLang="zh-CN" sz="2600" dirty="0">
                <a:ea typeface="宋体" charset="-122"/>
              </a:rPr>
              <a:t>The proceedings are confidential</a:t>
            </a:r>
          </a:p>
          <a:p>
            <a:pPr algn="just">
              <a:spcAft>
                <a:spcPts val="600"/>
              </a:spcAft>
            </a:pPr>
            <a:r>
              <a:rPr lang="en-US" altLang="zh-CN" sz="2600" dirty="0">
                <a:ea typeface="宋体" charset="-122"/>
              </a:rPr>
              <a:t>The opinions expressed by its individual members in the report are anonymous. The Appellate Body may uphold, modify, or reverse a panel’s findings and conclusions, and its report will automatically be adopted by the DSB unless the DSB decides by consensus not to do so.</a:t>
            </a:r>
          </a:p>
        </p:txBody>
      </p:sp>
    </p:spTree>
    <p:extLst>
      <p:ext uri="{BB962C8B-B14F-4D97-AF65-F5344CB8AC3E}">
        <p14:creationId xmlns:p14="http://schemas.microsoft.com/office/powerpoint/2010/main" val="382314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8458200" cy="1143000"/>
          </a:xfrm>
        </p:spPr>
        <p:txBody>
          <a:bodyPr/>
          <a:lstStyle/>
          <a:p>
            <a:r>
              <a:rPr lang="en-US" altLang="zh-CN" b="1" dirty="0">
                <a:latin typeface="Times New Roman" panose="02020603050405020304" pitchFamily="18" charset="0"/>
                <a:ea typeface="楷体" panose="02010609060101010101" pitchFamily="49" charset="-122"/>
              </a:rPr>
              <a:t>International Center for the Settlement of Investment Disputes</a:t>
            </a:r>
          </a:p>
        </p:txBody>
      </p:sp>
      <p:sp>
        <p:nvSpPr>
          <p:cNvPr id="28675" name="Rectangle 3"/>
          <p:cNvSpPr>
            <a:spLocks noGrp="1" noChangeArrowheads="1"/>
          </p:cNvSpPr>
          <p:nvPr>
            <p:ph type="body" sz="half" idx="1"/>
          </p:nvPr>
        </p:nvSpPr>
        <p:spPr>
          <a:xfrm>
            <a:off x="533400" y="1676400"/>
            <a:ext cx="8153400" cy="4191000"/>
          </a:xfrm>
        </p:spPr>
        <p:txBody>
          <a:bodyPr/>
          <a:lstStyle/>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Sponsored by World Bank, </a:t>
            </a:r>
            <a:r>
              <a:rPr lang="en-US" altLang="zh-CN" sz="2800" i="1" dirty="0">
                <a:latin typeface="Times New Roman" panose="02020603050405020304" pitchFamily="18" charset="0"/>
                <a:ea typeface="楷体" panose="02010609060101010101" pitchFamily="49" charset="-122"/>
              </a:rPr>
              <a:t>the Convention on the Settlement of Investment Disputes between States and Nations of Other States </a:t>
            </a:r>
            <a:r>
              <a:rPr lang="en-US" altLang="zh-CN" sz="2800" dirty="0">
                <a:latin typeface="Times New Roman" panose="02020603050405020304" pitchFamily="18" charset="0"/>
                <a:ea typeface="楷体" panose="02010609060101010101" pitchFamily="49" charset="-122"/>
              </a:rPr>
              <a:t>(the </a:t>
            </a:r>
            <a:r>
              <a:rPr lang="en-US" altLang="zh-CN" sz="2800" dirty="0">
                <a:solidFill>
                  <a:srgbClr val="00B0F0"/>
                </a:solidFill>
                <a:latin typeface="Times New Roman" panose="02020603050405020304" pitchFamily="18" charset="0"/>
                <a:ea typeface="楷体" panose="02010609060101010101" pitchFamily="49" charset="-122"/>
              </a:rPr>
              <a:t>Washington Convention</a:t>
            </a:r>
            <a:r>
              <a:rPr lang="en-US" altLang="zh-CN" sz="2800" dirty="0">
                <a:latin typeface="Times New Roman" panose="02020603050405020304" pitchFamily="18" charset="0"/>
                <a:ea typeface="楷体" panose="02010609060101010101" pitchFamily="49" charset="-122"/>
              </a:rPr>
              <a:t>)</a:t>
            </a:r>
          </a:p>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Purpose: to encourage private investment in underdeveloped countries.</a:t>
            </a:r>
          </a:p>
          <a:p>
            <a:pPr lvl="1">
              <a:lnSpc>
                <a:spcPts val="40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Out of the fear of expropriation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8458200" cy="1143000"/>
          </a:xfrm>
        </p:spPr>
        <p:txBody>
          <a:bodyPr/>
          <a:lstStyle/>
          <a:p>
            <a:r>
              <a:rPr lang="en-US" altLang="zh-CN">
                <a:latin typeface="Times New Roman" panose="02020603050405020304" pitchFamily="18" charset="0"/>
                <a:ea typeface="楷体" panose="02010609060101010101" pitchFamily="49" charset="-122"/>
              </a:rPr>
              <a:t>International Center for the Settlement of Investment Disputes</a:t>
            </a:r>
          </a:p>
        </p:txBody>
      </p:sp>
      <p:sp>
        <p:nvSpPr>
          <p:cNvPr id="28675" name="Rectangle 3"/>
          <p:cNvSpPr>
            <a:spLocks noGrp="1" noChangeArrowheads="1"/>
          </p:cNvSpPr>
          <p:nvPr>
            <p:ph type="body" sz="half" idx="1"/>
          </p:nvPr>
        </p:nvSpPr>
        <p:spPr>
          <a:xfrm>
            <a:off x="533400" y="1676400"/>
            <a:ext cx="8153400" cy="4876800"/>
          </a:xfrm>
        </p:spPr>
        <p:txBody>
          <a:bodyPr/>
          <a:lstStyle/>
          <a:p>
            <a:pPr>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ICSID provides a mechanism for resolving disputes between </a:t>
            </a:r>
            <a:r>
              <a:rPr lang="en-US" altLang="zh-CN" sz="2800" dirty="0">
                <a:solidFill>
                  <a:srgbClr val="00B0F0"/>
                </a:solidFill>
                <a:latin typeface="Times New Roman" panose="02020603050405020304" pitchFamily="18" charset="0"/>
                <a:ea typeface="楷体" panose="02010609060101010101" pitchFamily="49" charset="-122"/>
              </a:rPr>
              <a:t>an investor</a:t>
            </a:r>
            <a:r>
              <a:rPr lang="en-US" altLang="zh-CN" sz="2800" dirty="0">
                <a:latin typeface="Times New Roman" panose="02020603050405020304" pitchFamily="18" charset="0"/>
                <a:ea typeface="楷体" panose="02010609060101010101" pitchFamily="49" charset="-122"/>
              </a:rPr>
              <a:t> and </a:t>
            </a:r>
            <a:r>
              <a:rPr lang="en-US" altLang="zh-CN" sz="2800" dirty="0">
                <a:solidFill>
                  <a:srgbClr val="00B0F0"/>
                </a:solidFill>
                <a:latin typeface="Times New Roman" panose="02020603050405020304" pitchFamily="18" charset="0"/>
                <a:ea typeface="楷体" panose="02010609060101010101" pitchFamily="49" charset="-122"/>
              </a:rPr>
              <a:t>the country of investment.</a:t>
            </a:r>
          </a:p>
          <a:p>
            <a:pPr>
              <a:lnSpc>
                <a:spcPts val="4200"/>
              </a:lnSpc>
              <a:spcBef>
                <a:spcPts val="600"/>
              </a:spcBef>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Third party states</a:t>
            </a:r>
            <a:r>
              <a:rPr lang="en-US" altLang="zh-CN" sz="2800" dirty="0">
                <a:latin typeface="Times New Roman" panose="02020603050405020304" pitchFamily="18" charset="0"/>
                <a:ea typeface="楷体" panose="02010609060101010101" pitchFamily="49" charset="-122"/>
              </a:rPr>
              <a:t>, including the investor’s state, </a:t>
            </a:r>
            <a:r>
              <a:rPr lang="en-US" altLang="zh-CN" sz="2800" dirty="0">
                <a:solidFill>
                  <a:srgbClr val="00B0F0"/>
                </a:solidFill>
                <a:latin typeface="Times New Roman" panose="02020603050405020304" pitchFamily="18" charset="0"/>
                <a:ea typeface="楷体" panose="02010609060101010101" pitchFamily="49" charset="-122"/>
              </a:rPr>
              <a:t>may not intervene</a:t>
            </a:r>
            <a:r>
              <a:rPr lang="en-US" altLang="zh-CN" sz="2800" dirty="0">
                <a:latin typeface="Times New Roman" panose="02020603050405020304" pitchFamily="18" charset="0"/>
                <a:ea typeface="楷体" panose="02010609060101010101" pitchFamily="49" charset="-122"/>
              </a:rPr>
              <a:t>.</a:t>
            </a:r>
          </a:p>
          <a:p>
            <a:pPr>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Adopted rules for </a:t>
            </a:r>
            <a:r>
              <a:rPr lang="en-US" altLang="zh-CN" sz="2800" dirty="0">
                <a:solidFill>
                  <a:srgbClr val="00B0F0"/>
                </a:solidFill>
                <a:latin typeface="Times New Roman" panose="02020603050405020304" pitchFamily="18" charset="0"/>
                <a:ea typeface="楷体" panose="02010609060101010101" pitchFamily="49" charset="-122"/>
              </a:rPr>
              <a:t>conciliations and arbitrations</a:t>
            </a:r>
            <a:r>
              <a:rPr lang="en-US" altLang="zh-CN" sz="28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87600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533400"/>
            <a:ext cx="7696200" cy="838200"/>
          </a:xfrm>
        </p:spPr>
        <p:txBody>
          <a:bodyPr/>
          <a:lstStyle/>
          <a:p>
            <a:r>
              <a:rPr lang="en-US" altLang="zh-CN" sz="3600" b="1" dirty="0">
                <a:latin typeface="Times New Roman" panose="02020603050405020304" pitchFamily="18" charset="0"/>
                <a:ea typeface="楷体" panose="02010609060101010101" pitchFamily="49" charset="-122"/>
              </a:rPr>
              <a:t>The ICSID Process</a:t>
            </a:r>
          </a:p>
        </p:txBody>
      </p:sp>
      <p:sp>
        <p:nvSpPr>
          <p:cNvPr id="29699" name="Rectangle 3"/>
          <p:cNvSpPr>
            <a:spLocks noGrp="1" noChangeArrowheads="1"/>
          </p:cNvSpPr>
          <p:nvPr>
            <p:ph type="body" sz="half" idx="1"/>
          </p:nvPr>
        </p:nvSpPr>
        <p:spPr>
          <a:xfrm>
            <a:off x="533400" y="1676400"/>
            <a:ext cx="8229600" cy="4724400"/>
          </a:xfrm>
        </p:spPr>
        <p:txBody>
          <a:bodyPr/>
          <a:lstStyle/>
          <a:p>
            <a:pPr marL="324000" indent="-324000">
              <a:lnSpc>
                <a:spcPts val="3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Before ICSID can convene</a:t>
            </a:r>
            <a:r>
              <a:rPr lang="zh-CN" altLang="en-US"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 a panel, two steps must be satisfied: </a:t>
            </a:r>
          </a:p>
          <a:p>
            <a:pPr lvl="1">
              <a:lnSpc>
                <a:spcPts val="3200"/>
              </a:lnSpc>
              <a:spcBef>
                <a:spcPts val="1200"/>
              </a:spcBef>
              <a:spcAft>
                <a:spcPts val="12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The host state and the state of the investor must </a:t>
            </a:r>
            <a:r>
              <a:rPr lang="en-US" altLang="zh-CN" sz="2800" dirty="0">
                <a:solidFill>
                  <a:srgbClr val="00B0F0"/>
                </a:solidFill>
                <a:latin typeface="Times New Roman" panose="02020603050405020304" pitchFamily="18" charset="0"/>
                <a:ea typeface="楷体" panose="02010609060101010101" pitchFamily="49" charset="-122"/>
              </a:rPr>
              <a:t>both be parties</a:t>
            </a:r>
            <a:r>
              <a:rPr lang="en-US" altLang="zh-CN" sz="2800" dirty="0">
                <a:latin typeface="Times New Roman" panose="02020603050405020304" pitchFamily="18" charset="0"/>
                <a:ea typeface="楷体" panose="02010609060101010101" pitchFamily="49" charset="-122"/>
              </a:rPr>
              <a:t> to the Washington Convention.</a:t>
            </a:r>
          </a:p>
          <a:p>
            <a:pPr lvl="1">
              <a:lnSpc>
                <a:spcPts val="3200"/>
              </a:lnSpc>
              <a:spcBef>
                <a:spcPts val="1200"/>
              </a:spcBef>
              <a:spcAft>
                <a:spcPts val="12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The investor and host state must both </a:t>
            </a:r>
            <a:r>
              <a:rPr lang="en-US" altLang="zh-CN" sz="2800" dirty="0">
                <a:solidFill>
                  <a:srgbClr val="00B0F0"/>
                </a:solidFill>
                <a:latin typeface="Times New Roman" panose="02020603050405020304" pitchFamily="18" charset="0"/>
                <a:ea typeface="楷体" panose="02010609060101010101" pitchFamily="49" charset="-122"/>
              </a:rPr>
              <a:t>consent to </a:t>
            </a:r>
            <a:r>
              <a:rPr lang="en-US" altLang="zh-CN" sz="2800" dirty="0">
                <a:latin typeface="Times New Roman" panose="02020603050405020304" pitchFamily="18" charset="0"/>
                <a:ea typeface="楷体" panose="02010609060101010101" pitchFamily="49" charset="-122"/>
              </a:rPr>
              <a:t>ICSID jurisdiction. </a:t>
            </a:r>
          </a:p>
          <a:p>
            <a:pPr marL="324000" lvl="1" indent="-324000">
              <a:lnSpc>
                <a:spcPts val="3200"/>
              </a:lnSpc>
              <a:spcBef>
                <a:spcPts val="1200"/>
              </a:spcBef>
              <a:spcAft>
                <a:spcPts val="1200"/>
              </a:spcAft>
              <a:buClr>
                <a:schemeClr val="bg2"/>
              </a:buClr>
              <a:buSzPct val="70000"/>
              <a:buFont typeface="Wingdings" pitchFamily="2" charset="2"/>
              <a:buChar char="l"/>
            </a:pPr>
            <a:r>
              <a:rPr lang="en-US" altLang="zh-CN" sz="2800" dirty="0">
                <a:solidFill>
                  <a:srgbClr val="FF0000"/>
                </a:solidFill>
                <a:latin typeface="Times New Roman" panose="02020603050405020304" pitchFamily="18" charset="0"/>
                <a:ea typeface="楷体" panose="02010609060101010101" pitchFamily="49" charset="-122"/>
                <a:cs typeface="+mn-cs"/>
              </a:rPr>
              <a:t>Neither can be waived</a:t>
            </a:r>
          </a:p>
          <a:p>
            <a:pPr lvl="1">
              <a:lnSpc>
                <a:spcPts val="3200"/>
              </a:lnSpc>
              <a:spcBef>
                <a:spcPts val="1200"/>
              </a:spcBef>
              <a:spcAft>
                <a:spcPts val="1200"/>
              </a:spcAft>
              <a:buSzPct val="100000"/>
              <a:buFont typeface="Wingdings" pitchFamily="2" charset="2"/>
              <a:buChar char="Ø"/>
            </a:pP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533400"/>
            <a:ext cx="7696200" cy="838200"/>
          </a:xfrm>
        </p:spPr>
        <p:txBody>
          <a:bodyPr/>
          <a:lstStyle/>
          <a:p>
            <a:r>
              <a:rPr lang="en-US" altLang="zh-CN" sz="3600" b="1" dirty="0">
                <a:latin typeface="Times New Roman" panose="02020603050405020304" pitchFamily="18" charset="0"/>
                <a:ea typeface="楷体" panose="02010609060101010101" pitchFamily="49" charset="-122"/>
              </a:rPr>
              <a:t>The ICSID Process</a:t>
            </a:r>
          </a:p>
        </p:txBody>
      </p:sp>
      <p:sp>
        <p:nvSpPr>
          <p:cNvPr id="29699" name="Rectangle 3"/>
          <p:cNvSpPr>
            <a:spLocks noGrp="1" noChangeArrowheads="1"/>
          </p:cNvSpPr>
          <p:nvPr>
            <p:ph type="body" sz="half" idx="1"/>
          </p:nvPr>
        </p:nvSpPr>
        <p:spPr>
          <a:xfrm>
            <a:off x="533400" y="1676400"/>
            <a:ext cx="8229600" cy="4724400"/>
          </a:xfrm>
        </p:spPr>
        <p:txBody>
          <a:bodyPr/>
          <a:lstStyle/>
          <a:p>
            <a:pPr marL="324000" indent="-324000">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The ICSID arbitration agreement </a:t>
            </a:r>
            <a:r>
              <a:rPr lang="en-US" altLang="zh-CN" sz="2800" dirty="0">
                <a:solidFill>
                  <a:srgbClr val="00B0F0"/>
                </a:solidFill>
                <a:latin typeface="Times New Roman" panose="02020603050405020304" pitchFamily="18" charset="0"/>
                <a:ea typeface="楷体" panose="02010609060101010101" pitchFamily="49" charset="-122"/>
              </a:rPr>
              <a:t>should be included</a:t>
            </a:r>
            <a:r>
              <a:rPr lang="en-US" altLang="zh-CN" sz="2800" dirty="0">
                <a:latin typeface="Times New Roman" panose="02020603050405020304" pitchFamily="18" charset="0"/>
                <a:ea typeface="楷体" panose="02010609060101010101" pitchFamily="49" charset="-122"/>
              </a:rPr>
              <a:t> in every contractual arrangement between the investor and the host state.</a:t>
            </a:r>
          </a:p>
          <a:p>
            <a:pPr marL="324000" indent="-324000">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Consent to jurisdiction may not be withdrawn. </a:t>
            </a:r>
          </a:p>
          <a:p>
            <a:pPr marL="324000" indent="-324000">
              <a:lnSpc>
                <a:spcPts val="4200"/>
              </a:lnSpc>
              <a:spcBef>
                <a:spcPts val="1200"/>
              </a:spcBef>
              <a:spcAft>
                <a:spcPts val="1200"/>
              </a:spcAft>
            </a:pPr>
            <a:r>
              <a:rPr lang="en-US" altLang="zh-CN" sz="2800" dirty="0">
                <a:latin typeface="Times New Roman" panose="02020603050405020304" pitchFamily="18" charset="0"/>
                <a:ea typeface="楷体" panose="02010609060101010101" pitchFamily="49" charset="-122"/>
              </a:rPr>
              <a:t>Jurisdiction of the ICSID shall extend to any legal dispute arising </a:t>
            </a:r>
            <a:r>
              <a:rPr lang="en-US" altLang="zh-CN" sz="2800" dirty="0">
                <a:solidFill>
                  <a:srgbClr val="00B0F0"/>
                </a:solidFill>
                <a:latin typeface="Times New Roman" panose="02020603050405020304" pitchFamily="18" charset="0"/>
                <a:ea typeface="楷体" panose="02010609060101010101" pitchFamily="49" charset="-122"/>
              </a:rPr>
              <a:t>directly out of an investment</a:t>
            </a:r>
            <a:r>
              <a:rPr lang="en-US" altLang="zh-CN" sz="28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2769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533400"/>
            <a:ext cx="7696200" cy="914400"/>
          </a:xfrm>
        </p:spPr>
        <p:txBody>
          <a:bodyPr/>
          <a:lstStyle/>
          <a:p>
            <a:r>
              <a:rPr lang="en-US" altLang="zh-CN" sz="3600" b="1" dirty="0">
                <a:latin typeface="Times New Roman" panose="02020603050405020304" pitchFamily="18" charset="0"/>
                <a:ea typeface="楷体" panose="02010609060101010101" pitchFamily="49" charset="-122"/>
              </a:rPr>
              <a:t>ICSID Jurisdiction</a:t>
            </a:r>
          </a:p>
        </p:txBody>
      </p:sp>
      <p:sp>
        <p:nvSpPr>
          <p:cNvPr id="37891" name="Rectangle 3"/>
          <p:cNvSpPr>
            <a:spLocks noGrp="1" noChangeArrowheads="1"/>
          </p:cNvSpPr>
          <p:nvPr>
            <p:ph type="body" idx="1"/>
          </p:nvPr>
        </p:nvSpPr>
        <p:spPr>
          <a:xfrm>
            <a:off x="228600" y="1676400"/>
            <a:ext cx="8686800" cy="4800600"/>
          </a:xfrm>
        </p:spPr>
        <p:txBody>
          <a:bodyPr/>
          <a:lstStyle/>
          <a:p>
            <a:pPr>
              <a:lnSpc>
                <a:spcPts val="4200"/>
              </a:lnSpc>
              <a:spcBef>
                <a:spcPts val="1200"/>
              </a:spcBef>
              <a:spcAft>
                <a:spcPts val="600"/>
              </a:spcAft>
            </a:pPr>
            <a:r>
              <a:rPr lang="en-US" altLang="zh-CN" sz="3000" dirty="0">
                <a:latin typeface="Times New Roman" panose="02020603050405020304" pitchFamily="18" charset="0"/>
                <a:ea typeface="楷体" panose="02010609060101010101" pitchFamily="49" charset="-122"/>
              </a:rPr>
              <a:t>ICSID tribunal must have jurisdiction over both the parties and over the subject matter of the dispute.</a:t>
            </a:r>
          </a:p>
          <a:p>
            <a:pPr>
              <a:lnSpc>
                <a:spcPts val="4200"/>
              </a:lnSpc>
              <a:spcBef>
                <a:spcPts val="1200"/>
              </a:spcBef>
              <a:spcAft>
                <a:spcPts val="600"/>
              </a:spcAft>
            </a:pPr>
            <a:r>
              <a:rPr lang="en-US" altLang="zh-CN" sz="3000" b="1" dirty="0">
                <a:latin typeface="Times New Roman" panose="02020603050405020304" pitchFamily="18" charset="0"/>
                <a:ea typeface="楷体" panose="02010609060101010101" pitchFamily="49" charset="-122"/>
              </a:rPr>
              <a:t>Personal Jurisdiction</a:t>
            </a:r>
            <a:r>
              <a:rPr lang="zh-CN" altLang="en-US" sz="2400" dirty="0">
                <a:latin typeface="Times New Roman" panose="02020603050405020304" pitchFamily="18" charset="0"/>
                <a:ea typeface="楷体" panose="02010609060101010101" pitchFamily="49" charset="-122"/>
              </a:rPr>
              <a:t>属人管辖权</a:t>
            </a:r>
            <a:r>
              <a:rPr lang="en-US" altLang="zh-CN" sz="3000" dirty="0">
                <a:latin typeface="Times New Roman" panose="02020603050405020304" pitchFamily="18" charset="0"/>
                <a:ea typeface="楷体" panose="02010609060101010101" pitchFamily="49" charset="-122"/>
              </a:rPr>
              <a:t>– Parties appearing must be a </a:t>
            </a:r>
            <a:r>
              <a:rPr lang="en-US" altLang="zh-CN" sz="3000" dirty="0">
                <a:solidFill>
                  <a:srgbClr val="00B0F0"/>
                </a:solidFill>
                <a:latin typeface="Times New Roman" panose="02020603050405020304" pitchFamily="18" charset="0"/>
                <a:ea typeface="楷体" panose="02010609060101010101" pitchFamily="49" charset="-122"/>
              </a:rPr>
              <a:t>state</a:t>
            </a:r>
            <a:r>
              <a:rPr lang="en-US" altLang="zh-CN" sz="3000" dirty="0">
                <a:latin typeface="Times New Roman" panose="02020603050405020304" pitchFamily="18" charset="0"/>
                <a:ea typeface="楷体" panose="02010609060101010101" pitchFamily="49" charset="-122"/>
              </a:rPr>
              <a:t> party and </a:t>
            </a:r>
            <a:r>
              <a:rPr lang="en-US" altLang="zh-CN" sz="3000" dirty="0">
                <a:solidFill>
                  <a:srgbClr val="00B0F0"/>
                </a:solidFill>
                <a:latin typeface="Times New Roman" panose="02020603050405020304" pitchFamily="18" charset="0"/>
                <a:ea typeface="楷体" panose="02010609060101010101" pitchFamily="49" charset="-122"/>
              </a:rPr>
              <a:t>national of another contracting state</a:t>
            </a:r>
            <a:r>
              <a:rPr lang="en-US" altLang="zh-CN" sz="3000" dirty="0">
                <a:latin typeface="Times New Roman" panose="02020603050405020304" pitchFamily="18" charset="0"/>
                <a:ea typeface="楷体" panose="02010609060101010101" pitchFamily="49" charset="-122"/>
              </a:rPr>
              <a:t>. </a:t>
            </a:r>
          </a:p>
          <a:p>
            <a:pPr>
              <a:lnSpc>
                <a:spcPts val="4200"/>
              </a:lnSpc>
              <a:spcBef>
                <a:spcPts val="1200"/>
              </a:spcBef>
              <a:spcAft>
                <a:spcPts val="600"/>
              </a:spcAft>
            </a:pPr>
            <a:r>
              <a:rPr lang="en-US" altLang="zh-CN" sz="3000" b="1" dirty="0">
                <a:latin typeface="Times New Roman" panose="02020603050405020304" pitchFamily="18" charset="0"/>
                <a:ea typeface="楷体" panose="02010609060101010101" pitchFamily="49" charset="-122"/>
              </a:rPr>
              <a:t>Subject Matter Jurisdiction </a:t>
            </a:r>
            <a:r>
              <a:rPr lang="zh-CN" altLang="en-US" sz="2400" dirty="0">
                <a:latin typeface="Times New Roman" panose="02020603050405020304" pitchFamily="18" charset="0"/>
                <a:ea typeface="楷体" panose="02010609060101010101" pitchFamily="49" charset="-122"/>
              </a:rPr>
              <a:t>事项管辖权</a:t>
            </a:r>
            <a:endParaRPr lang="en-US" altLang="zh-CN" sz="24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62999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533400"/>
            <a:ext cx="7696200" cy="914400"/>
          </a:xfrm>
        </p:spPr>
        <p:txBody>
          <a:bodyPr/>
          <a:lstStyle/>
          <a:p>
            <a:r>
              <a:rPr lang="en-US" altLang="zh-CN" sz="3600" b="1" dirty="0">
                <a:latin typeface="Times New Roman" panose="02020603050405020304" pitchFamily="18" charset="0"/>
                <a:ea typeface="楷体" panose="02010609060101010101" pitchFamily="49" charset="-122"/>
              </a:rPr>
              <a:t>ICSID Personal Jurisdiction</a:t>
            </a:r>
          </a:p>
        </p:txBody>
      </p:sp>
      <p:sp>
        <p:nvSpPr>
          <p:cNvPr id="37891" name="Rectangle 3"/>
          <p:cNvSpPr>
            <a:spLocks noGrp="1" noChangeArrowheads="1"/>
          </p:cNvSpPr>
          <p:nvPr>
            <p:ph type="body" idx="1"/>
          </p:nvPr>
        </p:nvSpPr>
        <p:spPr>
          <a:xfrm>
            <a:off x="228600" y="1676400"/>
            <a:ext cx="8686800" cy="4800600"/>
          </a:xfrm>
        </p:spPr>
        <p:txBody>
          <a:bodyPr/>
          <a:lstStyle/>
          <a:p>
            <a:pPr>
              <a:lnSpc>
                <a:spcPts val="4000"/>
              </a:lnSpc>
              <a:spcBef>
                <a:spcPts val="1200"/>
              </a:spcBef>
              <a:spcAft>
                <a:spcPts val="600"/>
              </a:spcAft>
            </a:pPr>
            <a:r>
              <a:rPr lang="en-US" altLang="zh-CN" sz="2700" b="1" dirty="0">
                <a:latin typeface="Times New Roman" panose="02020603050405020304" pitchFamily="18" charset="0"/>
                <a:ea typeface="楷体" panose="02010609060101010101" pitchFamily="49" charset="-122"/>
              </a:rPr>
              <a:t>Personal Jurisdiction</a:t>
            </a:r>
            <a:r>
              <a:rPr lang="zh-CN" altLang="en-US" sz="1600" dirty="0">
                <a:latin typeface="Times New Roman" panose="02020603050405020304" pitchFamily="18" charset="0"/>
                <a:ea typeface="楷体" panose="02010609060101010101" pitchFamily="49" charset="-122"/>
              </a:rPr>
              <a:t>属人管辖权</a:t>
            </a:r>
            <a:endParaRPr lang="en-US" altLang="zh-CN" sz="2700" dirty="0">
              <a:latin typeface="Times New Roman" panose="02020603050405020304" pitchFamily="18" charset="0"/>
              <a:ea typeface="楷体" panose="02010609060101010101" pitchFamily="49" charset="-122"/>
            </a:endParaRPr>
          </a:p>
          <a:p>
            <a:pPr lvl="1">
              <a:lnSpc>
                <a:spcPts val="40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A </a:t>
            </a:r>
            <a:r>
              <a:rPr lang="en-US" altLang="zh-CN" sz="2800" i="1" dirty="0">
                <a:solidFill>
                  <a:srgbClr val="00B0F0"/>
                </a:solidFill>
                <a:latin typeface="Times New Roman" panose="02020603050405020304" pitchFamily="18" charset="0"/>
                <a:ea typeface="楷体" panose="02010609060101010101" pitchFamily="49" charset="-122"/>
              </a:rPr>
              <a:t>state party</a:t>
            </a:r>
            <a:r>
              <a:rPr lang="en-US" altLang="zh-CN" sz="2800" dirty="0">
                <a:solidFill>
                  <a:srgbClr val="00B0F0"/>
                </a:solidFill>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is the state itself, its agencies, or its subdivisions.  </a:t>
            </a:r>
          </a:p>
          <a:p>
            <a:pPr lvl="1">
              <a:lnSpc>
                <a:spcPts val="40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The </a:t>
            </a:r>
            <a:r>
              <a:rPr lang="en-US" altLang="zh-CN" sz="2800" i="1" dirty="0">
                <a:solidFill>
                  <a:srgbClr val="00B0F0"/>
                </a:solidFill>
                <a:latin typeface="Times New Roman" panose="02020603050405020304" pitchFamily="18" charset="0"/>
                <a:ea typeface="楷体" panose="02010609060101010101" pitchFamily="49" charset="-122"/>
              </a:rPr>
              <a:t>national of another contracting state</a:t>
            </a:r>
            <a:r>
              <a:rPr lang="en-US" altLang="zh-CN" sz="2800" dirty="0">
                <a:solidFill>
                  <a:srgbClr val="00B0F0"/>
                </a:solidFill>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can be a </a:t>
            </a:r>
            <a:r>
              <a:rPr lang="en-US" altLang="zh-CN" sz="2800" b="1" dirty="0">
                <a:latin typeface="Times New Roman" panose="02020603050405020304" pitchFamily="18" charset="0"/>
                <a:ea typeface="楷体" panose="02010609060101010101" pitchFamily="49" charset="-122"/>
              </a:rPr>
              <a:t>natural person</a:t>
            </a:r>
            <a:r>
              <a:rPr lang="en-US" altLang="zh-CN" sz="2800" dirty="0">
                <a:latin typeface="Times New Roman" panose="02020603050405020304" pitchFamily="18" charset="0"/>
                <a:ea typeface="楷体" panose="02010609060101010101" pitchFamily="49" charset="-122"/>
              </a:rPr>
              <a:t> (human) or a </a:t>
            </a:r>
            <a:r>
              <a:rPr lang="en-US" altLang="zh-CN" sz="2800" b="1" dirty="0">
                <a:latin typeface="Times New Roman" panose="02020603050405020304" pitchFamily="18" charset="0"/>
                <a:ea typeface="楷体" panose="02010609060101010101" pitchFamily="49" charset="-122"/>
              </a:rPr>
              <a:t>juridical person</a:t>
            </a:r>
            <a:r>
              <a:rPr lang="en-US" altLang="zh-CN" sz="2800" dirty="0">
                <a:latin typeface="Times New Roman" panose="02020603050405020304" pitchFamily="18" charset="0"/>
                <a:ea typeface="楷体" panose="02010609060101010101" pitchFamily="49" charset="-122"/>
              </a:rPr>
              <a:t> (business entity).  Juridical person must have a home state outside the investment state. (51% foreign ownership or foreign management.)</a:t>
            </a:r>
          </a:p>
        </p:txBody>
      </p:sp>
    </p:spTree>
    <p:extLst>
      <p:ext uri="{BB962C8B-B14F-4D97-AF65-F5344CB8AC3E}">
        <p14:creationId xmlns:p14="http://schemas.microsoft.com/office/powerpoint/2010/main" val="383383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533400"/>
            <a:ext cx="8001000" cy="990600"/>
          </a:xfrm>
        </p:spPr>
        <p:txBody>
          <a:bodyPr/>
          <a:lstStyle/>
          <a:p>
            <a:r>
              <a:rPr lang="en-US" altLang="zh-CN" sz="2100" b="1" dirty="0">
                <a:latin typeface="Times New Roman" panose="02020603050405020304" pitchFamily="18" charset="0"/>
                <a:ea typeface="楷体" panose="02010609060101010101" pitchFamily="49" charset="-122"/>
              </a:rPr>
              <a:t>CHAPTER 3</a:t>
            </a:r>
            <a:br>
              <a:rPr lang="en-US" altLang="zh-CN" dirty="0">
                <a:latin typeface="Times New Roman" panose="02020603050405020304" pitchFamily="18" charset="0"/>
                <a:ea typeface="楷体" panose="02010609060101010101" pitchFamily="49" charset="-122"/>
              </a:rPr>
            </a:br>
            <a:r>
              <a:rPr lang="en-US" altLang="zh-CN" i="0" dirty="0">
                <a:latin typeface="Times New Roman" panose="02020603050405020304" pitchFamily="18" charset="0"/>
                <a:ea typeface="楷体" panose="02010609060101010101" pitchFamily="49" charset="-122"/>
              </a:rPr>
              <a:t>DISPUTE RESOLUTION</a:t>
            </a:r>
            <a:endParaRPr lang="en-US" altLang="zh-CN" sz="2900" b="1" i="0" dirty="0">
              <a:latin typeface="Times New Roman" panose="02020603050405020304" pitchFamily="18" charset="0"/>
              <a:ea typeface="楷体" panose="02010609060101010101" pitchFamily="49" charset="-122"/>
            </a:endParaRPr>
          </a:p>
        </p:txBody>
      </p:sp>
      <p:sp>
        <p:nvSpPr>
          <p:cNvPr id="9219" name="Rectangle 3"/>
          <p:cNvSpPr>
            <a:spLocks noGrp="1" noChangeArrowheads="1"/>
          </p:cNvSpPr>
          <p:nvPr>
            <p:ph type="subTitle" idx="1"/>
          </p:nvPr>
        </p:nvSpPr>
        <p:spPr>
          <a:xfrm>
            <a:off x="685800" y="1752600"/>
            <a:ext cx="8001000" cy="4267200"/>
          </a:xfrm>
        </p:spPr>
        <p:txBody>
          <a:bodyPr/>
          <a:lstStyle/>
          <a:p>
            <a:pPr algn="l">
              <a:lnSpc>
                <a:spcPts val="3700"/>
              </a:lnSpc>
              <a:spcBef>
                <a:spcPts val="600"/>
              </a:spcBef>
              <a:spcAft>
                <a:spcPts val="600"/>
              </a:spcAft>
              <a:buFont typeface="Wingdings" pitchFamily="2" charset="2"/>
              <a:buChar char="l"/>
            </a:pPr>
            <a:r>
              <a:rPr lang="en-US" altLang="zh-CN" sz="2800" dirty="0">
                <a:latin typeface="Times New Roman" panose="02020603050405020304" pitchFamily="18" charset="0"/>
                <a:ea typeface="楷体" panose="02010609060101010101" pitchFamily="49" charset="-122"/>
              </a:rPr>
              <a:t>1. Settlement of Disputes Through Diplomacy</a:t>
            </a:r>
          </a:p>
          <a:p>
            <a:pPr lvl="1">
              <a:lnSpc>
                <a:spcPts val="37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Negotiation, mediation, inquiry</a:t>
            </a:r>
          </a:p>
          <a:p>
            <a:pPr algn="l">
              <a:lnSpc>
                <a:spcPts val="3700"/>
              </a:lnSpc>
              <a:spcBef>
                <a:spcPts val="600"/>
              </a:spcBef>
              <a:spcAft>
                <a:spcPts val="600"/>
              </a:spcAft>
              <a:buFont typeface="Wingdings" pitchFamily="2" charset="2"/>
              <a:buChar char="l"/>
            </a:pPr>
            <a:r>
              <a:rPr lang="en-US" altLang="zh-CN" sz="2800" dirty="0">
                <a:latin typeface="Times New Roman" panose="02020603050405020304" pitchFamily="18" charset="0"/>
                <a:ea typeface="楷体" panose="02010609060101010101" pitchFamily="49" charset="-122"/>
              </a:rPr>
              <a:t>2. Settlement of Disputes in Int. Tribunals</a:t>
            </a:r>
          </a:p>
          <a:p>
            <a:pPr lvl="1">
              <a:lnSpc>
                <a:spcPts val="37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International Court of Justice, ICJ</a:t>
            </a:r>
          </a:p>
          <a:p>
            <a:pPr lvl="1">
              <a:lnSpc>
                <a:spcPts val="37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International Criminal Court, ICC</a:t>
            </a:r>
          </a:p>
          <a:p>
            <a:pPr lvl="1">
              <a:lnSpc>
                <a:spcPts val="37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World Trade Organization, DSU</a:t>
            </a:r>
          </a:p>
          <a:p>
            <a:pPr lvl="1">
              <a:lnSpc>
                <a:spcPts val="3700"/>
              </a:lnSpc>
              <a:spcBef>
                <a:spcPts val="600"/>
              </a:spcBef>
              <a:spcAft>
                <a:spcPts val="600"/>
              </a:spcAft>
              <a:buSzPct val="90000"/>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International Center for the Settlement of Investment Disputes, ICSID</a:t>
            </a:r>
          </a:p>
        </p:txBody>
      </p:sp>
    </p:spTree>
    <p:extLst>
      <p:ext uri="{BB962C8B-B14F-4D97-AF65-F5344CB8AC3E}">
        <p14:creationId xmlns:p14="http://schemas.microsoft.com/office/powerpoint/2010/main" val="1205859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09600"/>
            <a:ext cx="8534400" cy="838200"/>
          </a:xfrm>
        </p:spPr>
        <p:txBody>
          <a:bodyPr/>
          <a:lstStyle/>
          <a:p>
            <a:r>
              <a:rPr lang="en-US" altLang="zh-CN" sz="3400" dirty="0">
                <a:latin typeface="Times New Roman" panose="02020603050405020304" pitchFamily="18" charset="0"/>
                <a:ea typeface="楷体" panose="02010609060101010101" pitchFamily="49" charset="-122"/>
              </a:rPr>
              <a:t>ICSID </a:t>
            </a:r>
            <a:r>
              <a:rPr lang="en-US" altLang="zh-CN" sz="3400" b="1" dirty="0">
                <a:latin typeface="Times New Roman" panose="02020603050405020304" pitchFamily="18" charset="0"/>
                <a:ea typeface="楷体" panose="02010609060101010101" pitchFamily="49" charset="-122"/>
              </a:rPr>
              <a:t>Subject Matter Jurisdiction </a:t>
            </a:r>
            <a:endParaRPr lang="en-US" altLang="zh-CN" sz="3400" dirty="0">
              <a:latin typeface="Times New Roman" panose="02020603050405020304" pitchFamily="18" charset="0"/>
              <a:ea typeface="楷体" panose="02010609060101010101" pitchFamily="49" charset="-122"/>
            </a:endParaRPr>
          </a:p>
        </p:txBody>
      </p:sp>
      <p:sp>
        <p:nvSpPr>
          <p:cNvPr id="38915" name="Rectangle 3"/>
          <p:cNvSpPr>
            <a:spLocks noGrp="1" noChangeArrowheads="1"/>
          </p:cNvSpPr>
          <p:nvPr>
            <p:ph type="body" idx="1"/>
          </p:nvPr>
        </p:nvSpPr>
        <p:spPr>
          <a:xfrm>
            <a:off x="304800" y="1676400"/>
            <a:ext cx="8458200" cy="4800600"/>
          </a:xfrm>
        </p:spPr>
        <p:txBody>
          <a:bodyPr/>
          <a:lstStyle/>
          <a:p>
            <a:pPr>
              <a:lnSpc>
                <a:spcPts val="4200"/>
              </a:lnSpc>
              <a:spcBef>
                <a:spcPts val="1200"/>
              </a:spcBef>
              <a:spcAft>
                <a:spcPts val="600"/>
              </a:spcAft>
            </a:pPr>
            <a:r>
              <a:rPr lang="en-US" altLang="zh-CN" sz="2800" b="1" dirty="0">
                <a:latin typeface="Times New Roman" panose="02020603050405020304" pitchFamily="18" charset="0"/>
                <a:ea typeface="楷体" panose="02010609060101010101" pitchFamily="49" charset="-122"/>
              </a:rPr>
              <a:t>Subject Matter Jurisdiction </a:t>
            </a:r>
            <a:r>
              <a:rPr lang="zh-CN" altLang="en-US" sz="2000" dirty="0">
                <a:latin typeface="Times New Roman" panose="02020603050405020304" pitchFamily="18" charset="0"/>
                <a:ea typeface="楷体" panose="02010609060101010101" pitchFamily="49" charset="-122"/>
              </a:rPr>
              <a:t>事项管辖权</a:t>
            </a:r>
            <a:endParaRPr lang="en-US" altLang="zh-CN" sz="2800" dirty="0">
              <a:latin typeface="Times New Roman" panose="02020603050405020304" pitchFamily="18" charset="0"/>
              <a:ea typeface="楷体" panose="02010609060101010101" pitchFamily="49" charset="-122"/>
            </a:endParaRPr>
          </a:p>
          <a:p>
            <a:pPr>
              <a:lnSpc>
                <a:spcPts val="42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Can only decide matters that are:</a:t>
            </a:r>
          </a:p>
          <a:p>
            <a:pPr lvl="1">
              <a:lnSpc>
                <a:spcPts val="4200"/>
              </a:lnSpc>
              <a:spcBef>
                <a:spcPts val="1200"/>
              </a:spcBef>
              <a:spcAft>
                <a:spcPts val="600"/>
              </a:spcAft>
            </a:pPr>
            <a:r>
              <a:rPr lang="en-US" altLang="zh-CN" sz="2800" b="1" dirty="0">
                <a:latin typeface="Times New Roman" panose="02020603050405020304" pitchFamily="18" charset="0"/>
                <a:ea typeface="楷体" panose="02010609060101010101" pitchFamily="49" charset="-122"/>
              </a:rPr>
              <a:t>Disputes</a:t>
            </a:r>
            <a:r>
              <a:rPr lang="en-US" altLang="zh-CN" sz="2800" dirty="0">
                <a:latin typeface="Times New Roman" panose="02020603050405020304" pitchFamily="18" charset="0"/>
                <a:ea typeface="楷体" panose="02010609060101010101" pitchFamily="49" charset="-122"/>
              </a:rPr>
              <a:t>: Cannot be a </a:t>
            </a:r>
            <a:r>
              <a:rPr lang="en-US" altLang="zh-CN" sz="2800" b="1" dirty="0">
                <a:latin typeface="Times New Roman" panose="02020603050405020304" pitchFamily="18" charset="0"/>
                <a:ea typeface="楷体" panose="02010609060101010101" pitchFamily="49" charset="-122"/>
              </a:rPr>
              <a:t>collusive action</a:t>
            </a:r>
            <a:r>
              <a:rPr lang="zh-CN" altLang="en-US" sz="1800" dirty="0">
                <a:latin typeface="Times New Roman" panose="02020603050405020304" pitchFamily="18" charset="0"/>
                <a:ea typeface="楷体" panose="02010609060101010101" pitchFamily="49" charset="-122"/>
              </a:rPr>
              <a:t>串通申诉</a:t>
            </a:r>
            <a:r>
              <a:rPr lang="en-US" altLang="zh-CN" sz="2800" dirty="0">
                <a:latin typeface="Times New Roman" panose="02020603050405020304" pitchFamily="18" charset="0"/>
                <a:ea typeface="楷体" panose="02010609060101010101" pitchFamily="49" charset="-122"/>
              </a:rPr>
              <a:t>in which the parties are not at odds.</a:t>
            </a:r>
          </a:p>
          <a:p>
            <a:pPr lvl="1">
              <a:lnSpc>
                <a:spcPts val="42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Must be a </a:t>
            </a:r>
            <a:r>
              <a:rPr lang="en-US" altLang="zh-CN" sz="2800" b="1" dirty="0">
                <a:latin typeface="Times New Roman" panose="02020603050405020304" pitchFamily="18" charset="0"/>
                <a:ea typeface="楷体" panose="02010609060101010101" pitchFamily="49" charset="-122"/>
              </a:rPr>
              <a:t>legal dispute</a:t>
            </a:r>
            <a:r>
              <a:rPr lang="en-US" altLang="zh-CN"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where there is a disagreement as to the existence of a legal right or obligation.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09600"/>
            <a:ext cx="8534400" cy="838200"/>
          </a:xfrm>
        </p:spPr>
        <p:txBody>
          <a:bodyPr/>
          <a:lstStyle/>
          <a:p>
            <a:r>
              <a:rPr lang="en-US" altLang="zh-CN" sz="3400" dirty="0">
                <a:latin typeface="Times New Roman" panose="02020603050405020304" pitchFamily="18" charset="0"/>
                <a:ea typeface="楷体" panose="02010609060101010101" pitchFamily="49" charset="-122"/>
              </a:rPr>
              <a:t>ICSID </a:t>
            </a:r>
            <a:r>
              <a:rPr lang="en-US" altLang="zh-CN" sz="3400" b="1" dirty="0">
                <a:latin typeface="Times New Roman" panose="02020603050405020304" pitchFamily="18" charset="0"/>
                <a:ea typeface="楷体" panose="02010609060101010101" pitchFamily="49" charset="-122"/>
              </a:rPr>
              <a:t>Subject Matter Jurisdiction </a:t>
            </a:r>
            <a:endParaRPr lang="en-US" altLang="zh-CN" sz="3400" dirty="0">
              <a:latin typeface="Times New Roman" panose="02020603050405020304" pitchFamily="18" charset="0"/>
              <a:ea typeface="楷体" panose="02010609060101010101" pitchFamily="49" charset="-122"/>
            </a:endParaRPr>
          </a:p>
        </p:txBody>
      </p:sp>
      <p:sp>
        <p:nvSpPr>
          <p:cNvPr id="38915" name="Rectangle 3"/>
          <p:cNvSpPr>
            <a:spLocks noGrp="1" noChangeArrowheads="1"/>
          </p:cNvSpPr>
          <p:nvPr>
            <p:ph type="body" idx="1"/>
          </p:nvPr>
        </p:nvSpPr>
        <p:spPr>
          <a:xfrm>
            <a:off x="304800" y="1676400"/>
            <a:ext cx="8458200" cy="4800600"/>
          </a:xfrm>
        </p:spPr>
        <p:txBody>
          <a:bodyPr/>
          <a:lstStyle/>
          <a:p>
            <a:pPr>
              <a:lnSpc>
                <a:spcPts val="4200"/>
              </a:lnSpc>
              <a:spcBef>
                <a:spcPts val="1200"/>
              </a:spcBef>
              <a:spcAft>
                <a:spcPts val="600"/>
              </a:spcAft>
            </a:pPr>
            <a:r>
              <a:rPr lang="en-US" altLang="zh-CN" sz="2800" b="1" dirty="0">
                <a:latin typeface="Times New Roman" panose="02020603050405020304" pitchFamily="18" charset="0"/>
                <a:ea typeface="楷体" panose="02010609060101010101" pitchFamily="49" charset="-122"/>
              </a:rPr>
              <a:t>Subject Matter Jurisdiction </a:t>
            </a:r>
            <a:r>
              <a:rPr lang="zh-CN" altLang="en-US" sz="2000" dirty="0">
                <a:latin typeface="Times New Roman" panose="02020603050405020304" pitchFamily="18" charset="0"/>
                <a:ea typeface="楷体" panose="02010609060101010101" pitchFamily="49" charset="-122"/>
              </a:rPr>
              <a:t>事项管辖权</a:t>
            </a:r>
            <a:endParaRPr lang="en-US" altLang="zh-CN" sz="2800" dirty="0">
              <a:latin typeface="Times New Roman" panose="02020603050405020304" pitchFamily="18" charset="0"/>
              <a:ea typeface="楷体" panose="02010609060101010101" pitchFamily="49" charset="-122"/>
            </a:endParaRPr>
          </a:p>
          <a:p>
            <a:pPr>
              <a:lnSpc>
                <a:spcPts val="42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Can only decide matters that are:</a:t>
            </a:r>
          </a:p>
          <a:p>
            <a:pPr lvl="1">
              <a:lnSpc>
                <a:spcPts val="42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Arise out of an </a:t>
            </a:r>
            <a:r>
              <a:rPr lang="en-US" altLang="zh-CN" sz="2800" b="1" dirty="0">
                <a:latin typeface="Times New Roman" panose="02020603050405020304" pitchFamily="18" charset="0"/>
                <a:ea typeface="楷体" panose="02010609060101010101" pitchFamily="49" charset="-122"/>
              </a:rPr>
              <a:t>investment</a:t>
            </a:r>
            <a:r>
              <a:rPr lang="en-US" altLang="zh-CN" sz="2800" dirty="0">
                <a:latin typeface="Times New Roman" panose="02020603050405020304" pitchFamily="18" charset="0"/>
                <a:ea typeface="楷体" panose="02010609060101010101" pitchFamily="49" charset="-122"/>
              </a:rPr>
              <a:t> – the ICSID convention does not define investment.  Absent an agreement, given the ordinary meaning of </a:t>
            </a:r>
            <a:r>
              <a:rPr lang="en-US" altLang="zh-CN" sz="2800" i="1" dirty="0">
                <a:latin typeface="Times New Roman" panose="02020603050405020304" pitchFamily="18" charset="0"/>
                <a:ea typeface="楷体" panose="02010609060101010101" pitchFamily="49" charset="-122"/>
              </a:rPr>
              <a:t>putting capital into a venture with the expectation of receiving a profit</a:t>
            </a:r>
            <a:r>
              <a:rPr lang="en-US" altLang="zh-CN" sz="2800" dirty="0">
                <a:latin typeface="Times New Roman" panose="02020603050405020304" pitchFamily="18" charset="0"/>
                <a:ea typeface="楷体" panose="02010609060101010101" pitchFamily="49" charset="-122"/>
              </a:rPr>
              <a:t>.</a:t>
            </a:r>
            <a:endParaRPr lang="en-US" altLang="zh-CN" sz="2800"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65122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The ICSID Arbitration Process</a:t>
            </a:r>
          </a:p>
        </p:txBody>
      </p:sp>
      <p:sp>
        <p:nvSpPr>
          <p:cNvPr id="33795" name="Rectangle 3"/>
          <p:cNvSpPr>
            <a:spLocks noGrp="1" noChangeArrowheads="1"/>
          </p:cNvSpPr>
          <p:nvPr>
            <p:ph type="body" idx="1"/>
          </p:nvPr>
        </p:nvSpPr>
        <p:spPr>
          <a:xfrm>
            <a:off x="381000" y="1676400"/>
            <a:ext cx="8229600" cy="4724400"/>
          </a:xfrm>
        </p:spPr>
        <p:txBody>
          <a:bodyPr/>
          <a:lstStyle/>
          <a:p>
            <a:pPr>
              <a:spcAft>
                <a:spcPts val="600"/>
              </a:spcAft>
            </a:pPr>
            <a:r>
              <a:rPr lang="en-US" altLang="zh-CN" dirty="0">
                <a:latin typeface="Times New Roman" panose="02020603050405020304" pitchFamily="18" charset="0"/>
                <a:ea typeface="楷体" panose="02010609060101010101" pitchFamily="49" charset="-122"/>
              </a:rPr>
              <a:t>Selecting the arbitrators:</a:t>
            </a:r>
          </a:p>
          <a:p>
            <a:pPr lvl="1">
              <a:spcAft>
                <a:spcPts val="600"/>
              </a:spcAft>
            </a:pPr>
            <a:r>
              <a:rPr lang="en-US" altLang="zh-CN" sz="2800" dirty="0">
                <a:latin typeface="Times New Roman" panose="02020603050405020304" pitchFamily="18" charset="0"/>
                <a:ea typeface="楷体" panose="02010609060101010101" pitchFamily="49" charset="-122"/>
              </a:rPr>
              <a:t>Parties may select any </a:t>
            </a:r>
            <a:r>
              <a:rPr lang="en-US" altLang="zh-CN" sz="2800" dirty="0">
                <a:solidFill>
                  <a:srgbClr val="00B0F0"/>
                </a:solidFill>
                <a:latin typeface="Times New Roman" panose="02020603050405020304" pitchFamily="18" charset="0"/>
                <a:ea typeface="楷体" panose="02010609060101010101" pitchFamily="49" charset="-122"/>
              </a:rPr>
              <a:t>odd number </a:t>
            </a:r>
            <a:r>
              <a:rPr lang="en-US" altLang="zh-CN" sz="2800" dirty="0">
                <a:latin typeface="Times New Roman" panose="02020603050405020304" pitchFamily="18" charset="0"/>
                <a:ea typeface="楷体" panose="02010609060101010101" pitchFamily="49" charset="-122"/>
              </a:rPr>
              <a:t>of arbitrators they agree upon.  </a:t>
            </a:r>
          </a:p>
          <a:p>
            <a:pPr lvl="1">
              <a:spcAft>
                <a:spcPts val="600"/>
              </a:spcAft>
            </a:pPr>
            <a:r>
              <a:rPr lang="en-US" altLang="zh-CN" sz="2800" dirty="0">
                <a:latin typeface="Times New Roman" panose="02020603050405020304" pitchFamily="18" charset="0"/>
                <a:ea typeface="楷体" panose="02010609060101010101" pitchFamily="49" charset="-122"/>
              </a:rPr>
              <a:t>Majority must be from states not involved in the dispute. </a:t>
            </a:r>
          </a:p>
          <a:p>
            <a:pPr>
              <a:spcAft>
                <a:spcPts val="600"/>
              </a:spcAft>
            </a:pPr>
            <a:r>
              <a:rPr lang="en-US" altLang="zh-CN" dirty="0">
                <a:latin typeface="Times New Roman" panose="02020603050405020304" pitchFamily="18" charset="0"/>
                <a:ea typeface="楷体" panose="02010609060101010101" pitchFamily="49" charset="-122"/>
              </a:rPr>
              <a:t>Place of arbitration: </a:t>
            </a:r>
          </a:p>
          <a:p>
            <a:pPr lvl="1">
              <a:spcAft>
                <a:spcPts val="600"/>
              </a:spcAft>
            </a:pPr>
            <a:r>
              <a:rPr lang="en-US" altLang="zh-CN" sz="2800" dirty="0">
                <a:latin typeface="Times New Roman" panose="02020603050405020304" pitchFamily="18" charset="0"/>
                <a:ea typeface="楷体" panose="02010609060101010101" pitchFamily="49" charset="-122"/>
              </a:rPr>
              <a:t>Normally in Washington, D.C.</a:t>
            </a:r>
          </a:p>
          <a:p>
            <a:pPr lvl="1">
              <a:spcAft>
                <a:spcPts val="600"/>
              </a:spcAft>
            </a:pPr>
            <a:r>
              <a:rPr lang="en-US" altLang="zh-CN" sz="2800" dirty="0">
                <a:latin typeface="Times New Roman" panose="02020603050405020304" pitchFamily="18" charset="0"/>
                <a:ea typeface="楷体" panose="02010609060101010101" pitchFamily="49" charset="-122"/>
              </a:rPr>
              <a:t>But the parties can agree on another location with approval.</a:t>
            </a:r>
          </a:p>
          <a:p>
            <a:pPr>
              <a:spcAft>
                <a:spcPts val="600"/>
              </a:spcAft>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9600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The ICSID Arbitration Process</a:t>
            </a:r>
          </a:p>
        </p:txBody>
      </p:sp>
      <p:sp>
        <p:nvSpPr>
          <p:cNvPr id="33795" name="Rectangle 3"/>
          <p:cNvSpPr>
            <a:spLocks noGrp="1" noChangeArrowheads="1"/>
          </p:cNvSpPr>
          <p:nvPr>
            <p:ph type="body" idx="1"/>
          </p:nvPr>
        </p:nvSpPr>
        <p:spPr>
          <a:xfrm>
            <a:off x="457200" y="1676400"/>
            <a:ext cx="8229600" cy="4724400"/>
          </a:xfrm>
        </p:spPr>
        <p:txBody>
          <a:bodyPr/>
          <a:lstStyle/>
          <a:p>
            <a:pPr>
              <a:lnSpc>
                <a:spcPts val="3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Exclusive</a:t>
            </a:r>
            <a:r>
              <a:rPr lang="zh-CN" altLang="en-US" sz="14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remedy :</a:t>
            </a:r>
          </a:p>
          <a:p>
            <a:pPr>
              <a:lnSpc>
                <a:spcPts val="3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Once consent to ICSID arbitration is given, it is the exclusive remedy for the parties: </a:t>
            </a:r>
          </a:p>
          <a:p>
            <a:pPr lvl="1">
              <a:lnSpc>
                <a:spcPts val="3800"/>
              </a:lnSpc>
              <a:spcBef>
                <a:spcPts val="600"/>
              </a:spcBef>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Cannot be tried in court </a:t>
            </a:r>
            <a:r>
              <a:rPr lang="en-US" altLang="zh-CN" sz="2800" dirty="0">
                <a:latin typeface="Times New Roman" panose="02020603050405020304" pitchFamily="18" charset="0"/>
                <a:ea typeface="楷体" panose="02010609060101010101" pitchFamily="49" charset="-122"/>
              </a:rPr>
              <a:t>(both domestic and international) </a:t>
            </a:r>
          </a:p>
          <a:p>
            <a:pPr lvl="1">
              <a:lnSpc>
                <a:spcPts val="3800"/>
              </a:lnSpc>
              <a:spcBef>
                <a:spcPts val="600"/>
              </a:spcBef>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Cannot ask for diplomatic </a:t>
            </a:r>
            <a:r>
              <a:rPr lang="en-US" altLang="zh-CN" sz="2800" dirty="0">
                <a:latin typeface="Times New Roman" panose="02020603050405020304" pitchFamily="18" charset="0"/>
                <a:ea typeface="楷体" panose="02010609060101010101" pitchFamily="49" charset="-122"/>
              </a:rPr>
              <a:t>protection </a:t>
            </a:r>
          </a:p>
          <a:p>
            <a:pPr marL="342900" lvl="1" indent="-342900">
              <a:lnSpc>
                <a:spcPts val="3800"/>
              </a:lnSpc>
              <a:spcBef>
                <a:spcPts val="600"/>
              </a:spcBef>
              <a:spcAft>
                <a:spcPts val="600"/>
              </a:spcAft>
              <a:buClr>
                <a:schemeClr val="bg2"/>
              </a:buClr>
              <a:buSzPct val="70000"/>
              <a:buFont typeface="Wingdings" pitchFamily="2" charset="2"/>
              <a:buChar char="l"/>
            </a:pPr>
            <a:r>
              <a:rPr lang="en-US" altLang="zh-CN" sz="2800" dirty="0">
                <a:latin typeface="Times New Roman" panose="02020603050405020304" pitchFamily="18" charset="0"/>
                <a:ea typeface="楷体" panose="02010609060101010101" pitchFamily="49" charset="-122"/>
                <a:cs typeface="+mn-cs"/>
              </a:rPr>
              <a:t>The host state can require: all local remedies be exhausted before dispute can be taken to ICSID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ICSID Arbitration</a:t>
            </a:r>
          </a:p>
        </p:txBody>
      </p:sp>
      <p:sp>
        <p:nvSpPr>
          <p:cNvPr id="33795" name="Rectangle 3"/>
          <p:cNvSpPr>
            <a:spLocks noGrp="1" noChangeArrowheads="1"/>
          </p:cNvSpPr>
          <p:nvPr>
            <p:ph type="body" idx="1"/>
          </p:nvPr>
        </p:nvSpPr>
        <p:spPr>
          <a:xfrm>
            <a:off x="381000" y="1676400"/>
            <a:ext cx="8458200" cy="4724400"/>
          </a:xfrm>
        </p:spPr>
        <p:txBody>
          <a:bodyPr/>
          <a:lstStyle/>
          <a:p>
            <a:pPr>
              <a:lnSpc>
                <a:spcPts val="4200"/>
              </a:lnSpc>
              <a:spcBef>
                <a:spcPts val="1200"/>
              </a:spcBef>
              <a:spcAft>
                <a:spcPts val="1200"/>
              </a:spcAft>
            </a:pPr>
            <a:r>
              <a:rPr lang="en-US" altLang="zh-CN" sz="3200" dirty="0">
                <a:latin typeface="Times New Roman" panose="02020603050405020304" pitchFamily="18" charset="0"/>
                <a:ea typeface="楷体" panose="02010609060101010101" pitchFamily="49" charset="-122"/>
              </a:rPr>
              <a:t>Provisional measures</a:t>
            </a:r>
            <a:r>
              <a:rPr lang="zh-CN" altLang="en-US" sz="2000" dirty="0">
                <a:latin typeface="Times New Roman" panose="02020603050405020304" pitchFamily="18" charset="0"/>
                <a:ea typeface="楷体" panose="02010609060101010101" pitchFamily="49" charset="-122"/>
              </a:rPr>
              <a:t> </a:t>
            </a:r>
            <a:r>
              <a:rPr lang="en-US" altLang="zh-CN" sz="3200" dirty="0">
                <a:latin typeface="Times New Roman" panose="02020603050405020304" pitchFamily="18" charset="0"/>
                <a:ea typeface="楷体" panose="02010609060101010101" pitchFamily="49" charset="-122"/>
              </a:rPr>
              <a:t>and awards</a:t>
            </a:r>
            <a:endParaRPr lang="en-US" altLang="zh-CN" sz="2000" dirty="0">
              <a:latin typeface="Times New Roman" panose="02020603050405020304" pitchFamily="18" charset="0"/>
              <a:ea typeface="楷体" panose="02010609060101010101" pitchFamily="49" charset="-122"/>
            </a:endParaRPr>
          </a:p>
          <a:p>
            <a:pPr>
              <a:lnSpc>
                <a:spcPts val="4200"/>
              </a:lnSpc>
              <a:spcBef>
                <a:spcPts val="1200"/>
              </a:spcBef>
              <a:spcAft>
                <a:spcPts val="1200"/>
              </a:spcAft>
            </a:pPr>
            <a:r>
              <a:rPr lang="en-US" altLang="zh-CN" sz="3200" dirty="0">
                <a:latin typeface="Times New Roman" panose="02020603050405020304" pitchFamily="18" charset="0"/>
                <a:ea typeface="楷体" panose="02010609060101010101" pitchFamily="49" charset="-122"/>
              </a:rPr>
              <a:t>An ICSID tribunal has the power to: </a:t>
            </a:r>
          </a:p>
          <a:p>
            <a:pPr lvl="1">
              <a:lnSpc>
                <a:spcPts val="4200"/>
              </a:lnSpc>
              <a:spcBef>
                <a:spcPts val="1200"/>
              </a:spcBef>
              <a:spcAft>
                <a:spcPts val="12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Recommend provisional measures to preserve the respective rights of the parties </a:t>
            </a:r>
            <a:r>
              <a:rPr lang="zh-CN" altLang="en-US" sz="2400" dirty="0">
                <a:latin typeface="Times New Roman" panose="02020603050405020304" pitchFamily="18" charset="0"/>
                <a:ea typeface="楷体" panose="02010609060101010101" pitchFamily="49" charset="-122"/>
              </a:rPr>
              <a:t> </a:t>
            </a:r>
            <a:endParaRPr lang="en-US" altLang="zh-CN" sz="2800" dirty="0">
              <a:latin typeface="Times New Roman" panose="02020603050405020304" pitchFamily="18" charset="0"/>
              <a:ea typeface="楷体" panose="02010609060101010101" pitchFamily="49" charset="-122"/>
            </a:endParaRPr>
          </a:p>
          <a:p>
            <a:pPr lvl="1">
              <a:lnSpc>
                <a:spcPts val="4200"/>
              </a:lnSpc>
              <a:spcBef>
                <a:spcPts val="1200"/>
              </a:spcBef>
              <a:spcAft>
                <a:spcPts val="12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Issue binding awards</a:t>
            </a:r>
          </a:p>
        </p:txBody>
      </p:sp>
    </p:spTree>
    <p:extLst>
      <p:ext uri="{BB962C8B-B14F-4D97-AF65-F5344CB8AC3E}">
        <p14:creationId xmlns:p14="http://schemas.microsoft.com/office/powerpoint/2010/main" val="324001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ICSID Arbitration- Effectiveness</a:t>
            </a:r>
          </a:p>
        </p:txBody>
      </p:sp>
      <p:sp>
        <p:nvSpPr>
          <p:cNvPr id="33795" name="Rectangle 3"/>
          <p:cNvSpPr>
            <a:spLocks noGrp="1" noChangeArrowheads="1"/>
          </p:cNvSpPr>
          <p:nvPr>
            <p:ph type="body" idx="1"/>
          </p:nvPr>
        </p:nvSpPr>
        <p:spPr>
          <a:xfrm>
            <a:off x="381000" y="1676400"/>
            <a:ext cx="8229600" cy="4724400"/>
          </a:xfrm>
        </p:spPr>
        <p:txBody>
          <a:bodyPr/>
          <a:lstStyle/>
          <a:p>
            <a:pPr>
              <a:spcAft>
                <a:spcPts val="600"/>
              </a:spcAft>
            </a:pPr>
            <a:r>
              <a:rPr lang="en-US" altLang="zh-CN" sz="3000" dirty="0">
                <a:latin typeface="Times New Roman" panose="02020603050405020304" pitchFamily="18" charset="0"/>
                <a:ea typeface="楷体" panose="02010609060101010101" pitchFamily="49" charset="-122"/>
              </a:rPr>
              <a:t>Awards issued by an ICSID tribunal are:</a:t>
            </a:r>
          </a:p>
          <a:p>
            <a:pPr lvl="1">
              <a:spcAft>
                <a:spcPts val="600"/>
              </a:spcAft>
            </a:pPr>
            <a:r>
              <a:rPr lang="en-US" altLang="zh-CN" sz="3000" dirty="0">
                <a:latin typeface="Times New Roman" panose="02020603050405020304" pitchFamily="18" charset="0"/>
                <a:ea typeface="楷体" panose="02010609060101010101" pitchFamily="49" charset="-122"/>
              </a:rPr>
              <a:t>Binding on the parties but not final</a:t>
            </a:r>
          </a:p>
          <a:p>
            <a:pPr lvl="1">
              <a:spcAft>
                <a:spcPts val="600"/>
              </a:spcAft>
            </a:pPr>
            <a:r>
              <a:rPr lang="en-US" altLang="zh-CN" sz="3000" dirty="0">
                <a:latin typeface="Times New Roman" panose="02020603050405020304" pitchFamily="18" charset="0"/>
                <a:ea typeface="楷体" panose="02010609060101010101" pitchFamily="49" charset="-122"/>
              </a:rPr>
              <a:t>The tribunal itself can review, revise or annul</a:t>
            </a:r>
            <a:r>
              <a:rPr lang="zh-CN" altLang="en-US" sz="1800" dirty="0">
                <a:latin typeface="Times New Roman" panose="02020603050405020304" pitchFamily="18" charset="0"/>
                <a:ea typeface="楷体" panose="02010609060101010101" pitchFamily="49" charset="-122"/>
              </a:rPr>
              <a:t> </a:t>
            </a:r>
            <a:r>
              <a:rPr lang="en-US" altLang="zh-CN" sz="3000" dirty="0">
                <a:latin typeface="Times New Roman" panose="02020603050405020304" pitchFamily="18" charset="0"/>
                <a:ea typeface="楷体" panose="02010609060101010101" pitchFamily="49" charset="-122"/>
              </a:rPr>
              <a:t>it </a:t>
            </a:r>
          </a:p>
          <a:p>
            <a:pPr>
              <a:spcAft>
                <a:spcPts val="600"/>
              </a:spcAft>
            </a:pPr>
            <a:r>
              <a:rPr lang="en-US" altLang="zh-CN" sz="3000" dirty="0">
                <a:latin typeface="Times New Roman" panose="02020603050405020304" pitchFamily="18" charset="0"/>
                <a:ea typeface="楷体" panose="02010609060101010101" pitchFamily="49" charset="-122"/>
              </a:rPr>
              <a:t>States parties:  </a:t>
            </a:r>
          </a:p>
          <a:p>
            <a:pPr lvl="1">
              <a:spcAft>
                <a:spcPts val="600"/>
              </a:spcAft>
            </a:pPr>
            <a:r>
              <a:rPr lang="en-US" altLang="zh-CN" sz="3000" dirty="0">
                <a:latin typeface="Times New Roman" panose="02020603050405020304" pitchFamily="18" charset="0"/>
                <a:ea typeface="楷体" panose="02010609060101010101" pitchFamily="49" charset="-122"/>
              </a:rPr>
              <a:t>Agree to comply with the arbitration, as a final judgment</a:t>
            </a:r>
          </a:p>
          <a:p>
            <a:pPr lvl="1">
              <a:spcAft>
                <a:spcPts val="600"/>
              </a:spcAft>
            </a:pPr>
            <a:r>
              <a:rPr lang="en-US" altLang="zh-CN" sz="3000" dirty="0">
                <a:latin typeface="Times New Roman" panose="02020603050405020304" pitchFamily="18" charset="0"/>
                <a:ea typeface="楷体" panose="02010609060101010101" pitchFamily="49" charset="-122"/>
              </a:rPr>
              <a:t>Forbidden to review the award (including courts)</a:t>
            </a:r>
          </a:p>
          <a:p>
            <a:pPr lvl="1">
              <a:spcAft>
                <a:spcPts val="600"/>
              </a:spcAft>
            </a:pPr>
            <a:endParaRPr lang="en-US" altLang="zh-CN" sz="3000" dirty="0">
              <a:latin typeface="Times New Roman" panose="02020603050405020304" pitchFamily="18" charset="0"/>
              <a:ea typeface="楷体" panose="02010609060101010101" pitchFamily="49" charset="-122"/>
            </a:endParaRPr>
          </a:p>
          <a:p>
            <a:pPr>
              <a:spcAft>
                <a:spcPts val="600"/>
              </a:spcAft>
            </a:pPr>
            <a:endParaRPr lang="en-US" altLang="zh-CN" sz="30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86207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533400"/>
            <a:ext cx="8229600" cy="838200"/>
          </a:xfrm>
        </p:spPr>
        <p:txBody>
          <a:bodyPr/>
          <a:lstStyle/>
          <a:p>
            <a:r>
              <a:rPr lang="en-US" altLang="zh-CN" sz="3600" dirty="0">
                <a:ea typeface="宋体" charset="-122"/>
              </a:rPr>
              <a:t>Other Arbitration Tribunals</a:t>
            </a:r>
          </a:p>
        </p:txBody>
      </p:sp>
      <p:sp>
        <p:nvSpPr>
          <p:cNvPr id="33795" name="Rectangle 3"/>
          <p:cNvSpPr>
            <a:spLocks noGrp="1" noChangeArrowheads="1"/>
          </p:cNvSpPr>
          <p:nvPr>
            <p:ph type="body" idx="1"/>
          </p:nvPr>
        </p:nvSpPr>
        <p:spPr>
          <a:xfrm>
            <a:off x="381000" y="1676400"/>
            <a:ext cx="8229600" cy="4724400"/>
          </a:xfrm>
        </p:spPr>
        <p:txBody>
          <a:bodyPr/>
          <a:lstStyle/>
          <a:p>
            <a:pPr>
              <a:spcAft>
                <a:spcPts val="600"/>
              </a:spcAft>
            </a:pPr>
            <a:r>
              <a:rPr lang="en-US" altLang="zh-CN" dirty="0">
                <a:ea typeface="宋体" charset="-122"/>
              </a:rPr>
              <a:t>The parties usually </a:t>
            </a:r>
            <a:r>
              <a:rPr lang="en-US" altLang="zh-CN" dirty="0">
                <a:solidFill>
                  <a:srgbClr val="00B0F0"/>
                </a:solidFill>
                <a:ea typeface="宋体" charset="-122"/>
              </a:rPr>
              <a:t>agree in advance </a:t>
            </a:r>
            <a:r>
              <a:rPr lang="en-US" altLang="zh-CN" dirty="0">
                <a:ea typeface="宋体" charset="-122"/>
              </a:rPr>
              <a:t>to resolve their disputes using existing guidelines set up by one of several international arbitration organizations:</a:t>
            </a:r>
          </a:p>
          <a:p>
            <a:pPr lvl="1">
              <a:spcAft>
                <a:spcPts val="600"/>
              </a:spcAft>
            </a:pPr>
            <a:r>
              <a:rPr lang="en-US" altLang="zh-CN" sz="2800" dirty="0">
                <a:ea typeface="宋体" charset="-122"/>
              </a:rPr>
              <a:t>American Arbitration Association</a:t>
            </a:r>
          </a:p>
          <a:p>
            <a:pPr lvl="1">
              <a:spcAft>
                <a:spcPts val="600"/>
              </a:spcAft>
            </a:pPr>
            <a:r>
              <a:rPr lang="en-US" altLang="zh-CN" sz="2800" dirty="0">
                <a:ea typeface="宋体" charset="-122"/>
              </a:rPr>
              <a:t>London Court of International Arbitration </a:t>
            </a:r>
          </a:p>
          <a:p>
            <a:pPr lvl="1">
              <a:spcAft>
                <a:spcPts val="600"/>
              </a:spcAft>
            </a:pPr>
            <a:r>
              <a:rPr lang="en-US" altLang="zh-CN" sz="2800" dirty="0">
                <a:ea typeface="宋体" charset="-122"/>
              </a:rPr>
              <a:t>The International Chamber of Commerce</a:t>
            </a:r>
          </a:p>
          <a:p>
            <a:pPr lvl="1">
              <a:spcAft>
                <a:spcPts val="600"/>
              </a:spcAft>
            </a:pPr>
            <a:r>
              <a:rPr lang="en-US" altLang="zh-CN" sz="2800" dirty="0">
                <a:ea typeface="宋体" charset="-122"/>
              </a:rPr>
              <a:t>United Nations Commission on International Trade Law(UNCITRAL)</a:t>
            </a:r>
          </a:p>
        </p:txBody>
      </p:sp>
    </p:spTree>
    <p:extLst>
      <p:ext uri="{BB962C8B-B14F-4D97-AF65-F5344CB8AC3E}">
        <p14:creationId xmlns:p14="http://schemas.microsoft.com/office/powerpoint/2010/main" val="417903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676400"/>
            <a:ext cx="8642350" cy="4537075"/>
          </a:xfrm>
        </p:spPr>
        <p:txBody>
          <a:bodyPr>
            <a:noAutofit/>
          </a:bodyPr>
          <a:lstStyle/>
          <a:p>
            <a:pPr>
              <a:lnSpc>
                <a:spcPts val="4000"/>
              </a:lnSpc>
              <a:spcAft>
                <a:spcPts val="600"/>
              </a:spcAft>
              <a:defRPr/>
            </a:pPr>
            <a:r>
              <a:rPr lang="en-US" altLang="zh-CN" sz="2800" dirty="0">
                <a:latin typeface="Times New Roman" panose="02020603050405020304" pitchFamily="18" charset="0"/>
                <a:ea typeface="楷体" panose="02010609060101010101" pitchFamily="49" charset="-122"/>
              </a:rPr>
              <a:t>International Chamber of Commerce ICC</a:t>
            </a:r>
          </a:p>
          <a:p>
            <a:pPr marL="742950" lvl="2" indent="-342900">
              <a:lnSpc>
                <a:spcPts val="4000"/>
              </a:lnSpc>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International Court of Arbitration</a:t>
            </a:r>
          </a:p>
          <a:p>
            <a:pPr marL="742950" lvl="2" indent="-342900">
              <a:lnSpc>
                <a:spcPts val="4000"/>
              </a:lnSpc>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All disputes arising out of or in connection with the present contract shall be finally settled under the Rule of Arbitration of the International Chamber of Commerce by one or more arbitrators appointed in accordance with the said Rules.</a:t>
            </a:r>
            <a:endParaRPr lang="en-US" altLang="zh-CN" sz="2400" dirty="0">
              <a:latin typeface="Times New Roman" pitchFamily="18" charset="0"/>
              <a:ea typeface="楷体" panose="02010609060101010101" pitchFamily="49" charset="-122"/>
              <a:cs typeface="Times New Roman" pitchFamily="18" charset="0"/>
            </a:endParaRPr>
          </a:p>
          <a:p>
            <a:pPr marL="0" indent="0" fontAlgn="auto">
              <a:lnSpc>
                <a:spcPts val="3800"/>
              </a:lnSpc>
              <a:spcBef>
                <a:spcPts val="1200"/>
              </a:spcBef>
              <a:spcAft>
                <a:spcPts val="1200"/>
              </a:spcAft>
              <a:buClr>
                <a:schemeClr val="accent3"/>
              </a:buClr>
              <a:buFont typeface="Wingdings 2"/>
              <a:buNone/>
              <a:defRPr/>
            </a:pPr>
            <a:endParaRPr lang="en-US" altLang="zh-CN" dirty="0">
              <a:latin typeface="Times New Roman" pitchFamily="18" charset="0"/>
              <a:ea typeface="楷体" panose="02010609060101010101" pitchFamily="49" charset="-122"/>
              <a:cs typeface="Times New Roman" pitchFamily="18" charset="0"/>
            </a:endParaRPr>
          </a:p>
          <a:p>
            <a:pPr marL="640080" lvl="1" indent="-246888" fontAlgn="auto">
              <a:lnSpc>
                <a:spcPts val="3800"/>
              </a:lnSpc>
              <a:spcBef>
                <a:spcPts val="1200"/>
              </a:spcBef>
              <a:spcAft>
                <a:spcPts val="1200"/>
              </a:spcAft>
              <a:buFont typeface="Wingdings 2"/>
              <a:buChar char=""/>
              <a:defRPr/>
            </a:pPr>
            <a:endParaRPr lang="en-US" altLang="zh-CN" dirty="0">
              <a:latin typeface="Times New Roman" pitchFamily="18" charset="0"/>
              <a:ea typeface="楷体" panose="02010609060101010101" pitchFamily="49" charset="-122"/>
              <a:cs typeface="Times New Roman" pitchFamily="18" charset="0"/>
            </a:endParaRPr>
          </a:p>
        </p:txBody>
      </p:sp>
      <p:sp>
        <p:nvSpPr>
          <p:cNvPr id="5"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Other Arbitration Tribunals</a:t>
            </a:r>
          </a:p>
        </p:txBody>
      </p:sp>
    </p:spTree>
    <p:extLst>
      <p:ext uri="{BB962C8B-B14F-4D97-AF65-F5344CB8AC3E}">
        <p14:creationId xmlns:p14="http://schemas.microsoft.com/office/powerpoint/2010/main" val="2868970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635125"/>
            <a:ext cx="8642350" cy="4537075"/>
          </a:xfrm>
        </p:spPr>
        <p:txBody>
          <a:bodyPr>
            <a:noAutofit/>
          </a:bodyPr>
          <a:lstStyle/>
          <a:p>
            <a:pPr>
              <a:lnSpc>
                <a:spcPts val="4000"/>
              </a:lnSpc>
              <a:spcBef>
                <a:spcPts val="600"/>
              </a:spcBef>
              <a:spcAft>
                <a:spcPts val="600"/>
              </a:spcAft>
              <a:defRPr/>
            </a:pPr>
            <a:r>
              <a:rPr lang="en-US" altLang="zh-CN" sz="2800" dirty="0">
                <a:latin typeface="Times New Roman" panose="02020603050405020304" pitchFamily="18" charset="0"/>
                <a:ea typeface="楷体" panose="02010609060101010101" pitchFamily="49" charset="-122"/>
              </a:rPr>
              <a:t>China International Economic and Trade Arbitration Commission, CIETC</a:t>
            </a:r>
          </a:p>
          <a:p>
            <a:pPr marL="742950" lvl="2" indent="-342900">
              <a:lnSpc>
                <a:spcPts val="40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Any disputes arising from or in connection with this Contract shall be submitted to China International Economic and Trade Arbitration Commission for arbitration which shall be conducted in accordance with the Commission’s arbitration rules in effect at the time of applying for arbitration. The arbitral award is final and binding upon both parties.</a:t>
            </a:r>
          </a:p>
          <a:p>
            <a:pPr marL="393192" lvl="1" indent="0" fontAlgn="auto">
              <a:lnSpc>
                <a:spcPts val="4000"/>
              </a:lnSpc>
              <a:spcBef>
                <a:spcPts val="600"/>
              </a:spcBef>
              <a:spcAft>
                <a:spcPts val="600"/>
              </a:spcAft>
              <a:buNone/>
              <a:defRPr/>
            </a:pPr>
            <a:endParaRPr lang="en-US" altLang="zh-CN" dirty="0">
              <a:latin typeface="Times New Roman" pitchFamily="18" charset="0"/>
              <a:ea typeface="楷体" panose="02010609060101010101" pitchFamily="49" charset="-122"/>
              <a:cs typeface="Times New Roman" pitchFamily="18" charset="0"/>
            </a:endParaRPr>
          </a:p>
          <a:p>
            <a:pPr marL="0" indent="0" fontAlgn="auto">
              <a:lnSpc>
                <a:spcPts val="4000"/>
              </a:lnSpc>
              <a:spcBef>
                <a:spcPts val="600"/>
              </a:spcBef>
              <a:spcAft>
                <a:spcPts val="600"/>
              </a:spcAft>
              <a:buClr>
                <a:schemeClr val="accent3"/>
              </a:buClr>
              <a:buFont typeface="Wingdings 2"/>
              <a:buNone/>
              <a:defRPr/>
            </a:pPr>
            <a:endParaRPr lang="en-US" altLang="zh-CN" dirty="0">
              <a:latin typeface="Times New Roman" pitchFamily="18" charset="0"/>
              <a:ea typeface="楷体" panose="02010609060101010101" pitchFamily="49" charset="-122"/>
              <a:cs typeface="Times New Roman" pitchFamily="18" charset="0"/>
            </a:endParaRPr>
          </a:p>
          <a:p>
            <a:pPr marL="640080" lvl="1" indent="-246888" fontAlgn="auto">
              <a:lnSpc>
                <a:spcPts val="4000"/>
              </a:lnSpc>
              <a:spcBef>
                <a:spcPts val="600"/>
              </a:spcBef>
              <a:spcAft>
                <a:spcPts val="600"/>
              </a:spcAft>
              <a:buFont typeface="Wingdings 2"/>
              <a:buChar char=""/>
              <a:defRPr/>
            </a:pPr>
            <a:endParaRPr lang="en-US" altLang="zh-CN" dirty="0">
              <a:latin typeface="Times New Roman" pitchFamily="18" charset="0"/>
              <a:ea typeface="楷体" panose="02010609060101010101" pitchFamily="49" charset="-122"/>
              <a:cs typeface="Times New Roman" pitchFamily="18" charset="0"/>
            </a:endParaRPr>
          </a:p>
        </p:txBody>
      </p:sp>
      <p:sp>
        <p:nvSpPr>
          <p:cNvPr id="5"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Other Arbitration Tribunals</a:t>
            </a:r>
          </a:p>
        </p:txBody>
      </p:sp>
    </p:spTree>
    <p:extLst>
      <p:ext uri="{BB962C8B-B14F-4D97-AF65-F5344CB8AC3E}">
        <p14:creationId xmlns:p14="http://schemas.microsoft.com/office/powerpoint/2010/main" val="1993188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711325"/>
            <a:ext cx="8642350" cy="4537075"/>
          </a:xfrm>
        </p:spPr>
        <p:txBody>
          <a:bodyPr>
            <a:noAutofit/>
          </a:bodyPr>
          <a:lstStyle/>
          <a:p>
            <a:pPr>
              <a:lnSpc>
                <a:spcPts val="3200"/>
              </a:lnSpc>
              <a:spcBef>
                <a:spcPts val="600"/>
              </a:spcBef>
              <a:spcAft>
                <a:spcPts val="600"/>
              </a:spcAft>
              <a:defRPr/>
            </a:pPr>
            <a:r>
              <a:rPr lang="en-US" altLang="zh-CN" sz="2800" dirty="0">
                <a:latin typeface="Times New Roman" panose="02020603050405020304" pitchFamily="18" charset="0"/>
                <a:ea typeface="楷体" panose="02010609060101010101" pitchFamily="49" charset="-122"/>
              </a:rPr>
              <a:t>China International Economic and Trade Arbitration Commission, CIETC</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place of arbitration and or hearing</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language</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number of arbitrators</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nationality of arbitrators</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method of selection of arbitrators</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applicable law of the contract</a:t>
            </a:r>
          </a:p>
          <a:p>
            <a:pPr marL="742950" lvl="2" indent="-342900">
              <a:lnSpc>
                <a:spcPts val="2800"/>
              </a:lnSpc>
              <a:spcBef>
                <a:spcPts val="600"/>
              </a:spcBef>
              <a:spcAft>
                <a:spcPts val="600"/>
              </a:spcAft>
              <a:buClr>
                <a:schemeClr val="bg2"/>
              </a:buClr>
              <a:buSzPct val="70000"/>
              <a:buFont typeface="Wingdings" pitchFamily="2" charset="2"/>
              <a:buChar char="l"/>
              <a:defRPr/>
            </a:pPr>
            <a:r>
              <a:rPr lang="en-US" altLang="zh-CN" sz="2800" dirty="0">
                <a:latin typeface="Times New Roman" panose="02020603050405020304" pitchFamily="18" charset="0"/>
                <a:ea typeface="楷体" panose="02010609060101010101" pitchFamily="49" charset="-122"/>
                <a:cs typeface="+mn-cs"/>
              </a:rPr>
              <a:t>The application of ordinary procedure or summary procedure</a:t>
            </a:r>
          </a:p>
          <a:p>
            <a:pPr marL="393192" lvl="1" indent="0" fontAlgn="auto">
              <a:lnSpc>
                <a:spcPts val="3200"/>
              </a:lnSpc>
              <a:spcBef>
                <a:spcPts val="600"/>
              </a:spcBef>
              <a:spcAft>
                <a:spcPts val="600"/>
              </a:spcAft>
              <a:buNone/>
              <a:defRPr/>
            </a:pPr>
            <a:endParaRPr lang="en-US" altLang="zh-CN" dirty="0">
              <a:latin typeface="Times New Roman" pitchFamily="18" charset="0"/>
              <a:ea typeface="楷体" panose="02010609060101010101" pitchFamily="49" charset="-122"/>
              <a:cs typeface="Times New Roman" pitchFamily="18" charset="0"/>
            </a:endParaRPr>
          </a:p>
          <a:p>
            <a:pPr marL="0" indent="0" fontAlgn="auto">
              <a:lnSpc>
                <a:spcPts val="3200"/>
              </a:lnSpc>
              <a:spcBef>
                <a:spcPts val="600"/>
              </a:spcBef>
              <a:spcAft>
                <a:spcPts val="600"/>
              </a:spcAft>
              <a:buClr>
                <a:schemeClr val="accent3"/>
              </a:buClr>
              <a:buFont typeface="Wingdings 2"/>
              <a:buNone/>
              <a:defRPr/>
            </a:pPr>
            <a:endParaRPr lang="en-US" altLang="zh-CN" dirty="0">
              <a:latin typeface="Times New Roman" pitchFamily="18" charset="0"/>
              <a:ea typeface="楷体" panose="02010609060101010101" pitchFamily="49" charset="-122"/>
              <a:cs typeface="Times New Roman" pitchFamily="18" charset="0"/>
            </a:endParaRPr>
          </a:p>
          <a:p>
            <a:pPr marL="640080" lvl="1" indent="-246888" fontAlgn="auto">
              <a:lnSpc>
                <a:spcPts val="3200"/>
              </a:lnSpc>
              <a:spcBef>
                <a:spcPts val="600"/>
              </a:spcBef>
              <a:spcAft>
                <a:spcPts val="600"/>
              </a:spcAft>
              <a:buFont typeface="Wingdings 2"/>
              <a:buChar char=""/>
              <a:defRPr/>
            </a:pPr>
            <a:endParaRPr lang="en-US" altLang="zh-CN" dirty="0">
              <a:latin typeface="Times New Roman" pitchFamily="18" charset="0"/>
              <a:ea typeface="楷体" panose="02010609060101010101" pitchFamily="49" charset="-122"/>
              <a:cs typeface="Times New Roman" pitchFamily="18" charset="0"/>
            </a:endParaRPr>
          </a:p>
        </p:txBody>
      </p:sp>
      <p:sp>
        <p:nvSpPr>
          <p:cNvPr id="5" name="Rectangle 2"/>
          <p:cNvSpPr>
            <a:spLocks noGrp="1" noChangeArrowheads="1"/>
          </p:cNvSpPr>
          <p:nvPr>
            <p:ph type="title"/>
          </p:nvPr>
        </p:nvSpPr>
        <p:spPr>
          <a:xfrm>
            <a:off x="609600" y="533400"/>
            <a:ext cx="8229600" cy="838200"/>
          </a:xfrm>
        </p:spPr>
        <p:txBody>
          <a:bodyPr/>
          <a:lstStyle/>
          <a:p>
            <a:r>
              <a:rPr lang="en-US" altLang="zh-CN" sz="3600" b="1" dirty="0">
                <a:latin typeface="Times New Roman" panose="02020603050405020304" pitchFamily="18" charset="0"/>
                <a:ea typeface="楷体" panose="02010609060101010101" pitchFamily="49" charset="-122"/>
              </a:rPr>
              <a:t>Other Arbitration Tribunals</a:t>
            </a:r>
          </a:p>
        </p:txBody>
      </p:sp>
    </p:spTree>
    <p:extLst>
      <p:ext uri="{BB962C8B-B14F-4D97-AF65-F5344CB8AC3E}">
        <p14:creationId xmlns:p14="http://schemas.microsoft.com/office/powerpoint/2010/main" val="74210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3600" b="1" dirty="0">
                <a:latin typeface="Times New Roman" panose="02020603050405020304" pitchFamily="18" charset="0"/>
                <a:ea typeface="楷体" panose="02010609060101010101" pitchFamily="49" charset="-122"/>
              </a:rPr>
              <a:t>Settlement of Disputes </a:t>
            </a:r>
            <a:br>
              <a:rPr lang="en-US" altLang="zh-CN" sz="3600" b="1" dirty="0">
                <a:latin typeface="Times New Roman" panose="02020603050405020304" pitchFamily="18" charset="0"/>
                <a:ea typeface="楷体" panose="02010609060101010101" pitchFamily="49" charset="-122"/>
              </a:rPr>
            </a:br>
            <a:r>
              <a:rPr lang="en-US" altLang="zh-CN" sz="3600" b="1" dirty="0">
                <a:latin typeface="Times New Roman" panose="02020603050405020304" pitchFamily="18" charset="0"/>
                <a:ea typeface="楷体" panose="02010609060101010101" pitchFamily="49" charset="-122"/>
              </a:rPr>
              <a:t>Through Diplomacy</a:t>
            </a:r>
            <a:r>
              <a:rPr lang="en-US" altLang="zh-CN" sz="3200" b="1" dirty="0">
                <a:latin typeface="Times New Roman" panose="02020603050405020304" pitchFamily="18" charset="0"/>
                <a:ea typeface="楷体" panose="02010609060101010101" pitchFamily="49" charset="-122"/>
              </a:rPr>
              <a:t> </a:t>
            </a:r>
          </a:p>
        </p:txBody>
      </p:sp>
      <p:sp>
        <p:nvSpPr>
          <p:cNvPr id="10243" name="Rectangle 3"/>
          <p:cNvSpPr>
            <a:spLocks noGrp="1" noChangeArrowheads="1"/>
          </p:cNvSpPr>
          <p:nvPr>
            <p:ph type="body" sz="half" idx="2"/>
          </p:nvPr>
        </p:nvSpPr>
        <p:spPr>
          <a:xfrm>
            <a:off x="685800" y="1828800"/>
            <a:ext cx="8077200" cy="4343400"/>
          </a:xfrm>
        </p:spPr>
        <p:txBody>
          <a:bodyPr/>
          <a:lstStyle/>
          <a:p>
            <a:pPr>
              <a:lnSpc>
                <a:spcPts val="4400"/>
              </a:lnSpc>
              <a:spcAft>
                <a:spcPts val="600"/>
              </a:spcAft>
            </a:pPr>
            <a:r>
              <a:rPr lang="en-US" altLang="zh-CN" sz="3000" b="1" dirty="0">
                <a:latin typeface="Times New Roman" panose="02020603050405020304" pitchFamily="18" charset="0"/>
                <a:ea typeface="楷体" panose="02010609060101010101" pitchFamily="49" charset="-122"/>
              </a:rPr>
              <a:t>Diplomacy</a:t>
            </a:r>
            <a:r>
              <a:rPr lang="en-US" altLang="zh-CN" sz="3000" dirty="0">
                <a:latin typeface="Times New Roman" panose="02020603050405020304" pitchFamily="18" charset="0"/>
                <a:ea typeface="楷体" panose="02010609060101010101" pitchFamily="49" charset="-122"/>
              </a:rPr>
              <a:t>: a process of reconciling</a:t>
            </a:r>
            <a:r>
              <a:rPr lang="zh-CN" altLang="en-US" sz="2000" dirty="0">
                <a:latin typeface="Times New Roman" panose="02020603050405020304" pitchFamily="18" charset="0"/>
                <a:ea typeface="楷体" panose="02010609060101010101" pitchFamily="49" charset="-122"/>
              </a:rPr>
              <a:t>调解 </a:t>
            </a:r>
            <a:r>
              <a:rPr lang="en-US" altLang="zh-CN" sz="3000" dirty="0">
                <a:latin typeface="Times New Roman" panose="02020603050405020304" pitchFamily="18" charset="0"/>
                <a:ea typeface="楷体" panose="02010609060101010101" pitchFamily="49" charset="-122"/>
              </a:rPr>
              <a:t>the parties to a disagreement</a:t>
            </a:r>
          </a:p>
          <a:p>
            <a:pPr marL="342900" lvl="1" indent="-342900">
              <a:lnSpc>
                <a:spcPts val="4400"/>
              </a:lnSpc>
              <a:spcAft>
                <a:spcPts val="600"/>
              </a:spcAft>
              <a:buClr>
                <a:schemeClr val="bg2"/>
              </a:buClr>
              <a:buSzPct val="70000"/>
              <a:buFont typeface="Wingdings" pitchFamily="2" charset="2"/>
              <a:buChar char="l"/>
            </a:pPr>
            <a:r>
              <a:rPr lang="en-US" altLang="zh-CN" sz="3000" dirty="0">
                <a:latin typeface="Times New Roman" panose="02020603050405020304" pitchFamily="18" charset="0"/>
                <a:ea typeface="楷体" panose="02010609060101010101" pitchFamily="49" charset="-122"/>
                <a:cs typeface="+mn-cs"/>
              </a:rPr>
              <a:t>By using </a:t>
            </a:r>
            <a:r>
              <a:rPr lang="en-US" altLang="zh-CN" sz="3000" dirty="0">
                <a:solidFill>
                  <a:srgbClr val="00B0F0"/>
                </a:solidFill>
                <a:latin typeface="Times New Roman" panose="02020603050405020304" pitchFamily="18" charset="0"/>
                <a:ea typeface="楷体" panose="02010609060101010101" pitchFamily="49" charset="-122"/>
                <a:cs typeface="+mn-cs"/>
              </a:rPr>
              <a:t>negotiation, mediation, </a:t>
            </a:r>
            <a:r>
              <a:rPr lang="en-US" altLang="zh-CN" sz="3000" dirty="0">
                <a:latin typeface="Times New Roman" panose="02020603050405020304" pitchFamily="18" charset="0"/>
                <a:ea typeface="楷体" panose="02010609060101010101" pitchFamily="49" charset="-122"/>
                <a:cs typeface="+mn-cs"/>
              </a:rPr>
              <a:t>or </a:t>
            </a:r>
            <a:r>
              <a:rPr lang="en-US" altLang="zh-CN" sz="3000" dirty="0">
                <a:solidFill>
                  <a:srgbClr val="00B0F0"/>
                </a:solidFill>
                <a:latin typeface="Times New Roman" panose="02020603050405020304" pitchFamily="18" charset="0"/>
                <a:ea typeface="楷体" panose="02010609060101010101" pitchFamily="49" charset="-122"/>
                <a:cs typeface="+mn-cs"/>
              </a:rPr>
              <a:t>inquiry</a:t>
            </a:r>
            <a:r>
              <a:rPr lang="en-US" altLang="zh-CN" sz="3000" dirty="0">
                <a:latin typeface="Times New Roman" panose="02020603050405020304" pitchFamily="18" charset="0"/>
                <a:ea typeface="楷体" panose="02010609060101010101" pitchFamily="49" charset="-122"/>
                <a:cs typeface="+mn-cs"/>
              </a:rPr>
              <a:t>.</a:t>
            </a:r>
          </a:p>
          <a:p>
            <a:pPr lvl="1">
              <a:lnSpc>
                <a:spcPts val="4400"/>
              </a:lnSpc>
              <a:spcAft>
                <a:spcPts val="600"/>
              </a:spcAft>
              <a:buClr>
                <a:srgbClr val="97CDCC"/>
              </a:buClr>
            </a:pPr>
            <a:r>
              <a:rPr lang="en-US" altLang="zh-CN" sz="2800" dirty="0">
                <a:solidFill>
                  <a:srgbClr val="000000"/>
                </a:solidFill>
                <a:latin typeface="Times New Roman" panose="02020603050405020304" pitchFamily="18" charset="0"/>
                <a:ea typeface="楷体" panose="02010609060101010101" pitchFamily="49" charset="-122"/>
              </a:rPr>
              <a:t>Formally between states</a:t>
            </a:r>
          </a:p>
          <a:p>
            <a:pPr lvl="1">
              <a:lnSpc>
                <a:spcPts val="4400"/>
              </a:lnSpc>
              <a:spcAft>
                <a:spcPts val="600"/>
              </a:spcAft>
              <a:buClr>
                <a:srgbClr val="97CDCC"/>
              </a:buClr>
            </a:pPr>
            <a:r>
              <a:rPr lang="en-US" altLang="zh-CN" sz="2800" dirty="0">
                <a:solidFill>
                  <a:srgbClr val="000000"/>
                </a:solidFill>
                <a:latin typeface="Times New Roman" panose="02020603050405020304" pitchFamily="18" charset="0"/>
                <a:ea typeface="楷体" panose="02010609060101010101" pitchFamily="49" charset="-122"/>
              </a:rPr>
              <a:t>Between individuals or institutions…</a:t>
            </a:r>
          </a:p>
        </p:txBody>
      </p:sp>
    </p:spTree>
    <p:extLst>
      <p:ext uri="{BB962C8B-B14F-4D97-AF65-F5344CB8AC3E}">
        <p14:creationId xmlns:p14="http://schemas.microsoft.com/office/powerpoint/2010/main" val="365820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09600" y="533400"/>
            <a:ext cx="8001000" cy="990600"/>
          </a:xfrm>
        </p:spPr>
        <p:txBody>
          <a:bodyPr/>
          <a:lstStyle/>
          <a:p>
            <a:r>
              <a:rPr lang="en-US" altLang="zh-CN" sz="2100" b="1">
                <a:latin typeface="Times New Roman" panose="02020603050405020304" pitchFamily="18" charset="0"/>
                <a:ea typeface="楷体" panose="02010609060101010101" pitchFamily="49" charset="-122"/>
              </a:rPr>
              <a:t>CHAPTER 3</a:t>
            </a:r>
            <a:br>
              <a:rPr lang="en-US" altLang="zh-CN">
                <a:latin typeface="Times New Roman" panose="02020603050405020304" pitchFamily="18" charset="0"/>
                <a:ea typeface="楷体" panose="02010609060101010101" pitchFamily="49" charset="-122"/>
              </a:rPr>
            </a:br>
            <a:r>
              <a:rPr lang="en-US" altLang="zh-CN" i="0">
                <a:latin typeface="Times New Roman" panose="02020603050405020304" pitchFamily="18" charset="0"/>
                <a:ea typeface="楷体" panose="02010609060101010101" pitchFamily="49" charset="-122"/>
              </a:rPr>
              <a:t>DISPUTE RESOLUTION</a:t>
            </a:r>
            <a:endParaRPr lang="en-US" altLang="zh-CN" sz="2900" b="1" i="0">
              <a:latin typeface="Times New Roman" panose="02020603050405020304" pitchFamily="18" charset="0"/>
              <a:ea typeface="楷体" panose="02010609060101010101" pitchFamily="49" charset="-122"/>
            </a:endParaRPr>
          </a:p>
        </p:txBody>
      </p:sp>
      <p:sp>
        <p:nvSpPr>
          <p:cNvPr id="9219" name="Rectangle 3"/>
          <p:cNvSpPr>
            <a:spLocks noGrp="1" noChangeArrowheads="1"/>
          </p:cNvSpPr>
          <p:nvPr>
            <p:ph type="subTitle" idx="1"/>
          </p:nvPr>
        </p:nvSpPr>
        <p:spPr>
          <a:xfrm>
            <a:off x="838200" y="1981200"/>
            <a:ext cx="8001000" cy="4267200"/>
          </a:xfrm>
        </p:spPr>
        <p:txBody>
          <a:bodyPr/>
          <a:lstStyle/>
          <a:p>
            <a:pPr algn="l">
              <a:lnSpc>
                <a:spcPts val="3800"/>
              </a:lnSpc>
              <a:spcBef>
                <a:spcPts val="600"/>
              </a:spcBef>
              <a:spcAft>
                <a:spcPts val="0"/>
              </a:spcAft>
              <a:buFont typeface="Wingdings" pitchFamily="2" charset="2"/>
              <a:buChar char="l"/>
            </a:pPr>
            <a:r>
              <a:rPr lang="en-US" altLang="zh-CN" sz="2800" dirty="0">
                <a:latin typeface="Times New Roman" panose="02020603050405020304" pitchFamily="18" charset="0"/>
                <a:ea typeface="楷体" panose="02010609060101010101" pitchFamily="49" charset="-122"/>
              </a:rPr>
              <a:t>3. Settlement of Disputes in Municipal Courts</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Basic Rules </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Immunities of States from the Jurisdiction of Municipal Courts</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Choosing the Governing Law</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Refusal to Exercise Jurisdiction</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Opposition to the Exercise of Jurisdiction</a:t>
            </a:r>
          </a:p>
          <a:p>
            <a:pPr lvl="1">
              <a:lnSpc>
                <a:spcPts val="3800"/>
              </a:lnSpc>
              <a:spcBef>
                <a:spcPts val="600"/>
              </a:spcBef>
              <a:spcAft>
                <a:spcPts val="0"/>
              </a:spcAft>
            </a:pPr>
            <a:r>
              <a:rPr lang="en-US" altLang="zh-CN" sz="2400" dirty="0">
                <a:latin typeface="Times New Roman" panose="02020603050405020304" pitchFamily="18" charset="0"/>
                <a:ea typeface="楷体" panose="02010609060101010101" pitchFamily="49" charset="-122"/>
              </a:rPr>
              <a:t>Recognition of Foreign Judgments</a:t>
            </a:r>
          </a:p>
          <a:p>
            <a:pPr lvl="1">
              <a:lnSpc>
                <a:spcPts val="3800"/>
              </a:lnSpc>
              <a:spcBef>
                <a:spcPts val="600"/>
              </a:spcBef>
              <a:spcAft>
                <a:spcPts val="0"/>
              </a:spcAft>
              <a:buSzPct val="90000"/>
              <a:buFont typeface="Wingdings" panose="05000000000000000000" pitchFamily="2" charset="2"/>
              <a:buChar char="Ø"/>
            </a:pPr>
            <a:endParaRPr lang="en-US" altLang="zh-CN" sz="24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814757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304800"/>
            <a:ext cx="7696200" cy="1219200"/>
          </a:xfrm>
        </p:spPr>
        <p:txBody>
          <a:bodyPr/>
          <a:lstStyle/>
          <a:p>
            <a:r>
              <a:rPr lang="en-US" altLang="zh-CN" sz="3600" b="1" dirty="0">
                <a:latin typeface="Times New Roman" panose="02020603050405020304" pitchFamily="18" charset="0"/>
                <a:ea typeface="楷体" panose="02010609060101010101" pitchFamily="49" charset="-122"/>
              </a:rPr>
              <a:t>Settlement of Disputes</a:t>
            </a:r>
            <a:br>
              <a:rPr lang="en-US" altLang="zh-CN" sz="3600" b="1" dirty="0">
                <a:latin typeface="Times New Roman" panose="02020603050405020304" pitchFamily="18" charset="0"/>
                <a:ea typeface="楷体" panose="02010609060101010101" pitchFamily="49" charset="-122"/>
              </a:rPr>
            </a:br>
            <a:r>
              <a:rPr lang="en-US" altLang="zh-CN" sz="3600" b="1" dirty="0">
                <a:latin typeface="Times New Roman" panose="02020603050405020304" pitchFamily="18" charset="0"/>
                <a:ea typeface="楷体" panose="02010609060101010101" pitchFamily="49" charset="-122"/>
              </a:rPr>
              <a:t>in Municipal Courts </a:t>
            </a:r>
            <a:r>
              <a:rPr lang="zh-CN" altLang="en-US" sz="2000" b="1" dirty="0">
                <a:latin typeface="Times New Roman" panose="02020603050405020304" pitchFamily="18" charset="0"/>
                <a:ea typeface="楷体" panose="02010609060101010101" pitchFamily="49" charset="-122"/>
              </a:rPr>
              <a:t>国内，地方法院</a:t>
            </a:r>
            <a:endParaRPr lang="en-US" altLang="zh-CN" sz="2000" b="1" dirty="0">
              <a:latin typeface="Times New Roman" panose="02020603050405020304" pitchFamily="18" charset="0"/>
              <a:ea typeface="楷体" panose="02010609060101010101" pitchFamily="49" charset="-122"/>
            </a:endParaRPr>
          </a:p>
        </p:txBody>
      </p:sp>
      <p:sp>
        <p:nvSpPr>
          <p:cNvPr id="43011" name="Rectangle 3"/>
          <p:cNvSpPr>
            <a:spLocks noGrp="1" noChangeArrowheads="1"/>
          </p:cNvSpPr>
          <p:nvPr>
            <p:ph type="body" idx="1"/>
          </p:nvPr>
        </p:nvSpPr>
        <p:spPr>
          <a:xfrm>
            <a:off x="457200" y="1676400"/>
            <a:ext cx="8305800" cy="4419600"/>
          </a:xfrm>
        </p:spPr>
        <p:txBody>
          <a:bodyPr/>
          <a:lstStyle/>
          <a:p>
            <a:pPr>
              <a:lnSpc>
                <a:spcPts val="3600"/>
              </a:lnSpc>
              <a:spcBef>
                <a:spcPts val="600"/>
              </a:spcBef>
              <a:spcAft>
                <a:spcPts val="600"/>
              </a:spcAft>
            </a:pPr>
            <a:r>
              <a:rPr lang="en-US" altLang="zh-CN" sz="2800" dirty="0">
                <a:solidFill>
                  <a:srgbClr val="00B0F0"/>
                </a:solidFill>
                <a:latin typeface="Times New Roman" panose="02020603050405020304" pitchFamily="18" charset="0"/>
                <a:ea typeface="楷体" panose="02010609060101010101" pitchFamily="49" charset="-122"/>
              </a:rPr>
              <a:t>Under international(public) law</a:t>
            </a:r>
            <a:r>
              <a:rPr lang="en-US" altLang="zh-CN" sz="2800" dirty="0">
                <a:latin typeface="Times New Roman" panose="02020603050405020304" pitchFamily="18" charset="0"/>
                <a:ea typeface="楷体" panose="02010609060101010101" pitchFamily="49" charset="-122"/>
              </a:rPr>
              <a:t>, the jurisdiction of </a:t>
            </a:r>
            <a:r>
              <a:rPr lang="en-US" altLang="zh-CN" sz="2800" dirty="0">
                <a:solidFill>
                  <a:srgbClr val="00B0F0"/>
                </a:solidFill>
                <a:latin typeface="Times New Roman" panose="02020603050405020304" pitchFamily="18" charset="0"/>
                <a:ea typeface="楷体" panose="02010609060101010101" pitchFamily="49" charset="-122"/>
              </a:rPr>
              <a:t>municipal courts </a:t>
            </a:r>
            <a:r>
              <a:rPr lang="en-US" altLang="zh-CN" sz="2800" dirty="0">
                <a:latin typeface="Times New Roman" panose="02020603050405020304" pitchFamily="18" charset="0"/>
                <a:ea typeface="楷体" panose="02010609060101010101" pitchFamily="49" charset="-122"/>
              </a:rPr>
              <a:t>to try an international dispute </a:t>
            </a:r>
            <a:r>
              <a:rPr lang="en-US" altLang="zh-CN" sz="2800" dirty="0">
                <a:solidFill>
                  <a:srgbClr val="00B0F0"/>
                </a:solidFill>
                <a:latin typeface="Times New Roman" panose="02020603050405020304" pitchFamily="18" charset="0"/>
                <a:ea typeface="楷体" panose="02010609060101010101" pitchFamily="49" charset="-122"/>
              </a:rPr>
              <a:t>is limited</a:t>
            </a:r>
            <a:r>
              <a:rPr lang="en-US" altLang="zh-CN" sz="2800" dirty="0">
                <a:latin typeface="Times New Roman" panose="02020603050405020304" pitchFamily="18" charset="0"/>
                <a:ea typeface="楷体" panose="02010609060101010101" pitchFamily="49" charset="-122"/>
              </a:rPr>
              <a:t>.</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Most governing rules are prohibitory: limit the court’s power.</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However, Municipal courts can be called upon to settle international disputes between individuals &amp; corporations from different nations</a:t>
            </a:r>
          </a:p>
          <a:p>
            <a:pPr>
              <a:lnSpc>
                <a:spcPts val="4000"/>
              </a:lnSpc>
              <a:spcBef>
                <a:spcPts val="600"/>
              </a:spcBef>
              <a:spcAft>
                <a:spcPts val="600"/>
              </a:spcAft>
            </a:pPr>
            <a:endParaRPr lang="en-US" altLang="zh-CN" sz="2800" dirty="0">
              <a:solidFill>
                <a:srgbClr val="00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26881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304800"/>
            <a:ext cx="7696200" cy="1219200"/>
          </a:xfrm>
        </p:spPr>
        <p:txBody>
          <a:bodyPr/>
          <a:lstStyle/>
          <a:p>
            <a:r>
              <a:rPr lang="en-US" altLang="zh-CN" sz="3600" dirty="0">
                <a:ea typeface="宋体" charset="-122"/>
              </a:rPr>
              <a:t>Settlement of Disputes</a:t>
            </a:r>
            <a:br>
              <a:rPr lang="en-US" altLang="zh-CN" sz="3600" dirty="0">
                <a:ea typeface="宋体" charset="-122"/>
              </a:rPr>
            </a:br>
            <a:r>
              <a:rPr lang="en-US" altLang="zh-CN" sz="3600" dirty="0">
                <a:ea typeface="宋体" charset="-122"/>
              </a:rPr>
              <a:t>in Municipal Courts </a:t>
            </a:r>
            <a:r>
              <a:rPr lang="zh-CN" altLang="en-US" sz="2000" dirty="0">
                <a:ea typeface="宋体" charset="-122"/>
              </a:rPr>
              <a:t>国内，地方法院</a:t>
            </a:r>
            <a:endParaRPr lang="en-US" altLang="zh-CN" sz="2000" dirty="0">
              <a:ea typeface="宋体" charset="-122"/>
            </a:endParaRPr>
          </a:p>
        </p:txBody>
      </p:sp>
      <p:sp>
        <p:nvSpPr>
          <p:cNvPr id="43011" name="Rectangle 3"/>
          <p:cNvSpPr>
            <a:spLocks noGrp="1" noChangeArrowheads="1"/>
          </p:cNvSpPr>
          <p:nvPr>
            <p:ph type="body" idx="1"/>
          </p:nvPr>
        </p:nvSpPr>
        <p:spPr>
          <a:xfrm>
            <a:off x="457200" y="1676400"/>
            <a:ext cx="8305800" cy="4419600"/>
          </a:xfrm>
        </p:spPr>
        <p:txBody>
          <a:bodyPr/>
          <a:lstStyle/>
          <a:p>
            <a:pPr>
              <a:lnSpc>
                <a:spcPts val="4000"/>
              </a:lnSpc>
              <a:spcBef>
                <a:spcPts val="600"/>
              </a:spcBef>
              <a:spcAft>
                <a:spcPts val="600"/>
              </a:spcAft>
            </a:pPr>
            <a:r>
              <a:rPr lang="en-US" altLang="zh-CN" sz="2800" dirty="0"/>
              <a:t>Includes:</a:t>
            </a:r>
            <a:endParaRPr lang="en-US" altLang="zh-CN" sz="2800" dirty="0">
              <a:ea typeface="宋体" charset="-122"/>
            </a:endParaRPr>
          </a:p>
          <a:p>
            <a:pPr lvl="1">
              <a:lnSpc>
                <a:spcPts val="4000"/>
              </a:lnSpc>
              <a:spcBef>
                <a:spcPts val="600"/>
              </a:spcBef>
              <a:spcAft>
                <a:spcPts val="600"/>
              </a:spcAft>
            </a:pPr>
            <a:r>
              <a:rPr lang="en-US" altLang="zh-CN" sz="2800" dirty="0">
                <a:ea typeface="宋体" charset="-122"/>
              </a:rPr>
              <a:t>Crimes or torts where the wrongful act did not occur in the </a:t>
            </a:r>
            <a:r>
              <a:rPr lang="en-US" altLang="zh-CN" sz="2800" dirty="0">
                <a:solidFill>
                  <a:srgbClr val="00B0F0"/>
                </a:solidFill>
                <a:ea typeface="宋体" charset="-122"/>
              </a:rPr>
              <a:t>forum state </a:t>
            </a:r>
            <a:r>
              <a:rPr lang="zh-CN" altLang="en-US" sz="2000" dirty="0">
                <a:ea typeface="宋体" charset="-122"/>
              </a:rPr>
              <a:t>法院所在国</a:t>
            </a:r>
            <a:endParaRPr lang="en-US" altLang="zh-CN" sz="2000" dirty="0">
              <a:ea typeface="宋体" charset="-122"/>
            </a:endParaRPr>
          </a:p>
          <a:p>
            <a:pPr lvl="1">
              <a:lnSpc>
                <a:spcPts val="4000"/>
              </a:lnSpc>
              <a:spcBef>
                <a:spcPts val="600"/>
              </a:spcBef>
              <a:spcAft>
                <a:spcPts val="600"/>
              </a:spcAft>
            </a:pPr>
            <a:r>
              <a:rPr lang="en-US" altLang="zh-CN" sz="2800" dirty="0">
                <a:solidFill>
                  <a:srgbClr val="000000"/>
                </a:solidFill>
                <a:ea typeface="宋体" charset="-122"/>
              </a:rPr>
              <a:t>Or if it did, where the defendant is not a national of the forum stat</a:t>
            </a:r>
          </a:p>
          <a:p>
            <a:pPr lvl="1">
              <a:lnSpc>
                <a:spcPts val="4000"/>
              </a:lnSpc>
              <a:spcBef>
                <a:spcPts val="600"/>
              </a:spcBef>
              <a:spcAft>
                <a:spcPts val="600"/>
              </a:spcAft>
            </a:pPr>
            <a:r>
              <a:rPr lang="en-US" altLang="zh-CN" sz="2800" dirty="0">
                <a:solidFill>
                  <a:srgbClr val="000000"/>
                </a:solidFill>
                <a:ea typeface="宋体" charset="-122"/>
              </a:rPr>
              <a:t>The contract may not be made in the forum state or carried out there, or both</a:t>
            </a:r>
          </a:p>
        </p:txBody>
      </p:sp>
    </p:spTree>
    <p:extLst>
      <p:ext uri="{BB962C8B-B14F-4D97-AF65-F5344CB8AC3E}">
        <p14:creationId xmlns:p14="http://schemas.microsoft.com/office/powerpoint/2010/main" val="173642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304800"/>
            <a:ext cx="7696200" cy="1219200"/>
          </a:xfrm>
        </p:spPr>
        <p:txBody>
          <a:bodyPr/>
          <a:lstStyle/>
          <a:p>
            <a:r>
              <a:rPr lang="en-US" altLang="zh-CN" sz="3600" b="1" dirty="0">
                <a:latin typeface="Times New Roman" panose="02020603050405020304" pitchFamily="18" charset="0"/>
                <a:ea typeface="楷体" panose="02010609060101010101" pitchFamily="49" charset="-122"/>
              </a:rPr>
              <a:t>Settlement of Disputes</a:t>
            </a:r>
            <a:br>
              <a:rPr lang="en-US" altLang="zh-CN" sz="3600" b="1" dirty="0">
                <a:latin typeface="Times New Roman" panose="02020603050405020304" pitchFamily="18" charset="0"/>
                <a:ea typeface="楷体" panose="02010609060101010101" pitchFamily="49" charset="-122"/>
              </a:rPr>
            </a:br>
            <a:r>
              <a:rPr lang="en-US" altLang="zh-CN" sz="3600" b="1" dirty="0">
                <a:latin typeface="Times New Roman" panose="02020603050405020304" pitchFamily="18" charset="0"/>
                <a:ea typeface="楷体" panose="02010609060101010101" pitchFamily="49" charset="-122"/>
              </a:rPr>
              <a:t>in Municipal Courts </a:t>
            </a:r>
            <a:r>
              <a:rPr lang="zh-CN" altLang="en-US" sz="2000" b="1" dirty="0">
                <a:latin typeface="Times New Roman" panose="02020603050405020304" pitchFamily="18" charset="0"/>
                <a:ea typeface="楷体" panose="02010609060101010101" pitchFamily="49" charset="-122"/>
              </a:rPr>
              <a:t>国内，地方法院</a:t>
            </a:r>
            <a:endParaRPr lang="en-US" altLang="zh-CN" sz="2000" b="1" dirty="0">
              <a:latin typeface="Times New Roman" panose="02020603050405020304" pitchFamily="18" charset="0"/>
              <a:ea typeface="楷体" panose="02010609060101010101" pitchFamily="49" charset="-122"/>
            </a:endParaRPr>
          </a:p>
        </p:txBody>
      </p:sp>
      <p:sp>
        <p:nvSpPr>
          <p:cNvPr id="43011" name="Rectangle 3"/>
          <p:cNvSpPr>
            <a:spLocks noGrp="1" noChangeArrowheads="1"/>
          </p:cNvSpPr>
          <p:nvPr>
            <p:ph type="body" idx="1"/>
          </p:nvPr>
        </p:nvSpPr>
        <p:spPr>
          <a:xfrm>
            <a:off x="457200" y="1676400"/>
            <a:ext cx="8305800" cy="4419600"/>
          </a:xfrm>
        </p:spPr>
        <p:txBody>
          <a:bodyPr/>
          <a:lstStyle/>
          <a:p>
            <a:pPr>
              <a:lnSpc>
                <a:spcPts val="4200"/>
              </a:lnSpc>
              <a:spcBef>
                <a:spcPts val="600"/>
              </a:spcBef>
              <a:spcAft>
                <a:spcPts val="600"/>
              </a:spcAft>
            </a:pPr>
            <a:r>
              <a:rPr lang="en-US" altLang="zh-CN" sz="2800" b="1" dirty="0">
                <a:solidFill>
                  <a:srgbClr val="FF0000"/>
                </a:solidFill>
                <a:latin typeface="Times New Roman" panose="02020603050405020304" pitchFamily="18" charset="0"/>
                <a:ea typeface="楷体" panose="02010609060101010101" pitchFamily="49" charset="-122"/>
              </a:rPr>
              <a:t>Jurisdiction</a:t>
            </a:r>
            <a:r>
              <a:rPr lang="en-US" altLang="zh-CN" sz="2800" b="1"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a:t>
            </a:r>
            <a:r>
              <a:rPr lang="en-US" altLang="zh-CN" sz="2800" dirty="0">
                <a:solidFill>
                  <a:srgbClr val="00B0F0"/>
                </a:solidFill>
                <a:latin typeface="Times New Roman" panose="02020603050405020304" pitchFamily="18" charset="0"/>
                <a:ea typeface="楷体" panose="02010609060101010101" pitchFamily="49" charset="-122"/>
              </a:rPr>
              <a:t>competence</a:t>
            </a:r>
            <a:r>
              <a:rPr lang="zh-CN" altLang="en-US" sz="16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or ability of a national court to exercise</a:t>
            </a:r>
            <a:r>
              <a:rPr lang="zh-CN" altLang="en-US" sz="16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power to </a:t>
            </a:r>
            <a:r>
              <a:rPr lang="en-US" altLang="zh-CN" sz="2800" dirty="0">
                <a:solidFill>
                  <a:srgbClr val="00B0F0"/>
                </a:solidFill>
                <a:latin typeface="Times New Roman" panose="02020603050405020304" pitchFamily="18" charset="0"/>
                <a:ea typeface="楷体" panose="02010609060101010101" pitchFamily="49" charset="-122"/>
              </a:rPr>
              <a:t>hear/try a case</a:t>
            </a:r>
            <a:endParaRPr lang="en-US" altLang="zh-CN" sz="1400" dirty="0">
              <a:latin typeface="Times New Roman" panose="02020603050405020304" pitchFamily="18" charset="0"/>
              <a:ea typeface="楷体" panose="02010609060101010101" pitchFamily="49" charset="-122"/>
            </a:endParaRPr>
          </a:p>
          <a:p>
            <a:pPr>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Jurisdiction in Criminal Cases</a:t>
            </a:r>
          </a:p>
          <a:p>
            <a:pPr>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Jurisdiction in Civil Cases</a:t>
            </a:r>
          </a:p>
          <a:p>
            <a:pPr lvl="1">
              <a:lnSpc>
                <a:spcPts val="4200"/>
              </a:lnSpc>
              <a:spcBef>
                <a:spcPts val="600"/>
              </a:spcBef>
              <a:spcAft>
                <a:spcPts val="6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In </a:t>
            </a:r>
            <a:r>
              <a:rPr lang="en-US" altLang="zh-CN" sz="2800" i="1" dirty="0" err="1">
                <a:latin typeface="Times New Roman" panose="02020603050405020304" pitchFamily="18" charset="0"/>
                <a:ea typeface="楷体" panose="02010609060101010101" pitchFamily="49" charset="-122"/>
              </a:rPr>
              <a:t>personam</a:t>
            </a:r>
            <a:r>
              <a:rPr lang="en-US" altLang="zh-CN" sz="2800" dirty="0">
                <a:latin typeface="Times New Roman" panose="02020603050405020304" pitchFamily="18" charset="0"/>
                <a:ea typeface="楷体" panose="02010609060101010101" pitchFamily="49" charset="-122"/>
              </a:rPr>
              <a:t> jurisdiction: over individual or juridical person</a:t>
            </a:r>
          </a:p>
          <a:p>
            <a:pPr lvl="1">
              <a:lnSpc>
                <a:spcPts val="4200"/>
              </a:lnSpc>
              <a:spcBef>
                <a:spcPts val="600"/>
              </a:spcBef>
              <a:spcAft>
                <a:spcPts val="60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In </a:t>
            </a:r>
            <a:r>
              <a:rPr lang="en-US" altLang="zh-CN" sz="2800" i="1" dirty="0">
                <a:latin typeface="Times New Roman" panose="02020603050405020304" pitchFamily="18" charset="0"/>
                <a:ea typeface="楷体" panose="02010609060101010101" pitchFamily="49" charset="-122"/>
              </a:rPr>
              <a:t>rem</a:t>
            </a:r>
            <a:r>
              <a:rPr lang="en-US" altLang="zh-CN" sz="2800" dirty="0">
                <a:latin typeface="Times New Roman" panose="02020603050405020304" pitchFamily="18" charset="0"/>
                <a:ea typeface="楷体" panose="02010609060101010101" pitchFamily="49" charset="-122"/>
              </a:rPr>
              <a:t> jurisdiction: over property</a:t>
            </a:r>
          </a:p>
          <a:p>
            <a:pPr>
              <a:lnSpc>
                <a:spcPts val="4200"/>
              </a:lnSpc>
              <a:spcBef>
                <a:spcPts val="600"/>
              </a:spcBef>
              <a:spcAft>
                <a:spcPts val="600"/>
              </a:spcAft>
            </a:pPr>
            <a:endParaRPr lang="en-US" altLang="zh-CN" sz="30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200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533400"/>
            <a:ext cx="7924800" cy="838200"/>
          </a:xfrm>
        </p:spPr>
        <p:txBody>
          <a:bodyPr/>
          <a:lstStyle/>
          <a:p>
            <a:r>
              <a:rPr lang="en-US" altLang="zh-CN" sz="3600" b="1" dirty="0">
                <a:latin typeface="Times New Roman" panose="02020603050405020304" pitchFamily="18" charset="0"/>
                <a:ea typeface="楷体" panose="02010609060101010101" pitchFamily="49" charset="-122"/>
              </a:rPr>
              <a:t>Jurisdiction in Criminal Cases</a:t>
            </a:r>
          </a:p>
        </p:txBody>
      </p:sp>
      <p:sp>
        <p:nvSpPr>
          <p:cNvPr id="44035" name="Rectangle 3"/>
          <p:cNvSpPr>
            <a:spLocks noGrp="1" noChangeArrowheads="1"/>
          </p:cNvSpPr>
          <p:nvPr>
            <p:ph type="body" idx="1"/>
          </p:nvPr>
        </p:nvSpPr>
        <p:spPr>
          <a:xfrm>
            <a:off x="533400" y="1600200"/>
            <a:ext cx="8001000" cy="4648200"/>
          </a:xfrm>
        </p:spPr>
        <p:txBody>
          <a:bodyPr/>
          <a:lstStyle/>
          <a:p>
            <a:pPr marL="360000" indent="-360000">
              <a:lnSpc>
                <a:spcPct val="150000"/>
              </a:lnSpc>
              <a:spcAft>
                <a:spcPts val="600"/>
              </a:spcAft>
            </a:pPr>
            <a:r>
              <a:rPr lang="en-US" altLang="zh-CN" sz="2800" dirty="0">
                <a:latin typeface="Times New Roman" panose="02020603050405020304" pitchFamily="18" charset="0"/>
                <a:ea typeface="楷体" panose="02010609060101010101" pitchFamily="49" charset="-122"/>
              </a:rPr>
              <a:t>Criminal prosecutions</a:t>
            </a:r>
            <a:r>
              <a:rPr lang="en-US" altLang="zh-CN"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may be conducted where there is some nexus</a:t>
            </a:r>
            <a:r>
              <a:rPr lang="en-US" altLang="zh-CN" sz="20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between the regulating nation (the forum) and the crime or criminal. </a:t>
            </a:r>
          </a:p>
          <a:p>
            <a:pPr marL="360000" indent="-360000">
              <a:lnSpc>
                <a:spcPct val="150000"/>
              </a:lnSpc>
              <a:spcAft>
                <a:spcPts val="600"/>
              </a:spcAft>
            </a:pPr>
            <a:r>
              <a:rPr lang="en-US" altLang="zh-CN" sz="2800" dirty="0">
                <a:latin typeface="Times New Roman" panose="02020603050405020304" pitchFamily="18" charset="0"/>
                <a:ea typeface="楷体" panose="02010609060101010101" pitchFamily="49" charset="-122"/>
              </a:rPr>
              <a:t>The </a:t>
            </a:r>
            <a:r>
              <a:rPr lang="en-US" altLang="zh-CN" sz="2800" dirty="0">
                <a:solidFill>
                  <a:srgbClr val="00B0F0"/>
                </a:solidFill>
                <a:latin typeface="Times New Roman" panose="02020603050405020304" pitchFamily="18" charset="0"/>
                <a:ea typeface="楷体" panose="02010609060101010101" pitchFamily="49" charset="-122"/>
              </a:rPr>
              <a:t>connection</a:t>
            </a:r>
            <a:r>
              <a:rPr lang="en-US" altLang="zh-CN" sz="2800" dirty="0">
                <a:latin typeface="Times New Roman" panose="02020603050405020304" pitchFamily="18" charset="0"/>
                <a:ea typeface="楷体" panose="02010609060101010101" pitchFamily="49" charset="-122"/>
              </a:rPr>
              <a:t> between the forum and person </a:t>
            </a:r>
            <a:r>
              <a:rPr lang="en-US" altLang="zh-CN" sz="2800" dirty="0">
                <a:solidFill>
                  <a:srgbClr val="00B0F0"/>
                </a:solidFill>
                <a:latin typeface="Times New Roman" panose="02020603050405020304" pitchFamily="18" charset="0"/>
                <a:ea typeface="楷体" panose="02010609060101010101" pitchFamily="49" charset="-122"/>
              </a:rPr>
              <a:t>must be reasonable, </a:t>
            </a:r>
            <a:r>
              <a:rPr lang="en-US" altLang="zh-CN" sz="2800" dirty="0">
                <a:latin typeface="Times New Roman" panose="02020603050405020304" pitchFamily="18" charset="0"/>
                <a:ea typeface="楷体" panose="02010609060101010101" pitchFamily="49" charset="-122"/>
              </a:rPr>
              <a:t>then a municipal court may get the jurisdiction.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533400"/>
            <a:ext cx="7924800" cy="838200"/>
          </a:xfrm>
        </p:spPr>
        <p:txBody>
          <a:bodyPr/>
          <a:lstStyle/>
          <a:p>
            <a:r>
              <a:rPr lang="en-US" altLang="zh-CN" sz="3600" b="1" dirty="0">
                <a:latin typeface="Times New Roman" panose="02020603050405020304" pitchFamily="18" charset="0"/>
                <a:ea typeface="楷体" panose="02010609060101010101" pitchFamily="49" charset="-122"/>
              </a:rPr>
              <a:t>Jurisdiction in Criminal Cases</a:t>
            </a:r>
          </a:p>
        </p:txBody>
      </p:sp>
      <p:sp>
        <p:nvSpPr>
          <p:cNvPr id="44035" name="Rectangle 3"/>
          <p:cNvSpPr>
            <a:spLocks noGrp="1" noChangeArrowheads="1"/>
          </p:cNvSpPr>
          <p:nvPr>
            <p:ph type="body" idx="1"/>
          </p:nvPr>
        </p:nvSpPr>
        <p:spPr>
          <a:xfrm>
            <a:off x="152400" y="1676400"/>
            <a:ext cx="8839200" cy="4648200"/>
          </a:xfrm>
        </p:spPr>
        <p:txBody>
          <a:bodyPr/>
          <a:lstStyle/>
          <a:p>
            <a:pPr marL="360000" indent="-360000">
              <a:lnSpc>
                <a:spcPts val="3500"/>
              </a:lnSpc>
              <a:spcBef>
                <a:spcPts val="600"/>
              </a:spcBef>
              <a:spcAft>
                <a:spcPts val="600"/>
              </a:spcAft>
            </a:pPr>
            <a:r>
              <a:rPr lang="en-US" altLang="zh-CN" sz="2800" dirty="0">
                <a:latin typeface="Times New Roman" panose="02020603050405020304" pitchFamily="18" charset="0"/>
                <a:ea typeface="楷体" panose="02010609060101010101" pitchFamily="49" charset="-122"/>
              </a:rPr>
              <a:t>Four nexuses justify criminal jurisdiction:</a:t>
            </a:r>
          </a:p>
          <a:p>
            <a:pPr lvl="1">
              <a:lnSpc>
                <a:spcPts val="3500"/>
              </a:lnSpc>
              <a:spcBef>
                <a:spcPts val="600"/>
              </a:spcBef>
              <a:spcAft>
                <a:spcPts val="600"/>
              </a:spcAft>
              <a:buSzPct val="100000"/>
              <a:buFont typeface="Wingdings" pitchFamily="2" charset="2"/>
              <a:buChar char="Ø"/>
            </a:pPr>
            <a:r>
              <a:rPr lang="en-US" altLang="zh-CN" sz="2800" b="1" dirty="0">
                <a:latin typeface="Times New Roman" panose="02020603050405020304" pitchFamily="18" charset="0"/>
                <a:ea typeface="楷体" panose="02010609060101010101" pitchFamily="49" charset="-122"/>
              </a:rPr>
              <a:t>Territorial nexus</a:t>
            </a:r>
            <a:r>
              <a:rPr lang="en-US" altLang="zh-CN" sz="28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属地管辖</a:t>
            </a:r>
            <a:r>
              <a:rPr lang="en-US" altLang="zh-CN" sz="2800" dirty="0">
                <a:latin typeface="Times New Roman" panose="02020603050405020304" pitchFamily="18" charset="0"/>
                <a:ea typeface="楷体" panose="02010609060101010101" pitchFamily="49" charset="-122"/>
              </a:rPr>
              <a:t>– place where the crime </a:t>
            </a: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offense</a:t>
            </a: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is committed determines jurisdiction.</a:t>
            </a:r>
          </a:p>
          <a:p>
            <a:pPr lvl="1">
              <a:lnSpc>
                <a:spcPts val="3500"/>
              </a:lnSpc>
              <a:spcBef>
                <a:spcPts val="600"/>
              </a:spcBef>
              <a:spcAft>
                <a:spcPts val="600"/>
              </a:spcAft>
              <a:buSzPct val="100000"/>
              <a:buFont typeface="Wingdings" pitchFamily="2" charset="2"/>
              <a:buChar char="Ø"/>
            </a:pPr>
            <a:r>
              <a:rPr lang="en-US" altLang="zh-CN" sz="2800" b="1" dirty="0">
                <a:latin typeface="Times New Roman" panose="02020603050405020304" pitchFamily="18" charset="0"/>
                <a:ea typeface="楷体" panose="02010609060101010101" pitchFamily="49" charset="-122"/>
              </a:rPr>
              <a:t>Nationality nexus</a:t>
            </a:r>
            <a:r>
              <a:rPr lang="en-US" altLang="zh-CN" sz="2800" dirty="0">
                <a:latin typeface="Times New Roman" panose="02020603050405020304" pitchFamily="18" charset="0"/>
                <a:ea typeface="楷体" panose="02010609060101010101" pitchFamily="49" charset="-122"/>
              </a:rPr>
              <a:t>– looks at nationality of person committing the crime to determine jurisdiction.</a:t>
            </a:r>
          </a:p>
          <a:p>
            <a:pPr lvl="1">
              <a:lnSpc>
                <a:spcPts val="3500"/>
              </a:lnSpc>
              <a:spcBef>
                <a:spcPts val="600"/>
              </a:spcBef>
              <a:spcAft>
                <a:spcPts val="600"/>
              </a:spcAft>
              <a:buSzPct val="100000"/>
              <a:buFont typeface="Wingdings" pitchFamily="2" charset="2"/>
              <a:buChar char="Ø"/>
            </a:pPr>
            <a:r>
              <a:rPr lang="en-US" altLang="zh-CN" sz="2800" b="1" dirty="0">
                <a:latin typeface="Times New Roman" panose="02020603050405020304" pitchFamily="18" charset="0"/>
                <a:ea typeface="楷体" panose="02010609060101010101" pitchFamily="49" charset="-122"/>
              </a:rPr>
              <a:t>Protective nexus</a:t>
            </a:r>
            <a:r>
              <a:rPr lang="en-US" altLang="zh-CN" sz="2800" dirty="0">
                <a:latin typeface="Times New Roman" panose="02020603050405020304" pitchFamily="18" charset="0"/>
                <a:ea typeface="楷体" panose="02010609060101010101" pitchFamily="49" charset="-122"/>
              </a:rPr>
              <a:t>– jurisdiction lies when national or international interest of the forum is injured.</a:t>
            </a:r>
          </a:p>
          <a:p>
            <a:pPr lvl="1">
              <a:lnSpc>
                <a:spcPts val="3500"/>
              </a:lnSpc>
              <a:spcBef>
                <a:spcPts val="600"/>
              </a:spcBef>
              <a:spcAft>
                <a:spcPts val="600"/>
              </a:spcAft>
              <a:buSzPct val="100000"/>
              <a:buFont typeface="Wingdings" pitchFamily="2" charset="2"/>
              <a:buChar char="Ø"/>
            </a:pPr>
            <a:r>
              <a:rPr lang="en-US" altLang="zh-CN" sz="2800" b="1" dirty="0">
                <a:latin typeface="Times New Roman" panose="02020603050405020304" pitchFamily="18" charset="0"/>
                <a:ea typeface="楷体" panose="02010609060101010101" pitchFamily="49" charset="-122"/>
              </a:rPr>
              <a:t>Universality nexus</a:t>
            </a:r>
            <a:r>
              <a:rPr lang="en-US" altLang="zh-CN" sz="2800" dirty="0">
                <a:latin typeface="Times New Roman" panose="02020603050405020304" pitchFamily="18" charset="0"/>
                <a:ea typeface="楷体" panose="02010609060101010101" pitchFamily="49" charset="-122"/>
              </a:rPr>
              <a:t> </a:t>
            </a:r>
            <a:r>
              <a:rPr lang="zh-CN" altLang="en-US" sz="1600" dirty="0">
                <a:latin typeface="Times New Roman" panose="02020603050405020304" pitchFamily="18" charset="0"/>
                <a:ea typeface="楷体" panose="02010609060101010101" pitchFamily="49" charset="-122"/>
              </a:rPr>
              <a:t>普遍管辖</a:t>
            </a:r>
            <a:r>
              <a:rPr lang="en-US" altLang="zh-CN" sz="2800" dirty="0">
                <a:latin typeface="Times New Roman" panose="02020603050405020304" pitchFamily="18" charset="0"/>
                <a:ea typeface="楷体" panose="02010609060101010101" pitchFamily="49" charset="-122"/>
              </a:rPr>
              <a:t>– courts have jurisdiction over crimes of universal concern, such as slavery and hijacking</a:t>
            </a:r>
            <a:r>
              <a:rPr lang="zh-CN" altLang="en-US" sz="1400" dirty="0">
                <a:latin typeface="Times New Roman" panose="02020603050405020304" pitchFamily="18" charset="0"/>
                <a:ea typeface="楷体" panose="02010609060101010101" pitchFamily="49" charset="-122"/>
              </a:rPr>
              <a:t>劫机</a:t>
            </a:r>
            <a:r>
              <a:rPr lang="en-US" altLang="zh-CN" sz="28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78743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533400"/>
            <a:ext cx="7924800" cy="838200"/>
          </a:xfrm>
        </p:spPr>
        <p:txBody>
          <a:bodyPr/>
          <a:lstStyle/>
          <a:p>
            <a:r>
              <a:rPr lang="en-US" altLang="zh-CN" sz="3600">
                <a:ea typeface="宋体" charset="-122"/>
              </a:rPr>
              <a:t>Jurisdiction in Criminal Cases</a:t>
            </a:r>
          </a:p>
        </p:txBody>
      </p:sp>
      <p:sp>
        <p:nvSpPr>
          <p:cNvPr id="44035" name="Rectangle 3"/>
          <p:cNvSpPr>
            <a:spLocks noGrp="1" noChangeArrowheads="1"/>
          </p:cNvSpPr>
          <p:nvPr>
            <p:ph type="body" idx="1"/>
          </p:nvPr>
        </p:nvSpPr>
        <p:spPr>
          <a:xfrm>
            <a:off x="152400" y="1676400"/>
            <a:ext cx="8839200" cy="4648200"/>
          </a:xfrm>
        </p:spPr>
        <p:txBody>
          <a:bodyPr/>
          <a:lstStyle/>
          <a:p>
            <a:pPr marL="360000" indent="-360000">
              <a:lnSpc>
                <a:spcPts val="3500"/>
              </a:lnSpc>
              <a:spcBef>
                <a:spcPts val="600"/>
              </a:spcBef>
              <a:spcAft>
                <a:spcPts val="600"/>
              </a:spcAft>
            </a:pPr>
            <a:r>
              <a:rPr lang="en-US" altLang="zh-CN" dirty="0"/>
              <a:t>Exercise of jurisdiction must be reasonable:</a:t>
            </a:r>
          </a:p>
          <a:p>
            <a:pPr lvl="1">
              <a:lnSpc>
                <a:spcPts val="3500"/>
              </a:lnSpc>
              <a:spcBef>
                <a:spcPts val="600"/>
              </a:spcBef>
              <a:spcAft>
                <a:spcPts val="600"/>
              </a:spcAft>
              <a:buSzPct val="100000"/>
              <a:buFont typeface="Wingdings" pitchFamily="2" charset="2"/>
              <a:buChar char="Ø"/>
            </a:pPr>
            <a:r>
              <a:rPr lang="en-US" altLang="zh-CN" sz="2800" dirty="0">
                <a:ea typeface="宋体" charset="-122"/>
              </a:rPr>
              <a:t>1. The criminal activity must have a </a:t>
            </a:r>
            <a:r>
              <a:rPr lang="en-US" altLang="zh-CN" sz="2800" dirty="0">
                <a:solidFill>
                  <a:srgbClr val="00B0F0"/>
                </a:solidFill>
                <a:ea typeface="宋体" charset="-122"/>
              </a:rPr>
              <a:t>substantial effect</a:t>
            </a:r>
            <a:r>
              <a:rPr lang="en-US" altLang="zh-CN" sz="2800" dirty="0">
                <a:ea typeface="宋体" charset="-122"/>
              </a:rPr>
              <a:t> on the forum.</a:t>
            </a:r>
          </a:p>
          <a:p>
            <a:pPr lvl="1">
              <a:lnSpc>
                <a:spcPts val="3500"/>
              </a:lnSpc>
              <a:spcBef>
                <a:spcPts val="600"/>
              </a:spcBef>
              <a:spcAft>
                <a:spcPts val="600"/>
              </a:spcAft>
              <a:buSzPct val="100000"/>
              <a:buFont typeface="Wingdings" pitchFamily="2" charset="2"/>
              <a:buChar char="Ø"/>
            </a:pPr>
            <a:r>
              <a:rPr lang="en-US" altLang="zh-CN" sz="2800" dirty="0">
                <a:ea typeface="宋体" charset="-122"/>
              </a:rPr>
              <a:t>2. The accused or the victim must have a </a:t>
            </a:r>
            <a:r>
              <a:rPr lang="en-US" altLang="zh-CN" sz="2800" dirty="0">
                <a:solidFill>
                  <a:srgbClr val="00B0F0"/>
                </a:solidFill>
                <a:ea typeface="宋体" charset="-122"/>
              </a:rPr>
              <a:t>genuine link </a:t>
            </a:r>
            <a:r>
              <a:rPr lang="en-US" altLang="zh-CN" sz="2800" dirty="0">
                <a:ea typeface="宋体" charset="-122"/>
              </a:rPr>
              <a:t>with the forum.</a:t>
            </a:r>
          </a:p>
          <a:p>
            <a:pPr lvl="1">
              <a:lnSpc>
                <a:spcPts val="3500"/>
              </a:lnSpc>
              <a:spcBef>
                <a:spcPts val="600"/>
              </a:spcBef>
              <a:spcAft>
                <a:spcPts val="600"/>
              </a:spcAft>
              <a:buSzPct val="100000"/>
              <a:buFont typeface="Wingdings" pitchFamily="2" charset="2"/>
              <a:buChar char="Ø"/>
            </a:pPr>
            <a:r>
              <a:rPr lang="en-US" altLang="zh-CN" sz="2800" dirty="0">
                <a:ea typeface="宋体" charset="-122"/>
              </a:rPr>
              <a:t>3. The forum must have an interest in the regulated activity.</a:t>
            </a:r>
          </a:p>
          <a:p>
            <a:pPr lvl="1">
              <a:lnSpc>
                <a:spcPts val="3500"/>
              </a:lnSpc>
              <a:spcBef>
                <a:spcPts val="600"/>
              </a:spcBef>
              <a:spcAft>
                <a:spcPts val="600"/>
              </a:spcAft>
              <a:buSzPct val="100000"/>
              <a:buFont typeface="Wingdings" pitchFamily="2" charset="2"/>
              <a:buChar char="Ø"/>
            </a:pPr>
            <a:r>
              <a:rPr lang="en-US" altLang="zh-CN" sz="2800" dirty="0">
                <a:ea typeface="宋体" charset="-122"/>
              </a:rPr>
              <a:t>4. Justified expectation must be protected by the forum’s regulation.</a:t>
            </a:r>
          </a:p>
        </p:txBody>
      </p:sp>
    </p:spTree>
    <p:extLst>
      <p:ext uri="{BB962C8B-B14F-4D97-AF65-F5344CB8AC3E}">
        <p14:creationId xmlns:p14="http://schemas.microsoft.com/office/powerpoint/2010/main" val="244930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533400"/>
            <a:ext cx="7924800" cy="838200"/>
          </a:xfrm>
        </p:spPr>
        <p:txBody>
          <a:bodyPr/>
          <a:lstStyle/>
          <a:p>
            <a:r>
              <a:rPr lang="en-US" altLang="zh-CN" sz="3600">
                <a:ea typeface="宋体" charset="-122"/>
              </a:rPr>
              <a:t>Jurisdiction in Criminal Cases</a:t>
            </a:r>
          </a:p>
        </p:txBody>
      </p:sp>
      <p:sp>
        <p:nvSpPr>
          <p:cNvPr id="44035" name="Rectangle 3"/>
          <p:cNvSpPr>
            <a:spLocks noGrp="1" noChangeArrowheads="1"/>
          </p:cNvSpPr>
          <p:nvPr>
            <p:ph type="body" idx="1"/>
          </p:nvPr>
        </p:nvSpPr>
        <p:spPr>
          <a:xfrm>
            <a:off x="152400" y="1676400"/>
            <a:ext cx="8839200" cy="4648200"/>
          </a:xfrm>
        </p:spPr>
        <p:txBody>
          <a:bodyPr/>
          <a:lstStyle/>
          <a:p>
            <a:pPr marL="360000" indent="-360000">
              <a:lnSpc>
                <a:spcPts val="4200"/>
              </a:lnSpc>
              <a:spcBef>
                <a:spcPts val="600"/>
              </a:spcBef>
              <a:spcAft>
                <a:spcPts val="600"/>
              </a:spcAft>
            </a:pPr>
            <a:r>
              <a:rPr lang="en-US" altLang="zh-CN" dirty="0"/>
              <a:t>Exercise of jurisdiction must be reasonable:</a:t>
            </a:r>
          </a:p>
          <a:p>
            <a:pPr lvl="1">
              <a:lnSpc>
                <a:spcPts val="4200"/>
              </a:lnSpc>
              <a:spcBef>
                <a:spcPts val="600"/>
              </a:spcBef>
              <a:spcAft>
                <a:spcPts val="600"/>
              </a:spcAft>
              <a:buSzPct val="100000"/>
              <a:buFont typeface="Wingdings" pitchFamily="2" charset="2"/>
              <a:buChar char="Ø"/>
            </a:pPr>
            <a:r>
              <a:rPr lang="en-US" altLang="zh-CN" sz="2800" dirty="0">
                <a:ea typeface="宋体" charset="-122"/>
              </a:rPr>
              <a:t>5. Other country’s interests must not be harmed.</a:t>
            </a:r>
          </a:p>
          <a:p>
            <a:pPr lvl="1">
              <a:lnSpc>
                <a:spcPts val="4200"/>
              </a:lnSpc>
              <a:spcBef>
                <a:spcPts val="600"/>
              </a:spcBef>
              <a:spcAft>
                <a:spcPts val="600"/>
              </a:spcAft>
              <a:buSzPct val="100000"/>
              <a:buFont typeface="Wingdings" pitchFamily="2" charset="2"/>
              <a:buChar char="Ø"/>
            </a:pPr>
            <a:r>
              <a:rPr lang="en-US" altLang="zh-CN" sz="2800" dirty="0">
                <a:ea typeface="宋体" charset="-122"/>
              </a:rPr>
              <a:t>6. The interests of the international community must be served.</a:t>
            </a:r>
          </a:p>
          <a:p>
            <a:pPr lvl="1">
              <a:lnSpc>
                <a:spcPts val="4200"/>
              </a:lnSpc>
              <a:spcBef>
                <a:spcPts val="600"/>
              </a:spcBef>
              <a:spcAft>
                <a:spcPts val="600"/>
              </a:spcAft>
              <a:buSzPct val="100000"/>
              <a:buFont typeface="Wingdings" pitchFamily="2" charset="2"/>
              <a:buChar char="Ø"/>
            </a:pPr>
            <a:r>
              <a:rPr lang="en-US" altLang="zh-CN" sz="2800" dirty="0">
                <a:ea typeface="宋体" charset="-122"/>
              </a:rPr>
              <a:t>7. The forum’s regulation must be consistent with the international community’s traditions.</a:t>
            </a:r>
          </a:p>
        </p:txBody>
      </p:sp>
    </p:spTree>
    <p:extLst>
      <p:ext uri="{BB962C8B-B14F-4D97-AF65-F5344CB8AC3E}">
        <p14:creationId xmlns:p14="http://schemas.microsoft.com/office/powerpoint/2010/main" val="376435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533400"/>
            <a:ext cx="7696200" cy="838200"/>
          </a:xfrm>
        </p:spPr>
        <p:txBody>
          <a:bodyPr/>
          <a:lstStyle/>
          <a:p>
            <a:r>
              <a:rPr lang="en-US" altLang="zh-CN" sz="3600" b="1" dirty="0">
                <a:latin typeface="Times New Roman" panose="02020603050405020304" pitchFamily="18" charset="0"/>
                <a:ea typeface="楷体" panose="02010609060101010101" pitchFamily="49" charset="-122"/>
              </a:rPr>
              <a:t>Jurisdiction in Civil Cases</a:t>
            </a:r>
            <a:r>
              <a:rPr lang="zh-CN" altLang="en-US" sz="1600" b="1" dirty="0">
                <a:latin typeface="Times New Roman" panose="02020603050405020304" pitchFamily="18" charset="0"/>
                <a:ea typeface="楷体" panose="02010609060101010101" pitchFamily="49" charset="-122"/>
              </a:rPr>
              <a:t>民事案件</a:t>
            </a:r>
            <a:endParaRPr lang="en-US" altLang="zh-CN" sz="1600" b="1" dirty="0">
              <a:latin typeface="Times New Roman" panose="02020603050405020304" pitchFamily="18" charset="0"/>
              <a:ea typeface="楷体" panose="02010609060101010101" pitchFamily="49" charset="-122"/>
            </a:endParaRPr>
          </a:p>
        </p:txBody>
      </p:sp>
      <p:sp>
        <p:nvSpPr>
          <p:cNvPr id="45059" name="Rectangle 3"/>
          <p:cNvSpPr>
            <a:spLocks noGrp="1" noChangeArrowheads="1"/>
          </p:cNvSpPr>
          <p:nvPr>
            <p:ph type="body" idx="1"/>
          </p:nvPr>
        </p:nvSpPr>
        <p:spPr>
          <a:xfrm>
            <a:off x="457200" y="1676400"/>
            <a:ext cx="8534400" cy="4876800"/>
          </a:xfrm>
        </p:spPr>
        <p:txBody>
          <a:bodyPr/>
          <a:lstStyle/>
          <a:p>
            <a:pPr>
              <a:lnSpc>
                <a:spcPts val="3800"/>
              </a:lnSpc>
              <a:spcAft>
                <a:spcPts val="600"/>
              </a:spcAft>
            </a:pPr>
            <a:r>
              <a:rPr lang="en-US" altLang="zh-CN" sz="2800" dirty="0">
                <a:latin typeface="Times New Roman" panose="02020603050405020304" pitchFamily="18" charset="0"/>
                <a:ea typeface="楷体" panose="02010609060101010101" pitchFamily="49" charset="-122"/>
              </a:rPr>
              <a:t>Over disputes between parties who </a:t>
            </a:r>
            <a:r>
              <a:rPr lang="en-US" altLang="zh-CN" sz="2800" dirty="0">
                <a:solidFill>
                  <a:srgbClr val="00B0F0"/>
                </a:solidFill>
                <a:latin typeface="Times New Roman" panose="02020603050405020304" pitchFamily="18" charset="0"/>
                <a:ea typeface="楷体" panose="02010609060101010101" pitchFamily="49" charset="-122"/>
              </a:rPr>
              <a:t>appear within the territory </a:t>
            </a:r>
            <a:r>
              <a:rPr lang="en-US" altLang="zh-CN" sz="2800" dirty="0">
                <a:latin typeface="Times New Roman" panose="02020603050405020304" pitchFamily="18" charset="0"/>
                <a:ea typeface="楷体" panose="02010609060101010101" pitchFamily="49" charset="-122"/>
              </a:rPr>
              <a:t>of the forum state.</a:t>
            </a:r>
          </a:p>
          <a:p>
            <a:pPr>
              <a:lnSpc>
                <a:spcPts val="3800"/>
              </a:lnSpc>
              <a:spcAft>
                <a:spcPts val="600"/>
              </a:spcAft>
            </a:pPr>
            <a:r>
              <a:rPr lang="en-US" altLang="zh-CN" sz="2800" dirty="0">
                <a:latin typeface="Times New Roman" panose="02020603050405020304" pitchFamily="18" charset="0"/>
                <a:ea typeface="楷体" panose="02010609060101010101" pitchFamily="49" charset="-122"/>
              </a:rPr>
              <a:t>Based upon either </a:t>
            </a:r>
            <a:r>
              <a:rPr lang="en-US" altLang="zh-CN" sz="2800" i="1" dirty="0">
                <a:latin typeface="Times New Roman" panose="02020603050405020304" pitchFamily="18" charset="0"/>
                <a:ea typeface="楷体" panose="02010609060101010101" pitchFamily="49" charset="-122"/>
              </a:rPr>
              <a:t>in </a:t>
            </a:r>
            <a:r>
              <a:rPr lang="en-US" altLang="zh-CN" sz="2800" i="1" dirty="0" err="1">
                <a:latin typeface="Times New Roman" panose="02020603050405020304" pitchFamily="18" charset="0"/>
                <a:ea typeface="楷体" panose="02010609060101010101" pitchFamily="49" charset="-122"/>
              </a:rPr>
              <a:t>personam</a:t>
            </a:r>
            <a:r>
              <a:rPr lang="en-US" altLang="zh-CN" sz="2800" dirty="0">
                <a:latin typeface="Times New Roman" panose="02020603050405020304" pitchFamily="18" charset="0"/>
                <a:ea typeface="楷体" panose="02010609060101010101" pitchFamily="49" charset="-122"/>
              </a:rPr>
              <a:t> </a:t>
            </a:r>
            <a:r>
              <a:rPr lang="zh-CN" altLang="en-US" sz="1800" dirty="0">
                <a:latin typeface="Times New Roman" panose="02020603050405020304" pitchFamily="18" charset="0"/>
                <a:ea typeface="楷体" panose="02010609060101010101" pitchFamily="49" charset="-122"/>
              </a:rPr>
              <a:t>对人管辖权</a:t>
            </a:r>
            <a:r>
              <a:rPr lang="en-US" altLang="zh-CN" sz="2800" dirty="0">
                <a:latin typeface="Times New Roman" panose="02020603050405020304" pitchFamily="18" charset="0"/>
                <a:ea typeface="楷体" panose="02010609060101010101" pitchFamily="49" charset="-122"/>
              </a:rPr>
              <a:t>or </a:t>
            </a:r>
            <a:r>
              <a:rPr lang="en-US" altLang="zh-CN" sz="2800" i="1" dirty="0">
                <a:latin typeface="Times New Roman" panose="02020603050405020304" pitchFamily="18" charset="0"/>
                <a:ea typeface="楷体" panose="02010609060101010101" pitchFamily="49" charset="-122"/>
              </a:rPr>
              <a:t>in rem</a:t>
            </a:r>
            <a:r>
              <a:rPr lang="en-US" altLang="zh-CN" sz="2800" dirty="0">
                <a:latin typeface="Times New Roman" panose="02020603050405020304" pitchFamily="18" charset="0"/>
                <a:ea typeface="楷体" panose="02010609060101010101" pitchFamily="49" charset="-122"/>
              </a:rPr>
              <a:t> principles</a:t>
            </a:r>
            <a:r>
              <a:rPr lang="zh-CN" altLang="en-US" sz="1800" dirty="0">
                <a:latin typeface="Times New Roman" panose="02020603050405020304" pitchFamily="18" charset="0"/>
                <a:ea typeface="楷体" panose="02010609060101010101" pitchFamily="49" charset="-122"/>
              </a:rPr>
              <a:t>对事管辖权</a:t>
            </a:r>
            <a:r>
              <a:rPr lang="en-US" altLang="zh-CN" sz="2800" dirty="0">
                <a:latin typeface="Times New Roman" panose="02020603050405020304" pitchFamily="18" charset="0"/>
                <a:ea typeface="楷体" panose="02010609060101010101" pitchFamily="49" charset="-122"/>
              </a:rPr>
              <a:t>.</a:t>
            </a:r>
          </a:p>
          <a:p>
            <a:pPr lvl="1">
              <a:lnSpc>
                <a:spcPts val="3800"/>
              </a:lnSpc>
              <a:spcAft>
                <a:spcPts val="600"/>
              </a:spcAft>
            </a:pPr>
            <a:r>
              <a:rPr lang="en-US" altLang="zh-CN" sz="2800" b="1" i="1" dirty="0">
                <a:latin typeface="Times New Roman" panose="02020603050405020304" pitchFamily="18" charset="0"/>
                <a:ea typeface="楷体" panose="02010609060101010101" pitchFamily="49" charset="-122"/>
              </a:rPr>
              <a:t>In </a:t>
            </a:r>
            <a:r>
              <a:rPr lang="en-US" altLang="zh-CN" sz="2800" b="1" i="1" dirty="0" err="1">
                <a:latin typeface="Times New Roman" panose="02020603050405020304" pitchFamily="18" charset="0"/>
                <a:ea typeface="楷体" panose="02010609060101010101" pitchFamily="49" charset="-122"/>
              </a:rPr>
              <a:t>personam</a:t>
            </a:r>
            <a:r>
              <a:rPr lang="en-US" altLang="zh-CN" sz="2800" b="1" i="1" dirty="0">
                <a:latin typeface="Times New Roman" panose="02020603050405020304" pitchFamily="18" charset="0"/>
                <a:ea typeface="楷体" panose="02010609060101010101" pitchFamily="49" charset="-122"/>
              </a:rPr>
              <a:t> </a:t>
            </a:r>
            <a:r>
              <a:rPr lang="en-US" altLang="zh-CN" sz="2800" b="1" dirty="0">
                <a:latin typeface="Times New Roman" panose="02020603050405020304" pitchFamily="18" charset="0"/>
                <a:ea typeface="楷体" panose="02010609060101010101" pitchFamily="49" charset="-122"/>
              </a:rPr>
              <a:t>jurisdiction</a:t>
            </a:r>
            <a:r>
              <a:rPr lang="en-US" altLang="zh-CN" sz="2800" dirty="0">
                <a:latin typeface="Times New Roman" panose="02020603050405020304" pitchFamily="18" charset="0"/>
                <a:ea typeface="楷体" panose="02010609060101010101" pitchFamily="49" charset="-122"/>
              </a:rPr>
              <a:t>: the power to decide matters concerning </a:t>
            </a:r>
            <a:r>
              <a:rPr lang="en-US" altLang="zh-CN" sz="2800" dirty="0">
                <a:solidFill>
                  <a:srgbClr val="00B0F0"/>
                </a:solidFill>
                <a:latin typeface="Times New Roman" panose="02020603050405020304" pitchFamily="18" charset="0"/>
                <a:ea typeface="楷体" panose="02010609060101010101" pitchFamily="49" charset="-122"/>
              </a:rPr>
              <a:t>natural or juridical persons</a:t>
            </a:r>
            <a:r>
              <a:rPr lang="en-US" altLang="zh-CN" sz="2800" dirty="0">
                <a:latin typeface="Times New Roman" panose="02020603050405020304" pitchFamily="18" charset="0"/>
                <a:ea typeface="楷体" panose="02010609060101010101" pitchFamily="49" charset="-122"/>
              </a:rPr>
              <a:t>, physically present within the forum state </a:t>
            </a:r>
          </a:p>
          <a:p>
            <a:pPr lvl="1">
              <a:lnSpc>
                <a:spcPts val="3800"/>
              </a:lnSpc>
              <a:spcAft>
                <a:spcPts val="600"/>
              </a:spcAft>
            </a:pPr>
            <a:r>
              <a:rPr lang="en-US" altLang="zh-CN" sz="2800" b="1" i="1" dirty="0">
                <a:latin typeface="Times New Roman" panose="02020603050405020304" pitchFamily="18" charset="0"/>
                <a:ea typeface="楷体" panose="02010609060101010101" pitchFamily="49" charset="-122"/>
              </a:rPr>
              <a:t>In rem </a:t>
            </a:r>
            <a:r>
              <a:rPr lang="en-US" altLang="zh-CN" sz="2800" b="1" dirty="0">
                <a:latin typeface="Times New Roman" panose="02020603050405020304" pitchFamily="18" charset="0"/>
                <a:ea typeface="楷体" panose="02010609060101010101" pitchFamily="49" charset="-122"/>
              </a:rPr>
              <a:t>jurisdiction</a:t>
            </a:r>
            <a:r>
              <a:rPr lang="en-US" altLang="zh-CN" sz="2800" dirty="0">
                <a:latin typeface="Times New Roman" panose="02020603050405020304" pitchFamily="18" charset="0"/>
                <a:ea typeface="楷体" panose="02010609060101010101" pitchFamily="49" charset="-122"/>
              </a:rPr>
              <a:t>: the power of a court to determine </a:t>
            </a:r>
            <a:r>
              <a:rPr lang="en-US" altLang="zh-CN" sz="2800" dirty="0">
                <a:solidFill>
                  <a:srgbClr val="00B0F0"/>
                </a:solidFill>
                <a:latin typeface="Times New Roman" panose="02020603050405020304" pitchFamily="18" charset="0"/>
                <a:ea typeface="楷体" panose="02010609060101010101" pitchFamily="49" charset="-122"/>
              </a:rPr>
              <a:t>ownership rights of property</a:t>
            </a:r>
            <a:r>
              <a:rPr lang="en-US" altLang="zh-CN" sz="2800" dirty="0">
                <a:latin typeface="Times New Roman" panose="02020603050405020304" pitchFamily="18" charset="0"/>
                <a:ea typeface="楷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609600"/>
            <a:ext cx="8763000" cy="838200"/>
          </a:xfrm>
        </p:spPr>
        <p:txBody>
          <a:bodyPr/>
          <a:lstStyle/>
          <a:p>
            <a:r>
              <a:rPr lang="en-US" altLang="zh-CN" sz="3400" b="1" dirty="0">
                <a:latin typeface="Times New Roman" panose="02020603050405020304" pitchFamily="18" charset="0"/>
                <a:ea typeface="楷体" panose="02010609060101010101" pitchFamily="49" charset="-122"/>
              </a:rPr>
              <a:t>Jurisdiction Over Natural Persons</a:t>
            </a:r>
          </a:p>
        </p:txBody>
      </p:sp>
      <p:sp>
        <p:nvSpPr>
          <p:cNvPr id="45059" name="Rectangle 3"/>
          <p:cNvSpPr>
            <a:spLocks noGrp="1" noChangeArrowheads="1"/>
          </p:cNvSpPr>
          <p:nvPr>
            <p:ph type="body" idx="1"/>
          </p:nvPr>
        </p:nvSpPr>
        <p:spPr>
          <a:xfrm>
            <a:off x="381000" y="1676400"/>
            <a:ext cx="8534400" cy="4495800"/>
          </a:xfrm>
        </p:spPr>
        <p:txBody>
          <a:bodyPr/>
          <a:lstStyle/>
          <a:p>
            <a:pPr>
              <a:lnSpc>
                <a:spcPts val="4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Natural persons subject to </a:t>
            </a:r>
            <a:r>
              <a:rPr lang="en-US" altLang="zh-CN" sz="2800" i="1" dirty="0">
                <a:latin typeface="Times New Roman" panose="02020603050405020304" pitchFamily="18" charset="0"/>
                <a:ea typeface="楷体" panose="02010609060101010101" pitchFamily="49" charset="-122"/>
              </a:rPr>
              <a:t>in </a:t>
            </a:r>
            <a:r>
              <a:rPr lang="en-US" altLang="zh-CN" sz="2800" i="1" dirty="0" err="1">
                <a:latin typeface="Times New Roman" panose="02020603050405020304" pitchFamily="18" charset="0"/>
                <a:ea typeface="楷体" panose="02010609060101010101" pitchFamily="49" charset="-122"/>
              </a:rPr>
              <a:t>personam</a:t>
            </a:r>
            <a:r>
              <a:rPr lang="en-US" altLang="zh-CN" sz="2800" dirty="0">
                <a:latin typeface="Times New Roman" panose="02020603050405020304" pitchFamily="18" charset="0"/>
                <a:ea typeface="楷体" panose="02010609060101010101" pitchFamily="49" charset="-122"/>
              </a:rPr>
              <a:t> jurisdiction:</a:t>
            </a:r>
          </a:p>
          <a:p>
            <a:pPr lvl="1">
              <a:lnSpc>
                <a:spcPts val="4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Nationals of the forum</a:t>
            </a:r>
          </a:p>
          <a:p>
            <a:pPr lvl="1">
              <a:lnSpc>
                <a:spcPts val="4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Individuals physically present within the state</a:t>
            </a:r>
          </a:p>
          <a:p>
            <a:pPr lvl="1">
              <a:lnSpc>
                <a:spcPts val="4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Individuals domiciled </a:t>
            </a:r>
            <a:r>
              <a:rPr lang="zh-CN" altLang="en-US" sz="20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in the state</a:t>
            </a:r>
          </a:p>
          <a:p>
            <a:pPr lvl="1">
              <a:lnSpc>
                <a:spcPts val="4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Individuals who consent to jurisdiction</a:t>
            </a:r>
          </a:p>
        </p:txBody>
      </p:sp>
    </p:spTree>
    <p:extLst>
      <p:ext uri="{BB962C8B-B14F-4D97-AF65-F5344CB8AC3E}">
        <p14:creationId xmlns:p14="http://schemas.microsoft.com/office/powerpoint/2010/main" val="38626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4000" b="1" dirty="0">
                <a:latin typeface="Times New Roman" panose="02020603050405020304" pitchFamily="18" charset="0"/>
                <a:ea typeface="楷体" panose="02010609060101010101" pitchFamily="49" charset="-122"/>
              </a:rPr>
              <a:t>Negotiation</a:t>
            </a:r>
            <a:r>
              <a:rPr lang="en-US" altLang="zh-CN" sz="4000" dirty="0">
                <a:latin typeface="Times New Roman" panose="02020603050405020304" pitchFamily="18" charset="0"/>
                <a:ea typeface="楷体" panose="02010609060101010101" pitchFamily="49" charset="-122"/>
              </a:rPr>
              <a:t> </a:t>
            </a:r>
            <a:r>
              <a:rPr lang="zh-CN" altLang="en-US" sz="2800" dirty="0">
                <a:solidFill>
                  <a:srgbClr val="336666"/>
                </a:solidFill>
                <a:latin typeface="Times New Roman" panose="02020603050405020304" pitchFamily="18" charset="0"/>
                <a:ea typeface="楷体" panose="02010609060101010101" pitchFamily="49" charset="-122"/>
              </a:rPr>
              <a:t>谈判</a:t>
            </a:r>
            <a:r>
              <a:rPr lang="en-US" altLang="zh-CN" sz="2800" dirty="0">
                <a:solidFill>
                  <a:srgbClr val="336666"/>
                </a:solidFill>
                <a:latin typeface="Times New Roman" panose="02020603050405020304" pitchFamily="18" charset="0"/>
                <a:ea typeface="楷体" panose="02010609060101010101" pitchFamily="49" charset="-122"/>
              </a:rPr>
              <a:t>/</a:t>
            </a:r>
            <a:r>
              <a:rPr lang="zh-CN" altLang="en-US" sz="2800" dirty="0">
                <a:solidFill>
                  <a:srgbClr val="336666"/>
                </a:solidFill>
                <a:latin typeface="Times New Roman" panose="02020603050405020304" pitchFamily="18" charset="0"/>
                <a:ea typeface="楷体" panose="02010609060101010101" pitchFamily="49" charset="-122"/>
              </a:rPr>
              <a:t>协商</a:t>
            </a:r>
            <a:endParaRPr lang="en-US" altLang="zh-CN" sz="2800" dirty="0">
              <a:latin typeface="Times New Roman" panose="02020603050405020304" pitchFamily="18" charset="0"/>
              <a:ea typeface="楷体" panose="02010609060101010101" pitchFamily="49" charset="-122"/>
            </a:endParaRPr>
          </a:p>
        </p:txBody>
      </p:sp>
      <p:sp>
        <p:nvSpPr>
          <p:cNvPr id="10243" name="Rectangle 3"/>
          <p:cNvSpPr>
            <a:spLocks noGrp="1" noChangeArrowheads="1"/>
          </p:cNvSpPr>
          <p:nvPr>
            <p:ph type="body" sz="half" idx="2"/>
          </p:nvPr>
        </p:nvSpPr>
        <p:spPr>
          <a:xfrm>
            <a:off x="533400" y="1752600"/>
            <a:ext cx="8077200" cy="4267200"/>
          </a:xfrm>
        </p:spPr>
        <p:txBody>
          <a:bodyPr/>
          <a:lstStyle/>
          <a:p>
            <a:pPr>
              <a:lnSpc>
                <a:spcPts val="4100"/>
              </a:lnSpc>
              <a:spcAft>
                <a:spcPts val="600"/>
              </a:spcAft>
            </a:pPr>
            <a:r>
              <a:rPr lang="en-US" altLang="zh-CN" sz="3000" dirty="0">
                <a:latin typeface="Times New Roman" panose="02020603050405020304" pitchFamily="18" charset="0"/>
                <a:ea typeface="楷体" panose="02010609060101010101" pitchFamily="49" charset="-122"/>
              </a:rPr>
              <a:t>The process of reaching an agreement by </a:t>
            </a:r>
            <a:r>
              <a:rPr lang="en-US" altLang="zh-CN" sz="3000" dirty="0">
                <a:solidFill>
                  <a:srgbClr val="00B0F0"/>
                </a:solidFill>
                <a:latin typeface="Times New Roman" panose="02020603050405020304" pitchFamily="18" charset="0"/>
                <a:ea typeface="楷体" panose="02010609060101010101" pitchFamily="49" charset="-122"/>
              </a:rPr>
              <a:t>discussion</a:t>
            </a:r>
            <a:r>
              <a:rPr lang="en-US" altLang="zh-CN" sz="3000" dirty="0">
                <a:latin typeface="Times New Roman" panose="02020603050405020304" pitchFamily="18" charset="0"/>
                <a:ea typeface="楷体" panose="02010609060101010101" pitchFamily="49" charset="-122"/>
              </a:rPr>
              <a:t>. </a:t>
            </a:r>
          </a:p>
          <a:p>
            <a:pPr>
              <a:lnSpc>
                <a:spcPts val="4100"/>
              </a:lnSpc>
              <a:spcAft>
                <a:spcPts val="600"/>
              </a:spcAft>
            </a:pPr>
            <a:r>
              <a:rPr lang="en-US" altLang="zh-CN" sz="3000" dirty="0">
                <a:latin typeface="Times New Roman" panose="02020603050405020304" pitchFamily="18" charset="0"/>
                <a:ea typeface="楷体" panose="02010609060101010101" pitchFamily="49" charset="-122"/>
              </a:rPr>
              <a:t>Simple but most commonly relied on</a:t>
            </a:r>
          </a:p>
          <a:p>
            <a:pPr lvl="1">
              <a:lnSpc>
                <a:spcPts val="4100"/>
              </a:lnSpc>
              <a:spcAft>
                <a:spcPts val="600"/>
              </a:spcAft>
              <a:buSzPct val="90000"/>
              <a:buFont typeface="Wingdings" pitchFamily="2" charset="2"/>
              <a:buChar char="Ø"/>
            </a:pPr>
            <a:r>
              <a:rPr lang="en-US" altLang="zh-CN" sz="2800" dirty="0">
                <a:latin typeface="Times New Roman" panose="02020603050405020304" pitchFamily="18" charset="0"/>
                <a:ea typeface="楷体" panose="02010609060101010101" pitchFamily="49" charset="-122"/>
              </a:rPr>
              <a:t>Through diplomatic authorities, commissions, or at a summit conference</a:t>
            </a:r>
          </a:p>
          <a:p>
            <a:pPr>
              <a:lnSpc>
                <a:spcPts val="4100"/>
              </a:lnSpc>
              <a:spcAft>
                <a:spcPts val="600"/>
              </a:spcAft>
            </a:pPr>
            <a:r>
              <a:rPr lang="en-US" altLang="zh-CN" sz="3000" dirty="0">
                <a:latin typeface="Times New Roman" panose="02020603050405020304" pitchFamily="18" charset="0"/>
                <a:ea typeface="楷体" panose="02010609060101010101" pitchFamily="49" charset="-122"/>
              </a:rPr>
              <a:t>Procedure is more formal</a:t>
            </a:r>
          </a:p>
          <a:p>
            <a:pPr>
              <a:lnSpc>
                <a:spcPts val="4100"/>
              </a:lnSpc>
              <a:spcAft>
                <a:spcPts val="600"/>
              </a:spcAft>
            </a:pPr>
            <a:r>
              <a:rPr lang="en-US" altLang="zh-CN" sz="3000" dirty="0">
                <a:latin typeface="Times New Roman" panose="02020603050405020304" pitchFamily="18" charset="0"/>
                <a:ea typeface="楷体" panose="02010609060101010101" pitchFamily="49" charset="-122"/>
              </a:rPr>
              <a:t>Resolve and prevent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685800"/>
            <a:ext cx="8610600" cy="762000"/>
          </a:xfrm>
        </p:spPr>
        <p:txBody>
          <a:bodyPr/>
          <a:lstStyle/>
          <a:p>
            <a:r>
              <a:rPr lang="en-US" altLang="zh-CN" sz="3400" b="1" dirty="0">
                <a:latin typeface="Times New Roman" panose="02020603050405020304" pitchFamily="18" charset="0"/>
                <a:ea typeface="楷体" panose="02010609060101010101" pitchFamily="49" charset="-122"/>
              </a:rPr>
              <a:t>Jurisdiction Over Juridical Persons</a:t>
            </a:r>
          </a:p>
        </p:txBody>
      </p:sp>
      <p:sp>
        <p:nvSpPr>
          <p:cNvPr id="47107" name="Rectangle 3"/>
          <p:cNvSpPr>
            <a:spLocks noGrp="1" noChangeArrowheads="1"/>
          </p:cNvSpPr>
          <p:nvPr>
            <p:ph type="body" idx="1"/>
          </p:nvPr>
        </p:nvSpPr>
        <p:spPr>
          <a:xfrm>
            <a:off x="304800" y="1676400"/>
            <a:ext cx="8610600" cy="4648200"/>
          </a:xfrm>
        </p:spPr>
        <p:txBody>
          <a:bodyPr/>
          <a:lstStyle/>
          <a:p>
            <a:pPr>
              <a:lnSpc>
                <a:spcPts val="3800"/>
              </a:lnSpc>
              <a:spcAft>
                <a:spcPts val="600"/>
              </a:spcAft>
            </a:pPr>
            <a:r>
              <a:rPr lang="en-US" altLang="zh-CN" sz="2800" b="1" dirty="0">
                <a:solidFill>
                  <a:srgbClr val="FF0000"/>
                </a:solidFill>
                <a:latin typeface="Times New Roman" panose="02020603050405020304" pitchFamily="18" charset="0"/>
                <a:ea typeface="楷体" panose="02010609060101010101" pitchFamily="49" charset="-122"/>
              </a:rPr>
              <a:t>Juridical Persons</a:t>
            </a:r>
            <a:r>
              <a:rPr lang="zh-CN" altLang="en-US" sz="1800" dirty="0">
                <a:solidFill>
                  <a:srgbClr val="FF0000"/>
                </a:solidFill>
                <a:latin typeface="Times New Roman" panose="02020603050405020304" pitchFamily="18" charset="0"/>
                <a:ea typeface="楷体" panose="02010609060101010101" pitchFamily="49" charset="-122"/>
              </a:rPr>
              <a:t>法人</a:t>
            </a:r>
            <a:r>
              <a:rPr lang="en-US" altLang="zh-CN" sz="2800" dirty="0">
                <a:latin typeface="Times New Roman" panose="02020603050405020304" pitchFamily="18" charset="0"/>
                <a:ea typeface="楷体" panose="02010609060101010101" pitchFamily="49" charset="-122"/>
              </a:rPr>
              <a:t>: entities, other than natural persons, that have sufficient existence in the eyes of law to function legally, sue and be sued, and make decisions through agents.</a:t>
            </a:r>
          </a:p>
          <a:p>
            <a:pPr lvl="1">
              <a:lnSpc>
                <a:spcPts val="3800"/>
              </a:lnSpc>
              <a:spcAft>
                <a:spcPts val="600"/>
              </a:spcAft>
            </a:pPr>
            <a:r>
              <a:rPr lang="en-US" altLang="zh-CN" sz="2800" dirty="0">
                <a:latin typeface="Times New Roman" panose="02020603050405020304" pitchFamily="18" charset="0"/>
                <a:ea typeface="楷体" panose="02010609060101010101" pitchFamily="49" charset="-122"/>
              </a:rPr>
              <a:t>Business entities: associations and corporations</a:t>
            </a:r>
          </a:p>
          <a:p>
            <a:pPr lvl="1">
              <a:lnSpc>
                <a:spcPts val="3800"/>
              </a:lnSpc>
              <a:spcAft>
                <a:spcPts val="600"/>
              </a:spcAft>
            </a:pPr>
            <a:r>
              <a:rPr lang="en-US" altLang="zh-CN" sz="2800" dirty="0">
                <a:latin typeface="Times New Roman" panose="02020603050405020304" pitchFamily="18" charset="0"/>
                <a:ea typeface="楷体" panose="02010609060101010101" pitchFamily="49" charset="-122"/>
              </a:rPr>
              <a:t>Governmental entitles and IGOs</a:t>
            </a:r>
          </a:p>
          <a:p>
            <a:pPr>
              <a:lnSpc>
                <a:spcPts val="3800"/>
              </a:lnSpc>
              <a:spcAft>
                <a:spcPts val="600"/>
              </a:spcAft>
            </a:pPr>
            <a:r>
              <a:rPr lang="en-US" altLang="zh-CN" sz="2800" dirty="0">
                <a:latin typeface="Times New Roman" panose="02020603050405020304" pitchFamily="18" charset="0"/>
                <a:ea typeface="楷体" panose="02010609060101010101" pitchFamily="49" charset="-122"/>
              </a:rPr>
              <a:t>Subject to </a:t>
            </a:r>
            <a:r>
              <a:rPr lang="en-US" altLang="zh-CN" sz="2800" i="1" dirty="0">
                <a:latin typeface="Times New Roman" panose="02020603050405020304" pitchFamily="18" charset="0"/>
                <a:ea typeface="楷体" panose="02010609060101010101" pitchFamily="49" charset="-122"/>
              </a:rPr>
              <a:t>in </a:t>
            </a:r>
            <a:r>
              <a:rPr lang="en-US" altLang="zh-CN" sz="2800" i="1" dirty="0" err="1">
                <a:latin typeface="Times New Roman" panose="02020603050405020304" pitchFamily="18" charset="0"/>
                <a:ea typeface="楷体" panose="02010609060101010101" pitchFamily="49" charset="-122"/>
              </a:rPr>
              <a:t>personam</a:t>
            </a:r>
            <a:r>
              <a:rPr lang="en-US" altLang="zh-CN" sz="2800" dirty="0">
                <a:latin typeface="Times New Roman" panose="02020603050405020304" pitchFamily="18" charset="0"/>
                <a:ea typeface="楷体" panose="02010609060101010101" pitchFamily="49" charset="-122"/>
              </a:rPr>
              <a:t> jurisdiction in a municipal court much </a:t>
            </a:r>
            <a:r>
              <a:rPr lang="en-US" altLang="zh-CN" sz="2800" dirty="0">
                <a:solidFill>
                  <a:srgbClr val="00B0F0"/>
                </a:solidFill>
                <a:latin typeface="Times New Roman" panose="02020603050405020304" pitchFamily="18" charset="0"/>
                <a:ea typeface="楷体" panose="02010609060101010101" pitchFamily="49" charset="-122"/>
              </a:rPr>
              <a:t>in the same way that individuals are</a:t>
            </a:r>
            <a:r>
              <a:rPr lang="en-US" altLang="zh-CN" sz="2800" dirty="0">
                <a:latin typeface="Times New Roman" panose="02020603050405020304" pitchFamily="18" charset="0"/>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685800"/>
            <a:ext cx="8610600" cy="762000"/>
          </a:xfrm>
        </p:spPr>
        <p:txBody>
          <a:bodyPr/>
          <a:lstStyle/>
          <a:p>
            <a:r>
              <a:rPr lang="en-US" altLang="zh-CN" sz="3400" b="1" dirty="0">
                <a:latin typeface="Times New Roman" panose="02020603050405020304" pitchFamily="18" charset="0"/>
                <a:ea typeface="楷体" panose="02010609060101010101" pitchFamily="49" charset="-122"/>
              </a:rPr>
              <a:t>Jurisdiction Over Juridical Persons</a:t>
            </a:r>
          </a:p>
        </p:txBody>
      </p:sp>
      <p:sp>
        <p:nvSpPr>
          <p:cNvPr id="47107" name="Rectangle 3"/>
          <p:cNvSpPr>
            <a:spLocks noGrp="1" noChangeArrowheads="1"/>
          </p:cNvSpPr>
          <p:nvPr>
            <p:ph type="body" idx="1"/>
          </p:nvPr>
        </p:nvSpPr>
        <p:spPr>
          <a:xfrm>
            <a:off x="381000" y="1676400"/>
            <a:ext cx="8458200" cy="4648200"/>
          </a:xfrm>
        </p:spPr>
        <p:txBody>
          <a:bodyPr/>
          <a:lstStyle/>
          <a:p>
            <a:pPr>
              <a:lnSpc>
                <a:spcPts val="40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Domestic entities: </a:t>
            </a:r>
            <a:r>
              <a:rPr lang="en-US" altLang="zh-CN" sz="2800" dirty="0">
                <a:latin typeface="Times New Roman" panose="02020603050405020304" pitchFamily="18" charset="0"/>
                <a:ea typeface="楷体" panose="02010609060101010101" pitchFamily="49" charset="-122"/>
              </a:rPr>
              <a:t>are legal entities created within the state.</a:t>
            </a:r>
          </a:p>
          <a:p>
            <a:pPr>
              <a:lnSpc>
                <a:spcPts val="40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Foreign entities: </a:t>
            </a:r>
            <a:r>
              <a:rPr lang="en-US" altLang="zh-CN" sz="2800" dirty="0">
                <a:latin typeface="Times New Roman" panose="02020603050405020304" pitchFamily="18" charset="0"/>
                <a:ea typeface="楷体" panose="02010609060101010101" pitchFamily="49" charset="-122"/>
              </a:rPr>
              <a:t>subject to jurisdiction only if:</a:t>
            </a:r>
          </a:p>
          <a:p>
            <a:pPr>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1.They are recognized as </a:t>
            </a:r>
            <a:r>
              <a:rPr lang="en-US" altLang="zh-CN" sz="2800" dirty="0">
                <a:solidFill>
                  <a:srgbClr val="00B0F0"/>
                </a:solidFill>
                <a:latin typeface="Times New Roman" panose="02020603050405020304" pitchFamily="18" charset="0"/>
                <a:ea typeface="楷体" panose="02010609060101010101" pitchFamily="49" charset="-122"/>
              </a:rPr>
              <a:t>juridical persons </a:t>
            </a:r>
          </a:p>
          <a:p>
            <a:pPr lvl="1">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Governments and IGOs: must be formed recognized; </a:t>
            </a:r>
          </a:p>
          <a:p>
            <a:pPr lvl="1">
              <a:lnSpc>
                <a:spcPts val="4000"/>
              </a:lnSpc>
              <a:spcBef>
                <a:spcPts val="600"/>
              </a:spcBef>
              <a:spcAft>
                <a:spcPts val="600"/>
              </a:spcAft>
            </a:pPr>
            <a:r>
              <a:rPr lang="en-US" altLang="zh-CN" sz="2800" dirty="0">
                <a:latin typeface="Times New Roman" panose="02020603050405020304" pitchFamily="18" charset="0"/>
                <a:ea typeface="楷体" panose="02010609060101010101" pitchFamily="49" charset="-122"/>
              </a:rPr>
              <a:t>Business firms: created as juridical persons by a recognized government.</a:t>
            </a:r>
          </a:p>
        </p:txBody>
      </p:sp>
    </p:spTree>
    <p:extLst>
      <p:ext uri="{BB962C8B-B14F-4D97-AF65-F5344CB8AC3E}">
        <p14:creationId xmlns:p14="http://schemas.microsoft.com/office/powerpoint/2010/main" val="26446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685800"/>
            <a:ext cx="8610600" cy="762000"/>
          </a:xfrm>
        </p:spPr>
        <p:txBody>
          <a:bodyPr/>
          <a:lstStyle/>
          <a:p>
            <a:r>
              <a:rPr lang="en-US" altLang="zh-CN" sz="3400" b="1" dirty="0">
                <a:latin typeface="Times New Roman" panose="02020603050405020304" pitchFamily="18" charset="0"/>
                <a:ea typeface="楷体" panose="02010609060101010101" pitchFamily="49" charset="-122"/>
              </a:rPr>
              <a:t>Jurisdiction Over Juridical Persons</a:t>
            </a:r>
          </a:p>
        </p:txBody>
      </p:sp>
      <p:sp>
        <p:nvSpPr>
          <p:cNvPr id="47107" name="Rectangle 3"/>
          <p:cNvSpPr>
            <a:spLocks noGrp="1" noChangeArrowheads="1"/>
          </p:cNvSpPr>
          <p:nvPr>
            <p:ph type="body" idx="1"/>
          </p:nvPr>
        </p:nvSpPr>
        <p:spPr>
          <a:xfrm>
            <a:off x="381000" y="1676400"/>
            <a:ext cx="8458200" cy="4648200"/>
          </a:xfrm>
        </p:spPr>
        <p:txBody>
          <a:bodyPr/>
          <a:lstStyle/>
          <a:p>
            <a:pPr>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Foreign entities subject to jurisdiction only if:</a:t>
            </a:r>
          </a:p>
          <a:p>
            <a:pPr marL="342900" lvl="1" indent="-342900">
              <a:lnSpc>
                <a:spcPts val="4200"/>
              </a:lnSpc>
              <a:spcBef>
                <a:spcPts val="600"/>
              </a:spcBef>
              <a:spcAft>
                <a:spcPts val="600"/>
              </a:spcAft>
              <a:buClr>
                <a:schemeClr val="bg2"/>
              </a:buClr>
              <a:buSzPct val="70000"/>
              <a:buFont typeface="Wingdings" pitchFamily="2" charset="2"/>
              <a:buChar char="l"/>
            </a:pPr>
            <a:r>
              <a:rPr lang="en-US" altLang="zh-CN" sz="2800" dirty="0">
                <a:latin typeface="Times New Roman" panose="02020603050405020304" pitchFamily="18" charset="0"/>
                <a:ea typeface="楷体" panose="02010609060101010101" pitchFamily="49" charset="-122"/>
              </a:rPr>
              <a:t>2.They give their consent, such as:</a:t>
            </a:r>
          </a:p>
          <a:p>
            <a:pPr lvl="1">
              <a:lnSpc>
                <a:spcPts val="42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Express consent</a:t>
            </a:r>
            <a:r>
              <a:rPr lang="zh-CN" altLang="en-US" sz="1800" dirty="0">
                <a:latin typeface="Times New Roman" panose="02020603050405020304" pitchFamily="18" charset="0"/>
                <a:ea typeface="楷体" panose="02010609060101010101" pitchFamily="49" charset="-122"/>
              </a:rPr>
              <a:t>明示同意</a:t>
            </a:r>
            <a:r>
              <a:rPr lang="en-US" altLang="zh-CN" sz="2800" dirty="0">
                <a:latin typeface="Times New Roman" panose="02020603050405020304" pitchFamily="18" charset="0"/>
                <a:ea typeface="楷体" panose="02010609060101010101" pitchFamily="49" charset="-122"/>
              </a:rPr>
              <a:t>: use </a:t>
            </a:r>
            <a:r>
              <a:rPr lang="en-US" altLang="zh-CN" sz="2800" dirty="0">
                <a:solidFill>
                  <a:srgbClr val="00B0F0"/>
                </a:solidFill>
                <a:latin typeface="Times New Roman" panose="02020603050405020304" pitchFamily="18" charset="0"/>
                <a:ea typeface="楷体" panose="02010609060101010101" pitchFamily="49" charset="-122"/>
              </a:rPr>
              <a:t>forum selection clause</a:t>
            </a:r>
            <a:r>
              <a:rPr lang="zh-CN" altLang="en-US" sz="1800" dirty="0">
                <a:latin typeface="Times New Roman" panose="02020603050405020304" pitchFamily="18" charset="0"/>
                <a:ea typeface="楷体" panose="02010609060101010101" pitchFamily="49" charset="-122"/>
              </a:rPr>
              <a:t>法院选择条款</a:t>
            </a:r>
            <a:r>
              <a:rPr lang="en-US" altLang="zh-CN"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often accompanied by a </a:t>
            </a:r>
            <a:r>
              <a:rPr lang="en-US" altLang="zh-CN" sz="2800" dirty="0">
                <a:solidFill>
                  <a:srgbClr val="00B0F0"/>
                </a:solidFill>
                <a:latin typeface="Times New Roman" panose="02020603050405020304" pitchFamily="18" charset="0"/>
                <a:ea typeface="楷体" panose="02010609060101010101" pitchFamily="49" charset="-122"/>
              </a:rPr>
              <a:t>choice of law clause </a:t>
            </a:r>
            <a:r>
              <a:rPr lang="en-US" altLang="zh-CN" sz="1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in agreements to choose a court and law or arbitration tribunal.</a:t>
            </a:r>
          </a:p>
          <a:p>
            <a:pPr lvl="1">
              <a:lnSpc>
                <a:spcPts val="4200"/>
              </a:lnSpc>
              <a:spcBef>
                <a:spcPts val="600"/>
              </a:spcBef>
              <a:spcAft>
                <a:spcPts val="600"/>
              </a:spcAft>
            </a:pPr>
            <a:r>
              <a:rPr lang="en-US" altLang="zh-CN" sz="2800" dirty="0">
                <a:latin typeface="Times New Roman" panose="02020603050405020304" pitchFamily="18" charset="0"/>
                <a:ea typeface="楷体" panose="02010609060101010101" pitchFamily="49" charset="-122"/>
              </a:rPr>
              <a:t>Appearing in court after a suit</a:t>
            </a:r>
          </a:p>
          <a:p>
            <a:pPr lvl="1">
              <a:lnSpc>
                <a:spcPts val="4200"/>
              </a:lnSpc>
              <a:spcBef>
                <a:spcPts val="600"/>
              </a:spcBef>
              <a:spcAft>
                <a:spcPts val="600"/>
              </a:spcAft>
            </a:pPr>
            <a:r>
              <a:rPr lang="en-US" altLang="zh-CN" dirty="0">
                <a:latin typeface="Times New Roman" panose="02020603050405020304" pitchFamily="18" charset="0"/>
                <a:ea typeface="楷体" panose="02010609060101010101" pitchFamily="49" charset="-122"/>
              </a:rPr>
              <a:t>Minimum business contacts with the forum state</a:t>
            </a:r>
            <a:endParaRPr lang="en-US" altLang="zh-CN"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142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62000" y="304800"/>
            <a:ext cx="7696200" cy="1219200"/>
          </a:xfrm>
        </p:spPr>
        <p:txBody>
          <a:bodyPr/>
          <a:lstStyle/>
          <a:p>
            <a:r>
              <a:rPr lang="en-US" altLang="zh-CN" sz="3600" dirty="0">
                <a:latin typeface="Times New Roman" panose="02020603050405020304" pitchFamily="18" charset="0"/>
                <a:ea typeface="楷体" panose="02010609060101010101" pitchFamily="49" charset="-122"/>
              </a:rPr>
              <a:t>Case 3-1</a:t>
            </a:r>
            <a:br>
              <a:rPr lang="en-US" altLang="zh-CN" sz="3600" dirty="0">
                <a:latin typeface="Times New Roman" panose="02020603050405020304" pitchFamily="18" charset="0"/>
                <a:ea typeface="楷体" panose="02010609060101010101" pitchFamily="49" charset="-122"/>
              </a:rPr>
            </a:br>
            <a:r>
              <a:rPr lang="en-US" altLang="zh-CN" sz="3600" dirty="0">
                <a:latin typeface="Times New Roman" panose="02020603050405020304" pitchFamily="18" charset="0"/>
                <a:ea typeface="楷体" panose="02010609060101010101" pitchFamily="49" charset="-122"/>
              </a:rPr>
              <a:t>Bumper v. Comm. of Police</a:t>
            </a:r>
          </a:p>
        </p:txBody>
      </p:sp>
      <p:sp>
        <p:nvSpPr>
          <p:cNvPr id="46083" name="Rectangle 3"/>
          <p:cNvSpPr>
            <a:spLocks noGrp="1" noChangeArrowheads="1"/>
          </p:cNvSpPr>
          <p:nvPr>
            <p:ph type="body" idx="1"/>
          </p:nvPr>
        </p:nvSpPr>
        <p:spPr>
          <a:xfrm>
            <a:off x="381000" y="1752600"/>
            <a:ext cx="8077200" cy="4572000"/>
          </a:xfrm>
        </p:spPr>
        <p:txBody>
          <a:bodyPr/>
          <a:lstStyle/>
          <a:p>
            <a:pPr>
              <a:lnSpc>
                <a:spcPts val="3600"/>
              </a:lnSpc>
              <a:spcBef>
                <a:spcPts val="600"/>
              </a:spcBef>
            </a:pPr>
            <a:r>
              <a:rPr lang="en-US" altLang="zh-CN" sz="2800" dirty="0">
                <a:latin typeface="Times New Roman" panose="02020603050405020304" pitchFamily="18" charset="0"/>
                <a:ea typeface="楷体" panose="02010609060101010101" pitchFamily="49" charset="-122"/>
              </a:rPr>
              <a:t>Religious artifact discovered in India and illegally sold to Bumper in London.  The temple in India sued to recover the artifact.</a:t>
            </a:r>
          </a:p>
          <a:p>
            <a:pPr>
              <a:lnSpc>
                <a:spcPts val="3600"/>
              </a:lnSpc>
              <a:spcBef>
                <a:spcPts val="600"/>
              </a:spcBef>
            </a:pPr>
            <a:r>
              <a:rPr lang="en-US" altLang="zh-CN" sz="2800" dirty="0">
                <a:latin typeface="Times New Roman" panose="02020603050405020304" pitchFamily="18" charset="0"/>
                <a:ea typeface="楷体" panose="02010609060101010101" pitchFamily="49" charset="-122"/>
              </a:rPr>
              <a:t>Question was whether an institution that was not recognized as a person under English law was entitled to sue as a legal entity because it was recognized under the laws of its own state.</a:t>
            </a:r>
          </a:p>
          <a:p>
            <a:pPr>
              <a:lnSpc>
                <a:spcPts val="3600"/>
              </a:lnSpc>
              <a:spcBef>
                <a:spcPts val="600"/>
              </a:spcBef>
            </a:pPr>
            <a:r>
              <a:rPr lang="en-US" altLang="zh-CN" sz="2800" dirty="0">
                <a:latin typeface="Times New Roman" panose="02020603050405020304" pitchFamily="18" charset="0"/>
                <a:ea typeface="楷体" panose="02010609060101010101" pitchFamily="49" charset="-122"/>
              </a:rPr>
              <a:t>Held:</a:t>
            </a:r>
            <a:endParaRPr lang="en-US" altLang="zh-CN" sz="27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676400"/>
            <a:ext cx="8610600" cy="4953000"/>
          </a:xfrm>
        </p:spPr>
        <p:txBody>
          <a:bodyPr/>
          <a:lstStyle/>
          <a:p>
            <a:pPr>
              <a:lnSpc>
                <a:spcPts val="42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Immunity</a:t>
            </a:r>
            <a:r>
              <a:rPr lang="zh-CN" altLang="en-US" sz="2000" dirty="0">
                <a:latin typeface="Times New Roman" panose="02020603050405020304" pitchFamily="18" charset="0"/>
                <a:ea typeface="楷体" panose="02010609060101010101" pitchFamily="49" charset="-122"/>
              </a:rPr>
              <a:t>豁免权</a:t>
            </a:r>
            <a:r>
              <a:rPr lang="en-US" altLang="zh-CN" sz="2800" b="1"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ability of a defendant to </a:t>
            </a:r>
            <a:r>
              <a:rPr lang="en-US" altLang="zh-CN" sz="2800" dirty="0">
                <a:solidFill>
                  <a:srgbClr val="00B0F0"/>
                </a:solidFill>
                <a:latin typeface="Times New Roman" panose="02020603050405020304" pitchFamily="18" charset="0"/>
                <a:ea typeface="楷体" panose="02010609060101010101" pitchFamily="49" charset="-122"/>
              </a:rPr>
              <a:t>escape the jurisdiction </a:t>
            </a:r>
            <a:r>
              <a:rPr lang="en-US" altLang="zh-CN" sz="2800" dirty="0">
                <a:latin typeface="Times New Roman" panose="02020603050405020304" pitchFamily="18" charset="0"/>
                <a:ea typeface="楷体" panose="02010609060101010101" pitchFamily="49" charset="-122"/>
              </a:rPr>
              <a:t>of a court.</a:t>
            </a:r>
          </a:p>
          <a:p>
            <a:pPr>
              <a:lnSpc>
                <a:spcPts val="4200"/>
              </a:lnSpc>
              <a:spcBef>
                <a:spcPts val="600"/>
              </a:spcBef>
              <a:spcAft>
                <a:spcPts val="600"/>
              </a:spcAft>
            </a:pPr>
            <a:r>
              <a:rPr lang="en-US" altLang="zh-CN" sz="2800" b="1" dirty="0">
                <a:latin typeface="Times New Roman" panose="02020603050405020304" pitchFamily="18" charset="0"/>
                <a:ea typeface="楷体" panose="02010609060101010101" pitchFamily="49" charset="-122"/>
              </a:rPr>
              <a:t>The doctrine of sovereign immunity</a:t>
            </a:r>
            <a:r>
              <a:rPr lang="zh-CN" altLang="en-US" sz="2800" b="1"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domestic courts must decline to hear cases against foreign sovereigns.(include officials)</a:t>
            </a:r>
          </a:p>
          <a:p>
            <a:pPr lvl="1">
              <a:lnSpc>
                <a:spcPts val="4200"/>
              </a:lnSpc>
              <a:spcBef>
                <a:spcPts val="600"/>
              </a:spcBef>
              <a:spcAft>
                <a:spcPts val="600"/>
              </a:spcAft>
            </a:pPr>
            <a:r>
              <a:rPr lang="en-US" altLang="zh-CN" sz="2400" i="1" dirty="0">
                <a:latin typeface="Times New Roman" panose="02020603050405020304" pitchFamily="18" charset="0"/>
                <a:ea typeface="楷体" panose="02010609060101010101" pitchFamily="49" charset="-122"/>
              </a:rPr>
              <a:t>Natural</a:t>
            </a:r>
            <a:r>
              <a:rPr lang="en-US" altLang="zh-CN" sz="2400" dirty="0">
                <a:latin typeface="Times New Roman" panose="02020603050405020304" pitchFamily="18" charset="0"/>
                <a:ea typeface="楷体" panose="02010609060101010101" pitchFamily="49" charset="-122"/>
              </a:rPr>
              <a:t> &amp; </a:t>
            </a:r>
            <a:r>
              <a:rPr lang="en-US" altLang="zh-CN" sz="2400" i="1" dirty="0">
                <a:latin typeface="Times New Roman" panose="02020603050405020304" pitchFamily="18" charset="0"/>
                <a:ea typeface="楷体" panose="02010609060101010101" pitchFamily="49" charset="-122"/>
              </a:rPr>
              <a:t>juridical persons</a:t>
            </a:r>
            <a:r>
              <a:rPr lang="en-US" altLang="zh-CN" sz="2400" dirty="0">
                <a:latin typeface="Times New Roman" panose="02020603050405020304" pitchFamily="18" charset="0"/>
                <a:ea typeface="楷体" panose="02010609060101010101" pitchFamily="49" charset="-122"/>
              </a:rPr>
              <a:t> have </a:t>
            </a:r>
            <a:r>
              <a:rPr lang="en-US" altLang="zh-CN" sz="2400" dirty="0">
                <a:solidFill>
                  <a:srgbClr val="FF0000"/>
                </a:solidFill>
                <a:latin typeface="Times New Roman" panose="02020603050405020304" pitchFamily="18" charset="0"/>
                <a:ea typeface="楷体" panose="02010609060101010101" pitchFamily="49" charset="-122"/>
              </a:rPr>
              <a:t>few</a:t>
            </a:r>
            <a:r>
              <a:rPr lang="en-US" altLang="zh-CN" sz="2400" dirty="0">
                <a:latin typeface="Times New Roman" panose="02020603050405020304" pitchFamily="18" charset="0"/>
                <a:ea typeface="楷体" panose="02010609060101010101" pitchFamily="49" charset="-122"/>
              </a:rPr>
              <a:t> immunities from a municipal court.</a:t>
            </a:r>
          </a:p>
          <a:p>
            <a:pPr lvl="1">
              <a:lnSpc>
                <a:spcPts val="4200"/>
              </a:lnSpc>
              <a:spcBef>
                <a:spcPts val="600"/>
              </a:spcBef>
              <a:spcAft>
                <a:spcPts val="600"/>
              </a:spcAft>
            </a:pPr>
            <a:r>
              <a:rPr lang="en-US" altLang="zh-CN" sz="2400" dirty="0">
                <a:latin typeface="Times New Roman" panose="02020603050405020304" pitchFamily="18" charset="0"/>
                <a:ea typeface="楷体" panose="02010609060101010101" pitchFamily="49" charset="-122"/>
              </a:rPr>
              <a:t>Foreign states traditionally have had complete immunity</a:t>
            </a:r>
          </a:p>
        </p:txBody>
      </p:sp>
      <p:sp>
        <p:nvSpPr>
          <p:cNvPr id="5" name="Rectangle 2"/>
          <p:cNvSpPr>
            <a:spLocks noGrp="1" noChangeArrowheads="1"/>
          </p:cNvSpPr>
          <p:nvPr>
            <p:ph type="title"/>
          </p:nvPr>
        </p:nvSpPr>
        <p:spPr>
          <a:xfrm>
            <a:off x="533400" y="381000"/>
            <a:ext cx="8305800" cy="1219200"/>
          </a:xfrm>
        </p:spPr>
        <p:txBody>
          <a:bodyPr/>
          <a:lstStyle/>
          <a:p>
            <a:r>
              <a:rPr lang="en-US" altLang="zh-CN" sz="3600" b="1" dirty="0">
                <a:latin typeface="Times New Roman" panose="02020603050405020304" pitchFamily="18" charset="0"/>
                <a:ea typeface="楷体" panose="02010609060101010101" pitchFamily="49" charset="-122"/>
              </a:rPr>
              <a:t>Immunities of States From the Jurisdiction of Municipal Courts</a:t>
            </a:r>
          </a:p>
        </p:txBody>
      </p:sp>
    </p:spTree>
    <p:extLst>
      <p:ext uri="{BB962C8B-B14F-4D97-AF65-F5344CB8AC3E}">
        <p14:creationId xmlns:p14="http://schemas.microsoft.com/office/powerpoint/2010/main" val="5365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381000"/>
            <a:ext cx="8305800" cy="1219200"/>
          </a:xfrm>
        </p:spPr>
        <p:txBody>
          <a:bodyPr/>
          <a:lstStyle/>
          <a:p>
            <a:r>
              <a:rPr lang="en-US" altLang="zh-CN" sz="3600" b="1" dirty="0">
                <a:latin typeface="Times New Roman" panose="02020603050405020304" pitchFamily="18" charset="0"/>
                <a:ea typeface="楷体" panose="02010609060101010101" pitchFamily="49" charset="-122"/>
              </a:rPr>
              <a:t>Immunities of States From the Jurisdiction of Municipal Courts</a:t>
            </a:r>
          </a:p>
        </p:txBody>
      </p:sp>
      <p:sp>
        <p:nvSpPr>
          <p:cNvPr id="49155" name="Rectangle 3"/>
          <p:cNvSpPr>
            <a:spLocks noGrp="1" noChangeArrowheads="1"/>
          </p:cNvSpPr>
          <p:nvPr>
            <p:ph type="body" idx="1"/>
          </p:nvPr>
        </p:nvSpPr>
        <p:spPr>
          <a:xfrm>
            <a:off x="228600" y="1676400"/>
            <a:ext cx="8763000" cy="4800600"/>
          </a:xfrm>
        </p:spPr>
        <p:txBody>
          <a:bodyPr/>
          <a:lstStyle/>
          <a:p>
            <a:pPr>
              <a:lnSpc>
                <a:spcPts val="3800"/>
              </a:lnSpc>
              <a:spcBef>
                <a:spcPts val="600"/>
              </a:spcBef>
              <a:spcAft>
                <a:spcPts val="600"/>
              </a:spcAft>
            </a:pPr>
            <a:r>
              <a:rPr lang="en-US" altLang="zh-CN" sz="2800" dirty="0">
                <a:latin typeface="Times New Roman" panose="02020603050405020304" pitchFamily="18" charset="0"/>
                <a:ea typeface="楷体" panose="02010609060101010101" pitchFamily="49" charset="-122"/>
              </a:rPr>
              <a:t>Sovereign states are immune from the jurisdiction of foreign courts:</a:t>
            </a:r>
          </a:p>
          <a:p>
            <a:pPr marL="742950" lvl="2" indent="-342900">
              <a:lnSpc>
                <a:spcPts val="3800"/>
              </a:lnSpc>
              <a:spcBef>
                <a:spcPts val="600"/>
              </a:spcBef>
              <a:spcAft>
                <a:spcPts val="600"/>
              </a:spcAft>
              <a:buClr>
                <a:srgbClr val="00B0F0"/>
              </a:buClr>
              <a:buSzPct val="70000"/>
              <a:buFont typeface="Wingdings" pitchFamily="2" charset="2"/>
              <a:buChar char="Ø"/>
            </a:pPr>
            <a:r>
              <a:rPr lang="en-US" altLang="zh-CN" sz="2400" dirty="0">
                <a:latin typeface="Times New Roman" panose="02020603050405020304" pitchFamily="18" charset="0"/>
                <a:ea typeface="楷体" panose="02010609060101010101" pitchFamily="49" charset="-122"/>
                <a:cs typeface="+mn-cs"/>
              </a:rPr>
              <a:t>When engage in activities unique to sovereigns </a:t>
            </a:r>
            <a:r>
              <a:rPr lang="en-US" altLang="zh-CN" sz="2000" dirty="0">
                <a:latin typeface="Times New Roman" panose="02020603050405020304" pitchFamily="18" charset="0"/>
                <a:ea typeface="楷体" panose="02010609060101010101" pitchFamily="49" charset="-122"/>
                <a:cs typeface="+mn-cs"/>
              </a:rPr>
              <a:t>(tax, national defense)</a:t>
            </a:r>
            <a:endParaRPr lang="en-US" altLang="zh-CN" sz="2400" dirty="0">
              <a:latin typeface="Times New Roman" panose="02020603050405020304" pitchFamily="18" charset="0"/>
              <a:ea typeface="楷体" panose="02010609060101010101" pitchFamily="49" charset="-122"/>
              <a:cs typeface="+mn-cs"/>
            </a:endParaRPr>
          </a:p>
          <a:p>
            <a:pPr marL="742950" lvl="2" indent="-342900">
              <a:lnSpc>
                <a:spcPts val="3800"/>
              </a:lnSpc>
              <a:spcBef>
                <a:spcPts val="600"/>
              </a:spcBef>
              <a:spcAft>
                <a:spcPts val="600"/>
              </a:spcAft>
              <a:buClr>
                <a:srgbClr val="00B0F0"/>
              </a:buClr>
              <a:buSzPct val="70000"/>
              <a:buFont typeface="Wingdings" pitchFamily="2" charset="2"/>
              <a:buChar char="Ø"/>
            </a:pPr>
            <a:r>
              <a:rPr lang="en-US" altLang="zh-CN" sz="2400" dirty="0">
                <a:latin typeface="Times New Roman" panose="02020603050405020304" pitchFamily="18" charset="0"/>
                <a:ea typeface="楷体" panose="02010609060101010101" pitchFamily="49" charset="-122"/>
                <a:cs typeface="+mn-cs"/>
              </a:rPr>
              <a:t>When act officially within their own territory</a:t>
            </a:r>
          </a:p>
          <a:p>
            <a:pPr marL="342900" lvl="2" indent="-342900">
              <a:lnSpc>
                <a:spcPts val="3800"/>
              </a:lnSpc>
              <a:spcBef>
                <a:spcPts val="600"/>
              </a:spcBef>
              <a:spcAft>
                <a:spcPts val="600"/>
              </a:spcAft>
              <a:buClr>
                <a:schemeClr val="bg2"/>
              </a:buClr>
              <a:buSzPct val="70000"/>
              <a:buFont typeface="Wingdings" pitchFamily="2" charset="2"/>
              <a:buChar char="l"/>
            </a:pPr>
            <a:r>
              <a:rPr lang="en-US" altLang="zh-CN" sz="2800" dirty="0">
                <a:latin typeface="Times New Roman" panose="02020603050405020304" pitchFamily="18" charset="0"/>
                <a:ea typeface="楷体" panose="02010609060101010101" pitchFamily="49" charset="-122"/>
                <a:cs typeface="+mn-cs"/>
              </a:rPr>
              <a:t>Restrictive sovereign immunity: </a:t>
            </a:r>
          </a:p>
          <a:p>
            <a:pPr marL="742950" lvl="2" indent="-342900">
              <a:lnSpc>
                <a:spcPts val="3800"/>
              </a:lnSpc>
              <a:spcBef>
                <a:spcPts val="600"/>
              </a:spcBef>
              <a:spcAft>
                <a:spcPts val="600"/>
              </a:spcAft>
              <a:buClr>
                <a:srgbClr val="00B0F0"/>
              </a:buClr>
              <a:buSzPct val="70000"/>
              <a:buFont typeface="Wingdings" pitchFamily="2" charset="2"/>
              <a:buChar char="Ø"/>
            </a:pPr>
            <a:r>
              <a:rPr lang="en-US" altLang="zh-CN" sz="2400" dirty="0">
                <a:latin typeface="Times New Roman" panose="02020603050405020304" pitchFamily="18" charset="0"/>
                <a:ea typeface="楷体" panose="02010609060101010101" pitchFamily="49" charset="-122"/>
              </a:rPr>
              <a:t>When the cause of action for a suit is based on conduct unrelated to governmental activities: commercial activities(national airlines) </a:t>
            </a:r>
          </a:p>
          <a:p>
            <a:pPr marL="742950" lvl="2" indent="-342900">
              <a:lnSpc>
                <a:spcPts val="3800"/>
              </a:lnSpc>
              <a:spcBef>
                <a:spcPts val="600"/>
              </a:spcBef>
              <a:spcAft>
                <a:spcPts val="600"/>
              </a:spcAft>
              <a:buClr>
                <a:srgbClr val="00B0F0"/>
              </a:buClr>
              <a:buSzPct val="70000"/>
              <a:buFont typeface="Wingdings" pitchFamily="2" charset="2"/>
              <a:buChar char="Ø"/>
            </a:pPr>
            <a:endParaRPr lang="en-US" altLang="zh-CN" sz="2800" dirty="0">
              <a:latin typeface="Times New Roman" panose="02020603050405020304" pitchFamily="18" charset="0"/>
              <a:ea typeface="楷体" panose="02010609060101010101" pitchFamily="49" charset="-122"/>
              <a:cs typeface="+mn-cs"/>
            </a:endParaRPr>
          </a:p>
        </p:txBody>
      </p:sp>
    </p:spTree>
    <p:extLst>
      <p:ext uri="{BB962C8B-B14F-4D97-AF65-F5344CB8AC3E}">
        <p14:creationId xmlns:p14="http://schemas.microsoft.com/office/powerpoint/2010/main" val="38962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0"/>
            <a:ext cx="7696200" cy="762000"/>
          </a:xfrm>
        </p:spPr>
        <p:txBody>
          <a:bodyPr/>
          <a:lstStyle/>
          <a:p>
            <a:r>
              <a:rPr lang="en-US" altLang="zh-CN" sz="3600" b="1" dirty="0">
                <a:latin typeface="Times New Roman" panose="02020603050405020304" pitchFamily="18" charset="0"/>
                <a:ea typeface="楷体" panose="02010609060101010101" pitchFamily="49" charset="-122"/>
              </a:rPr>
              <a:t>Act of State Doctrine </a:t>
            </a:r>
            <a:r>
              <a:rPr lang="zh-CN" altLang="en-US" sz="1800" b="1" dirty="0">
                <a:latin typeface="Times New Roman" panose="02020603050405020304" pitchFamily="18" charset="0"/>
                <a:ea typeface="楷体" panose="02010609060101010101" pitchFamily="49" charset="-122"/>
              </a:rPr>
              <a:t>国家行为主义</a:t>
            </a:r>
            <a:endParaRPr lang="en-US" altLang="zh-CN" sz="1800" b="1" dirty="0">
              <a:latin typeface="Times New Roman" panose="02020603050405020304" pitchFamily="18" charset="0"/>
              <a:ea typeface="楷体" panose="02010609060101010101" pitchFamily="49" charset="-122"/>
            </a:endParaRPr>
          </a:p>
        </p:txBody>
      </p:sp>
      <p:sp>
        <p:nvSpPr>
          <p:cNvPr id="52227" name="Rectangle 3"/>
          <p:cNvSpPr>
            <a:spLocks noGrp="1" noChangeArrowheads="1"/>
          </p:cNvSpPr>
          <p:nvPr>
            <p:ph type="body" sz="half" idx="1"/>
          </p:nvPr>
        </p:nvSpPr>
        <p:spPr>
          <a:xfrm>
            <a:off x="304800" y="1600200"/>
            <a:ext cx="8610600" cy="4876800"/>
          </a:xfrm>
        </p:spPr>
        <p:txBody>
          <a:bodyPr/>
          <a:lstStyle/>
          <a:p>
            <a:pPr>
              <a:lnSpc>
                <a:spcPts val="4000"/>
              </a:lnSpc>
              <a:spcBef>
                <a:spcPts val="1200"/>
              </a:spcBef>
              <a:spcAft>
                <a:spcPts val="600"/>
              </a:spcAft>
            </a:pPr>
            <a:r>
              <a:rPr lang="en-US" altLang="zh-CN" sz="2700" dirty="0">
                <a:latin typeface="Times New Roman" panose="02020603050405020304" pitchFamily="18" charset="0"/>
                <a:ea typeface="楷体" panose="02010609060101010101" pitchFamily="49" charset="-122"/>
              </a:rPr>
              <a:t>A rule that restrains municipal courts from exercising jurisdiction over foreign states.</a:t>
            </a:r>
          </a:p>
          <a:p>
            <a:pPr>
              <a:lnSpc>
                <a:spcPts val="4000"/>
              </a:lnSpc>
              <a:spcBef>
                <a:spcPts val="1200"/>
              </a:spcBef>
              <a:spcAft>
                <a:spcPts val="600"/>
              </a:spcAft>
            </a:pPr>
            <a:r>
              <a:rPr lang="en-US" altLang="zh-CN" sz="2700" dirty="0">
                <a:latin typeface="Times New Roman" panose="02020603050405020304" pitchFamily="18" charset="0"/>
                <a:ea typeface="楷体" panose="02010609060101010101" pitchFamily="49" charset="-122"/>
              </a:rPr>
              <a:t>The act of a government within the boundaries of its own territory is not  subject to scrutiny</a:t>
            </a:r>
            <a:r>
              <a:rPr lang="en-US" altLang="zh-CN" sz="2000" dirty="0">
                <a:latin typeface="Times New Roman" panose="02020603050405020304" pitchFamily="18" charset="0"/>
                <a:ea typeface="楷体" panose="02010609060101010101" pitchFamily="49" charset="-122"/>
              </a:rPr>
              <a:t> </a:t>
            </a:r>
            <a:r>
              <a:rPr lang="en-US" altLang="zh-CN" sz="2700" dirty="0">
                <a:latin typeface="Times New Roman" panose="02020603050405020304" pitchFamily="18" charset="0"/>
                <a:ea typeface="楷体" panose="02010609060101010101" pitchFamily="49" charset="-122"/>
              </a:rPr>
              <a:t>in a foreign court. </a:t>
            </a:r>
          </a:p>
          <a:p>
            <a:pPr>
              <a:lnSpc>
                <a:spcPts val="4000"/>
              </a:lnSpc>
              <a:spcBef>
                <a:spcPts val="1200"/>
              </a:spcBef>
              <a:spcAft>
                <a:spcPts val="600"/>
              </a:spcAft>
            </a:pPr>
            <a:r>
              <a:rPr lang="en-US" altLang="zh-CN" sz="2700" dirty="0">
                <a:latin typeface="Times New Roman" panose="02020603050405020304" pitchFamily="18" charset="0"/>
                <a:ea typeface="楷体" panose="02010609060101010101" pitchFamily="49" charset="-122"/>
              </a:rPr>
              <a:t>A municipal court will not hear a dispute based on such acts if to do so would </a:t>
            </a:r>
            <a:r>
              <a:rPr lang="en-US" altLang="zh-CN" sz="2700" dirty="0">
                <a:solidFill>
                  <a:srgbClr val="00B0F0"/>
                </a:solidFill>
                <a:latin typeface="Times New Roman" panose="02020603050405020304" pitchFamily="18" charset="0"/>
                <a:ea typeface="楷体" panose="02010609060101010101" pitchFamily="49" charset="-122"/>
              </a:rPr>
              <a:t>interfere with the forum state’s foreign policy.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457200"/>
            <a:ext cx="8229600" cy="1066800"/>
          </a:xfrm>
        </p:spPr>
        <p:txBody>
          <a:bodyPr/>
          <a:lstStyle/>
          <a:p>
            <a:r>
              <a:rPr lang="en-US" altLang="zh-CN" sz="4000" b="1" dirty="0">
                <a:latin typeface="Times New Roman" panose="02020603050405020304" pitchFamily="18" charset="0"/>
                <a:ea typeface="楷体" panose="02010609060101010101" pitchFamily="49" charset="-122"/>
              </a:rPr>
              <a:t>Choosing the Governing Law</a:t>
            </a:r>
          </a:p>
        </p:txBody>
      </p:sp>
      <p:sp>
        <p:nvSpPr>
          <p:cNvPr id="58371" name="Rectangle 3"/>
          <p:cNvSpPr>
            <a:spLocks noGrp="1" noChangeArrowheads="1"/>
          </p:cNvSpPr>
          <p:nvPr>
            <p:ph type="body" sz="half" idx="1"/>
          </p:nvPr>
        </p:nvSpPr>
        <p:spPr>
          <a:xfrm>
            <a:off x="533400" y="1676400"/>
            <a:ext cx="8077200" cy="4648200"/>
          </a:xfrm>
        </p:spPr>
        <p:txBody>
          <a:bodyPr/>
          <a:lstStyle/>
          <a:p>
            <a:pPr>
              <a:lnSpc>
                <a:spcPts val="4600"/>
              </a:lnSpc>
              <a:spcBef>
                <a:spcPts val="600"/>
              </a:spcBef>
              <a:spcAft>
                <a:spcPts val="600"/>
              </a:spcAft>
            </a:pPr>
            <a:r>
              <a:rPr lang="en-US" altLang="zh-CN" sz="3200" dirty="0">
                <a:latin typeface="Times New Roman" panose="02020603050405020304" pitchFamily="18" charset="0"/>
                <a:ea typeface="楷体" panose="02010609060101010101" pitchFamily="49" charset="-122"/>
              </a:rPr>
              <a:t>The problem of deciding </a:t>
            </a:r>
            <a:r>
              <a:rPr lang="en-US" altLang="zh-CN" sz="3200" dirty="0">
                <a:solidFill>
                  <a:srgbClr val="00B0F0"/>
                </a:solidFill>
                <a:latin typeface="Times New Roman" panose="02020603050405020304" pitchFamily="18" charset="0"/>
                <a:ea typeface="楷体" panose="02010609060101010101" pitchFamily="49" charset="-122"/>
              </a:rPr>
              <a:t>which law to apply</a:t>
            </a:r>
            <a:r>
              <a:rPr lang="en-US" altLang="zh-CN" sz="3200" dirty="0">
                <a:latin typeface="Times New Roman" panose="02020603050405020304" pitchFamily="18" charset="0"/>
                <a:ea typeface="楷体" panose="02010609060101010101" pitchFamily="49" charset="-122"/>
              </a:rPr>
              <a:t> to a dispute.</a:t>
            </a:r>
          </a:p>
          <a:p>
            <a:pPr>
              <a:lnSpc>
                <a:spcPts val="4600"/>
              </a:lnSpc>
              <a:spcBef>
                <a:spcPts val="600"/>
              </a:spcBef>
              <a:spcAft>
                <a:spcPts val="600"/>
              </a:spcAft>
            </a:pPr>
            <a:r>
              <a:rPr lang="en-US" altLang="zh-CN" sz="3200" i="1" dirty="0">
                <a:solidFill>
                  <a:srgbClr val="00B0F0"/>
                </a:solidFill>
                <a:latin typeface="Times New Roman" panose="02020603050405020304" pitchFamily="18" charset="0"/>
                <a:ea typeface="楷体" panose="02010609060101010101" pitchFamily="49" charset="-122"/>
              </a:rPr>
              <a:t>Q: How to decide which law to apply?</a:t>
            </a:r>
          </a:p>
          <a:p>
            <a:pPr>
              <a:lnSpc>
                <a:spcPts val="4600"/>
              </a:lnSpc>
              <a:spcBef>
                <a:spcPts val="600"/>
              </a:spcBef>
              <a:spcAft>
                <a:spcPts val="600"/>
              </a:spcAft>
            </a:pPr>
            <a:r>
              <a:rPr lang="en-US" altLang="zh-CN" sz="3200" dirty="0">
                <a:latin typeface="Times New Roman" panose="02020603050405020304" pitchFamily="18" charset="0"/>
                <a:ea typeface="楷体" panose="02010609060101010101" pitchFamily="49" charset="-122"/>
              </a:rPr>
              <a:t>A municipal court will follow </a:t>
            </a:r>
            <a:r>
              <a:rPr lang="en-US" altLang="zh-CN" sz="3200" b="1" dirty="0">
                <a:solidFill>
                  <a:srgbClr val="FF0000"/>
                </a:solidFill>
                <a:latin typeface="Times New Roman" panose="02020603050405020304" pitchFamily="18" charset="0"/>
                <a:ea typeface="楷体" panose="02010609060101010101" pitchFamily="49" charset="-122"/>
              </a:rPr>
              <a:t>choice of law rules</a:t>
            </a:r>
            <a:r>
              <a:rPr lang="en-US" altLang="zh-CN" sz="3200" dirty="0">
                <a:latin typeface="Times New Roman" panose="02020603050405020304" pitchFamily="18" charset="0"/>
                <a:ea typeface="楷体" panose="02010609060101010101" pitchFamily="49" charset="-122"/>
              </a:rPr>
              <a:t> to determine if they should apply their own law or the law of another state </a:t>
            </a:r>
            <a:r>
              <a:rPr lang="en-US" altLang="zh-CN" sz="3200" dirty="0">
                <a:solidFill>
                  <a:srgbClr val="00B0F0"/>
                </a:solidFill>
                <a:latin typeface="Times New Roman" panose="02020603050405020304" pitchFamily="18" charset="0"/>
                <a:ea typeface="楷体" panose="02010609060101010101" pitchFamily="49" charset="-122"/>
              </a:rPr>
              <a:t>in setting civil disputes</a:t>
            </a:r>
            <a:r>
              <a:rPr lang="en-US" altLang="zh-CN" sz="3200" dirty="0">
                <a:latin typeface="Times New Roman" panose="02020603050405020304" pitchFamily="18" charset="0"/>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0" y="533400"/>
            <a:ext cx="7924800" cy="1066800"/>
          </a:xfrm>
        </p:spPr>
        <p:txBody>
          <a:bodyPr/>
          <a:lstStyle/>
          <a:p>
            <a:r>
              <a:rPr lang="en-US" altLang="zh-CN" sz="3200" b="1" dirty="0">
                <a:latin typeface="Times New Roman" panose="02020603050405020304" pitchFamily="18" charset="0"/>
                <a:ea typeface="楷体" panose="02010609060101010101" pitchFamily="49" charset="-122"/>
              </a:rPr>
              <a:t>Choosing the Governing Law:</a:t>
            </a:r>
            <a:br>
              <a:rPr lang="en-US" altLang="zh-CN" sz="3200" b="1" dirty="0">
                <a:latin typeface="Times New Roman" panose="02020603050405020304" pitchFamily="18" charset="0"/>
                <a:ea typeface="楷体" panose="02010609060101010101" pitchFamily="49" charset="-122"/>
              </a:rPr>
            </a:br>
            <a:r>
              <a:rPr lang="en-US" altLang="zh-CN" sz="3400" b="1" dirty="0">
                <a:latin typeface="Times New Roman" panose="02020603050405020304" pitchFamily="18" charset="0"/>
                <a:ea typeface="楷体" panose="02010609060101010101" pitchFamily="49" charset="-122"/>
              </a:rPr>
              <a:t>Agreement of the Parties</a:t>
            </a:r>
          </a:p>
        </p:txBody>
      </p:sp>
      <p:sp>
        <p:nvSpPr>
          <p:cNvPr id="60419" name="Rectangle 3"/>
          <p:cNvSpPr>
            <a:spLocks noGrp="1" noChangeArrowheads="1"/>
          </p:cNvSpPr>
          <p:nvPr>
            <p:ph type="body" idx="1"/>
          </p:nvPr>
        </p:nvSpPr>
        <p:spPr>
          <a:xfrm>
            <a:off x="457200" y="1676400"/>
            <a:ext cx="8382000" cy="4724400"/>
          </a:xfrm>
        </p:spPr>
        <p:txBody>
          <a:bodyPr/>
          <a:lstStyle/>
          <a:p>
            <a:pPr>
              <a:lnSpc>
                <a:spcPts val="4000"/>
              </a:lnSpc>
              <a:spcAft>
                <a:spcPts val="600"/>
              </a:spcAft>
            </a:pPr>
            <a:r>
              <a:rPr lang="en-US" altLang="zh-CN" sz="3000" dirty="0">
                <a:latin typeface="Times New Roman" panose="02020603050405020304" pitchFamily="18" charset="0"/>
                <a:ea typeface="楷体" panose="02010609060101010101" pitchFamily="49" charset="-122"/>
              </a:rPr>
              <a:t>By the use of </a:t>
            </a:r>
            <a:r>
              <a:rPr lang="en-US" altLang="zh-CN" sz="3000" b="1" dirty="0">
                <a:solidFill>
                  <a:srgbClr val="00B0F0"/>
                </a:solidFill>
                <a:latin typeface="Times New Roman" panose="02020603050405020304" pitchFamily="18" charset="0"/>
                <a:ea typeface="楷体" panose="02010609060101010101" pitchFamily="49" charset="-122"/>
              </a:rPr>
              <a:t>Choice of law clause </a:t>
            </a:r>
            <a:r>
              <a:rPr lang="zh-CN" altLang="en-US" sz="2000" b="1" dirty="0">
                <a:latin typeface="Times New Roman" panose="02020603050405020304" pitchFamily="18" charset="0"/>
                <a:ea typeface="楷体" panose="02010609060101010101" pitchFamily="49" charset="-122"/>
              </a:rPr>
              <a:t>法律选择条款</a:t>
            </a:r>
            <a:r>
              <a:rPr lang="en-US" altLang="zh-CN" sz="2000" b="1" dirty="0">
                <a:latin typeface="Times New Roman" panose="02020603050405020304" pitchFamily="18" charset="0"/>
                <a:ea typeface="楷体" panose="02010609060101010101" pitchFamily="49" charset="-122"/>
              </a:rPr>
              <a:t> </a:t>
            </a:r>
            <a:endParaRPr lang="en-US" altLang="zh-CN" sz="1800" b="1" dirty="0">
              <a:latin typeface="Times New Roman" panose="02020603050405020304" pitchFamily="18" charset="0"/>
              <a:ea typeface="楷体" panose="02010609060101010101" pitchFamily="49" charset="-122"/>
            </a:endParaRPr>
          </a:p>
          <a:p>
            <a:pPr marL="342900" lvl="1" indent="-342900">
              <a:lnSpc>
                <a:spcPts val="4200"/>
              </a:lnSpc>
              <a:spcBef>
                <a:spcPts val="1200"/>
              </a:spcBef>
              <a:spcAft>
                <a:spcPts val="600"/>
              </a:spcAft>
              <a:buClr>
                <a:schemeClr val="bg2"/>
              </a:buClr>
              <a:buSzPct val="70000"/>
              <a:buFont typeface="Wingdings" pitchFamily="2" charset="2"/>
              <a:buChar char="l"/>
            </a:pPr>
            <a:r>
              <a:rPr lang="en-US" altLang="zh-CN" sz="3200" dirty="0">
                <a:latin typeface="Times New Roman" panose="02020603050405020304" pitchFamily="18" charset="0"/>
                <a:ea typeface="楷体" panose="02010609060101010101" pitchFamily="49" charset="-122"/>
              </a:rPr>
              <a:t>If the parties </a:t>
            </a:r>
            <a:r>
              <a:rPr lang="en-US" altLang="zh-CN" sz="3200" b="1" dirty="0">
                <a:solidFill>
                  <a:srgbClr val="00B0F0"/>
                </a:solidFill>
                <a:latin typeface="Times New Roman" panose="02020603050405020304" pitchFamily="18" charset="0"/>
                <a:ea typeface="楷体" panose="02010609060101010101" pitchFamily="49" charset="-122"/>
              </a:rPr>
              <a:t>agree to </a:t>
            </a:r>
            <a:r>
              <a:rPr lang="en-US" altLang="zh-CN" sz="3200" dirty="0">
                <a:latin typeface="Times New Roman" panose="02020603050405020304" pitchFamily="18" charset="0"/>
                <a:ea typeface="楷体" panose="02010609060101010101" pitchFamily="49" charset="-122"/>
              </a:rPr>
              <a:t>application of the laws of a certain state, </a:t>
            </a:r>
            <a:r>
              <a:rPr lang="en-US" altLang="zh-CN" sz="3200" dirty="0">
                <a:solidFill>
                  <a:srgbClr val="00B0F0"/>
                </a:solidFill>
                <a:latin typeface="Times New Roman" panose="02020603050405020304" pitchFamily="18" charset="0"/>
                <a:ea typeface="楷体" panose="02010609060101010101" pitchFamily="49" charset="-122"/>
              </a:rPr>
              <a:t>that law will apply</a:t>
            </a:r>
            <a:endParaRPr lang="en-US" altLang="zh-CN" sz="3200" dirty="0">
              <a:solidFill>
                <a:srgbClr val="FF0000"/>
              </a:solidFill>
              <a:latin typeface="Times New Roman" panose="02020603050405020304" pitchFamily="18" charset="0"/>
              <a:ea typeface="楷体" panose="02010609060101010101" pitchFamily="49" charset="-122"/>
            </a:endParaRPr>
          </a:p>
          <a:p>
            <a:pPr>
              <a:lnSpc>
                <a:spcPts val="4000"/>
              </a:lnSpc>
              <a:spcAft>
                <a:spcPts val="600"/>
              </a:spcAft>
            </a:pPr>
            <a:r>
              <a:rPr lang="en-US" altLang="zh-CN" sz="3000" dirty="0">
                <a:solidFill>
                  <a:srgbClr val="00B0F0"/>
                </a:solidFill>
                <a:latin typeface="Times New Roman" panose="02020603050405020304" pitchFamily="18" charset="0"/>
                <a:ea typeface="楷体" panose="02010609060101010101" pitchFamily="49" charset="-122"/>
              </a:rPr>
              <a:t>Agree in advance</a:t>
            </a:r>
            <a:r>
              <a:rPr lang="en-US" altLang="zh-CN" sz="3000" dirty="0">
                <a:latin typeface="Times New Roman" panose="02020603050405020304" pitchFamily="18" charset="0"/>
                <a:ea typeface="楷体" panose="02010609060101010101" pitchFamily="49" charset="-122"/>
              </a:rPr>
              <a:t> in an agreement or contract</a:t>
            </a:r>
            <a:r>
              <a:rPr lang="en-US" altLang="zh-CN" sz="2000" dirty="0">
                <a:latin typeface="Times New Roman" panose="02020603050405020304" pitchFamily="18" charset="0"/>
                <a:ea typeface="楷体" panose="02010609060101010101" pitchFamily="49" charset="-122"/>
              </a:rPr>
              <a:t> </a:t>
            </a:r>
          </a:p>
          <a:p>
            <a:pPr>
              <a:lnSpc>
                <a:spcPts val="4000"/>
              </a:lnSpc>
              <a:spcAft>
                <a:spcPts val="600"/>
              </a:spcAft>
            </a:pPr>
            <a:r>
              <a:rPr lang="en-US" altLang="zh-CN" sz="3000" dirty="0">
                <a:latin typeface="Times New Roman" panose="02020603050405020304" pitchFamily="18" charset="0"/>
                <a:ea typeface="楷体" panose="02010609060101010101" pitchFamily="49" charset="-122"/>
              </a:rPr>
              <a:t>The parties made the agreement freely, even if they have no factual connection with country whose legal system they have adopted, their choice will be enforced.</a:t>
            </a:r>
          </a:p>
          <a:p>
            <a:pPr>
              <a:lnSpc>
                <a:spcPts val="4000"/>
              </a:lnSpc>
              <a:spcAft>
                <a:spcPts val="600"/>
              </a:spcAft>
            </a:pPr>
            <a:endParaRPr lang="en-US" altLang="zh-CN" sz="30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04800"/>
            <a:ext cx="7924800" cy="1219200"/>
          </a:xfrm>
        </p:spPr>
        <p:txBody>
          <a:bodyPr/>
          <a:lstStyle/>
          <a:p>
            <a:r>
              <a:rPr lang="en-US" altLang="zh-CN" sz="3200" dirty="0">
                <a:latin typeface="Times New Roman" panose="02020603050405020304" pitchFamily="18" charset="0"/>
                <a:ea typeface="楷体" panose="02010609060101010101" pitchFamily="49" charset="-122"/>
              </a:rPr>
              <a:t>Case 3-2</a:t>
            </a:r>
            <a:br>
              <a:rPr lang="en-US" altLang="zh-CN" sz="3200" dirty="0">
                <a:latin typeface="Times New Roman" panose="02020603050405020304" pitchFamily="18" charset="0"/>
                <a:ea typeface="楷体" panose="02010609060101010101" pitchFamily="49" charset="-122"/>
              </a:rPr>
            </a:br>
            <a:r>
              <a:rPr lang="en-US" altLang="zh-CN" sz="3200" dirty="0">
                <a:latin typeface="Times New Roman" panose="02020603050405020304" pitchFamily="18" charset="0"/>
                <a:ea typeface="楷体" panose="02010609060101010101" pitchFamily="49" charset="-122"/>
              </a:rPr>
              <a:t>Society of Lloyd’s v. R. W. </a:t>
            </a:r>
            <a:r>
              <a:rPr lang="en-US" altLang="zh-CN" sz="3200" dirty="0" err="1">
                <a:latin typeface="Times New Roman" panose="02020603050405020304" pitchFamily="18" charset="0"/>
                <a:ea typeface="楷体" panose="02010609060101010101" pitchFamily="49" charset="-122"/>
              </a:rPr>
              <a:t>Sturge</a:t>
            </a:r>
            <a:r>
              <a:rPr lang="en-US" altLang="zh-CN" sz="3200" dirty="0">
                <a:latin typeface="Times New Roman" panose="02020603050405020304" pitchFamily="18" charset="0"/>
                <a:ea typeface="楷体" panose="02010609060101010101" pitchFamily="49" charset="-122"/>
              </a:rPr>
              <a:t>.</a:t>
            </a:r>
          </a:p>
        </p:txBody>
      </p:sp>
      <p:sp>
        <p:nvSpPr>
          <p:cNvPr id="48131" name="Rectangle 3"/>
          <p:cNvSpPr>
            <a:spLocks noGrp="1" noChangeArrowheads="1"/>
          </p:cNvSpPr>
          <p:nvPr>
            <p:ph type="body" idx="1"/>
          </p:nvPr>
        </p:nvSpPr>
        <p:spPr>
          <a:xfrm>
            <a:off x="533400" y="1676400"/>
            <a:ext cx="8153400" cy="4953000"/>
          </a:xfrm>
        </p:spPr>
        <p:txBody>
          <a:bodyPr/>
          <a:lstStyle/>
          <a:p>
            <a:pPr>
              <a:spcAft>
                <a:spcPts val="600"/>
              </a:spcAft>
            </a:pPr>
            <a:r>
              <a:rPr lang="en-US" altLang="zh-CN" sz="2800" dirty="0">
                <a:latin typeface="Times New Roman" panose="02020603050405020304" pitchFamily="18" charset="0"/>
                <a:ea typeface="楷体" panose="02010609060101010101" pitchFamily="49" charset="-122"/>
              </a:rPr>
              <a:t>Ohio residents of the Society of Lloyd’s, brought a suit against </a:t>
            </a:r>
            <a:r>
              <a:rPr lang="en-US" altLang="zh-CN" sz="2800" dirty="0" err="1">
                <a:latin typeface="Times New Roman" panose="02020603050405020304" pitchFamily="18" charset="0"/>
                <a:ea typeface="楷体" panose="02010609060101010101" pitchFamily="49" charset="-122"/>
              </a:rPr>
              <a:t>R.W.Sturge</a:t>
            </a:r>
            <a:r>
              <a:rPr lang="en-US" altLang="zh-CN" sz="2800" dirty="0">
                <a:latin typeface="Times New Roman" panose="02020603050405020304" pitchFamily="18" charset="0"/>
                <a:ea typeface="楷体" panose="02010609060101010101" pitchFamily="49" charset="-122"/>
              </a:rPr>
              <a:t>, seeking to rescind their investment.</a:t>
            </a:r>
            <a:r>
              <a:rPr lang="zh-CN" altLang="en-US" sz="2800" dirty="0">
                <a:latin typeface="Times New Roman" panose="02020603050405020304" pitchFamily="18" charset="0"/>
                <a:ea typeface="楷体" panose="02010609060101010101" pitchFamily="49" charset="-122"/>
              </a:rPr>
              <a:t>撤销投资</a:t>
            </a:r>
            <a:endParaRPr lang="en-US" altLang="zh-CN" sz="2800" dirty="0">
              <a:latin typeface="Times New Roman" panose="02020603050405020304" pitchFamily="18" charset="0"/>
              <a:ea typeface="楷体" panose="02010609060101010101" pitchFamily="49" charset="-122"/>
            </a:endParaRPr>
          </a:p>
          <a:p>
            <a:pPr>
              <a:spcAft>
                <a:spcPts val="600"/>
              </a:spcAft>
            </a:pPr>
            <a:r>
              <a:rPr lang="en-US" altLang="zh-CN" sz="2800" dirty="0">
                <a:latin typeface="Times New Roman" panose="02020603050405020304" pitchFamily="18" charset="0"/>
                <a:ea typeface="楷体" panose="02010609060101010101" pitchFamily="49" charset="-122"/>
              </a:rPr>
              <a:t>Tried to sue under Ohio securities laws.</a:t>
            </a:r>
          </a:p>
          <a:p>
            <a:pPr>
              <a:spcAft>
                <a:spcPts val="600"/>
              </a:spcAft>
            </a:pPr>
            <a:r>
              <a:rPr lang="en-US" altLang="zh-CN" sz="2800" dirty="0">
                <a:latin typeface="Times New Roman" panose="02020603050405020304" pitchFamily="18" charset="0"/>
                <a:ea typeface="楷体" panose="02010609060101010101" pitchFamily="49" charset="-122"/>
              </a:rPr>
              <a:t>Agreements contained both choice of law and forum selection clauses naming England.</a:t>
            </a:r>
          </a:p>
          <a:p>
            <a:pPr lvl="1">
              <a:spcAft>
                <a:spcPts val="600"/>
              </a:spcAft>
            </a:pPr>
            <a:r>
              <a:rPr lang="en-US" altLang="zh-CN" sz="2800" dirty="0">
                <a:latin typeface="Times New Roman" panose="02020603050405020304" pitchFamily="18" charset="0"/>
                <a:ea typeface="楷体" panose="02010609060101010101" pitchFamily="49" charset="-122"/>
              </a:rPr>
              <a:t>“The rights and obligations of the parties arising out of or relating to …shall be governed by and construed in accordance with the law of England.”</a:t>
            </a:r>
          </a:p>
        </p:txBody>
      </p:sp>
    </p:spTree>
    <p:extLst>
      <p:ext uri="{BB962C8B-B14F-4D97-AF65-F5344CB8AC3E}">
        <p14:creationId xmlns:p14="http://schemas.microsoft.com/office/powerpoint/2010/main" val="24320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4000" b="1" dirty="0">
                <a:latin typeface="Times New Roman" panose="02020603050405020304" pitchFamily="18" charset="0"/>
                <a:ea typeface="楷体" panose="02010609060101010101" pitchFamily="49" charset="-122"/>
              </a:rPr>
              <a:t>Mediation </a:t>
            </a:r>
            <a:r>
              <a:rPr lang="zh-CN" altLang="en-US" sz="2800" dirty="0">
                <a:solidFill>
                  <a:srgbClr val="336666"/>
                </a:solidFill>
                <a:latin typeface="Times New Roman" panose="02020603050405020304" pitchFamily="18" charset="0"/>
                <a:ea typeface="楷体" panose="02010609060101010101" pitchFamily="49" charset="-122"/>
              </a:rPr>
              <a:t>调解</a:t>
            </a:r>
            <a:endParaRPr lang="en-US" altLang="zh-CN" sz="2800" dirty="0">
              <a:latin typeface="Times New Roman" panose="02020603050405020304" pitchFamily="18" charset="0"/>
              <a:ea typeface="楷体" panose="02010609060101010101" pitchFamily="49" charset="-122"/>
            </a:endParaRPr>
          </a:p>
        </p:txBody>
      </p:sp>
      <p:sp>
        <p:nvSpPr>
          <p:cNvPr id="10243" name="Rectangle 3"/>
          <p:cNvSpPr>
            <a:spLocks noGrp="1" noChangeArrowheads="1"/>
          </p:cNvSpPr>
          <p:nvPr>
            <p:ph type="body" sz="half" idx="2"/>
          </p:nvPr>
        </p:nvSpPr>
        <p:spPr>
          <a:xfrm>
            <a:off x="533400" y="1676400"/>
            <a:ext cx="8077200" cy="4267200"/>
          </a:xfrm>
        </p:spPr>
        <p:txBody>
          <a:bodyPr/>
          <a:lstStyle/>
          <a:p>
            <a:pPr>
              <a:lnSpc>
                <a:spcPts val="4000"/>
              </a:lnSpc>
              <a:spcAft>
                <a:spcPts val="600"/>
              </a:spcAft>
            </a:pPr>
            <a:r>
              <a:rPr lang="en-US" altLang="zh-CN" sz="2800" dirty="0">
                <a:latin typeface="Times New Roman" panose="02020603050405020304" pitchFamily="18" charset="0"/>
                <a:ea typeface="楷体" panose="02010609060101010101" pitchFamily="49" charset="-122"/>
              </a:rPr>
              <a:t>Use of </a:t>
            </a:r>
            <a:r>
              <a:rPr lang="en-US" altLang="zh-CN" sz="2800" dirty="0">
                <a:solidFill>
                  <a:srgbClr val="00B0F0"/>
                </a:solidFill>
                <a:latin typeface="Times New Roman" panose="02020603050405020304" pitchFamily="18" charset="0"/>
                <a:ea typeface="楷体" panose="02010609060101010101" pitchFamily="49" charset="-122"/>
              </a:rPr>
              <a:t>an impartial third </a:t>
            </a:r>
            <a:r>
              <a:rPr lang="en-US" altLang="zh-CN" sz="2800" dirty="0">
                <a:latin typeface="Times New Roman" panose="02020603050405020304" pitchFamily="18" charset="0"/>
                <a:ea typeface="楷体" panose="02010609060101010101" pitchFamily="49" charset="-122"/>
              </a:rPr>
              <a:t>party (mediator)</a:t>
            </a:r>
            <a:r>
              <a:rPr lang="en-US" altLang="zh-CN" sz="2800" dirty="0">
                <a:solidFill>
                  <a:srgbClr val="00B0F0"/>
                </a:solidFill>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who </a:t>
            </a:r>
            <a:r>
              <a:rPr lang="en-US" altLang="zh-CN" sz="2800" dirty="0">
                <a:solidFill>
                  <a:srgbClr val="00B0F0"/>
                </a:solidFill>
                <a:latin typeface="Times New Roman" panose="02020603050405020304" pitchFamily="18" charset="0"/>
                <a:ea typeface="楷体" panose="02010609060101010101" pitchFamily="49" charset="-122"/>
              </a:rPr>
              <a:t>transmits and interprets</a:t>
            </a:r>
            <a:r>
              <a:rPr lang="en-US" altLang="zh-CN" sz="2800" dirty="0">
                <a:latin typeface="Times New Roman" panose="02020603050405020304" pitchFamily="18" charset="0"/>
                <a:ea typeface="楷体" panose="02010609060101010101" pitchFamily="49" charset="-122"/>
              </a:rPr>
              <a:t> the proposal of the two parties and sometimes </a:t>
            </a:r>
            <a:r>
              <a:rPr lang="en-US" altLang="zh-CN" sz="2800" dirty="0">
                <a:solidFill>
                  <a:srgbClr val="00B0F0"/>
                </a:solidFill>
                <a:latin typeface="Times New Roman" panose="02020603050405020304" pitchFamily="18" charset="0"/>
                <a:ea typeface="楷体" panose="02010609060101010101" pitchFamily="49" charset="-122"/>
              </a:rPr>
              <a:t>provides independent proposals</a:t>
            </a:r>
            <a:r>
              <a:rPr lang="en-US" altLang="zh-CN" sz="2800" dirty="0">
                <a:latin typeface="Times New Roman" panose="02020603050405020304" pitchFamily="18" charset="0"/>
                <a:ea typeface="楷体" panose="02010609060101010101" pitchFamily="49" charset="-122"/>
              </a:rPr>
              <a:t>.</a:t>
            </a:r>
          </a:p>
          <a:p>
            <a:pPr>
              <a:lnSpc>
                <a:spcPts val="4000"/>
              </a:lnSpc>
              <a:spcAft>
                <a:spcPts val="600"/>
              </a:spcAft>
            </a:pPr>
            <a:r>
              <a:rPr lang="en-US" altLang="zh-CN" sz="2800" b="1" dirty="0">
                <a:latin typeface="Times New Roman" panose="02020603050405020304" pitchFamily="18" charset="0"/>
                <a:ea typeface="楷体" panose="02010609060101010101" pitchFamily="49" charset="-122"/>
              </a:rPr>
              <a:t>Good offices</a:t>
            </a:r>
            <a:r>
              <a:rPr lang="zh-CN" altLang="en-US" sz="1800" dirty="0">
                <a:latin typeface="Times New Roman" panose="02020603050405020304" pitchFamily="18" charset="0"/>
                <a:ea typeface="楷体" panose="02010609060101010101" pitchFamily="49" charset="-122"/>
              </a:rPr>
              <a:t>调停</a:t>
            </a:r>
            <a:r>
              <a:rPr lang="en-US" altLang="zh-CN" sz="2800" dirty="0">
                <a:latin typeface="Times New Roman" panose="02020603050405020304" pitchFamily="18" charset="0"/>
                <a:ea typeface="楷体" panose="02010609060101010101" pitchFamily="49" charset="-122"/>
              </a:rPr>
              <a:t>: only provides a channel of communication</a:t>
            </a:r>
          </a:p>
          <a:p>
            <a:pPr>
              <a:lnSpc>
                <a:spcPts val="4000"/>
              </a:lnSpc>
              <a:spcAft>
                <a:spcPts val="600"/>
              </a:spcAft>
            </a:pPr>
            <a:r>
              <a:rPr lang="en-US" altLang="zh-CN" sz="2800" b="1" dirty="0">
                <a:latin typeface="Times New Roman" panose="02020603050405020304" pitchFamily="18" charset="0"/>
                <a:ea typeface="楷体" panose="02010609060101010101" pitchFamily="49" charset="-122"/>
              </a:rPr>
              <a:t>Conciliation</a:t>
            </a:r>
            <a:r>
              <a:rPr lang="zh-CN" altLang="en-US" sz="1600" dirty="0">
                <a:latin typeface="Times New Roman" panose="02020603050405020304" pitchFamily="18" charset="0"/>
                <a:ea typeface="楷体" panose="02010609060101010101" pitchFamily="49" charset="-122"/>
              </a:rPr>
              <a:t>正式调解</a:t>
            </a:r>
            <a:r>
              <a:rPr lang="en-US" altLang="zh-CN" sz="2800" dirty="0">
                <a:latin typeface="Times New Roman" panose="02020603050405020304" pitchFamily="18" charset="0"/>
                <a:ea typeface="楷体" panose="02010609060101010101" pitchFamily="49" charset="-122"/>
              </a:rPr>
              <a:t>: make formal investigation and make a settlement proposal to the parties.</a:t>
            </a:r>
          </a:p>
        </p:txBody>
      </p:sp>
    </p:spTree>
    <p:extLst>
      <p:ext uri="{BB962C8B-B14F-4D97-AF65-F5344CB8AC3E}">
        <p14:creationId xmlns:p14="http://schemas.microsoft.com/office/powerpoint/2010/main" val="29625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04800"/>
            <a:ext cx="7924800" cy="1219200"/>
          </a:xfrm>
        </p:spPr>
        <p:txBody>
          <a:bodyPr/>
          <a:lstStyle/>
          <a:p>
            <a:r>
              <a:rPr lang="en-US" altLang="zh-CN" sz="3200" dirty="0">
                <a:latin typeface="Times New Roman" panose="02020603050405020304" pitchFamily="18" charset="0"/>
                <a:ea typeface="楷体" panose="02010609060101010101" pitchFamily="49" charset="-122"/>
              </a:rPr>
              <a:t>Case 3-2</a:t>
            </a:r>
            <a:br>
              <a:rPr lang="en-US" altLang="zh-CN" sz="3200" dirty="0">
                <a:latin typeface="Times New Roman" panose="02020603050405020304" pitchFamily="18" charset="0"/>
                <a:ea typeface="楷体" panose="02010609060101010101" pitchFamily="49" charset="-122"/>
              </a:rPr>
            </a:br>
            <a:r>
              <a:rPr lang="en-US" altLang="zh-CN" sz="3200" dirty="0">
                <a:latin typeface="Times New Roman" panose="02020603050405020304" pitchFamily="18" charset="0"/>
                <a:ea typeface="楷体" panose="02010609060101010101" pitchFamily="49" charset="-122"/>
              </a:rPr>
              <a:t>Society of Lloyd’s v. R. W. </a:t>
            </a:r>
            <a:r>
              <a:rPr lang="en-US" altLang="zh-CN" sz="3200" dirty="0" err="1">
                <a:latin typeface="Times New Roman" panose="02020603050405020304" pitchFamily="18" charset="0"/>
                <a:ea typeface="楷体" panose="02010609060101010101" pitchFamily="49" charset="-122"/>
              </a:rPr>
              <a:t>Sturge</a:t>
            </a:r>
            <a:r>
              <a:rPr lang="en-US" altLang="zh-CN" sz="3200" dirty="0">
                <a:latin typeface="Times New Roman" panose="02020603050405020304" pitchFamily="18" charset="0"/>
                <a:ea typeface="楷体" panose="02010609060101010101" pitchFamily="49" charset="-122"/>
              </a:rPr>
              <a:t>.</a:t>
            </a:r>
          </a:p>
        </p:txBody>
      </p:sp>
      <p:sp>
        <p:nvSpPr>
          <p:cNvPr id="48131" name="Rectangle 3"/>
          <p:cNvSpPr>
            <a:spLocks noGrp="1" noChangeArrowheads="1"/>
          </p:cNvSpPr>
          <p:nvPr>
            <p:ph type="body" idx="1"/>
          </p:nvPr>
        </p:nvSpPr>
        <p:spPr>
          <a:xfrm>
            <a:off x="381000" y="1600200"/>
            <a:ext cx="8153400" cy="4953000"/>
          </a:xfrm>
        </p:spPr>
        <p:txBody>
          <a:bodyPr/>
          <a:lstStyle/>
          <a:p>
            <a:pPr>
              <a:lnSpc>
                <a:spcPct val="150000"/>
              </a:lnSpc>
              <a:spcBef>
                <a:spcPts val="0"/>
              </a:spcBef>
              <a:spcAft>
                <a:spcPts val="0"/>
              </a:spcAft>
            </a:pPr>
            <a:r>
              <a:rPr lang="en-US" altLang="zh-CN" sz="3000" dirty="0">
                <a:latin typeface="Times New Roman" panose="02020603050405020304" pitchFamily="18" charset="0"/>
                <a:ea typeface="楷体" panose="02010609060101010101" pitchFamily="49" charset="-122"/>
              </a:rPr>
              <a:t>A selection forum clause in an international agreement should be enforced unless the plaintiff can clearly show that:</a:t>
            </a:r>
          </a:p>
          <a:p>
            <a:pPr lvl="1">
              <a:lnSpc>
                <a:spcPct val="150000"/>
              </a:lnSpc>
              <a:spcBef>
                <a:spcPts val="0"/>
              </a:spcBef>
              <a:spcAft>
                <a:spcPts val="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Enforcement would be unreasonable and unjust </a:t>
            </a:r>
          </a:p>
          <a:p>
            <a:pPr lvl="1">
              <a:lnSpc>
                <a:spcPct val="150000"/>
              </a:lnSpc>
              <a:spcBef>
                <a:spcPts val="0"/>
              </a:spcBef>
              <a:spcAft>
                <a:spcPts val="0"/>
              </a:spcAft>
              <a:buSzPct val="100000"/>
              <a:buFont typeface="Wingdings" pitchFamily="2" charset="2"/>
              <a:buChar char="Ø"/>
            </a:pPr>
            <a:r>
              <a:rPr lang="en-US" altLang="zh-CN" sz="2800" dirty="0">
                <a:latin typeface="Times New Roman" panose="02020603050405020304" pitchFamily="18" charset="0"/>
                <a:ea typeface="楷体" panose="02010609060101010101" pitchFamily="49" charset="-122"/>
              </a:rPr>
              <a:t>The clause was invalid for reasons of fraud or overreaching.  </a:t>
            </a:r>
          </a:p>
        </p:txBody>
      </p:sp>
    </p:spTree>
    <p:extLst>
      <p:ext uri="{BB962C8B-B14F-4D97-AF65-F5344CB8AC3E}">
        <p14:creationId xmlns:p14="http://schemas.microsoft.com/office/powerpoint/2010/main" val="12187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533400" y="1676400"/>
            <a:ext cx="8077200" cy="4572000"/>
          </a:xfrm>
        </p:spPr>
        <p:txBody>
          <a:bodyPr/>
          <a:lstStyle/>
          <a:p>
            <a:pPr>
              <a:lnSpc>
                <a:spcPts val="4000"/>
              </a:lnSpc>
              <a:spcBef>
                <a:spcPts val="600"/>
              </a:spcBef>
              <a:spcAft>
                <a:spcPts val="600"/>
              </a:spcAft>
            </a:pPr>
            <a:r>
              <a:rPr lang="en-US" altLang="zh-CN" sz="2600" dirty="0">
                <a:latin typeface="Times New Roman" panose="02020603050405020304" pitchFamily="18" charset="0"/>
                <a:ea typeface="楷体" panose="02010609060101010101" pitchFamily="49" charset="-122"/>
              </a:rPr>
              <a:t>If no agreement by the parties, then:</a:t>
            </a:r>
          </a:p>
          <a:p>
            <a:pPr>
              <a:lnSpc>
                <a:spcPts val="4000"/>
              </a:lnSpc>
              <a:spcBef>
                <a:spcPts val="600"/>
              </a:spcBef>
              <a:spcAft>
                <a:spcPts val="600"/>
              </a:spcAft>
            </a:pPr>
            <a:r>
              <a:rPr lang="en-US" altLang="zh-CN" sz="2600" b="1" dirty="0">
                <a:latin typeface="Times New Roman" panose="02020603050405020304" pitchFamily="18" charset="0"/>
                <a:ea typeface="楷体" panose="02010609060101010101" pitchFamily="49" charset="-122"/>
              </a:rPr>
              <a:t>1. Statutory Choice of Law Provisions </a:t>
            </a:r>
            <a:r>
              <a:rPr lang="en-US" altLang="zh-CN" sz="2600" dirty="0">
                <a:latin typeface="Times New Roman" panose="02020603050405020304" pitchFamily="18" charset="0"/>
                <a:ea typeface="楷体" panose="02010609060101010101" pitchFamily="49" charset="-122"/>
              </a:rPr>
              <a:t>:The court will examine the </a:t>
            </a:r>
            <a:r>
              <a:rPr lang="en-US" altLang="zh-CN" sz="2600" dirty="0">
                <a:solidFill>
                  <a:srgbClr val="00B0F0"/>
                </a:solidFill>
                <a:latin typeface="Times New Roman" panose="02020603050405020304" pitchFamily="18" charset="0"/>
                <a:ea typeface="楷体" panose="02010609060101010101" pitchFamily="49" charset="-122"/>
              </a:rPr>
              <a:t>provisions found in statutory codes </a:t>
            </a:r>
            <a:r>
              <a:rPr lang="en-US" altLang="zh-CN" sz="2600" dirty="0">
                <a:latin typeface="Times New Roman" panose="02020603050405020304" pitchFamily="18" charset="0"/>
                <a:ea typeface="楷体" panose="02010609060101010101" pitchFamily="49" charset="-122"/>
              </a:rPr>
              <a:t>(common in civil law country). </a:t>
            </a:r>
            <a:r>
              <a:rPr lang="zh-CN" altLang="en-US" sz="1800" dirty="0">
                <a:latin typeface="Times New Roman" panose="02020603050405020304" pitchFamily="18" charset="0"/>
                <a:ea typeface="楷体" panose="02010609060101010101" pitchFamily="49" charset="-122"/>
              </a:rPr>
              <a:t>法定的法律选择</a:t>
            </a:r>
            <a:endParaRPr lang="en-US" altLang="zh-CN" sz="2600" dirty="0">
              <a:latin typeface="Times New Roman" panose="02020603050405020304" pitchFamily="18" charset="0"/>
              <a:ea typeface="楷体" panose="02010609060101010101" pitchFamily="49" charset="-122"/>
            </a:endParaRPr>
          </a:p>
          <a:p>
            <a:pPr>
              <a:lnSpc>
                <a:spcPts val="4000"/>
              </a:lnSpc>
              <a:spcBef>
                <a:spcPts val="600"/>
              </a:spcBef>
              <a:spcAft>
                <a:spcPts val="600"/>
              </a:spcAft>
            </a:pPr>
            <a:r>
              <a:rPr lang="en-US" altLang="zh-CN" sz="2600" b="1" dirty="0">
                <a:latin typeface="Times New Roman" panose="02020603050405020304" pitchFamily="18" charset="0"/>
                <a:ea typeface="楷体" panose="02010609060101010101" pitchFamily="49" charset="-122"/>
              </a:rPr>
              <a:t>2. Most significant relationship doctrine</a:t>
            </a:r>
            <a:r>
              <a:rPr lang="en-US" altLang="zh-CN" sz="2600" dirty="0">
                <a:latin typeface="Times New Roman" panose="02020603050405020304" pitchFamily="18" charset="0"/>
                <a:ea typeface="楷体" panose="02010609060101010101" pitchFamily="49" charset="-122"/>
              </a:rPr>
              <a:t>: court will apply the </a:t>
            </a:r>
            <a:r>
              <a:rPr lang="en-US" altLang="zh-CN" sz="2600" dirty="0">
                <a:solidFill>
                  <a:srgbClr val="00B0F0"/>
                </a:solidFill>
                <a:latin typeface="Times New Roman" panose="02020603050405020304" pitchFamily="18" charset="0"/>
                <a:ea typeface="楷体" panose="02010609060101010101" pitchFamily="49" charset="-122"/>
              </a:rPr>
              <a:t>law of the state that has the most </a:t>
            </a:r>
            <a:r>
              <a:rPr lang="en-US" altLang="zh-CN" sz="2600" dirty="0">
                <a:solidFill>
                  <a:srgbClr val="FF0000"/>
                </a:solidFill>
                <a:latin typeface="Times New Roman" panose="02020603050405020304" pitchFamily="18" charset="0"/>
                <a:ea typeface="楷体" panose="02010609060101010101" pitchFamily="49" charset="-122"/>
              </a:rPr>
              <a:t>contact</a:t>
            </a:r>
            <a:r>
              <a:rPr lang="en-US" altLang="zh-CN" sz="2600" dirty="0">
                <a:solidFill>
                  <a:srgbClr val="00B0F0"/>
                </a:solidFill>
                <a:latin typeface="Times New Roman" panose="02020603050405020304" pitchFamily="18" charset="0"/>
                <a:ea typeface="楷体" panose="02010609060101010101" pitchFamily="49" charset="-122"/>
              </a:rPr>
              <a:t> </a:t>
            </a:r>
            <a:r>
              <a:rPr lang="en-US" altLang="zh-CN" sz="2600" dirty="0">
                <a:latin typeface="Times New Roman" panose="02020603050405020304" pitchFamily="18" charset="0"/>
                <a:ea typeface="楷体" panose="02010609060101010101" pitchFamily="49" charset="-122"/>
              </a:rPr>
              <a:t>with the parties and their transaction. </a:t>
            </a:r>
          </a:p>
          <a:p>
            <a:pPr>
              <a:lnSpc>
                <a:spcPts val="4000"/>
              </a:lnSpc>
              <a:spcBef>
                <a:spcPts val="600"/>
              </a:spcBef>
              <a:spcAft>
                <a:spcPts val="600"/>
              </a:spcAft>
            </a:pPr>
            <a:r>
              <a:rPr lang="en-US" altLang="zh-CN" sz="2600" b="1" dirty="0">
                <a:latin typeface="Times New Roman" panose="02020603050405020304" pitchFamily="18" charset="0"/>
                <a:ea typeface="楷体" panose="02010609060101010101" pitchFamily="49" charset="-122"/>
              </a:rPr>
              <a:t>3. Government Interest Doctrine</a:t>
            </a:r>
            <a:r>
              <a:rPr lang="en-US" altLang="zh-CN" sz="2600" dirty="0">
                <a:latin typeface="Times New Roman" panose="02020603050405020304" pitchFamily="18" charset="0"/>
                <a:ea typeface="楷体" panose="02010609060101010101" pitchFamily="49" charset="-122"/>
              </a:rPr>
              <a:t>: Apply the law of their own state</a:t>
            </a:r>
          </a:p>
          <a:p>
            <a:pPr>
              <a:lnSpc>
                <a:spcPts val="4000"/>
              </a:lnSpc>
              <a:spcBef>
                <a:spcPts val="600"/>
              </a:spcBef>
              <a:spcAft>
                <a:spcPts val="600"/>
              </a:spcAft>
            </a:pPr>
            <a:endParaRPr lang="en-US" altLang="zh-CN" sz="2600" dirty="0">
              <a:latin typeface="Times New Roman" panose="02020603050405020304" pitchFamily="18" charset="0"/>
              <a:ea typeface="楷体" panose="02010609060101010101" pitchFamily="49" charset="-122"/>
            </a:endParaRPr>
          </a:p>
        </p:txBody>
      </p:sp>
      <p:sp>
        <p:nvSpPr>
          <p:cNvPr id="5" name="Rectangle 2"/>
          <p:cNvSpPr>
            <a:spLocks noGrp="1" noChangeArrowheads="1"/>
          </p:cNvSpPr>
          <p:nvPr>
            <p:ph type="title"/>
          </p:nvPr>
        </p:nvSpPr>
        <p:spPr>
          <a:xfrm>
            <a:off x="762000" y="533400"/>
            <a:ext cx="7924800" cy="1066800"/>
          </a:xfrm>
        </p:spPr>
        <p:txBody>
          <a:bodyPr/>
          <a:lstStyle/>
          <a:p>
            <a:r>
              <a:rPr lang="en-US" altLang="zh-CN" sz="3200" b="1" dirty="0">
                <a:latin typeface="Times New Roman" panose="02020603050405020304" pitchFamily="18" charset="0"/>
                <a:ea typeface="楷体" panose="02010609060101010101" pitchFamily="49" charset="-122"/>
              </a:rPr>
              <a:t>Choosing the Governing Law:</a:t>
            </a:r>
            <a:br>
              <a:rPr lang="en-US" altLang="zh-CN" sz="3200" b="1" dirty="0">
                <a:latin typeface="Times New Roman" panose="02020603050405020304" pitchFamily="18" charset="0"/>
                <a:ea typeface="楷体" panose="02010609060101010101" pitchFamily="49" charset="-122"/>
              </a:rPr>
            </a:br>
            <a:r>
              <a:rPr lang="en-US" altLang="zh-CN" sz="3200" b="1" dirty="0">
                <a:latin typeface="Times New Roman" panose="02020603050405020304" pitchFamily="18" charset="0"/>
                <a:ea typeface="楷体" panose="02010609060101010101" pitchFamily="49" charset="-122"/>
              </a:rPr>
              <a:t>If no </a:t>
            </a:r>
            <a:r>
              <a:rPr lang="en-US" altLang="zh-CN" sz="3400" b="1" dirty="0">
                <a:latin typeface="Times New Roman" panose="02020603050405020304" pitchFamily="18" charset="0"/>
                <a:ea typeface="楷体" panose="02010609060101010101" pitchFamily="49" charset="-122"/>
              </a:rPr>
              <a:t>agreement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457200"/>
            <a:ext cx="8229600" cy="1143000"/>
          </a:xfrm>
        </p:spPr>
        <p:txBody>
          <a:bodyPr/>
          <a:lstStyle/>
          <a:p>
            <a:r>
              <a:rPr lang="en-US" altLang="zh-CN" sz="3200" dirty="0">
                <a:ea typeface="宋体" charset="-122"/>
              </a:rPr>
              <a:t>Choosing the Governing Law:</a:t>
            </a:r>
            <a:br>
              <a:rPr lang="en-US" altLang="zh-CN" sz="3200" dirty="0">
                <a:ea typeface="宋体" charset="-122"/>
              </a:rPr>
            </a:br>
            <a:r>
              <a:rPr lang="en-US" altLang="zh-CN" sz="3200" dirty="0">
                <a:ea typeface="宋体" charset="-122"/>
              </a:rPr>
              <a:t>Statutory Choice of Law Provisions</a:t>
            </a:r>
            <a:endParaRPr lang="en-US" altLang="zh-CN" sz="3400" dirty="0">
              <a:ea typeface="宋体" charset="-122"/>
            </a:endParaRPr>
          </a:p>
        </p:txBody>
      </p:sp>
      <p:sp>
        <p:nvSpPr>
          <p:cNvPr id="61443" name="Rectangle 3"/>
          <p:cNvSpPr>
            <a:spLocks noGrp="1" noChangeArrowheads="1"/>
          </p:cNvSpPr>
          <p:nvPr>
            <p:ph type="body" idx="1"/>
          </p:nvPr>
        </p:nvSpPr>
        <p:spPr>
          <a:xfrm>
            <a:off x="533400" y="1676400"/>
            <a:ext cx="8077200" cy="4572000"/>
          </a:xfrm>
        </p:spPr>
        <p:txBody>
          <a:bodyPr/>
          <a:lstStyle/>
          <a:p>
            <a:pPr>
              <a:lnSpc>
                <a:spcPts val="4000"/>
              </a:lnSpc>
              <a:spcAft>
                <a:spcPts val="600"/>
              </a:spcAft>
            </a:pPr>
            <a:r>
              <a:rPr lang="en-US" altLang="zh-CN" sz="2800" dirty="0">
                <a:ea typeface="宋体" charset="-122"/>
              </a:rPr>
              <a:t>If there is no agreement by the parties</a:t>
            </a:r>
            <a:r>
              <a:rPr lang="zh-CN" altLang="en-US" sz="2800" dirty="0">
                <a:ea typeface="宋体" charset="-122"/>
              </a:rPr>
              <a:t>：</a:t>
            </a:r>
            <a:endParaRPr lang="en-US" altLang="zh-CN" sz="2800" dirty="0">
              <a:ea typeface="宋体" charset="-122"/>
            </a:endParaRPr>
          </a:p>
          <a:p>
            <a:pPr>
              <a:lnSpc>
                <a:spcPts val="4000"/>
              </a:lnSpc>
              <a:spcAft>
                <a:spcPts val="600"/>
              </a:spcAft>
            </a:pPr>
            <a:r>
              <a:rPr lang="en-US" altLang="zh-CN" sz="2800" dirty="0">
                <a:ea typeface="宋体" charset="-122"/>
              </a:rPr>
              <a:t>The court will examine the provisions found in statutory codes (</a:t>
            </a:r>
            <a:r>
              <a:rPr lang="en-US" altLang="zh-CN" sz="2000" dirty="0">
                <a:ea typeface="宋体" charset="-122"/>
              </a:rPr>
              <a:t>common in civil law country</a:t>
            </a:r>
            <a:r>
              <a:rPr lang="en-US" altLang="zh-CN" sz="2800" dirty="0">
                <a:ea typeface="宋体" charset="-122"/>
              </a:rPr>
              <a:t>). </a:t>
            </a:r>
            <a:r>
              <a:rPr lang="zh-CN" altLang="en-US" sz="1600" dirty="0">
                <a:ea typeface="宋体" charset="-122"/>
              </a:rPr>
              <a:t>法定的法律选择</a:t>
            </a:r>
            <a:endParaRPr lang="en-US" altLang="zh-CN" sz="1800" dirty="0">
              <a:ea typeface="宋体" charset="-122"/>
            </a:endParaRPr>
          </a:p>
          <a:p>
            <a:pPr>
              <a:lnSpc>
                <a:spcPts val="4000"/>
              </a:lnSpc>
              <a:spcAft>
                <a:spcPts val="600"/>
              </a:spcAft>
            </a:pPr>
            <a:r>
              <a:rPr lang="en-US" altLang="zh-CN" sz="2800" b="1" dirty="0">
                <a:ea typeface="宋体" charset="-122"/>
              </a:rPr>
              <a:t>Vested rights doctrine</a:t>
            </a:r>
            <a:r>
              <a:rPr lang="zh-CN" altLang="en-US" sz="1800" dirty="0">
                <a:ea typeface="宋体" charset="-122"/>
              </a:rPr>
              <a:t>既得权原则</a:t>
            </a:r>
            <a:r>
              <a:rPr lang="en-US" altLang="zh-CN" sz="1800" dirty="0">
                <a:ea typeface="宋体" charset="-122"/>
              </a:rPr>
              <a:t>: </a:t>
            </a:r>
            <a:r>
              <a:rPr lang="en-US" altLang="zh-CN" sz="2800" dirty="0">
                <a:ea typeface="宋体" charset="-122"/>
              </a:rPr>
              <a:t>A court is to apply the law of the state where the rights of the parties to a suit is vested. </a:t>
            </a:r>
          </a:p>
          <a:p>
            <a:pPr>
              <a:lnSpc>
                <a:spcPts val="4000"/>
              </a:lnSpc>
              <a:spcAft>
                <a:spcPts val="600"/>
              </a:spcAft>
            </a:pPr>
            <a:r>
              <a:rPr lang="zh-CN" altLang="en-US" sz="2400" dirty="0">
                <a:ea typeface="宋体" charset="-122"/>
              </a:rPr>
              <a:t>法院适用当事人权利归属的国家的法律。</a:t>
            </a:r>
            <a:endParaRPr lang="en-US" altLang="zh-CN" sz="2400" dirty="0">
              <a:ea typeface="宋体" charset="-122"/>
            </a:endParaRPr>
          </a:p>
        </p:txBody>
      </p:sp>
    </p:spTree>
    <p:extLst>
      <p:ext uri="{BB962C8B-B14F-4D97-AF65-F5344CB8AC3E}">
        <p14:creationId xmlns:p14="http://schemas.microsoft.com/office/powerpoint/2010/main" val="14591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457200"/>
            <a:ext cx="8229600" cy="1143000"/>
          </a:xfrm>
        </p:spPr>
        <p:txBody>
          <a:bodyPr/>
          <a:lstStyle/>
          <a:p>
            <a:r>
              <a:rPr lang="en-US" altLang="zh-CN" sz="3200" dirty="0">
                <a:ea typeface="宋体" charset="-122"/>
              </a:rPr>
              <a:t>Choosing the Governing Law:</a:t>
            </a:r>
            <a:br>
              <a:rPr lang="en-US" altLang="zh-CN" sz="3200" dirty="0">
                <a:ea typeface="宋体" charset="-122"/>
              </a:rPr>
            </a:br>
            <a:r>
              <a:rPr lang="en-US" altLang="zh-CN" sz="3200" dirty="0">
                <a:ea typeface="宋体" charset="-122"/>
              </a:rPr>
              <a:t>Statutory Choice of Law Provisions</a:t>
            </a:r>
            <a:endParaRPr lang="en-US" altLang="zh-CN" sz="3400" dirty="0">
              <a:ea typeface="宋体" charset="-122"/>
            </a:endParaRPr>
          </a:p>
        </p:txBody>
      </p:sp>
      <p:sp>
        <p:nvSpPr>
          <p:cNvPr id="61443" name="Rectangle 3"/>
          <p:cNvSpPr>
            <a:spLocks noGrp="1" noChangeArrowheads="1"/>
          </p:cNvSpPr>
          <p:nvPr>
            <p:ph type="body" idx="1"/>
          </p:nvPr>
        </p:nvSpPr>
        <p:spPr>
          <a:xfrm>
            <a:off x="533400" y="1676400"/>
            <a:ext cx="8077200" cy="4572000"/>
          </a:xfrm>
        </p:spPr>
        <p:txBody>
          <a:bodyPr/>
          <a:lstStyle/>
          <a:p>
            <a:pPr>
              <a:lnSpc>
                <a:spcPts val="4000"/>
              </a:lnSpc>
              <a:spcAft>
                <a:spcPts val="600"/>
              </a:spcAft>
            </a:pPr>
            <a:r>
              <a:rPr lang="en-US" altLang="zh-CN" sz="2600" dirty="0">
                <a:ea typeface="宋体" charset="-122"/>
              </a:rPr>
              <a:t>To determine where the rights vest </a:t>
            </a:r>
            <a:r>
              <a:rPr lang="zh-CN" altLang="en-US" sz="1800" dirty="0">
                <a:ea typeface="宋体" charset="-122"/>
              </a:rPr>
              <a:t>归属</a:t>
            </a:r>
            <a:r>
              <a:rPr lang="en-US" altLang="zh-CN" sz="2600" dirty="0">
                <a:ea typeface="宋体" charset="-122"/>
              </a:rPr>
              <a:t>, </a:t>
            </a:r>
            <a:r>
              <a:rPr lang="en-US" altLang="zh-CN" sz="2600" dirty="0"/>
              <a:t>the codes provide fairly simple and straightforward guidelines.</a:t>
            </a:r>
            <a:endParaRPr lang="en-US" altLang="zh-CN" sz="2600" dirty="0">
              <a:ea typeface="宋体" charset="-122"/>
            </a:endParaRPr>
          </a:p>
          <a:p>
            <a:pPr marL="342900" lvl="1" indent="-342900">
              <a:lnSpc>
                <a:spcPts val="4000"/>
              </a:lnSpc>
              <a:spcAft>
                <a:spcPts val="600"/>
              </a:spcAft>
              <a:buClr>
                <a:schemeClr val="bg2"/>
              </a:buClr>
              <a:buSzPct val="70000"/>
              <a:buFont typeface="Wingdings" pitchFamily="2" charset="2"/>
              <a:buChar char="l"/>
            </a:pPr>
            <a:r>
              <a:rPr lang="en-US" altLang="zh-CN" dirty="0">
                <a:ea typeface="宋体" charset="-122"/>
                <a:cs typeface="+mn-cs"/>
              </a:rPr>
              <a:t>The general case: The law of the place where the act occurred shall govern.</a:t>
            </a:r>
          </a:p>
          <a:p>
            <a:pPr lvl="1">
              <a:lnSpc>
                <a:spcPts val="4000"/>
              </a:lnSpc>
              <a:spcAft>
                <a:spcPts val="600"/>
              </a:spcAft>
            </a:pPr>
            <a:r>
              <a:rPr lang="en-US" altLang="zh-CN" dirty="0">
                <a:ea typeface="宋体" charset="-122"/>
              </a:rPr>
              <a:t>e.g., where the contract was entered into</a:t>
            </a:r>
          </a:p>
          <a:p>
            <a:pPr>
              <a:lnSpc>
                <a:spcPts val="4000"/>
              </a:lnSpc>
              <a:spcAft>
                <a:spcPts val="600"/>
              </a:spcAft>
            </a:pPr>
            <a:r>
              <a:rPr lang="en-US" altLang="zh-CN" sz="2600" dirty="0">
                <a:ea typeface="宋体" charset="-122"/>
              </a:rPr>
              <a:t>Special cases: involving </a:t>
            </a:r>
            <a:r>
              <a:rPr lang="en-US" altLang="zh-CN" sz="2600" b="1" dirty="0" err="1">
                <a:ea typeface="宋体" charset="-122"/>
              </a:rPr>
              <a:t>delicts</a:t>
            </a:r>
            <a:r>
              <a:rPr lang="en-US" altLang="zh-CN" sz="2600" dirty="0">
                <a:ea typeface="宋体" charset="-122"/>
              </a:rPr>
              <a:t> </a:t>
            </a:r>
            <a:r>
              <a:rPr lang="zh-CN" altLang="en-US" sz="1600" dirty="0">
                <a:ea typeface="宋体" charset="-122"/>
              </a:rPr>
              <a:t>侵权 </a:t>
            </a:r>
            <a:r>
              <a:rPr lang="en-US" altLang="zh-CN" sz="2600" dirty="0">
                <a:ea typeface="宋体" charset="-122"/>
              </a:rPr>
              <a:t>(private wrongs or injuries) or torts, the governing law is the place where the wrong was committed. </a:t>
            </a:r>
          </a:p>
          <a:p>
            <a:pPr>
              <a:lnSpc>
                <a:spcPts val="4000"/>
              </a:lnSpc>
              <a:spcAft>
                <a:spcPts val="600"/>
              </a:spcAft>
            </a:pPr>
            <a:endParaRPr lang="en-US" altLang="zh-CN" sz="2600" dirty="0">
              <a:ea typeface="宋体" charset="-122"/>
            </a:endParaRPr>
          </a:p>
        </p:txBody>
      </p:sp>
    </p:spTree>
    <p:extLst>
      <p:ext uri="{BB962C8B-B14F-4D97-AF65-F5344CB8AC3E}">
        <p14:creationId xmlns:p14="http://schemas.microsoft.com/office/powerpoint/2010/main" val="286277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304800"/>
            <a:ext cx="8077200" cy="1295400"/>
          </a:xfrm>
        </p:spPr>
        <p:txBody>
          <a:bodyPr/>
          <a:lstStyle/>
          <a:p>
            <a:r>
              <a:rPr lang="en-US" altLang="zh-CN" sz="3600">
                <a:ea typeface="宋体" charset="-122"/>
              </a:rPr>
              <a:t>Choosing the Governing Law:</a:t>
            </a:r>
            <a:br>
              <a:rPr lang="en-US" altLang="zh-CN" sz="3600">
                <a:ea typeface="宋体" charset="-122"/>
              </a:rPr>
            </a:br>
            <a:r>
              <a:rPr lang="en-US" altLang="zh-CN" sz="3600">
                <a:ea typeface="宋体" charset="-122"/>
              </a:rPr>
              <a:t>Most Significant Relationship  </a:t>
            </a:r>
          </a:p>
        </p:txBody>
      </p:sp>
      <p:sp>
        <p:nvSpPr>
          <p:cNvPr id="62467" name="Rectangle 3"/>
          <p:cNvSpPr>
            <a:spLocks noGrp="1" noChangeArrowheads="1"/>
          </p:cNvSpPr>
          <p:nvPr>
            <p:ph type="body" idx="1"/>
          </p:nvPr>
        </p:nvSpPr>
        <p:spPr>
          <a:xfrm>
            <a:off x="609600" y="1676400"/>
            <a:ext cx="8001000" cy="4800600"/>
          </a:xfrm>
        </p:spPr>
        <p:txBody>
          <a:bodyPr/>
          <a:lstStyle/>
          <a:p>
            <a:pPr>
              <a:lnSpc>
                <a:spcPts val="4000"/>
              </a:lnSpc>
              <a:spcAft>
                <a:spcPts val="600"/>
              </a:spcAft>
            </a:pPr>
            <a:r>
              <a:rPr lang="en-US" altLang="zh-CN" sz="2800" dirty="0">
                <a:ea typeface="宋体" charset="-122"/>
              </a:rPr>
              <a:t>The majority of civil law states use</a:t>
            </a:r>
            <a:r>
              <a:rPr lang="en-US" altLang="zh-CN" sz="2800" b="1" dirty="0">
                <a:solidFill>
                  <a:srgbClr val="00B0F0"/>
                </a:solidFill>
                <a:ea typeface="宋体" charset="-122"/>
              </a:rPr>
              <a:t> most significant relationship doctrine </a:t>
            </a:r>
            <a:r>
              <a:rPr lang="en-US" altLang="zh-CN" sz="2800" dirty="0">
                <a:ea typeface="宋体" charset="-122"/>
              </a:rPr>
              <a:t>or the </a:t>
            </a:r>
            <a:r>
              <a:rPr lang="en-US" altLang="zh-CN" sz="2800" b="1" dirty="0">
                <a:solidFill>
                  <a:srgbClr val="00B0F0"/>
                </a:solidFill>
                <a:ea typeface="宋体" charset="-122"/>
              </a:rPr>
              <a:t>governmental interests doctrine</a:t>
            </a:r>
            <a:r>
              <a:rPr lang="en-US" altLang="zh-CN" sz="2800" dirty="0">
                <a:solidFill>
                  <a:srgbClr val="00B0F0"/>
                </a:solidFill>
                <a:ea typeface="宋体" charset="-122"/>
              </a:rPr>
              <a:t>.</a:t>
            </a:r>
          </a:p>
          <a:p>
            <a:pPr>
              <a:lnSpc>
                <a:spcPts val="4000"/>
              </a:lnSpc>
              <a:spcAft>
                <a:spcPts val="600"/>
              </a:spcAft>
            </a:pPr>
            <a:r>
              <a:rPr lang="en-US" altLang="zh-CN" sz="2800" b="1" dirty="0">
                <a:ea typeface="宋体" charset="-122"/>
              </a:rPr>
              <a:t>Most significant relationship doctrine</a:t>
            </a:r>
            <a:r>
              <a:rPr lang="en-US" altLang="zh-CN" sz="2800" dirty="0">
                <a:ea typeface="宋体" charset="-122"/>
              </a:rPr>
              <a:t>: court will apply the </a:t>
            </a:r>
            <a:r>
              <a:rPr lang="en-US" altLang="zh-CN" sz="2800" dirty="0">
                <a:solidFill>
                  <a:srgbClr val="00B0F0"/>
                </a:solidFill>
                <a:ea typeface="宋体" charset="-122"/>
              </a:rPr>
              <a:t>law of the state that has the most </a:t>
            </a:r>
            <a:r>
              <a:rPr lang="en-US" altLang="zh-CN" sz="2800" dirty="0">
                <a:solidFill>
                  <a:srgbClr val="FF0000"/>
                </a:solidFill>
                <a:ea typeface="宋体" charset="-122"/>
              </a:rPr>
              <a:t>contact</a:t>
            </a:r>
            <a:r>
              <a:rPr lang="en-US" altLang="zh-CN" sz="2800" dirty="0">
                <a:solidFill>
                  <a:srgbClr val="00B0F0"/>
                </a:solidFill>
                <a:ea typeface="宋体" charset="-122"/>
              </a:rPr>
              <a:t> with the parties and their transaction</a:t>
            </a:r>
            <a:r>
              <a:rPr lang="en-US" altLang="zh-CN" sz="2800" dirty="0">
                <a:ea typeface="宋体" charset="-122"/>
              </a:rPr>
              <a:t>. </a:t>
            </a:r>
          </a:p>
        </p:txBody>
      </p:sp>
    </p:spTree>
    <p:extLst>
      <p:ext uri="{BB962C8B-B14F-4D97-AF65-F5344CB8AC3E}">
        <p14:creationId xmlns:p14="http://schemas.microsoft.com/office/powerpoint/2010/main" val="5379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ea typeface="宋体" charset="-122"/>
              </a:rPr>
              <a:t>Choosing the Governing Law:</a:t>
            </a:r>
            <a:br>
              <a:rPr lang="en-US" altLang="zh-CN" sz="3200">
                <a:ea typeface="宋体" charset="-122"/>
              </a:rPr>
            </a:br>
            <a:r>
              <a:rPr lang="en-US" altLang="zh-CN" sz="3200">
                <a:ea typeface="宋体" charset="-122"/>
              </a:rPr>
              <a:t>Most Significant Relationship</a:t>
            </a:r>
          </a:p>
        </p:txBody>
      </p:sp>
      <p:sp>
        <p:nvSpPr>
          <p:cNvPr id="64515" name="Rectangle 3"/>
          <p:cNvSpPr>
            <a:spLocks noGrp="1" noChangeArrowheads="1"/>
          </p:cNvSpPr>
          <p:nvPr>
            <p:ph type="body" sz="half" idx="1"/>
          </p:nvPr>
        </p:nvSpPr>
        <p:spPr>
          <a:xfrm>
            <a:off x="457200" y="1600200"/>
            <a:ext cx="8305800" cy="4267200"/>
          </a:xfrm>
        </p:spPr>
        <p:txBody>
          <a:bodyPr/>
          <a:lstStyle/>
          <a:p>
            <a:pPr>
              <a:lnSpc>
                <a:spcPts val="4000"/>
              </a:lnSpc>
              <a:spcAft>
                <a:spcPts val="600"/>
              </a:spcAft>
            </a:pPr>
            <a:r>
              <a:rPr lang="en-US" altLang="zh-CN" sz="2800" dirty="0">
                <a:ea typeface="宋体" charset="-122"/>
              </a:rPr>
              <a:t>Court will also consider</a:t>
            </a:r>
            <a:r>
              <a:rPr lang="en-US" altLang="zh-CN" sz="2800" dirty="0">
                <a:solidFill>
                  <a:srgbClr val="00B0F0"/>
                </a:solidFill>
                <a:ea typeface="宋体" charset="-122"/>
              </a:rPr>
              <a:t> specific factors </a:t>
            </a:r>
            <a:r>
              <a:rPr lang="en-US" altLang="zh-CN" sz="2800" dirty="0">
                <a:ea typeface="宋体" charset="-122"/>
              </a:rPr>
              <a:t>depending upon the type of case.</a:t>
            </a:r>
          </a:p>
          <a:p>
            <a:pPr>
              <a:lnSpc>
                <a:spcPts val="4000"/>
              </a:lnSpc>
              <a:spcAft>
                <a:spcPts val="600"/>
              </a:spcAft>
            </a:pPr>
            <a:r>
              <a:rPr lang="en-US" altLang="zh-CN" sz="2800" dirty="0">
                <a:ea typeface="宋体" charset="-122"/>
              </a:rPr>
              <a:t>For </a:t>
            </a:r>
            <a:r>
              <a:rPr lang="en-US" altLang="zh-CN" sz="2800" dirty="0">
                <a:solidFill>
                  <a:srgbClr val="00B0F0"/>
                </a:solidFill>
                <a:ea typeface="宋体" charset="-122"/>
              </a:rPr>
              <a:t>tort cases</a:t>
            </a:r>
            <a:r>
              <a:rPr lang="en-US" altLang="zh-CN" sz="2800" dirty="0">
                <a:ea typeface="宋体" charset="-122"/>
              </a:rPr>
              <a:t>, the specific factors are:</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Place of injury, Place of the act</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Nationality, domicile</a:t>
            </a:r>
            <a:r>
              <a:rPr lang="zh-CN" altLang="en-US" sz="1600" dirty="0">
                <a:ea typeface="宋体" charset="-122"/>
                <a:cs typeface="+mn-cs"/>
              </a:rPr>
              <a:t>居住地</a:t>
            </a:r>
            <a:r>
              <a:rPr lang="en-US" altLang="zh-CN" sz="2800" dirty="0">
                <a:ea typeface="宋体" charset="-122"/>
                <a:cs typeface="+mn-cs"/>
              </a:rPr>
              <a:t>, residence of the parties</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Place where relationship between parties was centered</a:t>
            </a:r>
          </a:p>
        </p:txBody>
      </p:sp>
    </p:spTree>
    <p:extLst>
      <p:ext uri="{BB962C8B-B14F-4D97-AF65-F5344CB8AC3E}">
        <p14:creationId xmlns:p14="http://schemas.microsoft.com/office/powerpoint/2010/main" val="235379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ea typeface="宋体" charset="-122"/>
              </a:rPr>
              <a:t>Choosing the Governing Law:</a:t>
            </a:r>
            <a:br>
              <a:rPr lang="en-US" altLang="zh-CN" sz="3200">
                <a:ea typeface="宋体" charset="-122"/>
              </a:rPr>
            </a:br>
            <a:r>
              <a:rPr lang="en-US" altLang="zh-CN" sz="3200">
                <a:ea typeface="宋体" charset="-122"/>
              </a:rPr>
              <a:t>Most Significant Relationship</a:t>
            </a:r>
          </a:p>
        </p:txBody>
      </p:sp>
      <p:sp>
        <p:nvSpPr>
          <p:cNvPr id="64515" name="Rectangle 3"/>
          <p:cNvSpPr>
            <a:spLocks noGrp="1" noChangeArrowheads="1"/>
          </p:cNvSpPr>
          <p:nvPr>
            <p:ph type="body" sz="half" idx="1"/>
          </p:nvPr>
        </p:nvSpPr>
        <p:spPr>
          <a:xfrm>
            <a:off x="457200" y="1600200"/>
            <a:ext cx="8305800" cy="4267200"/>
          </a:xfrm>
        </p:spPr>
        <p:txBody>
          <a:bodyPr/>
          <a:lstStyle/>
          <a:p>
            <a:pPr>
              <a:lnSpc>
                <a:spcPts val="4000"/>
              </a:lnSpc>
              <a:spcAft>
                <a:spcPts val="600"/>
              </a:spcAft>
            </a:pPr>
            <a:r>
              <a:rPr lang="en-US" altLang="zh-CN" sz="2800" dirty="0">
                <a:ea typeface="宋体" charset="-122"/>
              </a:rPr>
              <a:t>For </a:t>
            </a:r>
            <a:r>
              <a:rPr lang="en-US" altLang="zh-CN" sz="2800" dirty="0">
                <a:solidFill>
                  <a:srgbClr val="00B0F0"/>
                </a:solidFill>
                <a:ea typeface="宋体" charset="-122"/>
              </a:rPr>
              <a:t>person property </a:t>
            </a:r>
            <a:r>
              <a:rPr lang="en-US" altLang="zh-CN" sz="2800" dirty="0">
                <a:ea typeface="宋体" charset="-122"/>
              </a:rPr>
              <a:t>cases:</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location of the property </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nationality, domicile, residence, or place of incorporation</a:t>
            </a:r>
            <a:r>
              <a:rPr lang="zh-CN" altLang="en-US" sz="2800" dirty="0">
                <a:ea typeface="宋体" charset="-122"/>
                <a:cs typeface="+mn-cs"/>
              </a:rPr>
              <a:t>公司注册地 </a:t>
            </a:r>
            <a:r>
              <a:rPr lang="en-US" altLang="zh-CN" sz="2800" dirty="0">
                <a:ea typeface="宋体" charset="-122"/>
                <a:cs typeface="+mn-cs"/>
              </a:rPr>
              <a:t>of the parties.</a:t>
            </a:r>
          </a:p>
          <a:p>
            <a:pPr marL="342900" lvl="1" indent="-342900">
              <a:lnSpc>
                <a:spcPts val="4000"/>
              </a:lnSpc>
              <a:spcAft>
                <a:spcPts val="600"/>
              </a:spcAft>
              <a:buClr>
                <a:schemeClr val="bg2"/>
              </a:buClr>
              <a:buSzPct val="70000"/>
              <a:buFont typeface="Wingdings" pitchFamily="2" charset="2"/>
              <a:buChar char="l"/>
            </a:pPr>
            <a:r>
              <a:rPr lang="en-US" altLang="zh-CN" sz="2800" dirty="0">
                <a:ea typeface="宋体" charset="-122"/>
              </a:rPr>
              <a:t>For </a:t>
            </a:r>
            <a:r>
              <a:rPr lang="en-US" altLang="zh-CN" sz="2800" dirty="0">
                <a:solidFill>
                  <a:srgbClr val="00B0F0"/>
                </a:solidFill>
                <a:ea typeface="宋体" charset="-122"/>
              </a:rPr>
              <a:t>real property </a:t>
            </a:r>
            <a:r>
              <a:rPr lang="en-US" altLang="zh-CN" sz="2800" dirty="0">
                <a:ea typeface="宋体" charset="-122"/>
              </a:rPr>
              <a:t>cases:</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Location of the property</a:t>
            </a:r>
          </a:p>
        </p:txBody>
      </p:sp>
    </p:spTree>
    <p:extLst>
      <p:ext uri="{BB962C8B-B14F-4D97-AF65-F5344CB8AC3E}">
        <p14:creationId xmlns:p14="http://schemas.microsoft.com/office/powerpoint/2010/main" val="194605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a:ea typeface="宋体" charset="-122"/>
              </a:rPr>
              <a:t>Choosing the Governing Law:</a:t>
            </a:r>
            <a:br>
              <a:rPr lang="en-US" altLang="zh-CN" sz="3200">
                <a:ea typeface="宋体" charset="-122"/>
              </a:rPr>
            </a:br>
            <a:r>
              <a:rPr lang="en-US" altLang="zh-CN" sz="3200">
                <a:ea typeface="宋体" charset="-122"/>
              </a:rPr>
              <a:t>Most Significant Relationship</a:t>
            </a:r>
          </a:p>
        </p:txBody>
      </p:sp>
      <p:sp>
        <p:nvSpPr>
          <p:cNvPr id="64515" name="Rectangle 3"/>
          <p:cNvSpPr>
            <a:spLocks noGrp="1" noChangeArrowheads="1"/>
          </p:cNvSpPr>
          <p:nvPr>
            <p:ph type="body" sz="half" idx="1"/>
          </p:nvPr>
        </p:nvSpPr>
        <p:spPr>
          <a:xfrm>
            <a:off x="457200" y="1600200"/>
            <a:ext cx="8305800" cy="4572000"/>
          </a:xfrm>
        </p:spPr>
        <p:txBody>
          <a:bodyPr/>
          <a:lstStyle/>
          <a:p>
            <a:pPr>
              <a:lnSpc>
                <a:spcPts val="4000"/>
              </a:lnSpc>
              <a:spcAft>
                <a:spcPts val="600"/>
              </a:spcAft>
            </a:pPr>
            <a:r>
              <a:rPr lang="en-US" altLang="zh-CN" sz="2800" dirty="0">
                <a:ea typeface="宋体" charset="-122"/>
              </a:rPr>
              <a:t>For </a:t>
            </a:r>
            <a:r>
              <a:rPr lang="en-US" altLang="zh-CN" sz="2800" dirty="0">
                <a:solidFill>
                  <a:srgbClr val="00B0F0"/>
                </a:solidFill>
                <a:ea typeface="宋体" charset="-122"/>
              </a:rPr>
              <a:t>contract</a:t>
            </a:r>
            <a:r>
              <a:rPr lang="en-US" altLang="zh-CN" sz="2800" dirty="0">
                <a:ea typeface="宋体" charset="-122"/>
              </a:rPr>
              <a:t> cases :</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place of contracting </a:t>
            </a:r>
            <a:r>
              <a:rPr lang="zh-CN" altLang="en-US" sz="2800" dirty="0">
                <a:ea typeface="宋体" charset="-122"/>
                <a:cs typeface="+mn-cs"/>
              </a:rPr>
              <a:t>签订合同</a:t>
            </a:r>
            <a:endParaRPr lang="en-US" altLang="zh-CN" sz="2800" dirty="0">
              <a:ea typeface="宋体" charset="-122"/>
              <a:cs typeface="+mn-cs"/>
            </a:endParaRP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place of negotiation</a:t>
            </a: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place of performance </a:t>
            </a:r>
            <a:r>
              <a:rPr lang="zh-CN" altLang="en-US" sz="2800" dirty="0">
                <a:ea typeface="宋体" charset="-122"/>
                <a:cs typeface="+mn-cs"/>
              </a:rPr>
              <a:t>履行（合同）地点</a:t>
            </a:r>
            <a:endParaRPr lang="en-US" altLang="zh-CN" sz="2800" dirty="0">
              <a:ea typeface="宋体" charset="-122"/>
              <a:cs typeface="+mn-cs"/>
            </a:endParaRP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location of the subject matter  </a:t>
            </a:r>
            <a:r>
              <a:rPr lang="zh-CN" altLang="en-US" sz="2800" dirty="0">
                <a:ea typeface="宋体" charset="-122"/>
                <a:cs typeface="+mn-cs"/>
              </a:rPr>
              <a:t>标的物</a:t>
            </a:r>
            <a:endParaRPr lang="en-US" altLang="zh-CN" sz="2800" dirty="0">
              <a:ea typeface="宋体" charset="-122"/>
              <a:cs typeface="+mn-cs"/>
            </a:endParaRPr>
          </a:p>
          <a:p>
            <a:pPr marL="760050" lvl="2" indent="-360000">
              <a:lnSpc>
                <a:spcPts val="4000"/>
              </a:lnSpc>
              <a:spcAft>
                <a:spcPts val="600"/>
              </a:spcAft>
              <a:buClr>
                <a:schemeClr val="bg2"/>
              </a:buClr>
              <a:buSzPct val="90000"/>
              <a:buFont typeface="Wingdings" pitchFamily="2" charset="2"/>
              <a:buChar char="Ø"/>
            </a:pPr>
            <a:r>
              <a:rPr lang="en-US" altLang="zh-CN" sz="2800" dirty="0">
                <a:ea typeface="宋体" charset="-122"/>
                <a:cs typeface="+mn-cs"/>
              </a:rPr>
              <a:t>The nationality, domicile, residence, or place of incorporation </a:t>
            </a:r>
            <a:r>
              <a:rPr lang="zh-CN" altLang="en-US" sz="2800" dirty="0">
                <a:ea typeface="宋体" charset="-122"/>
                <a:cs typeface="+mn-cs"/>
              </a:rPr>
              <a:t>公司注册地 </a:t>
            </a:r>
            <a:r>
              <a:rPr lang="en-US" altLang="zh-CN" sz="2800" dirty="0">
                <a:ea typeface="宋体" charset="-122"/>
                <a:cs typeface="+mn-cs"/>
              </a:rPr>
              <a:t>of the parties </a:t>
            </a:r>
          </a:p>
        </p:txBody>
      </p:sp>
    </p:spTree>
    <p:extLst>
      <p:ext uri="{BB962C8B-B14F-4D97-AF65-F5344CB8AC3E}">
        <p14:creationId xmlns:p14="http://schemas.microsoft.com/office/powerpoint/2010/main" val="584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z="3200" dirty="0">
                <a:ea typeface="宋体" charset="-122"/>
              </a:rPr>
              <a:t>Choosing the Governing Law:</a:t>
            </a:r>
            <a:br>
              <a:rPr lang="en-US" altLang="zh-CN" sz="3200" dirty="0">
                <a:ea typeface="宋体" charset="-122"/>
              </a:rPr>
            </a:br>
            <a:r>
              <a:rPr lang="en-US" altLang="zh-CN" sz="3200" dirty="0">
                <a:ea typeface="宋体" charset="-122"/>
              </a:rPr>
              <a:t>Government Interest </a:t>
            </a:r>
          </a:p>
        </p:txBody>
      </p:sp>
      <p:sp>
        <p:nvSpPr>
          <p:cNvPr id="64515" name="Rectangle 3"/>
          <p:cNvSpPr>
            <a:spLocks noGrp="1" noChangeArrowheads="1"/>
          </p:cNvSpPr>
          <p:nvPr>
            <p:ph type="body" sz="half" idx="1"/>
          </p:nvPr>
        </p:nvSpPr>
        <p:spPr>
          <a:xfrm>
            <a:off x="457200" y="1676400"/>
            <a:ext cx="8305800" cy="2971800"/>
          </a:xfrm>
        </p:spPr>
        <p:txBody>
          <a:bodyPr/>
          <a:lstStyle/>
          <a:p>
            <a:pPr>
              <a:lnSpc>
                <a:spcPts val="4200"/>
              </a:lnSpc>
              <a:spcBef>
                <a:spcPts val="1200"/>
              </a:spcBef>
              <a:spcAft>
                <a:spcPts val="1200"/>
              </a:spcAft>
            </a:pPr>
            <a:r>
              <a:rPr lang="en-US" altLang="zh-CN" sz="3200" dirty="0">
                <a:ea typeface="宋体" charset="-122"/>
              </a:rPr>
              <a:t>Government Interest Doctrine: </a:t>
            </a:r>
          </a:p>
          <a:p>
            <a:pPr lvl="1">
              <a:lnSpc>
                <a:spcPts val="4200"/>
              </a:lnSpc>
              <a:spcBef>
                <a:spcPts val="1200"/>
              </a:spcBef>
              <a:spcAft>
                <a:spcPts val="1200"/>
              </a:spcAft>
            </a:pPr>
            <a:r>
              <a:rPr lang="en-US" altLang="zh-CN" sz="3200" dirty="0">
                <a:ea typeface="宋体" charset="-122"/>
              </a:rPr>
              <a:t>Apply the law of their own state</a:t>
            </a:r>
          </a:p>
          <a:p>
            <a:pPr lvl="1">
              <a:lnSpc>
                <a:spcPts val="4200"/>
              </a:lnSpc>
              <a:spcBef>
                <a:spcPts val="1200"/>
              </a:spcBef>
              <a:spcAft>
                <a:spcPts val="1200"/>
              </a:spcAft>
            </a:pPr>
            <a:r>
              <a:rPr lang="en-US" altLang="zh-CN" sz="3200" dirty="0">
                <a:ea typeface="宋体" charset="-122"/>
              </a:rPr>
              <a:t>Which state has a legitimate interest in determining  the outcome of the dispute</a:t>
            </a:r>
          </a:p>
        </p:txBody>
      </p:sp>
    </p:spTree>
    <p:extLst>
      <p:ext uri="{BB962C8B-B14F-4D97-AF65-F5344CB8AC3E}">
        <p14:creationId xmlns:p14="http://schemas.microsoft.com/office/powerpoint/2010/main" val="404618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533400"/>
            <a:ext cx="8686800" cy="1066800"/>
          </a:xfrm>
        </p:spPr>
        <p:txBody>
          <a:bodyPr/>
          <a:lstStyle/>
          <a:p>
            <a:r>
              <a:rPr lang="en-US" altLang="zh-CN" sz="3200" dirty="0">
                <a:latin typeface="Times New Roman" panose="02020603050405020304" pitchFamily="18" charset="0"/>
                <a:ea typeface="楷体" panose="02010609060101010101" pitchFamily="49" charset="-122"/>
              </a:rPr>
              <a:t>Case 3-3 </a:t>
            </a:r>
            <a:br>
              <a:rPr lang="en-US" altLang="zh-CN" sz="3200" dirty="0">
                <a:latin typeface="Times New Roman" panose="02020603050405020304" pitchFamily="18" charset="0"/>
                <a:ea typeface="楷体" panose="02010609060101010101" pitchFamily="49" charset="-122"/>
              </a:rPr>
            </a:br>
            <a:r>
              <a:rPr lang="en-US" altLang="zh-CN" sz="3200" dirty="0">
                <a:latin typeface="Times New Roman" panose="02020603050405020304" pitchFamily="18" charset="0"/>
                <a:ea typeface="楷体" panose="02010609060101010101" pitchFamily="49" charset="-122"/>
              </a:rPr>
              <a:t>Bank of India v. </a:t>
            </a:r>
            <a:r>
              <a:rPr lang="en-US" altLang="zh-CN" sz="3200" dirty="0" err="1">
                <a:latin typeface="Times New Roman" panose="02020603050405020304" pitchFamily="18" charset="0"/>
                <a:ea typeface="楷体" panose="02010609060101010101" pitchFamily="49" charset="-122"/>
              </a:rPr>
              <a:t>Gobindram</a:t>
            </a:r>
            <a:r>
              <a:rPr lang="en-US" altLang="zh-CN" sz="3200" dirty="0">
                <a:latin typeface="Times New Roman" panose="02020603050405020304" pitchFamily="18" charset="0"/>
                <a:ea typeface="楷体" panose="02010609060101010101" pitchFamily="49" charset="-122"/>
              </a:rPr>
              <a:t> </a:t>
            </a:r>
            <a:r>
              <a:rPr lang="en-US" altLang="zh-CN" sz="3200" dirty="0" err="1">
                <a:latin typeface="Times New Roman" panose="02020603050405020304" pitchFamily="18" charset="0"/>
                <a:ea typeface="楷体" panose="02010609060101010101" pitchFamily="49" charset="-122"/>
              </a:rPr>
              <a:t>Sadhwani</a:t>
            </a:r>
            <a:endParaRPr lang="en-US" altLang="zh-CN" sz="3200" dirty="0">
              <a:latin typeface="Times New Roman" panose="02020603050405020304" pitchFamily="18" charset="0"/>
              <a:ea typeface="楷体" panose="02010609060101010101" pitchFamily="49" charset="-122"/>
            </a:endParaRPr>
          </a:p>
        </p:txBody>
      </p:sp>
      <p:sp>
        <p:nvSpPr>
          <p:cNvPr id="70659" name="Rectangle 3"/>
          <p:cNvSpPr>
            <a:spLocks noGrp="1" noChangeArrowheads="1"/>
          </p:cNvSpPr>
          <p:nvPr>
            <p:ph type="body" sz="half" idx="1"/>
          </p:nvPr>
        </p:nvSpPr>
        <p:spPr>
          <a:xfrm>
            <a:off x="457200" y="1676400"/>
            <a:ext cx="8153400" cy="4572000"/>
          </a:xfrm>
        </p:spPr>
        <p:txBody>
          <a:bodyPr/>
          <a:lstStyle/>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Mr. &amp; Mrs. G residents of Hong Kong, had acted as guarantors of a line of credit of 230 million yen that the Bank of India had provided S, a Japanese firm which managed by Mr. G’s brother </a:t>
            </a:r>
            <a:r>
              <a:rPr lang="en-US" altLang="zh-CN" sz="2800" dirty="0" err="1">
                <a:latin typeface="Times New Roman" panose="02020603050405020304" pitchFamily="18" charset="0"/>
                <a:ea typeface="楷体" panose="02010609060101010101" pitchFamily="49" charset="-122"/>
              </a:rPr>
              <a:t>Mr.K</a:t>
            </a:r>
            <a:r>
              <a:rPr lang="en-US" altLang="zh-CN" sz="2800" dirty="0">
                <a:latin typeface="Times New Roman" panose="02020603050405020304" pitchFamily="18" charset="0"/>
                <a:ea typeface="楷体" panose="02010609060101010101" pitchFamily="49" charset="-122"/>
              </a:rPr>
              <a:t>. </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S had drawn bills of exchange on corporations in other states.  S</a:t>
            </a:r>
            <a:r>
              <a:rPr lang="zh-CN" altLang="en-US" sz="2800" dirty="0">
                <a:latin typeface="Times New Roman" panose="02020603050405020304" pitchFamily="18" charset="0"/>
                <a:ea typeface="楷体" panose="02010609060101010101" pitchFamily="49" charset="-122"/>
              </a:rPr>
              <a:t>公司给其他公司开汇票</a:t>
            </a:r>
            <a:endParaRPr lang="en-US" altLang="zh-CN" sz="2800" dirty="0">
              <a:latin typeface="Times New Roman" panose="02020603050405020304" pitchFamily="18" charset="0"/>
              <a:ea typeface="楷体" panose="02010609060101010101" pitchFamily="49" charset="-122"/>
            </a:endParaRP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The bills were dishonored so the Bank sought payment from Mr. G as a guarantor.</a:t>
            </a:r>
          </a:p>
          <a:p>
            <a:pPr>
              <a:lnSpc>
                <a:spcPts val="3600"/>
              </a:lnSpc>
              <a:spcBef>
                <a:spcPts val="600"/>
              </a:spcBef>
              <a:spcAft>
                <a:spcPts val="600"/>
              </a:spcAft>
            </a:pPr>
            <a:r>
              <a:rPr lang="en-US" altLang="zh-CN" sz="2800" dirty="0">
                <a:latin typeface="Times New Roman" panose="02020603050405020304" pitchFamily="18" charset="0"/>
                <a:ea typeface="楷体" panose="02010609060101010101" pitchFamily="49" charset="-122"/>
              </a:rPr>
              <a:t>Q: Using Indian, </a:t>
            </a:r>
            <a:r>
              <a:rPr lang="en-US" altLang="zh-CN" sz="2800" dirty="0" err="1">
                <a:latin typeface="Times New Roman" panose="02020603050405020304" pitchFamily="18" charset="0"/>
                <a:ea typeface="楷体" panose="02010609060101010101" pitchFamily="49" charset="-122"/>
              </a:rPr>
              <a:t>Hongkong</a:t>
            </a:r>
            <a:r>
              <a:rPr lang="en-US" altLang="zh-CN" sz="2800" dirty="0">
                <a:latin typeface="Times New Roman" panose="02020603050405020304" pitchFamily="18" charset="0"/>
                <a:ea typeface="楷体" panose="02010609060101010101" pitchFamily="49" charset="-122"/>
              </a:rPr>
              <a:t>, or Japanese law?</a:t>
            </a:r>
          </a:p>
          <a:p>
            <a:pPr>
              <a:lnSpc>
                <a:spcPts val="3600"/>
              </a:lnSpc>
              <a:spcBef>
                <a:spcPts val="600"/>
              </a:spcBef>
              <a:spcAft>
                <a:spcPts val="600"/>
              </a:spcAft>
            </a:pP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4000" b="1" dirty="0">
                <a:latin typeface="Times New Roman" panose="02020603050405020304" pitchFamily="18" charset="0"/>
                <a:ea typeface="楷体" panose="02010609060101010101" pitchFamily="49" charset="-122"/>
              </a:rPr>
              <a:t>Mediation</a:t>
            </a:r>
            <a:endParaRPr lang="en-US" altLang="zh-CN" sz="4000" dirty="0">
              <a:latin typeface="Times New Roman" panose="02020603050405020304" pitchFamily="18" charset="0"/>
              <a:ea typeface="楷体" panose="02010609060101010101" pitchFamily="49" charset="-122"/>
            </a:endParaRPr>
          </a:p>
        </p:txBody>
      </p:sp>
      <p:sp>
        <p:nvSpPr>
          <p:cNvPr id="10243" name="Rectangle 3"/>
          <p:cNvSpPr>
            <a:spLocks noGrp="1" noChangeArrowheads="1"/>
          </p:cNvSpPr>
          <p:nvPr>
            <p:ph type="body" sz="half" idx="2"/>
          </p:nvPr>
        </p:nvSpPr>
        <p:spPr>
          <a:xfrm>
            <a:off x="533400" y="1676400"/>
            <a:ext cx="8077200" cy="4267200"/>
          </a:xfrm>
        </p:spPr>
        <p:txBody>
          <a:bodyPr/>
          <a:lstStyle/>
          <a:p>
            <a:pPr>
              <a:lnSpc>
                <a:spcPts val="4500"/>
              </a:lnSpc>
              <a:spcBef>
                <a:spcPts val="600"/>
              </a:spcBef>
              <a:spcAft>
                <a:spcPts val="600"/>
              </a:spcAft>
            </a:pPr>
            <a:r>
              <a:rPr lang="en-US" altLang="zh-CN" sz="3200" dirty="0">
                <a:latin typeface="Times New Roman" panose="02020603050405020304" pitchFamily="18" charset="0"/>
                <a:ea typeface="楷体" panose="02010609060101010101" pitchFamily="49" charset="-122"/>
              </a:rPr>
              <a:t>Start with a request </a:t>
            </a:r>
          </a:p>
          <a:p>
            <a:pPr>
              <a:lnSpc>
                <a:spcPts val="4500"/>
              </a:lnSpc>
              <a:spcBef>
                <a:spcPts val="600"/>
              </a:spcBef>
              <a:spcAft>
                <a:spcPts val="600"/>
              </a:spcAft>
            </a:pPr>
            <a:r>
              <a:rPr lang="en-US" altLang="zh-CN" sz="3200" dirty="0">
                <a:latin typeface="Times New Roman" panose="02020603050405020304" pitchFamily="18" charset="0"/>
                <a:ea typeface="楷体" panose="02010609060101010101" pitchFamily="49" charset="-122"/>
              </a:rPr>
              <a:t>All parties must </a:t>
            </a:r>
            <a:r>
              <a:rPr lang="en-US" altLang="zh-CN" sz="3200" dirty="0">
                <a:solidFill>
                  <a:srgbClr val="00B0F0"/>
                </a:solidFill>
                <a:latin typeface="Times New Roman" panose="02020603050405020304" pitchFamily="18" charset="0"/>
                <a:ea typeface="楷体" panose="02010609060101010101" pitchFamily="49" charset="-122"/>
              </a:rPr>
              <a:t>consent to </a:t>
            </a:r>
            <a:r>
              <a:rPr lang="en-US" altLang="zh-CN" sz="3200" dirty="0">
                <a:latin typeface="Times New Roman" panose="02020603050405020304" pitchFamily="18" charset="0"/>
                <a:ea typeface="楷体" panose="02010609060101010101" pitchFamily="49" charset="-122"/>
              </a:rPr>
              <a:t>a mediation.</a:t>
            </a:r>
          </a:p>
          <a:p>
            <a:pPr lvl="1">
              <a:lnSpc>
                <a:spcPts val="4500"/>
              </a:lnSpc>
              <a:spcBef>
                <a:spcPts val="600"/>
              </a:spcBef>
              <a:spcAft>
                <a:spcPts val="600"/>
              </a:spcAft>
            </a:pPr>
            <a:r>
              <a:rPr lang="en-US" altLang="zh-CN" sz="2800" dirty="0">
                <a:latin typeface="Times New Roman" panose="02020603050405020304" pitchFamily="18" charset="0"/>
                <a:ea typeface="楷体" panose="02010609060101010101" pitchFamily="49" charset="-122"/>
              </a:rPr>
              <a:t>Falkland war, Kashmir</a:t>
            </a:r>
          </a:p>
          <a:p>
            <a:pPr lvl="1">
              <a:lnSpc>
                <a:spcPts val="4500"/>
              </a:lnSpc>
              <a:spcBef>
                <a:spcPts val="600"/>
              </a:spcBef>
              <a:spcAft>
                <a:spcPts val="600"/>
              </a:spcAft>
            </a:pPr>
            <a:r>
              <a:rPr lang="en-US" altLang="zh-CN" sz="2800" dirty="0">
                <a:latin typeface="Times New Roman" panose="02020603050405020304" pitchFamily="18" charset="0"/>
                <a:ea typeface="楷体" panose="02010609060101010101" pitchFamily="49" charset="-122"/>
              </a:rPr>
              <a:t>Policy of apartheid </a:t>
            </a:r>
            <a:r>
              <a:rPr lang="zh-CN" altLang="en-US" sz="2800" dirty="0">
                <a:latin typeface="Times New Roman" panose="02020603050405020304" pitchFamily="18" charset="0"/>
                <a:ea typeface="楷体" panose="02010609060101010101" pitchFamily="49" charset="-122"/>
              </a:rPr>
              <a:t>种族隔离</a:t>
            </a:r>
            <a:endParaRPr lang="en-US" altLang="zh-CN" sz="2800" dirty="0">
              <a:latin typeface="Times New Roman" panose="02020603050405020304" pitchFamily="18" charset="0"/>
              <a:ea typeface="楷体" panose="02010609060101010101" pitchFamily="49" charset="-122"/>
            </a:endParaRPr>
          </a:p>
          <a:p>
            <a:pPr>
              <a:lnSpc>
                <a:spcPts val="4500"/>
              </a:lnSpc>
              <a:spcBef>
                <a:spcPts val="600"/>
              </a:spcBef>
              <a:spcAft>
                <a:spcPts val="600"/>
              </a:spcAft>
            </a:pPr>
            <a:r>
              <a:rPr lang="en-US" altLang="zh-CN" sz="3200" dirty="0">
                <a:latin typeface="Times New Roman" panose="02020603050405020304" pitchFamily="18" charset="0"/>
                <a:ea typeface="楷体" panose="02010609060101010101" pitchFamily="49" charset="-122"/>
              </a:rPr>
              <a:t>The mediator must be </a:t>
            </a:r>
            <a:r>
              <a:rPr lang="en-US" altLang="zh-CN" sz="3200" dirty="0">
                <a:solidFill>
                  <a:srgbClr val="00B0F0"/>
                </a:solidFill>
                <a:latin typeface="Times New Roman" panose="02020603050405020304" pitchFamily="18" charset="0"/>
                <a:ea typeface="楷体" panose="02010609060101010101" pitchFamily="49" charset="-122"/>
              </a:rPr>
              <a:t>acceptable to both </a:t>
            </a:r>
            <a:r>
              <a:rPr lang="en-US" altLang="zh-CN" sz="3200" dirty="0">
                <a:latin typeface="Times New Roman" panose="02020603050405020304" pitchFamily="18" charset="0"/>
                <a:ea typeface="楷体" panose="02010609060101010101" pitchFamily="49" charset="-122"/>
              </a:rPr>
              <a:t>parties.</a:t>
            </a:r>
          </a:p>
        </p:txBody>
      </p:sp>
    </p:spTree>
    <p:extLst>
      <p:ext uri="{BB962C8B-B14F-4D97-AF65-F5344CB8AC3E}">
        <p14:creationId xmlns:p14="http://schemas.microsoft.com/office/powerpoint/2010/main" val="370046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609600"/>
            <a:ext cx="8458200" cy="838200"/>
          </a:xfrm>
        </p:spPr>
        <p:txBody>
          <a:bodyPr/>
          <a:lstStyle/>
          <a:p>
            <a:pPr algn="ctr"/>
            <a:r>
              <a:rPr lang="en-US" altLang="zh-CN" sz="3600" b="1" dirty="0">
                <a:latin typeface="Times New Roman" panose="02020603050405020304" pitchFamily="18" charset="0"/>
                <a:ea typeface="楷体" panose="02010609060101010101" pitchFamily="49" charset="-122"/>
              </a:rPr>
              <a:t>Refusal to Exercise Jurisdiction</a:t>
            </a:r>
          </a:p>
        </p:txBody>
      </p:sp>
      <p:sp>
        <p:nvSpPr>
          <p:cNvPr id="73731" name="Rectangle 3"/>
          <p:cNvSpPr>
            <a:spLocks noGrp="1" noChangeArrowheads="1"/>
          </p:cNvSpPr>
          <p:nvPr>
            <p:ph type="body" idx="1"/>
          </p:nvPr>
        </p:nvSpPr>
        <p:spPr>
          <a:xfrm>
            <a:off x="381000" y="1676400"/>
            <a:ext cx="8305800" cy="4724400"/>
          </a:xfrm>
        </p:spPr>
        <p:txBody>
          <a:bodyPr/>
          <a:lstStyle/>
          <a:p>
            <a:r>
              <a:rPr lang="en-US" altLang="zh-CN" sz="2800" dirty="0">
                <a:latin typeface="Times New Roman" panose="02020603050405020304" pitchFamily="18" charset="0"/>
                <a:ea typeface="楷体" panose="02010609060101010101" pitchFamily="49" charset="-122"/>
              </a:rPr>
              <a:t>A municipal court will refuse to hear a dispute when it can be better or more conveniently heard in a foreign court. </a:t>
            </a:r>
          </a:p>
          <a:p>
            <a:r>
              <a:rPr lang="en-US" altLang="zh-CN" sz="2800" b="1" dirty="0">
                <a:solidFill>
                  <a:srgbClr val="00B0F0"/>
                </a:solidFill>
                <a:latin typeface="Times New Roman" panose="02020603050405020304" pitchFamily="18" charset="0"/>
                <a:ea typeface="楷体" panose="02010609060101010101" pitchFamily="49" charset="-122"/>
              </a:rPr>
              <a:t>Forum non </a:t>
            </a:r>
            <a:r>
              <a:rPr lang="en-US" altLang="zh-CN" sz="2800" b="1" dirty="0" err="1">
                <a:solidFill>
                  <a:srgbClr val="00B0F0"/>
                </a:solidFill>
                <a:latin typeface="Times New Roman" panose="02020603050405020304" pitchFamily="18" charset="0"/>
                <a:ea typeface="楷体" panose="02010609060101010101" pitchFamily="49" charset="-122"/>
              </a:rPr>
              <a:t>conveniens</a:t>
            </a:r>
            <a:r>
              <a:rPr lang="zh-CN" altLang="en-US" sz="2400" dirty="0">
                <a:latin typeface="Times New Roman" panose="02020603050405020304" pitchFamily="18" charset="0"/>
                <a:ea typeface="楷体" panose="02010609060101010101" pitchFamily="49" charset="-122"/>
              </a:rPr>
              <a:t>不方便法院原则</a:t>
            </a:r>
            <a:r>
              <a:rPr lang="en-US" altLang="zh-CN" sz="2400" dirty="0">
                <a:latin typeface="Times New Roman" panose="02020603050405020304" pitchFamily="18" charset="0"/>
                <a:ea typeface="楷体" panose="02010609060101010101" pitchFamily="49" charset="-122"/>
              </a:rPr>
              <a:t>:</a:t>
            </a:r>
            <a:r>
              <a:rPr lang="en-US" altLang="zh-CN" sz="2800" b="1"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The doctrine used by common law courts </a:t>
            </a:r>
            <a:r>
              <a:rPr lang="en-US" altLang="zh-CN" sz="2800" dirty="0">
                <a:solidFill>
                  <a:srgbClr val="00B0F0"/>
                </a:solidFill>
                <a:latin typeface="Times New Roman" panose="02020603050405020304" pitchFamily="18" charset="0"/>
                <a:ea typeface="楷体" panose="02010609060101010101" pitchFamily="49" charset="-122"/>
              </a:rPr>
              <a:t>to refuse jurisdiction </a:t>
            </a:r>
          </a:p>
          <a:p>
            <a:r>
              <a:rPr lang="en-US" altLang="zh-CN" sz="2800" dirty="0">
                <a:latin typeface="Times New Roman" panose="02020603050405020304" pitchFamily="18" charset="0"/>
                <a:ea typeface="楷体" panose="02010609060101010101" pitchFamily="49" charset="-122"/>
              </a:rPr>
              <a:t>Plaintiffs cannot resist </a:t>
            </a:r>
            <a:r>
              <a:rPr lang="en-US" altLang="zh-CN" sz="2800" i="1" dirty="0">
                <a:latin typeface="Times New Roman" panose="02020603050405020304" pitchFamily="18" charset="0"/>
                <a:ea typeface="楷体" panose="02010609060101010101" pitchFamily="49" charset="-122"/>
              </a:rPr>
              <a:t>forum non </a:t>
            </a:r>
            <a:r>
              <a:rPr lang="en-US" altLang="zh-CN" sz="2800" i="1" dirty="0" err="1">
                <a:latin typeface="Times New Roman" panose="02020603050405020304" pitchFamily="18" charset="0"/>
                <a:ea typeface="楷体" panose="02010609060101010101" pitchFamily="49" charset="-122"/>
              </a:rPr>
              <a:t>conveniens</a:t>
            </a:r>
            <a:r>
              <a:rPr lang="en-US" altLang="zh-CN" sz="2800" dirty="0">
                <a:latin typeface="Times New Roman" panose="02020603050405020304" pitchFamily="18" charset="0"/>
                <a:ea typeface="楷体" panose="02010609060101010101" pitchFamily="49" charset="-122"/>
              </a:rPr>
              <a:t> on the basis of unfavorable substantive law</a:t>
            </a:r>
            <a:r>
              <a:rPr lang="en-US" altLang="zh-CN" sz="24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in alternative forums.</a:t>
            </a:r>
          </a:p>
          <a:p>
            <a:r>
              <a:rPr lang="en-US" altLang="zh-CN" sz="2800" dirty="0">
                <a:latin typeface="Times New Roman" panose="02020603050405020304" pitchFamily="18" charset="0"/>
                <a:ea typeface="楷体" panose="02010609060101010101" pitchFamily="49" charset="-122"/>
              </a:rPr>
              <a:t>US court: Issues arise when the convenient forum is seen as corrupt or grossly inefficient.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z="3600" dirty="0">
                <a:latin typeface="Times New Roman" panose="02020603050405020304" pitchFamily="18" charset="0"/>
                <a:ea typeface="楷体" panose="02010609060101010101" pitchFamily="49" charset="-122"/>
              </a:rPr>
              <a:t>Case 3-4</a:t>
            </a:r>
            <a:br>
              <a:rPr lang="en-US" altLang="zh-CN" sz="3600" dirty="0">
                <a:latin typeface="Times New Roman" panose="02020603050405020304" pitchFamily="18" charset="0"/>
                <a:ea typeface="楷体" panose="02010609060101010101" pitchFamily="49" charset="-122"/>
              </a:rPr>
            </a:br>
            <a:r>
              <a:rPr lang="en-US" altLang="zh-CN" sz="3600" dirty="0">
                <a:latin typeface="Times New Roman" panose="02020603050405020304" pitchFamily="18" charset="0"/>
                <a:ea typeface="楷体" panose="02010609060101010101" pitchFamily="49" charset="-122"/>
              </a:rPr>
              <a:t>Gonzalez v. Chrysler</a:t>
            </a:r>
          </a:p>
        </p:txBody>
      </p:sp>
      <p:sp>
        <p:nvSpPr>
          <p:cNvPr id="74755" name="Rectangle 3"/>
          <p:cNvSpPr>
            <a:spLocks noGrp="1" noChangeArrowheads="1"/>
          </p:cNvSpPr>
          <p:nvPr>
            <p:ph type="body" sz="half" idx="1"/>
          </p:nvPr>
        </p:nvSpPr>
        <p:spPr>
          <a:xfrm>
            <a:off x="381000" y="1600200"/>
            <a:ext cx="8382000" cy="4876800"/>
          </a:xfrm>
        </p:spPr>
        <p:txBody>
          <a:bodyPr/>
          <a:lstStyle/>
          <a:p>
            <a:pPr>
              <a:lnSpc>
                <a:spcPts val="3300"/>
              </a:lnSpc>
              <a:spcBef>
                <a:spcPts val="600"/>
              </a:spcBef>
              <a:spcAft>
                <a:spcPts val="0"/>
              </a:spcAft>
            </a:pPr>
            <a:r>
              <a:rPr lang="en-US" altLang="zh-CN" sz="2600" dirty="0">
                <a:latin typeface="Times New Roman" panose="02020603050405020304" pitchFamily="18" charset="0"/>
                <a:ea typeface="楷体" panose="02010609060101010101" pitchFamily="49" charset="-122"/>
              </a:rPr>
              <a:t>Mexican national bought a Chrysler in Mexico, after seeing the car at Houston. His son was killed when air bag deployed.  Plaintiff filed suit in Texas.</a:t>
            </a:r>
          </a:p>
          <a:p>
            <a:pPr>
              <a:lnSpc>
                <a:spcPts val="3300"/>
              </a:lnSpc>
              <a:spcBef>
                <a:spcPts val="600"/>
              </a:spcBef>
              <a:spcAft>
                <a:spcPts val="0"/>
              </a:spcAft>
            </a:pPr>
            <a:r>
              <a:rPr lang="en-US" altLang="zh-CN" sz="2600" dirty="0">
                <a:latin typeface="Times New Roman" panose="02020603050405020304" pitchFamily="18" charset="0"/>
                <a:ea typeface="楷体" panose="02010609060101010101" pitchFamily="49" charset="-122"/>
              </a:rPr>
              <a:t>The court considered the following facts as part of its </a:t>
            </a:r>
            <a:r>
              <a:rPr lang="en-US" altLang="zh-CN" sz="2600" i="1" dirty="0">
                <a:latin typeface="Times New Roman" panose="02020603050405020304" pitchFamily="18" charset="0"/>
                <a:ea typeface="楷体" panose="02010609060101010101" pitchFamily="49" charset="-122"/>
              </a:rPr>
              <a:t>forum non </a:t>
            </a:r>
            <a:r>
              <a:rPr lang="en-US" altLang="zh-CN" sz="2600" i="1" dirty="0" err="1">
                <a:latin typeface="Times New Roman" panose="02020603050405020304" pitchFamily="18" charset="0"/>
                <a:ea typeface="楷体" panose="02010609060101010101" pitchFamily="49" charset="-122"/>
              </a:rPr>
              <a:t>conveniens</a:t>
            </a:r>
            <a:r>
              <a:rPr lang="en-US" altLang="zh-CN" sz="2600" dirty="0">
                <a:latin typeface="Times New Roman" panose="02020603050405020304" pitchFamily="18" charset="0"/>
                <a:ea typeface="楷体" panose="02010609060101010101" pitchFamily="49" charset="-122"/>
              </a:rPr>
              <a:t> analysis:</a:t>
            </a:r>
          </a:p>
          <a:p>
            <a:pPr lvl="1">
              <a:lnSpc>
                <a:spcPts val="3300"/>
              </a:lnSpc>
              <a:spcBef>
                <a:spcPts val="600"/>
              </a:spcBef>
              <a:spcAft>
                <a:spcPts val="0"/>
              </a:spcAft>
            </a:pPr>
            <a:r>
              <a:rPr lang="en-US" altLang="zh-CN" dirty="0">
                <a:latin typeface="Times New Roman" panose="02020603050405020304" pitchFamily="18" charset="0"/>
                <a:ea typeface="楷体" panose="02010609060101010101" pitchFamily="49" charset="-122"/>
              </a:rPr>
              <a:t>Neither car nor air bag were designed or manufactured in Texas.</a:t>
            </a:r>
          </a:p>
          <a:p>
            <a:pPr lvl="1">
              <a:lnSpc>
                <a:spcPts val="3300"/>
              </a:lnSpc>
              <a:spcBef>
                <a:spcPts val="600"/>
              </a:spcBef>
              <a:spcAft>
                <a:spcPts val="0"/>
              </a:spcAft>
            </a:pPr>
            <a:r>
              <a:rPr lang="en-US" altLang="zh-CN" dirty="0">
                <a:latin typeface="Times New Roman" panose="02020603050405020304" pitchFamily="18" charset="0"/>
                <a:ea typeface="楷体" panose="02010609060101010101" pitchFamily="49" charset="-122"/>
              </a:rPr>
              <a:t>Accident took place in Mexico.</a:t>
            </a:r>
          </a:p>
          <a:p>
            <a:pPr lvl="1">
              <a:lnSpc>
                <a:spcPts val="3300"/>
              </a:lnSpc>
              <a:spcBef>
                <a:spcPts val="600"/>
              </a:spcBef>
              <a:spcAft>
                <a:spcPts val="0"/>
              </a:spcAft>
            </a:pPr>
            <a:r>
              <a:rPr lang="en-US" altLang="zh-CN" dirty="0">
                <a:latin typeface="Times New Roman" panose="02020603050405020304" pitchFamily="18" charset="0"/>
                <a:ea typeface="楷体" panose="02010609060101010101" pitchFamily="49" charset="-122"/>
              </a:rPr>
              <a:t>Accident involved Mexican citizens.</a:t>
            </a:r>
          </a:p>
          <a:p>
            <a:pPr lvl="1">
              <a:lnSpc>
                <a:spcPts val="3300"/>
              </a:lnSpc>
              <a:spcBef>
                <a:spcPts val="600"/>
              </a:spcBef>
              <a:spcAft>
                <a:spcPts val="0"/>
              </a:spcAft>
            </a:pPr>
            <a:r>
              <a:rPr lang="en-US" altLang="zh-CN" dirty="0">
                <a:latin typeface="Times New Roman" panose="02020603050405020304" pitchFamily="18" charset="0"/>
                <a:ea typeface="楷体" panose="02010609060101010101" pitchFamily="49" charset="-122"/>
              </a:rPr>
              <a:t>Witnesses were all Mexican citizens.</a:t>
            </a:r>
          </a:p>
          <a:p>
            <a:pPr lvl="1">
              <a:lnSpc>
                <a:spcPts val="3300"/>
              </a:lnSpc>
              <a:spcBef>
                <a:spcPts val="600"/>
              </a:spcBef>
              <a:spcAft>
                <a:spcPts val="0"/>
              </a:spcAft>
            </a:pPr>
            <a:r>
              <a:rPr lang="en-US" altLang="zh-CN" dirty="0">
                <a:latin typeface="Times New Roman" panose="02020603050405020304" pitchFamily="18" charset="0"/>
                <a:ea typeface="楷体" panose="02010609060101010101" pitchFamily="49" charset="-122"/>
              </a:rPr>
              <a:t>Car was purchased in Mexico.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0" y="381000"/>
            <a:ext cx="7696200" cy="1219200"/>
          </a:xfrm>
        </p:spPr>
        <p:txBody>
          <a:bodyPr/>
          <a:lstStyle/>
          <a:p>
            <a:r>
              <a:rPr lang="en-US" altLang="zh-CN" sz="3600" dirty="0">
                <a:latin typeface="Times New Roman" panose="02020603050405020304" pitchFamily="18" charset="0"/>
                <a:ea typeface="楷体" panose="02010609060101010101" pitchFamily="49" charset="-122"/>
              </a:rPr>
              <a:t>Case 3-4</a:t>
            </a:r>
            <a:br>
              <a:rPr lang="en-US" altLang="zh-CN" sz="3600" dirty="0">
                <a:latin typeface="Times New Roman" panose="02020603050405020304" pitchFamily="18" charset="0"/>
                <a:ea typeface="楷体" panose="02010609060101010101" pitchFamily="49" charset="-122"/>
              </a:rPr>
            </a:br>
            <a:r>
              <a:rPr lang="en-US" altLang="zh-CN" sz="3600" dirty="0">
                <a:latin typeface="Times New Roman" panose="02020603050405020304" pitchFamily="18" charset="0"/>
                <a:ea typeface="楷体" panose="02010609060101010101" pitchFamily="49" charset="-122"/>
              </a:rPr>
              <a:t>Gonzalez v. Chrysler</a:t>
            </a:r>
          </a:p>
        </p:txBody>
      </p:sp>
      <p:sp>
        <p:nvSpPr>
          <p:cNvPr id="75779" name="Rectangle 3"/>
          <p:cNvSpPr>
            <a:spLocks noGrp="1" noChangeArrowheads="1"/>
          </p:cNvSpPr>
          <p:nvPr>
            <p:ph type="body" idx="1"/>
          </p:nvPr>
        </p:nvSpPr>
        <p:spPr>
          <a:xfrm>
            <a:off x="457200" y="1676400"/>
            <a:ext cx="8153400" cy="4648200"/>
          </a:xfrm>
        </p:spPr>
        <p:txBody>
          <a:bodyPr/>
          <a:lstStyle/>
          <a:p>
            <a:pPr>
              <a:lnSpc>
                <a:spcPts val="3500"/>
              </a:lnSpc>
              <a:spcBef>
                <a:spcPts val="600"/>
              </a:spcBef>
              <a:spcAft>
                <a:spcPts val="600"/>
              </a:spcAft>
            </a:pPr>
            <a:r>
              <a:rPr lang="en-US" altLang="zh-CN" sz="2700" dirty="0">
                <a:latin typeface="Times New Roman" panose="02020603050405020304" pitchFamily="18" charset="0"/>
                <a:ea typeface="楷体" panose="02010609060101010101" pitchFamily="49" charset="-122"/>
              </a:rPr>
              <a:t>Issue: Whether the limitation imposed by Mexican law on the award of damages ($2,500 for a child) renders Mexico an inadequate alternative forum for resolving a suit by a Mexican national against a U.S. manufacturer </a:t>
            </a:r>
            <a:r>
              <a:rPr lang="en-US" altLang="zh-CN" sz="2800" dirty="0">
                <a:latin typeface="Times New Roman" panose="02020603050405020304" pitchFamily="18" charset="0"/>
                <a:ea typeface="楷体" panose="02010609060101010101" pitchFamily="49" charset="-122"/>
              </a:rPr>
              <a:t>and a U.S. air bag designer</a:t>
            </a:r>
          </a:p>
          <a:p>
            <a:pPr>
              <a:lnSpc>
                <a:spcPts val="3500"/>
              </a:lnSpc>
              <a:spcBef>
                <a:spcPts val="600"/>
              </a:spcBef>
              <a:spcAft>
                <a:spcPts val="600"/>
              </a:spcAft>
            </a:pPr>
            <a:r>
              <a:rPr lang="en-US" altLang="zh-CN" sz="2700" dirty="0">
                <a:latin typeface="Times New Roman" panose="02020603050405020304" pitchFamily="18" charset="0"/>
                <a:ea typeface="楷体" panose="02010609060101010101" pitchFamily="49" charset="-122"/>
              </a:rPr>
              <a:t>Held: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381000"/>
            <a:ext cx="7696200" cy="1219200"/>
          </a:xfrm>
        </p:spPr>
        <p:txBody>
          <a:bodyPr/>
          <a:lstStyle/>
          <a:p>
            <a:pPr algn="ctr"/>
            <a:r>
              <a:rPr lang="en-US" altLang="zh-CN" sz="3600" b="1" dirty="0">
                <a:latin typeface="Times New Roman" panose="02020603050405020304" pitchFamily="18" charset="0"/>
                <a:ea typeface="楷体" panose="02010609060101010101" pitchFamily="49" charset="-122"/>
              </a:rPr>
              <a:t>Opposition to the Exercise </a:t>
            </a:r>
            <a:br>
              <a:rPr lang="en-US" altLang="zh-CN" sz="3600" b="1" dirty="0">
                <a:latin typeface="Times New Roman" panose="02020603050405020304" pitchFamily="18" charset="0"/>
                <a:ea typeface="楷体" panose="02010609060101010101" pitchFamily="49" charset="-122"/>
              </a:rPr>
            </a:br>
            <a:r>
              <a:rPr lang="en-US" altLang="zh-CN" sz="3600" b="1" dirty="0">
                <a:latin typeface="Times New Roman" panose="02020603050405020304" pitchFamily="18" charset="0"/>
                <a:ea typeface="楷体" panose="02010609060101010101" pitchFamily="49" charset="-122"/>
              </a:rPr>
              <a:t>of Jurisdiction </a:t>
            </a:r>
            <a:r>
              <a:rPr lang="zh-CN" altLang="en-US" sz="3200" b="1" dirty="0">
                <a:latin typeface="Times New Roman" panose="02020603050405020304" pitchFamily="18" charset="0"/>
                <a:ea typeface="楷体" panose="02010609060101010101" pitchFamily="49" charset="-122"/>
              </a:rPr>
              <a:t>反对行使管辖权</a:t>
            </a:r>
            <a:endParaRPr lang="en-US" altLang="zh-CN" sz="3600" b="1" dirty="0">
              <a:latin typeface="Times New Roman" panose="02020603050405020304" pitchFamily="18" charset="0"/>
              <a:ea typeface="楷体" panose="02010609060101010101" pitchFamily="49" charset="-122"/>
            </a:endParaRPr>
          </a:p>
        </p:txBody>
      </p:sp>
      <p:sp>
        <p:nvSpPr>
          <p:cNvPr id="76803" name="Rectangle 3"/>
          <p:cNvSpPr>
            <a:spLocks noGrp="1" noChangeArrowheads="1"/>
          </p:cNvSpPr>
          <p:nvPr>
            <p:ph type="body" idx="1"/>
          </p:nvPr>
        </p:nvSpPr>
        <p:spPr>
          <a:xfrm>
            <a:off x="457200" y="1676400"/>
            <a:ext cx="8305800" cy="4572000"/>
          </a:xfrm>
        </p:spPr>
        <p:txBody>
          <a:bodyPr/>
          <a:lstStyle/>
          <a:p>
            <a:pPr>
              <a:lnSpc>
                <a:spcPts val="40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While a foreign court may dismiss a case using </a:t>
            </a:r>
            <a:r>
              <a:rPr lang="en-US" altLang="zh-CN" sz="2800" i="1" dirty="0">
                <a:latin typeface="Times New Roman" panose="02020603050405020304" pitchFamily="18" charset="0"/>
                <a:ea typeface="楷体" panose="02010609060101010101" pitchFamily="49" charset="-122"/>
              </a:rPr>
              <a:t>forum non </a:t>
            </a:r>
            <a:r>
              <a:rPr lang="en-US" altLang="zh-CN" sz="2800" i="1" dirty="0" err="1">
                <a:latin typeface="Times New Roman" panose="02020603050405020304" pitchFamily="18" charset="0"/>
                <a:ea typeface="楷体" panose="02010609060101010101" pitchFamily="49" charset="-122"/>
              </a:rPr>
              <a:t>conveniens</a:t>
            </a:r>
            <a:r>
              <a:rPr lang="en-US" altLang="zh-CN" sz="2800" dirty="0">
                <a:latin typeface="Times New Roman" panose="02020603050405020304" pitchFamily="18" charset="0"/>
                <a:ea typeface="楷体" panose="02010609060101010101" pitchFamily="49" charset="-122"/>
              </a:rPr>
              <a:t>,</a:t>
            </a:r>
          </a:p>
          <a:p>
            <a:pPr>
              <a:lnSpc>
                <a:spcPts val="40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The litigant’s home country may also dismiss the case by way of an </a:t>
            </a:r>
            <a:r>
              <a:rPr lang="en-US" altLang="zh-CN" sz="2800" b="1" dirty="0">
                <a:latin typeface="Times New Roman" panose="02020603050405020304" pitchFamily="18" charset="0"/>
                <a:ea typeface="楷体" panose="02010609060101010101" pitchFamily="49" charset="-122"/>
              </a:rPr>
              <a:t>anti-suit injunction</a:t>
            </a:r>
            <a:r>
              <a:rPr lang="zh-CN" altLang="en-US" sz="2800" dirty="0">
                <a:latin typeface="Times New Roman" panose="02020603050405020304" pitchFamily="18" charset="0"/>
                <a:ea typeface="楷体" panose="02010609060101010101" pitchFamily="49" charset="-122"/>
              </a:rPr>
              <a:t>禁诉令</a:t>
            </a:r>
            <a:endParaRPr lang="en-US" altLang="zh-CN" sz="2800" dirty="0">
              <a:latin typeface="Times New Roman" panose="02020603050405020304" pitchFamily="18" charset="0"/>
              <a:ea typeface="楷体" panose="02010609060101010101" pitchFamily="49" charset="-122"/>
            </a:endParaRPr>
          </a:p>
          <a:p>
            <a:pPr>
              <a:lnSpc>
                <a:spcPts val="4000"/>
              </a:lnSpc>
              <a:spcBef>
                <a:spcPts val="1200"/>
              </a:spcBef>
              <a:spcAft>
                <a:spcPts val="600"/>
              </a:spcAft>
            </a:pPr>
            <a:r>
              <a:rPr lang="en-US" altLang="zh-CN" sz="2800" dirty="0">
                <a:latin typeface="Times New Roman" panose="02020603050405020304" pitchFamily="18" charset="0"/>
                <a:ea typeface="楷体" panose="02010609060101010101" pitchFamily="49" charset="-122"/>
              </a:rPr>
              <a:t>U.S courts--</a:t>
            </a:r>
            <a:r>
              <a:rPr lang="en-US" altLang="zh-CN" sz="2400" dirty="0">
                <a:latin typeface="Times New Roman" panose="02020603050405020304" pitchFamily="18" charset="0"/>
                <a:ea typeface="楷体" panose="02010609060101010101" pitchFamily="49" charset="-122"/>
              </a:rPr>
              <a:t>: A</a:t>
            </a:r>
            <a:r>
              <a:rPr lang="en-US" altLang="zh-CN" sz="2800" dirty="0">
                <a:latin typeface="Times New Roman" panose="02020603050405020304" pitchFamily="18" charset="0"/>
                <a:ea typeface="楷体" panose="02010609060101010101" pitchFamily="49" charset="-122"/>
              </a:rPr>
              <a:t>n order directing a person </a:t>
            </a:r>
            <a:r>
              <a:rPr lang="en-US" altLang="zh-CN" sz="2800" dirty="0">
                <a:solidFill>
                  <a:srgbClr val="00B0F0"/>
                </a:solidFill>
                <a:latin typeface="Times New Roman" panose="02020603050405020304" pitchFamily="18" charset="0"/>
                <a:ea typeface="楷体" panose="02010609060101010101" pitchFamily="49" charset="-122"/>
              </a:rPr>
              <a:t>not to proceed </a:t>
            </a:r>
            <a:r>
              <a:rPr lang="en-US" altLang="zh-CN" sz="2800" dirty="0">
                <a:latin typeface="Times New Roman" panose="02020603050405020304" pitchFamily="18" charset="0"/>
                <a:ea typeface="楷体" panose="02010609060101010101" pitchFamily="49" charset="-122"/>
              </a:rPr>
              <a:t>with litigation </a:t>
            </a:r>
            <a:r>
              <a:rPr lang="en-US" altLang="zh-CN" sz="2800" dirty="0">
                <a:solidFill>
                  <a:srgbClr val="00B0F0"/>
                </a:solidFill>
                <a:latin typeface="Times New Roman" panose="02020603050405020304" pitchFamily="18" charset="0"/>
                <a:ea typeface="楷体" panose="02010609060101010101" pitchFamily="49" charset="-122"/>
              </a:rPr>
              <a:t>in a foreign court</a:t>
            </a:r>
            <a:r>
              <a:rPr lang="en-US" altLang="zh-CN" sz="2800" dirty="0">
                <a:latin typeface="Times New Roman" panose="02020603050405020304" pitchFamily="18" charset="0"/>
                <a:ea typeface="楷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62000" y="381000"/>
            <a:ext cx="7696200" cy="1219200"/>
          </a:xfrm>
        </p:spPr>
        <p:txBody>
          <a:bodyPr/>
          <a:lstStyle/>
          <a:p>
            <a:pPr algn="ctr"/>
            <a:r>
              <a:rPr lang="en-US" altLang="zh-CN" sz="3600" b="1" dirty="0">
                <a:ea typeface="宋体" charset="-122"/>
              </a:rPr>
              <a:t>Opposition to the Exercise </a:t>
            </a:r>
            <a:br>
              <a:rPr lang="en-US" altLang="zh-CN" sz="3600" b="1" dirty="0">
                <a:ea typeface="宋体" charset="-122"/>
              </a:rPr>
            </a:br>
            <a:r>
              <a:rPr lang="en-US" altLang="zh-CN" sz="3600" b="1" dirty="0">
                <a:ea typeface="宋体" charset="-122"/>
              </a:rPr>
              <a:t>of Jurisdiction </a:t>
            </a:r>
            <a:r>
              <a:rPr lang="zh-CN" altLang="en-US" sz="3200" b="1" dirty="0">
                <a:ea typeface="宋体" charset="-122"/>
              </a:rPr>
              <a:t>反对行使管辖权</a:t>
            </a:r>
            <a:endParaRPr lang="en-US" altLang="zh-CN" sz="3600" b="1" dirty="0">
              <a:ea typeface="宋体" charset="-122"/>
            </a:endParaRPr>
          </a:p>
        </p:txBody>
      </p:sp>
      <p:sp>
        <p:nvSpPr>
          <p:cNvPr id="76803" name="Rectangle 3"/>
          <p:cNvSpPr>
            <a:spLocks noGrp="1" noChangeArrowheads="1"/>
          </p:cNvSpPr>
          <p:nvPr>
            <p:ph type="body" idx="1"/>
          </p:nvPr>
        </p:nvSpPr>
        <p:spPr>
          <a:xfrm>
            <a:off x="457200" y="1676400"/>
            <a:ext cx="8305800" cy="4724400"/>
          </a:xfrm>
        </p:spPr>
        <p:txBody>
          <a:bodyPr/>
          <a:lstStyle/>
          <a:p>
            <a:pPr>
              <a:lnSpc>
                <a:spcPts val="4200"/>
              </a:lnSpc>
              <a:spcBef>
                <a:spcPts val="1200"/>
              </a:spcBef>
              <a:spcAft>
                <a:spcPts val="600"/>
              </a:spcAft>
            </a:pPr>
            <a:r>
              <a:rPr lang="en-US" altLang="zh-CN" sz="2800" dirty="0">
                <a:ea typeface="宋体" charset="-122"/>
              </a:rPr>
              <a:t>Two different standards to determine whether to issue an anti-suit injunction. </a:t>
            </a:r>
          </a:p>
          <a:p>
            <a:pPr lvl="1">
              <a:lnSpc>
                <a:spcPts val="4200"/>
              </a:lnSpc>
              <a:spcBef>
                <a:spcPts val="1200"/>
              </a:spcBef>
              <a:spcAft>
                <a:spcPts val="600"/>
              </a:spcAft>
              <a:buSzPct val="90000"/>
              <a:buFont typeface="Wingdings" pitchFamily="2" charset="2"/>
              <a:buChar char="Ø"/>
            </a:pPr>
            <a:r>
              <a:rPr lang="en-US" altLang="zh-CN" sz="2800" dirty="0">
                <a:ea typeface="宋体" charset="-122"/>
              </a:rPr>
              <a:t>Consider comity and to grant the injunction to protect its own jurisdiction or to prevent evasion</a:t>
            </a:r>
            <a:r>
              <a:rPr lang="zh-CN" altLang="en-US" sz="2000" dirty="0">
                <a:ea typeface="宋体" charset="-122"/>
              </a:rPr>
              <a:t>规避</a:t>
            </a:r>
            <a:r>
              <a:rPr lang="zh-CN" altLang="en-US" sz="2800" dirty="0">
                <a:ea typeface="宋体" charset="-122"/>
              </a:rPr>
              <a:t> </a:t>
            </a:r>
            <a:r>
              <a:rPr lang="en-US" altLang="zh-CN" sz="2800" dirty="0">
                <a:ea typeface="宋体" charset="-122"/>
              </a:rPr>
              <a:t>of its public policies. </a:t>
            </a:r>
          </a:p>
          <a:p>
            <a:pPr lvl="1">
              <a:lnSpc>
                <a:spcPts val="4200"/>
              </a:lnSpc>
              <a:spcBef>
                <a:spcPts val="1200"/>
              </a:spcBef>
              <a:spcAft>
                <a:spcPts val="600"/>
              </a:spcAft>
              <a:buSzPct val="90000"/>
              <a:buFont typeface="Wingdings" pitchFamily="2" charset="2"/>
              <a:buChar char="Ø"/>
            </a:pPr>
            <a:r>
              <a:rPr lang="en-US" altLang="zh-CN" sz="2800" dirty="0">
                <a:ea typeface="宋体" charset="-122"/>
              </a:rPr>
              <a:t>If the foreign proceedings are vexatious</a:t>
            </a:r>
            <a:r>
              <a:rPr lang="zh-CN" altLang="en-US" sz="2000" dirty="0">
                <a:ea typeface="宋体" charset="-122"/>
              </a:rPr>
              <a:t>麻烦的 </a:t>
            </a:r>
            <a:r>
              <a:rPr lang="en-US" altLang="zh-CN" sz="2800" dirty="0">
                <a:ea typeface="宋体" charset="-122"/>
              </a:rPr>
              <a:t>or oppressive</a:t>
            </a:r>
            <a:r>
              <a:rPr lang="zh-CN" altLang="en-US" sz="2000" dirty="0">
                <a:ea typeface="宋体" charset="-122"/>
              </a:rPr>
              <a:t>不公的</a:t>
            </a:r>
            <a:r>
              <a:rPr lang="en-US" altLang="zh-CN" sz="2800" dirty="0">
                <a:ea typeface="宋体" charset="-122"/>
              </a:rPr>
              <a:t> or if they will otherwise cause inequitable hardship.</a:t>
            </a:r>
          </a:p>
        </p:txBody>
      </p:sp>
    </p:spTree>
    <p:extLst>
      <p:ext uri="{BB962C8B-B14F-4D97-AF65-F5344CB8AC3E}">
        <p14:creationId xmlns:p14="http://schemas.microsoft.com/office/powerpoint/2010/main" val="406364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 y="457200"/>
            <a:ext cx="8839200" cy="1066800"/>
          </a:xfrm>
        </p:spPr>
        <p:txBody>
          <a:bodyPr/>
          <a:lstStyle/>
          <a:p>
            <a:pPr algn="ctr"/>
            <a:r>
              <a:rPr lang="en-US" altLang="zh-CN" sz="4000" b="1" dirty="0">
                <a:latin typeface="Times New Roman" panose="02020603050405020304" pitchFamily="18" charset="0"/>
                <a:ea typeface="楷体" panose="02010609060101010101" pitchFamily="49" charset="-122"/>
              </a:rPr>
              <a:t>Recognition of Foreign Judgments</a:t>
            </a:r>
          </a:p>
        </p:txBody>
      </p:sp>
      <p:sp>
        <p:nvSpPr>
          <p:cNvPr id="80899" name="Rectangle 3"/>
          <p:cNvSpPr>
            <a:spLocks noGrp="1" noChangeArrowheads="1"/>
          </p:cNvSpPr>
          <p:nvPr>
            <p:ph type="body" idx="1"/>
          </p:nvPr>
        </p:nvSpPr>
        <p:spPr>
          <a:xfrm>
            <a:off x="457200" y="1676400"/>
            <a:ext cx="8305800" cy="4648200"/>
          </a:xfrm>
        </p:spPr>
        <p:txBody>
          <a:bodyPr/>
          <a:lstStyle/>
          <a:p>
            <a:pPr>
              <a:lnSpc>
                <a:spcPts val="3400"/>
              </a:lnSpc>
              <a:spcAft>
                <a:spcPts val="600"/>
              </a:spcAft>
            </a:pPr>
            <a:r>
              <a:rPr lang="en-US" altLang="zh-CN" sz="2800" dirty="0">
                <a:latin typeface="Times New Roman" panose="02020603050405020304" pitchFamily="18" charset="0"/>
                <a:ea typeface="楷体" panose="02010609060101010101" pitchFamily="49" charset="-122"/>
              </a:rPr>
              <a:t>Difficult to enforce a judgment awarded by a foreign municipal court.</a:t>
            </a:r>
          </a:p>
          <a:p>
            <a:pPr>
              <a:lnSpc>
                <a:spcPts val="3400"/>
              </a:lnSpc>
              <a:spcAft>
                <a:spcPts val="600"/>
              </a:spcAft>
            </a:pPr>
            <a:r>
              <a:rPr lang="en-US" altLang="zh-CN" sz="2800" dirty="0">
                <a:latin typeface="Times New Roman" panose="02020603050405020304" pitchFamily="18" charset="0"/>
                <a:ea typeface="楷体" panose="02010609060101010101" pitchFamily="49" charset="-122"/>
              </a:rPr>
              <a:t>To get a foreign judgment recognized, a court will hold a hearing so that it may be enforced: </a:t>
            </a:r>
          </a:p>
          <a:p>
            <a:pPr lvl="1">
              <a:lnSpc>
                <a:spcPts val="3400"/>
              </a:lnSpc>
              <a:spcAft>
                <a:spcPts val="600"/>
              </a:spcAft>
            </a:pPr>
            <a:r>
              <a:rPr lang="en-US" altLang="zh-CN" sz="2800" dirty="0">
                <a:latin typeface="Times New Roman" panose="02020603050405020304" pitchFamily="18" charset="0"/>
                <a:ea typeface="楷体" panose="02010609060101010101" pitchFamily="49" charset="-122"/>
              </a:rPr>
              <a:t>The judgment of the foreign court must have had proper jurisdiction</a:t>
            </a:r>
          </a:p>
          <a:p>
            <a:pPr lvl="1">
              <a:lnSpc>
                <a:spcPts val="3400"/>
              </a:lnSpc>
              <a:spcAft>
                <a:spcPts val="600"/>
              </a:spcAft>
            </a:pPr>
            <a:r>
              <a:rPr lang="en-US" altLang="zh-CN" sz="2800" dirty="0">
                <a:latin typeface="Times New Roman" panose="02020603050405020304" pitchFamily="18" charset="0"/>
                <a:ea typeface="楷体" panose="02010609060101010101" pitchFamily="49" charset="-122"/>
              </a:rPr>
              <a:t>The judgment is justified and appropriate</a:t>
            </a:r>
          </a:p>
          <a:p>
            <a:pPr>
              <a:lnSpc>
                <a:spcPts val="3400"/>
              </a:lnSpc>
              <a:spcAft>
                <a:spcPts val="600"/>
              </a:spcAft>
            </a:pPr>
            <a:r>
              <a:rPr lang="en-US" altLang="zh-CN" sz="2800" dirty="0">
                <a:latin typeface="Times New Roman" panose="02020603050405020304" pitchFamily="18" charset="0"/>
                <a:ea typeface="楷体" panose="02010609060101010101" pitchFamily="49" charset="-122"/>
              </a:rPr>
              <a:t>Some countries will only recognize judgments from countries with </a:t>
            </a:r>
            <a:r>
              <a:rPr lang="en-US" altLang="zh-CN" sz="2800" dirty="0">
                <a:solidFill>
                  <a:srgbClr val="00B0F0"/>
                </a:solidFill>
                <a:latin typeface="Times New Roman" panose="02020603050405020304" pitchFamily="18" charset="0"/>
                <a:ea typeface="楷体" panose="02010609060101010101" pitchFamily="49" charset="-122"/>
              </a:rPr>
              <a:t>which they have a specific treaty</a:t>
            </a:r>
            <a:r>
              <a:rPr lang="en-US" altLang="zh-CN" sz="2800" dirty="0">
                <a:latin typeface="Times New Roman" panose="02020603050405020304" pitchFamily="18" charset="0"/>
                <a:ea typeface="楷体" panose="02010609060101010101" pitchFamily="49" charset="-122"/>
              </a:rPr>
              <a:t>.  </a:t>
            </a:r>
          </a:p>
          <a:p>
            <a:pPr lvl="1">
              <a:lnSpc>
                <a:spcPts val="3400"/>
              </a:lnSpc>
              <a:spcAft>
                <a:spcPts val="600"/>
              </a:spcAft>
            </a:pPr>
            <a:endParaRPr lang="en-US" altLang="zh-CN" sz="2800" dirty="0">
              <a:latin typeface="Times New Roman" panose="02020603050405020304" pitchFamily="18" charset="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 y="457200"/>
            <a:ext cx="8839200" cy="1066800"/>
          </a:xfrm>
        </p:spPr>
        <p:txBody>
          <a:bodyPr/>
          <a:lstStyle/>
          <a:p>
            <a:pPr algn="ctr"/>
            <a:r>
              <a:rPr lang="en-US" altLang="zh-CN" sz="4000" b="1" dirty="0">
                <a:latin typeface="Times New Roman" panose="02020603050405020304" pitchFamily="18" charset="0"/>
                <a:ea typeface="楷体" panose="02010609060101010101" pitchFamily="49" charset="-122"/>
              </a:rPr>
              <a:t>Recognition of Foreign Judgments</a:t>
            </a:r>
          </a:p>
        </p:txBody>
      </p:sp>
      <p:sp>
        <p:nvSpPr>
          <p:cNvPr id="80899" name="Rectangle 3"/>
          <p:cNvSpPr>
            <a:spLocks noGrp="1" noChangeArrowheads="1"/>
          </p:cNvSpPr>
          <p:nvPr>
            <p:ph type="body" idx="1"/>
          </p:nvPr>
        </p:nvSpPr>
        <p:spPr>
          <a:xfrm>
            <a:off x="457200" y="1676400"/>
            <a:ext cx="8305800" cy="4648200"/>
          </a:xfrm>
        </p:spPr>
        <p:txBody>
          <a:bodyPr/>
          <a:lstStyle/>
          <a:p>
            <a:pPr>
              <a:spcAft>
                <a:spcPts val="600"/>
              </a:spcAft>
            </a:pPr>
            <a:r>
              <a:rPr lang="en-US" altLang="zh-CN" sz="2800" dirty="0">
                <a:latin typeface="Times New Roman" panose="02020603050405020304" pitchFamily="18" charset="0"/>
                <a:ea typeface="楷体" panose="02010609060101010101" pitchFamily="49" charset="-122"/>
              </a:rPr>
              <a:t>Arbitral awards:</a:t>
            </a:r>
          </a:p>
          <a:p>
            <a:pPr>
              <a:spcAft>
                <a:spcPts val="600"/>
              </a:spcAft>
            </a:pPr>
            <a:r>
              <a:rPr lang="en-US" altLang="zh-CN" sz="2800" dirty="0">
                <a:latin typeface="Times New Roman" panose="02020603050405020304" pitchFamily="18" charset="0"/>
                <a:ea typeface="楷体" panose="02010609060101010101" pitchFamily="49" charset="-122"/>
              </a:rPr>
              <a:t>A foreign arbitral awards is recognized and enforced </a:t>
            </a:r>
            <a:r>
              <a:rPr lang="en-US" altLang="zh-CN" sz="2800" dirty="0">
                <a:solidFill>
                  <a:srgbClr val="00B0F0"/>
                </a:solidFill>
                <a:latin typeface="Times New Roman" panose="02020603050405020304" pitchFamily="18" charset="0"/>
                <a:ea typeface="楷体" panose="02010609060101010101" pitchFamily="49" charset="-122"/>
              </a:rPr>
              <a:t>in the same way as a domestic awards</a:t>
            </a:r>
          </a:p>
          <a:p>
            <a:pPr lvl="1">
              <a:spcAft>
                <a:spcPts val="600"/>
              </a:spcAft>
            </a:pPr>
            <a:r>
              <a:rPr lang="en-US" altLang="zh-CN" sz="2800" dirty="0">
                <a:solidFill>
                  <a:srgbClr val="FF0000"/>
                </a:solidFill>
                <a:latin typeface="Times New Roman" panose="02020603050405020304" pitchFamily="18" charset="0"/>
                <a:ea typeface="楷体" panose="02010609060101010101" pitchFamily="49" charset="-122"/>
              </a:rPr>
              <a:t>If </a:t>
            </a:r>
            <a:r>
              <a:rPr lang="en-US" altLang="zh-CN" sz="2800" dirty="0">
                <a:latin typeface="Times New Roman" panose="02020603050405020304" pitchFamily="18" charset="0"/>
                <a:ea typeface="楷体" panose="02010609060101010101" pitchFamily="49" charset="-122"/>
              </a:rPr>
              <a:t>States are signatories to the </a:t>
            </a:r>
            <a:r>
              <a:rPr lang="en-US" altLang="zh-CN" sz="2400" dirty="0">
                <a:solidFill>
                  <a:srgbClr val="00B0F0"/>
                </a:solidFill>
                <a:latin typeface="Times New Roman" panose="02020603050405020304" pitchFamily="18" charset="0"/>
                <a:ea typeface="楷体" panose="02010609060101010101" pitchFamily="49" charset="-122"/>
              </a:rPr>
              <a:t>Untied Nations Convention</a:t>
            </a:r>
            <a:r>
              <a:rPr lang="en-US" altLang="zh-CN" sz="2800" dirty="0">
                <a:latin typeface="Times New Roman" panose="02020603050405020304" pitchFamily="18" charset="0"/>
                <a:ea typeface="楷体" panose="02010609060101010101" pitchFamily="49" charset="-122"/>
              </a:rPr>
              <a:t> </a:t>
            </a:r>
            <a:r>
              <a:rPr lang="en-US" altLang="zh-CN" sz="2400" dirty="0">
                <a:latin typeface="Times New Roman" panose="02020603050405020304" pitchFamily="18" charset="0"/>
                <a:ea typeface="楷体" panose="02010609060101010101" pitchFamily="49" charset="-122"/>
              </a:rPr>
              <a:t>on the Recognition and Enforcement of Foreign Arbitral Awards</a:t>
            </a:r>
          </a:p>
          <a:p>
            <a:pPr>
              <a:spcAft>
                <a:spcPts val="600"/>
              </a:spcAft>
            </a:pPr>
            <a:r>
              <a:rPr lang="en-US" altLang="zh-CN" sz="2800" dirty="0">
                <a:latin typeface="Times New Roman" panose="02020603050405020304" pitchFamily="18" charset="0"/>
                <a:ea typeface="楷体" panose="02010609060101010101" pitchFamily="49" charset="-122"/>
              </a:rPr>
              <a:t>In others states, a foreign arbitral awards can be enforced only if they are first </a:t>
            </a:r>
            <a:r>
              <a:rPr lang="en-US" altLang="zh-CN" sz="2800" dirty="0">
                <a:solidFill>
                  <a:srgbClr val="00B0F0"/>
                </a:solidFill>
                <a:latin typeface="Times New Roman" panose="02020603050405020304" pitchFamily="18" charset="0"/>
                <a:ea typeface="楷体" panose="02010609060101010101" pitchFamily="49" charset="-122"/>
              </a:rPr>
              <a:t>convert into a judicial judgment </a:t>
            </a:r>
            <a:r>
              <a:rPr lang="en-US" altLang="zh-CN" sz="2800" dirty="0">
                <a:latin typeface="Times New Roman" panose="02020603050405020304" pitchFamily="18" charset="0"/>
                <a:ea typeface="楷体" panose="02010609060101010101" pitchFamily="49" charset="-122"/>
              </a:rPr>
              <a:t>in the state where the arbitration was heard. </a:t>
            </a:r>
          </a:p>
        </p:txBody>
      </p:sp>
    </p:spTree>
    <p:extLst>
      <p:ext uri="{BB962C8B-B14F-4D97-AF65-F5344CB8AC3E}">
        <p14:creationId xmlns:p14="http://schemas.microsoft.com/office/powerpoint/2010/main" val="298983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4000" b="1" dirty="0">
                <a:latin typeface="Times New Roman" panose="02020603050405020304" pitchFamily="18" charset="0"/>
                <a:ea typeface="楷体" panose="02010609060101010101" pitchFamily="49" charset="-122"/>
              </a:rPr>
              <a:t>Inquiry </a:t>
            </a:r>
            <a:r>
              <a:rPr lang="zh-CN" altLang="en-US" sz="2800" dirty="0">
                <a:solidFill>
                  <a:srgbClr val="336666"/>
                </a:solidFill>
                <a:latin typeface="Times New Roman" panose="02020603050405020304" pitchFamily="18" charset="0"/>
                <a:ea typeface="楷体" panose="02010609060101010101" pitchFamily="49" charset="-122"/>
              </a:rPr>
              <a:t>调查</a:t>
            </a:r>
            <a:endParaRPr lang="en-US" altLang="zh-CN" sz="2800" dirty="0">
              <a:latin typeface="Times New Roman" panose="02020603050405020304" pitchFamily="18" charset="0"/>
              <a:ea typeface="楷体" panose="02010609060101010101" pitchFamily="49" charset="-122"/>
            </a:endParaRPr>
          </a:p>
        </p:txBody>
      </p:sp>
      <p:sp>
        <p:nvSpPr>
          <p:cNvPr id="10243" name="Rectangle 3"/>
          <p:cNvSpPr>
            <a:spLocks noGrp="1" noChangeArrowheads="1"/>
          </p:cNvSpPr>
          <p:nvPr>
            <p:ph type="body" sz="half" idx="2"/>
          </p:nvPr>
        </p:nvSpPr>
        <p:spPr>
          <a:xfrm>
            <a:off x="533400" y="1676400"/>
            <a:ext cx="8077200" cy="4267200"/>
          </a:xfrm>
        </p:spPr>
        <p:txBody>
          <a:bodyPr/>
          <a:lstStyle/>
          <a:p>
            <a:pPr>
              <a:lnSpc>
                <a:spcPts val="4200"/>
              </a:lnSpc>
              <a:spcBef>
                <a:spcPts val="600"/>
              </a:spcBef>
              <a:spcAft>
                <a:spcPts val="600"/>
              </a:spcAft>
            </a:pPr>
            <a:r>
              <a:rPr lang="en-US" altLang="zh-CN" sz="3000" dirty="0">
                <a:latin typeface="Times New Roman" panose="02020603050405020304" pitchFamily="18" charset="0"/>
                <a:ea typeface="楷体" panose="02010609060101010101" pitchFamily="49" charset="-122"/>
              </a:rPr>
              <a:t>An inquiry is a process used to determine a disputed fact or set of facts. </a:t>
            </a:r>
          </a:p>
          <a:p>
            <a:pPr>
              <a:lnSpc>
                <a:spcPts val="4200"/>
              </a:lnSpc>
              <a:spcBef>
                <a:spcPts val="600"/>
              </a:spcBef>
              <a:spcAft>
                <a:spcPts val="600"/>
              </a:spcAft>
            </a:pPr>
            <a:r>
              <a:rPr lang="en-US" altLang="zh-CN" sz="3000" dirty="0">
                <a:latin typeface="Times New Roman" panose="02020603050405020304" pitchFamily="18" charset="0"/>
                <a:ea typeface="楷体" panose="02010609060101010101" pitchFamily="49" charset="-122"/>
              </a:rPr>
              <a:t>The process by which an impartial third party </a:t>
            </a:r>
            <a:r>
              <a:rPr lang="en-US" altLang="zh-CN" sz="3000" dirty="0">
                <a:solidFill>
                  <a:srgbClr val="00B0F0"/>
                </a:solidFill>
                <a:latin typeface="Times New Roman" panose="02020603050405020304" pitchFamily="18" charset="0"/>
                <a:ea typeface="楷体" panose="02010609060101010101" pitchFamily="49" charset="-122"/>
              </a:rPr>
              <a:t>makes an investigation</a:t>
            </a:r>
            <a:r>
              <a:rPr lang="en-US" altLang="zh-CN" sz="3000" dirty="0">
                <a:latin typeface="Times New Roman" panose="02020603050405020304" pitchFamily="18" charset="0"/>
                <a:ea typeface="楷体" panose="02010609060101010101" pitchFamily="49" charset="-122"/>
              </a:rPr>
              <a:t> to determine the facts underlying a dispute </a:t>
            </a:r>
            <a:r>
              <a:rPr lang="en-US" altLang="zh-CN" sz="3000" dirty="0">
                <a:solidFill>
                  <a:srgbClr val="00B0F0"/>
                </a:solidFill>
                <a:latin typeface="Times New Roman" panose="02020603050405020304" pitchFamily="18" charset="0"/>
                <a:ea typeface="楷体" panose="02010609060101010101" pitchFamily="49" charset="-122"/>
              </a:rPr>
              <a:t>without resolving </a:t>
            </a:r>
            <a:r>
              <a:rPr lang="en-US" altLang="zh-CN" sz="3000" dirty="0">
                <a:latin typeface="Times New Roman" panose="02020603050405020304" pitchFamily="18" charset="0"/>
                <a:ea typeface="楷体" panose="02010609060101010101" pitchFamily="49" charset="-122"/>
              </a:rPr>
              <a:t>the dispute itself.  </a:t>
            </a:r>
          </a:p>
          <a:p>
            <a:pPr>
              <a:lnSpc>
                <a:spcPts val="4200"/>
              </a:lnSpc>
              <a:spcBef>
                <a:spcPts val="600"/>
              </a:spcBef>
              <a:spcAft>
                <a:spcPts val="600"/>
              </a:spcAft>
            </a:pPr>
            <a:r>
              <a:rPr lang="en-US" altLang="zh-CN" sz="3000" dirty="0">
                <a:latin typeface="Times New Roman" panose="02020603050405020304" pitchFamily="18" charset="0"/>
                <a:ea typeface="楷体" panose="02010609060101010101" pitchFamily="49" charset="-122"/>
              </a:rPr>
              <a:t>Used to investigate the facts of a specific incident.</a:t>
            </a:r>
          </a:p>
        </p:txBody>
      </p:sp>
    </p:spTree>
    <p:extLst>
      <p:ext uri="{BB962C8B-B14F-4D97-AF65-F5344CB8AC3E}">
        <p14:creationId xmlns:p14="http://schemas.microsoft.com/office/powerpoint/2010/main" val="31383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81000"/>
            <a:ext cx="7239000" cy="1219200"/>
          </a:xfrm>
        </p:spPr>
        <p:txBody>
          <a:bodyPr/>
          <a:lstStyle/>
          <a:p>
            <a:pPr algn="ctr"/>
            <a:r>
              <a:rPr lang="en-US" altLang="zh-CN" sz="3600" b="1" dirty="0">
                <a:latin typeface="Times New Roman" panose="02020603050405020304" pitchFamily="18" charset="0"/>
                <a:ea typeface="楷体" panose="02010609060101010101" pitchFamily="49" charset="-122"/>
              </a:rPr>
              <a:t>Settlement of Disputes in Tribunals</a:t>
            </a:r>
          </a:p>
        </p:txBody>
      </p:sp>
      <p:sp>
        <p:nvSpPr>
          <p:cNvPr id="13315" name="Rectangle 3"/>
          <p:cNvSpPr>
            <a:spLocks noGrp="1" noChangeArrowheads="1"/>
          </p:cNvSpPr>
          <p:nvPr>
            <p:ph type="body" idx="1"/>
          </p:nvPr>
        </p:nvSpPr>
        <p:spPr>
          <a:xfrm>
            <a:off x="457200" y="1676400"/>
            <a:ext cx="7696200" cy="4495800"/>
          </a:xfrm>
        </p:spPr>
        <p:txBody>
          <a:bodyPr/>
          <a:lstStyle/>
          <a:p>
            <a:pPr>
              <a:spcBef>
                <a:spcPts val="600"/>
              </a:spcBef>
              <a:spcAft>
                <a:spcPts val="600"/>
              </a:spcAft>
            </a:pPr>
            <a:r>
              <a:rPr lang="en-US" altLang="zh-CN" sz="3000" b="1" dirty="0">
                <a:latin typeface="Times New Roman" panose="02020603050405020304" pitchFamily="18" charset="0"/>
                <a:ea typeface="楷体" panose="02010609060101010101" pitchFamily="49" charset="-122"/>
              </a:rPr>
              <a:t>If diplomacy fails, the parties usually </a:t>
            </a:r>
            <a:r>
              <a:rPr lang="en-US" altLang="zh-CN" sz="3000" b="1" dirty="0">
                <a:solidFill>
                  <a:srgbClr val="00B0F0"/>
                </a:solidFill>
                <a:latin typeface="Times New Roman" panose="02020603050405020304" pitchFamily="18" charset="0"/>
                <a:ea typeface="楷体" panose="02010609060101010101" pitchFamily="49" charset="-122"/>
              </a:rPr>
              <a:t>turn to a court</a:t>
            </a:r>
            <a:r>
              <a:rPr lang="en-US" altLang="zh-CN" sz="3000" b="1" dirty="0">
                <a:latin typeface="Times New Roman" panose="02020603050405020304" pitchFamily="18" charset="0"/>
                <a:ea typeface="楷体" panose="02010609060101010101" pitchFamily="49" charset="-122"/>
              </a:rPr>
              <a:t> to resolve the dispute.</a:t>
            </a:r>
          </a:p>
          <a:p>
            <a:pPr>
              <a:spcBef>
                <a:spcPts val="600"/>
              </a:spcBef>
              <a:spcAft>
                <a:spcPts val="600"/>
              </a:spcAft>
            </a:pPr>
            <a:r>
              <a:rPr lang="en-US" altLang="zh-CN" sz="3000" dirty="0">
                <a:latin typeface="Times New Roman" panose="02020603050405020304" pitchFamily="18" charset="0"/>
                <a:ea typeface="楷体" panose="02010609060101010101" pitchFamily="49" charset="-122"/>
              </a:rPr>
              <a:t>Disputes between </a:t>
            </a:r>
            <a:r>
              <a:rPr lang="en-US" altLang="zh-CN" sz="3000" dirty="0">
                <a:solidFill>
                  <a:srgbClr val="00B0F0"/>
                </a:solidFill>
                <a:latin typeface="Times New Roman" panose="02020603050405020304" pitchFamily="18" charset="0"/>
                <a:ea typeface="楷体" panose="02010609060101010101" pitchFamily="49" charset="-122"/>
              </a:rPr>
              <a:t>states or IGOs </a:t>
            </a:r>
          </a:p>
          <a:p>
            <a:pPr lvl="1">
              <a:spcBef>
                <a:spcPts val="600"/>
              </a:spcBef>
              <a:spcAft>
                <a:spcPts val="600"/>
              </a:spcAft>
            </a:pPr>
            <a:r>
              <a:rPr lang="en-US" altLang="zh-CN" sz="2800" dirty="0">
                <a:latin typeface="Times New Roman" panose="02020603050405020304" pitchFamily="18" charset="0"/>
                <a:ea typeface="楷体" panose="02010609060101010101" pitchFamily="49" charset="-122"/>
              </a:rPr>
              <a:t>Arbitration </a:t>
            </a:r>
            <a:r>
              <a:rPr lang="zh-CN" altLang="en-US" sz="2800" dirty="0">
                <a:latin typeface="Times New Roman" panose="02020603050405020304" pitchFamily="18" charset="0"/>
                <a:ea typeface="楷体" panose="02010609060101010101" pitchFamily="49" charset="-122"/>
              </a:rPr>
              <a:t>仲裁</a:t>
            </a:r>
            <a:endParaRPr lang="en-US" altLang="zh-CN" sz="2800" dirty="0">
              <a:latin typeface="Times New Roman" panose="02020603050405020304" pitchFamily="18" charset="0"/>
              <a:ea typeface="楷体" panose="02010609060101010101" pitchFamily="49" charset="-122"/>
            </a:endParaRPr>
          </a:p>
          <a:p>
            <a:pPr lvl="1">
              <a:spcBef>
                <a:spcPts val="600"/>
              </a:spcBef>
              <a:spcAft>
                <a:spcPts val="600"/>
              </a:spcAft>
            </a:pPr>
            <a:r>
              <a:rPr lang="en-US" altLang="zh-CN" sz="2800" dirty="0">
                <a:latin typeface="Times New Roman" panose="02020603050405020304" pitchFamily="18" charset="0"/>
                <a:ea typeface="楷体" panose="02010609060101010101" pitchFamily="49" charset="-122"/>
              </a:rPr>
              <a:t>An international tribunal</a:t>
            </a:r>
          </a:p>
          <a:p>
            <a:pPr>
              <a:spcBef>
                <a:spcPts val="600"/>
              </a:spcBef>
              <a:spcAft>
                <a:spcPts val="600"/>
              </a:spcAft>
            </a:pPr>
            <a:r>
              <a:rPr lang="en-US" altLang="zh-CN" sz="3000" dirty="0">
                <a:latin typeface="Times New Roman" panose="02020603050405020304" pitchFamily="18" charset="0"/>
                <a:ea typeface="楷体" panose="02010609060101010101" pitchFamily="49" charset="-122"/>
              </a:rPr>
              <a:t>Disputes involving </a:t>
            </a:r>
            <a:r>
              <a:rPr lang="en-US" altLang="zh-CN" sz="3000" dirty="0">
                <a:solidFill>
                  <a:srgbClr val="00B0F0"/>
                </a:solidFill>
                <a:latin typeface="Times New Roman" panose="02020603050405020304" pitchFamily="18" charset="0"/>
                <a:ea typeface="楷体" panose="02010609060101010101" pitchFamily="49" charset="-122"/>
              </a:rPr>
              <a:t>a private or company </a:t>
            </a:r>
          </a:p>
          <a:p>
            <a:pPr lvl="1">
              <a:spcBef>
                <a:spcPts val="600"/>
              </a:spcBef>
              <a:spcAft>
                <a:spcPts val="600"/>
              </a:spcAft>
            </a:pPr>
            <a:r>
              <a:rPr lang="en-US" altLang="zh-CN" sz="2800" dirty="0">
                <a:latin typeface="Times New Roman" panose="02020603050405020304" pitchFamily="18" charset="0"/>
                <a:ea typeface="楷体" panose="02010609060101010101" pitchFamily="49" charset="-122"/>
              </a:rPr>
              <a:t>Arbitration  </a:t>
            </a:r>
          </a:p>
          <a:p>
            <a:pPr lvl="1">
              <a:spcBef>
                <a:spcPts val="600"/>
              </a:spcBef>
              <a:spcAft>
                <a:spcPts val="600"/>
              </a:spcAft>
            </a:pPr>
            <a:r>
              <a:rPr lang="en-US" altLang="zh-CN" sz="2800" dirty="0">
                <a:latin typeface="Times New Roman" panose="02020603050405020304" pitchFamily="18" charset="0"/>
                <a:ea typeface="楷体" panose="02010609060101010101" pitchFamily="49" charset="-122"/>
              </a:rPr>
              <a:t>In a municipal court of a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font">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5118</TotalTime>
  <Words>4319</Words>
  <Application>Microsoft Macintosh PowerPoint</Application>
  <PresentationFormat>全屏显示(4:3)</PresentationFormat>
  <Paragraphs>432</Paragraphs>
  <Slides>76</Slides>
  <Notes>43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76</vt:i4>
      </vt:variant>
    </vt:vector>
  </HeadingPairs>
  <TitlesOfParts>
    <vt:vector size="84" baseType="lpstr">
      <vt:lpstr>宋体</vt:lpstr>
      <vt:lpstr>Arial</vt:lpstr>
      <vt:lpstr>Arial Black</vt:lpstr>
      <vt:lpstr>Calibri</vt:lpstr>
      <vt:lpstr>Times New Roman</vt:lpstr>
      <vt:lpstr>Wingdings</vt:lpstr>
      <vt:lpstr>Wingdings 2</vt:lpstr>
      <vt:lpstr>Studio</vt:lpstr>
      <vt:lpstr>CHAPTER 3</vt:lpstr>
      <vt:lpstr>CHAPTER 3 DISPUTE RESOLUTION</vt:lpstr>
      <vt:lpstr>CHAPTER 3 DISPUTE RESOLUTION</vt:lpstr>
      <vt:lpstr>Settlement of Disputes  Through Diplomacy </vt:lpstr>
      <vt:lpstr>Negotiation 谈判/协商</vt:lpstr>
      <vt:lpstr>Mediation 调解</vt:lpstr>
      <vt:lpstr>Mediation</vt:lpstr>
      <vt:lpstr>Inquiry 调查</vt:lpstr>
      <vt:lpstr>Settlement of Disputes in Tribunals</vt:lpstr>
      <vt:lpstr>Settlement of Disputes in International institutions</vt:lpstr>
      <vt:lpstr>International Court of Justice</vt:lpstr>
      <vt:lpstr>ICJ Jurisdiction– basic rules </vt:lpstr>
      <vt:lpstr>ICJ Jurisdiction– basic rules </vt:lpstr>
      <vt:lpstr>ICJ Jurisdiction– basic rules </vt:lpstr>
      <vt:lpstr>ICJ Judgments</vt:lpstr>
      <vt:lpstr>ICJ-Effect of Judgments</vt:lpstr>
      <vt:lpstr>International Criminal Court 国际刑事法院</vt:lpstr>
      <vt:lpstr>World Trade Organization  Dispute Settlement Procedures</vt:lpstr>
      <vt:lpstr>The DSU Process</vt:lpstr>
      <vt:lpstr>The DSU Process</vt:lpstr>
      <vt:lpstr>Dispute Settlement Body</vt:lpstr>
      <vt:lpstr>Dispute Settlement Panel</vt:lpstr>
      <vt:lpstr>Appellate Body</vt:lpstr>
      <vt:lpstr>International Center for the Settlement of Investment Disputes</vt:lpstr>
      <vt:lpstr>International Center for the Settlement of Investment Disputes</vt:lpstr>
      <vt:lpstr>The ICSID Process</vt:lpstr>
      <vt:lpstr>The ICSID Process</vt:lpstr>
      <vt:lpstr>ICSID Jurisdiction</vt:lpstr>
      <vt:lpstr>ICSID Personal Jurisdiction</vt:lpstr>
      <vt:lpstr>ICSID Subject Matter Jurisdiction </vt:lpstr>
      <vt:lpstr>ICSID Subject Matter Jurisdiction </vt:lpstr>
      <vt:lpstr>The ICSID Arbitration Process</vt:lpstr>
      <vt:lpstr>The ICSID Arbitration Process</vt:lpstr>
      <vt:lpstr>ICSID Arbitration</vt:lpstr>
      <vt:lpstr>ICSID Arbitration- Effectiveness</vt:lpstr>
      <vt:lpstr>Other Arbitration Tribunals</vt:lpstr>
      <vt:lpstr>Other Arbitration Tribunals</vt:lpstr>
      <vt:lpstr>Other Arbitration Tribunals</vt:lpstr>
      <vt:lpstr>Other Arbitration Tribunals</vt:lpstr>
      <vt:lpstr>CHAPTER 3 DISPUTE RESOLUTION</vt:lpstr>
      <vt:lpstr>Settlement of Disputes in Municipal Courts 国内，地方法院</vt:lpstr>
      <vt:lpstr>Settlement of Disputes in Municipal Courts 国内，地方法院</vt:lpstr>
      <vt:lpstr>Settlement of Disputes in Municipal Courts 国内，地方法院</vt:lpstr>
      <vt:lpstr>Jurisdiction in Criminal Cases</vt:lpstr>
      <vt:lpstr>Jurisdiction in Criminal Cases</vt:lpstr>
      <vt:lpstr>Jurisdiction in Criminal Cases</vt:lpstr>
      <vt:lpstr>Jurisdiction in Criminal Cases</vt:lpstr>
      <vt:lpstr>Jurisdiction in Civil Cases民事案件</vt:lpstr>
      <vt:lpstr>Jurisdiction Over Natural Persons</vt:lpstr>
      <vt:lpstr>Jurisdiction Over Juridical Persons</vt:lpstr>
      <vt:lpstr>Jurisdiction Over Juridical Persons</vt:lpstr>
      <vt:lpstr>Jurisdiction Over Juridical Persons</vt:lpstr>
      <vt:lpstr>Case 3-1 Bumper v. Comm. of Police</vt:lpstr>
      <vt:lpstr>Immunities of States From the Jurisdiction of Municipal Courts</vt:lpstr>
      <vt:lpstr>Immunities of States From the Jurisdiction of Municipal Courts</vt:lpstr>
      <vt:lpstr>Act of State Doctrine 国家行为主义</vt:lpstr>
      <vt:lpstr>Choosing the Governing Law</vt:lpstr>
      <vt:lpstr>Choosing the Governing Law: Agreement of the Parties</vt:lpstr>
      <vt:lpstr>Case 3-2 Society of Lloyd’s v. R. W. Sturge.</vt:lpstr>
      <vt:lpstr>Case 3-2 Society of Lloyd’s v. R. W. Sturge.</vt:lpstr>
      <vt:lpstr>Choosing the Governing Law: If no agreement</vt:lpstr>
      <vt:lpstr>Choosing the Governing Law: Statutory Choice of Law Provisions</vt:lpstr>
      <vt:lpstr>Choosing the Governing Law: Statutory Choice of Law Provisions</vt:lpstr>
      <vt:lpstr>Choosing the Governing Law: Most Significant Relationship  </vt:lpstr>
      <vt:lpstr>Choosing the Governing Law: Most Significant Relationship</vt:lpstr>
      <vt:lpstr>Choosing the Governing Law: Most Significant Relationship</vt:lpstr>
      <vt:lpstr>Choosing the Governing Law: Most Significant Relationship</vt:lpstr>
      <vt:lpstr>Choosing the Governing Law: Government Interest </vt:lpstr>
      <vt:lpstr>Case 3-3  Bank of India v. Gobindram Sadhwani</vt:lpstr>
      <vt:lpstr>Refusal to Exercise Jurisdiction</vt:lpstr>
      <vt:lpstr>Case 3-4 Gonzalez v. Chrysler</vt:lpstr>
      <vt:lpstr>Case 3-4 Gonzalez v. Chrysler</vt:lpstr>
      <vt:lpstr>Opposition to the Exercise  of Jurisdiction 反对行使管辖权</vt:lpstr>
      <vt:lpstr>Opposition to the Exercise  of Jurisdiction 反对行使管辖权</vt:lpstr>
      <vt:lpstr>Recognition of Foreign Judgments</vt:lpstr>
      <vt:lpstr>Recognition of Foreign Judgments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Mary</dc:creator>
  <cp:lastModifiedBy>a58057</cp:lastModifiedBy>
  <cp:revision>249</cp:revision>
  <dcterms:created xsi:type="dcterms:W3CDTF">2008-04-05T23:38:53Z</dcterms:created>
  <dcterms:modified xsi:type="dcterms:W3CDTF">2025-06-07T13:16:17Z</dcterms:modified>
</cp:coreProperties>
</file>