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76" r:id="rId4"/>
    <p:sldId id="277" r:id="rId5"/>
    <p:sldId id="278" r:id="rId6"/>
    <p:sldId id="279" r:id="rId7"/>
    <p:sldId id="280" r:id="rId8"/>
    <p:sldId id="272" r:id="rId9"/>
    <p:sldId id="281" r:id="rId10"/>
    <p:sldId id="282" r:id="rId11"/>
    <p:sldId id="283" r:id="rId12"/>
    <p:sldId id="275" r:id="rId13"/>
    <p:sldId id="268" r:id="rId14"/>
    <p:sldId id="274" r:id="rId15"/>
    <p:sldId id="27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4" y="908720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DARTSYNC 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3932" y="3140968"/>
            <a:ext cx="8735325" cy="524768"/>
          </a:xfrm>
        </p:spPr>
        <p:txBody>
          <a:bodyPr>
            <a:normAutofit/>
          </a:bodyPr>
          <a:lstStyle/>
          <a:p>
            <a:r>
              <a:rPr lang="en-US" dirty="0" smtClean="0"/>
              <a:t>Team C-PORT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(Basically discuss what more can be done and how)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Compatibility across multiple </a:t>
            </a:r>
            <a:r>
              <a:rPr lang="en-GB" dirty="0" smtClean="0"/>
              <a:t>platforms</a:t>
            </a:r>
            <a:endParaRPr lang="en-GB" dirty="0" smtClean="0"/>
          </a:p>
          <a:p>
            <a:r>
              <a:rPr lang="en-GB" dirty="0" smtClean="0"/>
              <a:t>Delta Compression and delta </a:t>
            </a:r>
            <a:r>
              <a:rPr lang="en-GB" dirty="0" smtClean="0"/>
              <a:t>transfers rather than full file updates</a:t>
            </a:r>
            <a:endParaRPr lang="en-GB" dirty="0" smtClean="0"/>
          </a:p>
          <a:p>
            <a:r>
              <a:rPr lang="en-GB" dirty="0" smtClean="0"/>
              <a:t>Resuming partial download using hidden temp file model</a:t>
            </a:r>
          </a:p>
        </p:txBody>
      </p:sp>
    </p:spTree>
    <p:extLst>
      <p:ext uri="{BB962C8B-B14F-4D97-AF65-F5344CB8AC3E}">
        <p14:creationId xmlns:p14="http://schemas.microsoft.com/office/powerpoint/2010/main" val="19387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3852" y="188640"/>
            <a:ext cx="10360501" cy="1223963"/>
          </a:xfrm>
        </p:spPr>
        <p:txBody>
          <a:bodyPr/>
          <a:lstStyle/>
          <a:p>
            <a:r>
              <a:rPr lang="en-US" dirty="0" smtClean="0"/>
              <a:t>Some Basics and Our Take on Them: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Time Stamps:</a:t>
            </a:r>
          </a:p>
          <a:p>
            <a:pPr lvl="1"/>
            <a:r>
              <a:rPr lang="en-US" dirty="0" smtClean="0"/>
              <a:t>So we decided to use one Clock rather than multiple peer clocks to decide the time Stamp</a:t>
            </a:r>
          </a:p>
          <a:p>
            <a:r>
              <a:rPr lang="en-US" dirty="0" smtClean="0"/>
              <a:t>Dealing with Basic Conflicts in a serial Manner from Tracker’s side:</a:t>
            </a:r>
          </a:p>
          <a:p>
            <a:pPr lvl="1"/>
            <a:r>
              <a:rPr lang="en-US" dirty="0" smtClean="0"/>
              <a:t>So we basically go through any updates that we received from the peers are dealt with serially.  Example: Two peers with same file, conflicting commands resolution.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02066"/>
            <a:ext cx="10360501" cy="1223963"/>
          </a:xfrm>
        </p:spPr>
        <p:txBody>
          <a:bodyPr/>
          <a:lstStyle/>
          <a:p>
            <a:r>
              <a:rPr lang="en-US" dirty="0" smtClean="0"/>
              <a:t>Version Control (We are not doing this I guess)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Peers on different Versions have to become uniform first</a:t>
            </a:r>
          </a:p>
          <a:p>
            <a:r>
              <a:rPr lang="en-GB" dirty="0" smtClean="0"/>
              <a:t>Complete downloading leads to Update of the version for the Peer</a:t>
            </a:r>
          </a:p>
          <a:p>
            <a:r>
              <a:rPr lang="en-GB" dirty="0" smtClean="0"/>
              <a:t>Tracker’s Version is updated right before it broadcasts </a:t>
            </a:r>
            <a:r>
              <a:rPr lang="en-GB" dirty="0" smtClean="0"/>
              <a:t>changes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9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Difficulties Faced/ Lessons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 good estimation of how comfortable other team members were with certain concepts</a:t>
            </a:r>
          </a:p>
          <a:p>
            <a:r>
              <a:rPr lang="en-GB" dirty="0" smtClean="0"/>
              <a:t>General difficulty in aligning schedules and time </a:t>
            </a:r>
            <a:r>
              <a:rPr lang="en-GB" dirty="0" smtClean="0"/>
              <a:t>constraints</a:t>
            </a:r>
          </a:p>
          <a:p>
            <a:r>
              <a:rPr lang="en-GB" dirty="0" smtClean="0"/>
              <a:t>Uneven distribution of work. We started working before we strategized with a final goal in mind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26260" y="2852936"/>
            <a:ext cx="2880320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Tracker </a:t>
            </a:r>
          </a:p>
          <a:p>
            <a:pPr algn="ctr"/>
            <a:r>
              <a:rPr lang="en-US" sz="2800" dirty="0" smtClean="0"/>
              <a:t>(Raspberry Pi)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686700" y="1118496"/>
            <a:ext cx="2232248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Flume</a:t>
            </a:r>
          </a:p>
          <a:p>
            <a:pPr algn="ctr"/>
            <a:r>
              <a:rPr lang="en-US" sz="2800" dirty="0" smtClean="0"/>
              <a:t>(Peer 2)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13892" y="5085183"/>
            <a:ext cx="2232248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Bear</a:t>
            </a:r>
          </a:p>
          <a:p>
            <a:pPr algn="ctr"/>
            <a:r>
              <a:rPr lang="en-US" sz="2800" dirty="0" smtClean="0"/>
              <a:t>(Peer 3)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686700" y="5085184"/>
            <a:ext cx="2232248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Tahoe</a:t>
            </a:r>
          </a:p>
          <a:p>
            <a:pPr algn="ctr"/>
            <a:r>
              <a:rPr lang="en-US" sz="2800" dirty="0" smtClean="0"/>
              <a:t>(Peer 4)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13892" y="1118495"/>
            <a:ext cx="2232248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Hooker</a:t>
            </a:r>
          </a:p>
          <a:p>
            <a:pPr algn="ctr"/>
            <a:r>
              <a:rPr lang="en-US" sz="2800" dirty="0" smtClean="0"/>
              <a:t>(Peer 1)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46140" y="2216617"/>
            <a:ext cx="1008112" cy="737822"/>
          </a:xfrm>
          <a:prstGeom prst="straightConnector1">
            <a:avLst/>
          </a:prstGeom>
          <a:ln w="25400"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673843" y="2216617"/>
            <a:ext cx="1156873" cy="737821"/>
          </a:xfrm>
          <a:prstGeom prst="straightConnector1">
            <a:avLst/>
          </a:prstGeom>
          <a:ln w="25400"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73843" y="3721726"/>
            <a:ext cx="1156873" cy="1219442"/>
          </a:xfrm>
          <a:prstGeom prst="straightConnector1">
            <a:avLst/>
          </a:prstGeom>
          <a:ln w="25400"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74132" y="3721726"/>
            <a:ext cx="1080120" cy="1219442"/>
          </a:xfrm>
          <a:prstGeom prst="straightConnector1">
            <a:avLst/>
          </a:prstGeom>
          <a:ln w="25400"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26160" y="1916832"/>
            <a:ext cx="1047755" cy="791456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454180" y="3951691"/>
            <a:ext cx="1115977" cy="1178838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49407" y="3951691"/>
            <a:ext cx="1124508" cy="1266067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521443" y="1994085"/>
            <a:ext cx="1097994" cy="714203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1233872" y="866466"/>
            <a:ext cx="612068" cy="546309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6" name="TextBox 55"/>
          <p:cNvSpPr txBox="1"/>
          <p:nvPr/>
        </p:nvSpPr>
        <p:spPr>
          <a:xfrm>
            <a:off x="7058136" y="2876583"/>
            <a:ext cx="54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3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6700" y="1118496"/>
            <a:ext cx="2232248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Flume</a:t>
            </a:r>
          </a:p>
          <a:p>
            <a:pPr algn="ctr"/>
            <a:r>
              <a:rPr lang="en-US" sz="2800" dirty="0" smtClean="0"/>
              <a:t>(Peer 2)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13892" y="5085183"/>
            <a:ext cx="2232248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Bear</a:t>
            </a:r>
          </a:p>
          <a:p>
            <a:pPr algn="ctr"/>
            <a:r>
              <a:rPr lang="en-US" sz="2800" dirty="0" smtClean="0"/>
              <a:t>(Peer 4)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686700" y="5085184"/>
            <a:ext cx="2232248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Tahoe</a:t>
            </a:r>
          </a:p>
          <a:p>
            <a:pPr algn="ctr"/>
            <a:r>
              <a:rPr lang="en-US" sz="2800" dirty="0" smtClean="0"/>
              <a:t>(Peer 3)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13892" y="1118495"/>
            <a:ext cx="2232248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Hooker</a:t>
            </a:r>
          </a:p>
          <a:p>
            <a:pPr algn="ctr"/>
            <a:r>
              <a:rPr lang="en-US" sz="2800" dirty="0" smtClean="0"/>
              <a:t>(Peer 1)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530017" y="2244210"/>
            <a:ext cx="36003" cy="262860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headEnd type="triangle" w="lg" len="lg"/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26160" y="2213521"/>
            <a:ext cx="4680520" cy="2691959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headEnd type="triangle" w="lg" len="lg"/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26160" y="2072602"/>
            <a:ext cx="4680520" cy="283287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headEnd type="triangle" w="lg" len="lg"/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26160" y="1581390"/>
            <a:ext cx="4680520" cy="28316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headEnd type="triangle" w="lg" len="lg"/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66820" y="2276872"/>
            <a:ext cx="0" cy="262860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headEnd type="triangle" w="lg" len="lg"/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826160" y="5637254"/>
            <a:ext cx="4680520" cy="28316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headEnd type="triangle" w="lg" len="lg"/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5-Point Star 32"/>
          <p:cNvSpPr/>
          <p:nvPr/>
        </p:nvSpPr>
        <p:spPr>
          <a:xfrm>
            <a:off x="1233872" y="866466"/>
            <a:ext cx="612068" cy="546309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5-Point Star 33"/>
          <p:cNvSpPr/>
          <p:nvPr/>
        </p:nvSpPr>
        <p:spPr>
          <a:xfrm>
            <a:off x="8498975" y="4773244"/>
            <a:ext cx="612068" cy="546309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5-Point Star 34"/>
          <p:cNvSpPr/>
          <p:nvPr/>
        </p:nvSpPr>
        <p:spPr>
          <a:xfrm>
            <a:off x="1233872" y="4812028"/>
            <a:ext cx="612068" cy="546309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5-Point Star 35"/>
          <p:cNvSpPr/>
          <p:nvPr/>
        </p:nvSpPr>
        <p:spPr>
          <a:xfrm>
            <a:off x="8527753" y="845340"/>
            <a:ext cx="612068" cy="546309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068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Local </a:t>
            </a:r>
            <a:r>
              <a:rPr lang="en-US" dirty="0"/>
              <a:t>d</a:t>
            </a:r>
            <a:r>
              <a:rPr lang="en-US" dirty="0" smtClean="0"/>
              <a:t>irectory </a:t>
            </a:r>
            <a:r>
              <a:rPr lang="en-US" dirty="0"/>
              <a:t>f</a:t>
            </a:r>
            <a:r>
              <a:rPr lang="en-US" dirty="0" smtClean="0"/>
              <a:t>ile monitoring in peers</a:t>
            </a:r>
          </a:p>
          <a:p>
            <a:r>
              <a:rPr lang="en-US" dirty="0" smtClean="0"/>
              <a:t>Real-Time synchronization of latest files across all peers</a:t>
            </a:r>
          </a:p>
          <a:p>
            <a:pPr lvl="1"/>
            <a:r>
              <a:rPr lang="en-US" dirty="0" smtClean="0"/>
              <a:t>File Creation</a:t>
            </a:r>
          </a:p>
          <a:p>
            <a:pPr lvl="1"/>
            <a:r>
              <a:rPr lang="en-US" dirty="0" smtClean="0"/>
              <a:t>File Modification</a:t>
            </a:r>
          </a:p>
          <a:p>
            <a:pPr lvl="1"/>
            <a:r>
              <a:rPr lang="en-US" dirty="0" smtClean="0"/>
              <a:t>File Deletion</a:t>
            </a:r>
          </a:p>
          <a:p>
            <a:r>
              <a:rPr lang="en-US" dirty="0" smtClean="0"/>
              <a:t>File replacement on peers upon file modification</a:t>
            </a:r>
          </a:p>
          <a:p>
            <a:r>
              <a:rPr lang="en-US" dirty="0" smtClean="0"/>
              <a:t>Simultaneous file download from/upload to multiple peers</a:t>
            </a:r>
          </a:p>
          <a:p>
            <a:r>
              <a:rPr lang="en-US" dirty="0" smtClean="0"/>
              <a:t>‘Always on’ tracker running on Raspberry Pi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Conflict Resolution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27894"/>
              </p:ext>
            </p:extLst>
          </p:nvPr>
        </p:nvGraphicFramePr>
        <p:xfrm>
          <a:off x="981844" y="2050546"/>
          <a:ext cx="5688632" cy="375471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22158"/>
                <a:gridCol w="1422158"/>
                <a:gridCol w="1422158"/>
                <a:gridCol w="1422158"/>
              </a:tblGrid>
              <a:tr h="993896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Stamp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Host’s IP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1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36" y="274637"/>
            <a:ext cx="5163561" cy="1223963"/>
          </a:xfrm>
        </p:spPr>
        <p:txBody>
          <a:bodyPr/>
          <a:lstStyle/>
          <a:p>
            <a:r>
              <a:rPr lang="en-US" dirty="0" smtClean="0"/>
              <a:t>Tracker’s File Table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00580" y="274636"/>
            <a:ext cx="516356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Tracker’s Peer Table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05464"/>
              </p:ext>
            </p:extLst>
          </p:nvPr>
        </p:nvGraphicFramePr>
        <p:xfrm>
          <a:off x="7102524" y="2040472"/>
          <a:ext cx="4680519" cy="376479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60173"/>
                <a:gridCol w="1680187"/>
                <a:gridCol w="1440159"/>
              </a:tblGrid>
              <a:tr h="996562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Timestamp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Socket 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94359"/>
              </p:ext>
            </p:extLst>
          </p:nvPr>
        </p:nvGraphicFramePr>
        <p:xfrm>
          <a:off x="909836" y="1248750"/>
          <a:ext cx="10801200" cy="1888972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00300"/>
                <a:gridCol w="2700300"/>
                <a:gridCol w="2700300"/>
                <a:gridCol w="2700300"/>
              </a:tblGrid>
              <a:tr h="517372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Stamp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Host’s IP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5820" y="462856"/>
            <a:ext cx="5163561" cy="661888"/>
          </a:xfrm>
        </p:spPr>
        <p:txBody>
          <a:bodyPr/>
          <a:lstStyle/>
          <a:p>
            <a:r>
              <a:rPr lang="en-US" dirty="0" smtClean="0"/>
              <a:t>Peer’s File Table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5820" y="3497762"/>
            <a:ext cx="5163561" cy="64424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Peer’s Peer Table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43876"/>
              </p:ext>
            </p:extLst>
          </p:nvPr>
        </p:nvGraphicFramePr>
        <p:xfrm>
          <a:off x="909834" y="4217842"/>
          <a:ext cx="10801204" cy="209147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13974"/>
                <a:gridCol w="1738125"/>
                <a:gridCol w="1616455"/>
                <a:gridCol w="1363187"/>
                <a:gridCol w="1085085"/>
                <a:gridCol w="1728192"/>
                <a:gridCol w="1656186"/>
              </a:tblGrid>
              <a:tr h="719878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Socket 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Chunk</a:t>
                      </a:r>
                      <a:r>
                        <a:rPr lang="en-US" baseline="0" dirty="0" smtClean="0"/>
                        <a:t> Start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Chunk End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0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3852" y="188640"/>
            <a:ext cx="10360501" cy="1223963"/>
          </a:xfrm>
        </p:spPr>
        <p:txBody>
          <a:bodyPr/>
          <a:lstStyle/>
          <a:p>
            <a:r>
              <a:rPr lang="en-US" dirty="0" smtClean="0"/>
              <a:t>File Table Design and Transfer Method: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attributes of File : File size, Filename, Timestamp, </a:t>
            </a:r>
            <a:r>
              <a:rPr lang="en-US" dirty="0" err="1" smtClean="0"/>
              <a:t>PeerIP</a:t>
            </a:r>
            <a:endParaRPr lang="en-US" dirty="0" smtClean="0"/>
          </a:p>
          <a:p>
            <a:r>
              <a:rPr lang="en-US" dirty="0" smtClean="0"/>
              <a:t>Using linked lists to send File Table Nodes one by one rather than using fixed length Packets containing File Table Information which is space </a:t>
            </a:r>
            <a:r>
              <a:rPr lang="en-US" dirty="0" smtClean="0"/>
              <a:t>inefficient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on, running on Raspberry Pi</a:t>
            </a:r>
          </a:p>
          <a:p>
            <a:r>
              <a:rPr lang="en-US" dirty="0" smtClean="0"/>
              <a:t>Receives the file table and assigns time stamps to the newly created files</a:t>
            </a:r>
          </a:p>
        </p:txBody>
      </p:sp>
    </p:spTree>
    <p:extLst>
      <p:ext uri="{BB962C8B-B14F-4D97-AF65-F5344CB8AC3E}">
        <p14:creationId xmlns:p14="http://schemas.microsoft.com/office/powerpoint/2010/main" val="8823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downloading from Multiple peers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 peer is downloading a file from multiple peers and one of them dies we can readjust so as to be able to get the file from the ones that are alive</a:t>
            </a:r>
          </a:p>
          <a:p>
            <a:r>
              <a:rPr lang="en-US" dirty="0" smtClean="0"/>
              <a:t>However if there is only one peer that we get the file from, and it dies we stop the download and delete the file and display an appropriate message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1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480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Tech 16x9</vt:lpstr>
      <vt:lpstr>DARTSYNC </vt:lpstr>
      <vt:lpstr>PowerPoint Presentation</vt:lpstr>
      <vt:lpstr>PowerPoint Presentation</vt:lpstr>
      <vt:lpstr>Key Features of the System</vt:lpstr>
      <vt:lpstr>Tracker’s File Table</vt:lpstr>
      <vt:lpstr>Peer’s File Table</vt:lpstr>
      <vt:lpstr>File Table Design and Transfer Method:</vt:lpstr>
      <vt:lpstr>The Tracker</vt:lpstr>
      <vt:lpstr>The Peers</vt:lpstr>
      <vt:lpstr>Conflict Resolution</vt:lpstr>
      <vt:lpstr>Future Work (Basically discuss what more can be done and how)</vt:lpstr>
      <vt:lpstr>Some Basics and Our Take on Them:</vt:lpstr>
      <vt:lpstr>Version Control (We are not doing this I guess)</vt:lpstr>
      <vt:lpstr>Difficulties Faced/ 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2016-05-30T01:57:35Z</dcterms:created>
  <dcterms:modified xsi:type="dcterms:W3CDTF">2016-06-01T16:22:27Z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