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594" r:id="rId2"/>
    <p:sldId id="650" r:id="rId3"/>
    <p:sldId id="651" r:id="rId4"/>
    <p:sldId id="647" r:id="rId5"/>
    <p:sldId id="646" r:id="rId6"/>
    <p:sldId id="600" r:id="rId7"/>
    <p:sldId id="623" r:id="rId8"/>
    <p:sldId id="635" r:id="rId9"/>
    <p:sldId id="605" r:id="rId10"/>
    <p:sldId id="643" r:id="rId11"/>
    <p:sldId id="642" r:id="rId12"/>
    <p:sldId id="58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>
          <p15:clr>
            <a:srgbClr val="A4A3A4"/>
          </p15:clr>
        </p15:guide>
        <p15:guide id="2" pos="3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7F7F7F"/>
    <a:srgbClr val="FFFFFF"/>
    <a:srgbClr val="FFFF00"/>
    <a:srgbClr val="0099FF"/>
    <a:srgbClr val="99CCFF"/>
    <a:srgbClr val="00B0F0"/>
    <a:srgbClr val="46AC99"/>
    <a:srgbClr val="00AFEF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 autoAdjust="0"/>
    <p:restoredTop sz="93568" autoAdjust="0"/>
  </p:normalViewPr>
  <p:slideViewPr>
    <p:cSldViewPr snapToGrid="0">
      <p:cViewPr varScale="1">
        <p:scale>
          <a:sx n="129" d="100"/>
          <a:sy n="129" d="100"/>
        </p:scale>
        <p:origin x="336" y="192"/>
      </p:cViewPr>
      <p:guideLst>
        <p:guide orient="horz" pos="2132"/>
        <p:guide pos="3868"/>
      </p:guideLst>
    </p:cSldViewPr>
  </p:slideViewPr>
  <p:outlineViewPr>
    <p:cViewPr>
      <p:scale>
        <a:sx n="33" d="100"/>
        <a:sy n="33" d="100"/>
      </p:scale>
      <p:origin x="0" y="10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3B816-51AC-4FC2-9353-8B8F8EEE7E4C}" type="doc">
      <dgm:prSet loTypeId="urn:microsoft.com/office/officeart/2005/8/layout/process3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36504647-7D00-41D7-9745-66690664B715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敞口授信</a:t>
          </a:r>
        </a:p>
      </dgm:t>
    </dgm:pt>
    <dgm:pt modelId="{2CE9F4AD-AC61-4C39-92A6-82A895B536E0}" type="parTrans" cxnId="{389F2C33-2560-44B5-9373-1FA39B70FDE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DFB7F6-A8A9-4960-B6D8-1B5F75276507}" type="sibTrans" cxnId="{389F2C33-2560-44B5-9373-1FA39B70FDE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AE7CCF-2611-4BA4-A3BB-9FCD8C153A74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常规授信（额度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账期）</a:t>
          </a:r>
        </a:p>
      </dgm:t>
    </dgm:pt>
    <dgm:pt modelId="{61C4066E-34BD-4B5B-8FBF-F3C4DDE687D4}" type="parTrans" cxnId="{A51DF13E-2E52-48A5-8E5D-7A2459365EC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A7A9E6-F47C-40B3-A491-F7062DDF18A9}" type="sibTrans" cxnId="{A51DF13E-2E52-48A5-8E5D-7A2459365EC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6432BE-9DE6-49D5-AFA1-66F000CD84CB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临时授信（额度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有效期）</a:t>
          </a:r>
        </a:p>
      </dgm:t>
    </dgm:pt>
    <dgm:pt modelId="{9E48AE00-2DD6-4F63-83B7-B60D1412528B}" type="parTrans" cxnId="{B8F4F428-8546-43FF-941A-38CDC845C39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D489DE-D054-4FAF-ADD5-DF0D9F03E6B6}" type="sibTrans" cxnId="{B8F4F428-8546-43FF-941A-38CDC845C39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4D2627-55D7-4F2E-ACFD-E746D17FB397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应付账款授信（考虑关联交易）</a:t>
          </a:r>
        </a:p>
      </dgm:t>
    </dgm:pt>
    <dgm:pt modelId="{9F210B8A-601D-4AEE-B7D3-FA2010CF60B8}" type="parTrans" cxnId="{70C2F539-DF13-4F39-91C6-266DB4E7ABC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EB19AE-3BB3-4321-B060-873A97C3738A}" type="sibTrans" cxnId="{70C2F539-DF13-4F39-91C6-266DB4E7ABC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67112D-FF26-40FC-B6BE-DF9841F0F9CA}" type="pres">
      <dgm:prSet presAssocID="{F4E3B816-51AC-4FC2-9353-8B8F8EEE7E4C}" presName="linearFlow" presStyleCnt="0">
        <dgm:presLayoutVars>
          <dgm:dir/>
          <dgm:animLvl val="lvl"/>
          <dgm:resizeHandles val="exact"/>
        </dgm:presLayoutVars>
      </dgm:prSet>
      <dgm:spPr/>
    </dgm:pt>
    <dgm:pt modelId="{93E226D4-8EC6-4F5F-8CA3-50248A25AACD}" type="pres">
      <dgm:prSet presAssocID="{36504647-7D00-41D7-9745-66690664B715}" presName="composite" presStyleCnt="0"/>
      <dgm:spPr/>
    </dgm:pt>
    <dgm:pt modelId="{6C9CE3B6-30C3-4F2A-924B-B9C7F047813D}" type="pres">
      <dgm:prSet presAssocID="{36504647-7D00-41D7-9745-66690664B715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9650074C-A410-4A55-90E3-B527FC9DA004}" type="pres">
      <dgm:prSet presAssocID="{36504647-7D00-41D7-9745-66690664B715}" presName="parSh" presStyleLbl="node1" presStyleIdx="0" presStyleCnt="1" custLinFactNeighborX="-384"/>
      <dgm:spPr/>
    </dgm:pt>
    <dgm:pt modelId="{85580D6E-FC9E-4C77-988E-3FED91A49EF4}" type="pres">
      <dgm:prSet presAssocID="{36504647-7D00-41D7-9745-66690664B715}" presName="desTx" presStyleLbl="fgAcc1" presStyleIdx="0" presStyleCnt="1">
        <dgm:presLayoutVars>
          <dgm:bulletEnabled val="1"/>
        </dgm:presLayoutVars>
      </dgm:prSet>
      <dgm:spPr/>
    </dgm:pt>
  </dgm:ptLst>
  <dgm:cxnLst>
    <dgm:cxn modelId="{BE059D1E-6C04-47EF-B707-86EFDBE2695A}" type="presOf" srcId="{36504647-7D00-41D7-9745-66690664B715}" destId="{6C9CE3B6-30C3-4F2A-924B-B9C7F047813D}" srcOrd="0" destOrd="0" presId="urn:microsoft.com/office/officeart/2005/8/layout/process3"/>
    <dgm:cxn modelId="{B8F4F428-8546-43FF-941A-38CDC845C39D}" srcId="{36504647-7D00-41D7-9745-66690664B715}" destId="{946432BE-9DE6-49D5-AFA1-66F000CD84CB}" srcOrd="1" destOrd="0" parTransId="{9E48AE00-2DD6-4F63-83B7-B60D1412528B}" sibTransId="{A5D489DE-D054-4FAF-ADD5-DF0D9F03E6B6}"/>
    <dgm:cxn modelId="{389F2C33-2560-44B5-9373-1FA39B70FDE7}" srcId="{F4E3B816-51AC-4FC2-9353-8B8F8EEE7E4C}" destId="{36504647-7D00-41D7-9745-66690664B715}" srcOrd="0" destOrd="0" parTransId="{2CE9F4AD-AC61-4C39-92A6-82A895B536E0}" sibTransId="{DFDFB7F6-A8A9-4960-B6D8-1B5F75276507}"/>
    <dgm:cxn modelId="{70C2F539-DF13-4F39-91C6-266DB4E7ABC4}" srcId="{36504647-7D00-41D7-9745-66690664B715}" destId="{0F4D2627-55D7-4F2E-ACFD-E746D17FB397}" srcOrd="2" destOrd="0" parTransId="{9F210B8A-601D-4AEE-B7D3-FA2010CF60B8}" sibTransId="{FDEB19AE-3BB3-4321-B060-873A97C3738A}"/>
    <dgm:cxn modelId="{A51DF13E-2E52-48A5-8E5D-7A2459365EC0}" srcId="{36504647-7D00-41D7-9745-66690664B715}" destId="{51AE7CCF-2611-4BA4-A3BB-9FCD8C153A74}" srcOrd="0" destOrd="0" parTransId="{61C4066E-34BD-4B5B-8FBF-F3C4DDE687D4}" sibTransId="{2EA7A9E6-F47C-40B3-A491-F7062DDF18A9}"/>
    <dgm:cxn modelId="{49AE3B5D-35D3-4FEC-9ACD-55E8A77F5B5A}" type="presOf" srcId="{0F4D2627-55D7-4F2E-ACFD-E746D17FB397}" destId="{85580D6E-FC9E-4C77-988E-3FED91A49EF4}" srcOrd="0" destOrd="2" presId="urn:microsoft.com/office/officeart/2005/8/layout/process3"/>
    <dgm:cxn modelId="{1EFE0494-03F3-4892-9F45-035858B6453C}" type="presOf" srcId="{51AE7CCF-2611-4BA4-A3BB-9FCD8C153A74}" destId="{85580D6E-FC9E-4C77-988E-3FED91A49EF4}" srcOrd="0" destOrd="0" presId="urn:microsoft.com/office/officeart/2005/8/layout/process3"/>
    <dgm:cxn modelId="{A1A7449A-7250-4F1E-AA00-DA4B458D440B}" type="presOf" srcId="{36504647-7D00-41D7-9745-66690664B715}" destId="{9650074C-A410-4A55-90E3-B527FC9DA004}" srcOrd="1" destOrd="0" presId="urn:microsoft.com/office/officeart/2005/8/layout/process3"/>
    <dgm:cxn modelId="{177601CC-00FE-41BE-8711-52C6ABD6135B}" type="presOf" srcId="{F4E3B816-51AC-4FC2-9353-8B8F8EEE7E4C}" destId="{C767112D-FF26-40FC-B6BE-DF9841F0F9CA}" srcOrd="0" destOrd="0" presId="urn:microsoft.com/office/officeart/2005/8/layout/process3"/>
    <dgm:cxn modelId="{B0665DD6-7063-4084-852B-106161C9E61E}" type="presOf" srcId="{946432BE-9DE6-49D5-AFA1-66F000CD84CB}" destId="{85580D6E-FC9E-4C77-988E-3FED91A49EF4}" srcOrd="0" destOrd="1" presId="urn:microsoft.com/office/officeart/2005/8/layout/process3"/>
    <dgm:cxn modelId="{DFA0C754-1480-4CCB-96C6-E80D7AA49453}" type="presParOf" srcId="{C767112D-FF26-40FC-B6BE-DF9841F0F9CA}" destId="{93E226D4-8EC6-4F5F-8CA3-50248A25AACD}" srcOrd="0" destOrd="0" presId="urn:microsoft.com/office/officeart/2005/8/layout/process3"/>
    <dgm:cxn modelId="{33C1E3DE-0863-44FF-8260-8D55AAFC5B37}" type="presParOf" srcId="{93E226D4-8EC6-4F5F-8CA3-50248A25AACD}" destId="{6C9CE3B6-30C3-4F2A-924B-B9C7F047813D}" srcOrd="0" destOrd="0" presId="urn:microsoft.com/office/officeart/2005/8/layout/process3"/>
    <dgm:cxn modelId="{2391324D-DC64-4972-939A-ADE2EF2A7291}" type="presParOf" srcId="{93E226D4-8EC6-4F5F-8CA3-50248A25AACD}" destId="{9650074C-A410-4A55-90E3-B527FC9DA004}" srcOrd="1" destOrd="0" presId="urn:microsoft.com/office/officeart/2005/8/layout/process3"/>
    <dgm:cxn modelId="{A266375C-55DB-4019-9BF5-540A505E1BB7}" type="presParOf" srcId="{93E226D4-8EC6-4F5F-8CA3-50248A25AACD}" destId="{85580D6E-FC9E-4C77-988E-3FED91A49EF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E3B816-51AC-4FC2-9353-8B8F8EEE7E4C}" type="doc">
      <dgm:prSet loTypeId="urn:microsoft.com/office/officeart/2005/8/layout/process3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36504647-7D00-41D7-9745-66690664B715}">
      <dgm:prSet phldrT="[文本]" custT="1"/>
      <dgm:spPr/>
      <dgm:t>
        <a:bodyPr/>
        <a:lstStyle/>
        <a:p>
          <a:r>
            <a: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闭口授信</a:t>
          </a:r>
        </a:p>
      </dgm:t>
    </dgm:pt>
    <dgm:pt modelId="{2CE9F4AD-AC61-4C39-92A6-82A895B536E0}" type="parTrans" cxnId="{389F2C33-2560-44B5-9373-1FA39B70FDE7}">
      <dgm:prSet/>
      <dgm:spPr/>
      <dgm:t>
        <a:bodyPr/>
        <a:lstStyle/>
        <a:p>
          <a:endParaRPr lang="zh-CN" altLang="en-US"/>
        </a:p>
      </dgm:t>
    </dgm:pt>
    <dgm:pt modelId="{DFDFB7F6-A8A9-4960-B6D8-1B5F75276507}" type="sibTrans" cxnId="{389F2C33-2560-44B5-9373-1FA39B70FDE7}">
      <dgm:prSet/>
      <dgm:spPr/>
      <dgm:t>
        <a:bodyPr/>
        <a:lstStyle/>
        <a:p>
          <a:endParaRPr lang="zh-CN" altLang="en-US"/>
        </a:p>
      </dgm:t>
    </dgm:pt>
    <dgm:pt modelId="{51AE7CCF-2611-4BA4-A3BB-9FCD8C153A74}">
      <dgm:prSet phldrT="[文本]" custT="1"/>
      <dgm:spPr/>
      <dgm:t>
        <a:bodyPr/>
        <a:lstStyle/>
        <a:p>
          <a:r>
            <a:rPr lang="zh-CN" altLang="en-US" sz="1200">
              <a:latin typeface="微软雅黑" panose="020B0503020204020204" pitchFamily="34" charset="-122"/>
              <a:ea typeface="微软雅黑" panose="020B0503020204020204" pitchFamily="34" charset="-122"/>
            </a:rPr>
            <a:t>常规授信 </a:t>
          </a:r>
          <a:r>
            <a:rPr lang="en-US" altLang="zh-CN" sz="1200">
              <a:latin typeface="微软雅黑" panose="020B0503020204020204" pitchFamily="34" charset="-122"/>
              <a:ea typeface="微软雅黑" panose="020B0503020204020204" pitchFamily="34" charset="-122"/>
            </a:rPr>
            <a:t>0 </a:t>
          </a:r>
          <a:r>
            <a:rPr lang="zh-CN" altLang="en-US" sz="1200">
              <a:latin typeface="微软雅黑" panose="020B0503020204020204" pitchFamily="34" charset="-122"/>
              <a:ea typeface="微软雅黑" panose="020B0503020204020204" pitchFamily="34" charset="-122"/>
            </a:rPr>
            <a:t>额度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C4066E-34BD-4B5B-8FBF-F3C4DDE687D4}" type="parTrans" cxnId="{A51DF13E-2E52-48A5-8E5D-7A2459365EC0}">
      <dgm:prSet/>
      <dgm:spPr/>
      <dgm:t>
        <a:bodyPr/>
        <a:lstStyle/>
        <a:p>
          <a:endParaRPr lang="zh-CN" altLang="en-US"/>
        </a:p>
      </dgm:t>
    </dgm:pt>
    <dgm:pt modelId="{2EA7A9E6-F47C-40B3-A491-F7062DDF18A9}" type="sibTrans" cxnId="{A51DF13E-2E52-48A5-8E5D-7A2459365EC0}">
      <dgm:prSet/>
      <dgm:spPr/>
      <dgm:t>
        <a:bodyPr/>
        <a:lstStyle/>
        <a:p>
          <a:endParaRPr lang="zh-CN" altLang="en-US"/>
        </a:p>
      </dgm:t>
    </dgm:pt>
    <dgm:pt modelId="{129D1F4F-93ED-4E2E-BE9A-281F1CCC232D}">
      <dgm:prSet phldrT="[文本]" custT="1"/>
      <dgm:spPr/>
      <dgm:t>
        <a:bodyPr/>
        <a:lstStyle/>
        <a:p>
          <a:r>
            <a:rPr lang="zh-CN" altLang="en-US" sz="1200">
              <a:latin typeface="微软雅黑" panose="020B0503020204020204" pitchFamily="34" charset="-122"/>
              <a:ea typeface="微软雅黑" panose="020B0503020204020204" pitchFamily="34" charset="-122"/>
            </a:rPr>
            <a:t>临时授信 </a:t>
          </a:r>
          <a:r>
            <a:rPr lang="en-US" altLang="zh-CN" sz="1200">
              <a:latin typeface="微软雅黑" panose="020B0503020204020204" pitchFamily="34" charset="-122"/>
              <a:ea typeface="微软雅黑" panose="020B0503020204020204" pitchFamily="34" charset="-122"/>
            </a:rPr>
            <a:t>0 </a:t>
          </a:r>
          <a:r>
            <a:rPr lang="zh-CN" altLang="en-US" sz="1200">
              <a:latin typeface="微软雅黑" panose="020B0503020204020204" pitchFamily="34" charset="-122"/>
              <a:ea typeface="微软雅黑" panose="020B0503020204020204" pitchFamily="34" charset="-122"/>
            </a:rPr>
            <a:t>额度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395033-A724-490E-8D44-C577F94BAE58}" type="parTrans" cxnId="{13BCF2ED-FF05-4E59-BF23-8DE22A882929}">
      <dgm:prSet/>
      <dgm:spPr/>
      <dgm:t>
        <a:bodyPr/>
        <a:lstStyle/>
        <a:p>
          <a:endParaRPr lang="zh-CN" altLang="en-US"/>
        </a:p>
      </dgm:t>
    </dgm:pt>
    <dgm:pt modelId="{81BBD44F-E742-491B-B8E1-D376A47DBB7B}" type="sibTrans" cxnId="{13BCF2ED-FF05-4E59-BF23-8DE22A882929}">
      <dgm:prSet/>
      <dgm:spPr/>
      <dgm:t>
        <a:bodyPr/>
        <a:lstStyle/>
        <a:p>
          <a:endParaRPr lang="zh-CN" altLang="en-US"/>
        </a:p>
      </dgm:t>
    </dgm:pt>
    <dgm:pt modelId="{1F81FB84-D674-4C15-8D58-7AECC08FD335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应付账款授信（考虑关联交易）</a:t>
          </a:r>
        </a:p>
      </dgm:t>
    </dgm:pt>
    <dgm:pt modelId="{28952E81-3207-4A48-A0F5-AC4880FDCDEB}" type="parTrans" cxnId="{A941706C-980A-41A6-BB14-8F8462A536DC}">
      <dgm:prSet/>
      <dgm:spPr/>
      <dgm:t>
        <a:bodyPr/>
        <a:lstStyle/>
        <a:p>
          <a:endParaRPr lang="zh-CN" altLang="en-US"/>
        </a:p>
      </dgm:t>
    </dgm:pt>
    <dgm:pt modelId="{92998FD2-050D-4CB6-8386-807F1F4B799E}" type="sibTrans" cxnId="{A941706C-980A-41A6-BB14-8F8462A536DC}">
      <dgm:prSet/>
      <dgm:spPr/>
      <dgm:t>
        <a:bodyPr/>
        <a:lstStyle/>
        <a:p>
          <a:endParaRPr lang="zh-CN" altLang="en-US"/>
        </a:p>
      </dgm:t>
    </dgm:pt>
    <dgm:pt modelId="{C767112D-FF26-40FC-B6BE-DF9841F0F9CA}" type="pres">
      <dgm:prSet presAssocID="{F4E3B816-51AC-4FC2-9353-8B8F8EEE7E4C}" presName="linearFlow" presStyleCnt="0">
        <dgm:presLayoutVars>
          <dgm:dir/>
          <dgm:animLvl val="lvl"/>
          <dgm:resizeHandles val="exact"/>
        </dgm:presLayoutVars>
      </dgm:prSet>
      <dgm:spPr/>
    </dgm:pt>
    <dgm:pt modelId="{93E226D4-8EC6-4F5F-8CA3-50248A25AACD}" type="pres">
      <dgm:prSet presAssocID="{36504647-7D00-41D7-9745-66690664B715}" presName="composite" presStyleCnt="0"/>
      <dgm:spPr/>
    </dgm:pt>
    <dgm:pt modelId="{6C9CE3B6-30C3-4F2A-924B-B9C7F047813D}" type="pres">
      <dgm:prSet presAssocID="{36504647-7D00-41D7-9745-66690664B715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9650074C-A410-4A55-90E3-B527FC9DA004}" type="pres">
      <dgm:prSet presAssocID="{36504647-7D00-41D7-9745-66690664B715}" presName="parSh" presStyleLbl="node1" presStyleIdx="0" presStyleCnt="1"/>
      <dgm:spPr/>
    </dgm:pt>
    <dgm:pt modelId="{85580D6E-FC9E-4C77-988E-3FED91A49EF4}" type="pres">
      <dgm:prSet presAssocID="{36504647-7D00-41D7-9745-66690664B715}" presName="desTx" presStyleLbl="fgAcc1" presStyleIdx="0" presStyleCnt="1">
        <dgm:presLayoutVars>
          <dgm:bulletEnabled val="1"/>
        </dgm:presLayoutVars>
      </dgm:prSet>
      <dgm:spPr/>
    </dgm:pt>
  </dgm:ptLst>
  <dgm:cxnLst>
    <dgm:cxn modelId="{389F2C33-2560-44B5-9373-1FA39B70FDE7}" srcId="{F4E3B816-51AC-4FC2-9353-8B8F8EEE7E4C}" destId="{36504647-7D00-41D7-9745-66690664B715}" srcOrd="0" destOrd="0" parTransId="{2CE9F4AD-AC61-4C39-92A6-82A895B536E0}" sibTransId="{DFDFB7F6-A8A9-4960-B6D8-1B5F75276507}"/>
    <dgm:cxn modelId="{A51DF13E-2E52-48A5-8E5D-7A2459365EC0}" srcId="{36504647-7D00-41D7-9745-66690664B715}" destId="{51AE7CCF-2611-4BA4-A3BB-9FCD8C153A74}" srcOrd="0" destOrd="0" parTransId="{61C4066E-34BD-4B5B-8FBF-F3C4DDE687D4}" sibTransId="{2EA7A9E6-F47C-40B3-A491-F7062DDF18A9}"/>
    <dgm:cxn modelId="{6C83BE5F-3C03-49F2-B711-F3961E748E03}" type="presOf" srcId="{1F81FB84-D674-4C15-8D58-7AECC08FD335}" destId="{85580D6E-FC9E-4C77-988E-3FED91A49EF4}" srcOrd="0" destOrd="2" presId="urn:microsoft.com/office/officeart/2005/8/layout/process3"/>
    <dgm:cxn modelId="{A941706C-980A-41A6-BB14-8F8462A536DC}" srcId="{36504647-7D00-41D7-9745-66690664B715}" destId="{1F81FB84-D674-4C15-8D58-7AECC08FD335}" srcOrd="2" destOrd="0" parTransId="{28952E81-3207-4A48-A0F5-AC4880FDCDEB}" sibTransId="{92998FD2-050D-4CB6-8386-807F1F4B799E}"/>
    <dgm:cxn modelId="{5EBB7098-0281-4635-861E-F6A91695E821}" type="presOf" srcId="{F4E3B816-51AC-4FC2-9353-8B8F8EEE7E4C}" destId="{C767112D-FF26-40FC-B6BE-DF9841F0F9CA}" srcOrd="0" destOrd="0" presId="urn:microsoft.com/office/officeart/2005/8/layout/process3"/>
    <dgm:cxn modelId="{5898C1B4-7BD4-4E63-899D-F9463F779546}" type="presOf" srcId="{36504647-7D00-41D7-9745-66690664B715}" destId="{9650074C-A410-4A55-90E3-B527FC9DA004}" srcOrd="1" destOrd="0" presId="urn:microsoft.com/office/officeart/2005/8/layout/process3"/>
    <dgm:cxn modelId="{B1847DE8-D27D-4BAA-9E1A-3A56CB02F9A2}" type="presOf" srcId="{129D1F4F-93ED-4E2E-BE9A-281F1CCC232D}" destId="{85580D6E-FC9E-4C77-988E-3FED91A49EF4}" srcOrd="0" destOrd="1" presId="urn:microsoft.com/office/officeart/2005/8/layout/process3"/>
    <dgm:cxn modelId="{BF9FCAED-DB55-4271-9CEF-4165DF9DD68A}" type="presOf" srcId="{36504647-7D00-41D7-9745-66690664B715}" destId="{6C9CE3B6-30C3-4F2A-924B-B9C7F047813D}" srcOrd="0" destOrd="0" presId="urn:microsoft.com/office/officeart/2005/8/layout/process3"/>
    <dgm:cxn modelId="{13BCF2ED-FF05-4E59-BF23-8DE22A882929}" srcId="{36504647-7D00-41D7-9745-66690664B715}" destId="{129D1F4F-93ED-4E2E-BE9A-281F1CCC232D}" srcOrd="1" destOrd="0" parTransId="{09395033-A724-490E-8D44-C577F94BAE58}" sibTransId="{81BBD44F-E742-491B-B8E1-D376A47DBB7B}"/>
    <dgm:cxn modelId="{E7E111F2-12FA-4303-8CC6-CEAE6F081616}" type="presOf" srcId="{51AE7CCF-2611-4BA4-A3BB-9FCD8C153A74}" destId="{85580D6E-FC9E-4C77-988E-3FED91A49EF4}" srcOrd="0" destOrd="0" presId="urn:microsoft.com/office/officeart/2005/8/layout/process3"/>
    <dgm:cxn modelId="{E64D4A14-8137-415C-99AA-0D90D44B449E}" type="presParOf" srcId="{C767112D-FF26-40FC-B6BE-DF9841F0F9CA}" destId="{93E226D4-8EC6-4F5F-8CA3-50248A25AACD}" srcOrd="0" destOrd="0" presId="urn:microsoft.com/office/officeart/2005/8/layout/process3"/>
    <dgm:cxn modelId="{DA5569D2-6FEE-43F1-BF44-92EED51B704F}" type="presParOf" srcId="{93E226D4-8EC6-4F5F-8CA3-50248A25AACD}" destId="{6C9CE3B6-30C3-4F2A-924B-B9C7F047813D}" srcOrd="0" destOrd="0" presId="urn:microsoft.com/office/officeart/2005/8/layout/process3"/>
    <dgm:cxn modelId="{E346A643-552F-42BA-9514-0B8050B6DAD5}" type="presParOf" srcId="{93E226D4-8EC6-4F5F-8CA3-50248A25AACD}" destId="{9650074C-A410-4A55-90E3-B527FC9DA004}" srcOrd="1" destOrd="0" presId="urn:microsoft.com/office/officeart/2005/8/layout/process3"/>
    <dgm:cxn modelId="{693E46F6-DF8F-47A4-81EF-8AA8F406C1B0}" type="presParOf" srcId="{93E226D4-8EC6-4F5F-8CA3-50248A25AACD}" destId="{85580D6E-FC9E-4C77-988E-3FED91A49EF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0074C-A410-4A55-90E3-B527FC9DA004}">
      <dsp:nvSpPr>
        <dsp:cNvPr id="0" name=""/>
        <dsp:cNvSpPr/>
      </dsp:nvSpPr>
      <dsp:spPr>
        <a:xfrm>
          <a:off x="0" y="2588"/>
          <a:ext cx="2798369" cy="6719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敞口授信</a:t>
          </a:r>
        </a:p>
      </dsp:txBody>
      <dsp:txXfrm>
        <a:off x="0" y="2588"/>
        <a:ext cx="2798369" cy="447959"/>
      </dsp:txXfrm>
    </dsp:sp>
    <dsp:sp modelId="{85580D6E-FC9E-4C77-988E-3FED91A49EF4}">
      <dsp:nvSpPr>
        <dsp:cNvPr id="0" name=""/>
        <dsp:cNvSpPr/>
      </dsp:nvSpPr>
      <dsp:spPr>
        <a:xfrm>
          <a:off x="573159" y="450548"/>
          <a:ext cx="2798369" cy="1033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常规授信（额度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账期）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临时授信（额度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有效期）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应付账款授信（考虑关联交易）</a:t>
          </a:r>
        </a:p>
      </dsp:txBody>
      <dsp:txXfrm>
        <a:off x="603420" y="480809"/>
        <a:ext cx="2737847" cy="972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0074C-A410-4A55-90E3-B527FC9DA004}">
      <dsp:nvSpPr>
        <dsp:cNvPr id="0" name=""/>
        <dsp:cNvSpPr/>
      </dsp:nvSpPr>
      <dsp:spPr>
        <a:xfrm>
          <a:off x="0" y="24438"/>
          <a:ext cx="2798369" cy="7775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闭口授信</a:t>
          </a:r>
        </a:p>
      </dsp:txBody>
      <dsp:txXfrm>
        <a:off x="0" y="24438"/>
        <a:ext cx="2798369" cy="518400"/>
      </dsp:txXfrm>
    </dsp:sp>
    <dsp:sp modelId="{85580D6E-FC9E-4C77-988E-3FED91A49EF4}">
      <dsp:nvSpPr>
        <dsp:cNvPr id="0" name=""/>
        <dsp:cNvSpPr/>
      </dsp:nvSpPr>
      <dsp:spPr>
        <a:xfrm>
          <a:off x="573159" y="542839"/>
          <a:ext cx="2798369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常规授信 </a:t>
          </a:r>
          <a:r>
            <a:rPr lang="en-US" altLang="zh-CN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0 </a:t>
          </a: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额度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临时授信 </a:t>
          </a:r>
          <a:r>
            <a:rPr lang="en-US" altLang="zh-CN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0 </a:t>
          </a: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额度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应付账款授信（考虑关联交易）</a:t>
          </a:r>
        </a:p>
      </dsp:txBody>
      <dsp:txXfrm>
        <a:off x="603526" y="573206"/>
        <a:ext cx="2737635" cy="976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6E648-77B2-43C9-9A18-816504430054}" type="datetimeFigureOut">
              <a:rPr lang="zh-CN" altLang="en-US" smtClean="0"/>
              <a:t>18/11/16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09A6F-C6D4-4D4E-BF6D-D5301E521E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9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09A6F-C6D4-4D4E-BF6D-D5301E521ED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690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120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09A6F-C6D4-4D4E-BF6D-D5301E521ED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48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09A6F-C6D4-4D4E-BF6D-D5301E521E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4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09A6F-C6D4-4D4E-BF6D-D5301E521E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48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09A6F-C6D4-4D4E-BF6D-D5301E521E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48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09A6F-C6D4-4D4E-BF6D-D5301E521E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48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09A6F-C6D4-4D4E-BF6D-D5301E521E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48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09A6F-C6D4-4D4E-BF6D-D5301E521ED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820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09A6F-C6D4-4D4E-BF6D-D5301E521E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82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3648-9EA0-48DA-9EB6-C5EE7DA3C7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11497734" y="6387997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55400" y="6429800"/>
            <a:ext cx="550334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  <a:t>‹#›</a:t>
            </a:fld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487864" y="6330070"/>
            <a:ext cx="41959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kern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智慧创造价值，专业赢得信赖</a:t>
            </a:r>
          </a:p>
        </p:txBody>
      </p:sp>
      <p:pic>
        <p:nvPicPr>
          <p:cNvPr id="9" name="图片 1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654" y="6371581"/>
            <a:ext cx="1875786" cy="45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</p:pic>
      <p:cxnSp>
        <p:nvCxnSpPr>
          <p:cNvPr id="10" name="直接连接符 9"/>
          <p:cNvCxnSpPr/>
          <p:nvPr userDrawn="1"/>
        </p:nvCxnSpPr>
        <p:spPr bwMode="auto">
          <a:xfrm flipV="1">
            <a:off x="0" y="6341806"/>
            <a:ext cx="12192000" cy="9038"/>
          </a:xfrm>
          <a:prstGeom prst="line">
            <a:avLst/>
          </a:prstGeom>
          <a:ln w="9525">
            <a:solidFill>
              <a:srgbClr val="4276A6"/>
            </a:solidFill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 bwMode="auto">
          <a:xfrm flipV="1">
            <a:off x="0" y="631040"/>
            <a:ext cx="12192000" cy="9038"/>
          </a:xfrm>
          <a:prstGeom prst="line">
            <a:avLst/>
          </a:prstGeom>
          <a:ln w="9525">
            <a:solidFill>
              <a:srgbClr val="4276A6"/>
            </a:solidFill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507" y="214007"/>
            <a:ext cx="19431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11497734" y="6387997"/>
            <a:ext cx="448733" cy="4487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55400" y="6429800"/>
            <a:ext cx="550334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7A5DDAD3-E743-4B29-A948-63E93E36D1BF}" type="slidenum">
              <a:rPr lang="id-ID" smtClean="0"/>
              <a:t>‹#›</a:t>
            </a:fld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487864" y="6330070"/>
            <a:ext cx="41959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kern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智慧创造价值，专业赢得信赖</a:t>
            </a:r>
          </a:p>
        </p:txBody>
      </p:sp>
      <p:pic>
        <p:nvPicPr>
          <p:cNvPr id="9" name="图片 1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654" y="6371581"/>
            <a:ext cx="1875786" cy="45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</p:pic>
      <p:cxnSp>
        <p:nvCxnSpPr>
          <p:cNvPr id="10" name="直接连接符 9"/>
          <p:cNvCxnSpPr/>
          <p:nvPr userDrawn="1"/>
        </p:nvCxnSpPr>
        <p:spPr bwMode="auto">
          <a:xfrm flipV="1">
            <a:off x="0" y="6341806"/>
            <a:ext cx="12192000" cy="9038"/>
          </a:xfrm>
          <a:prstGeom prst="line">
            <a:avLst/>
          </a:prstGeom>
          <a:ln w="9525">
            <a:solidFill>
              <a:srgbClr val="4276A6"/>
            </a:solidFill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 bwMode="auto">
          <a:xfrm flipV="1">
            <a:off x="0" y="631040"/>
            <a:ext cx="12192000" cy="9038"/>
          </a:xfrm>
          <a:prstGeom prst="line">
            <a:avLst/>
          </a:prstGeom>
          <a:ln w="9525">
            <a:solidFill>
              <a:srgbClr val="4276A6"/>
            </a:solidFill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14654" y="654725"/>
            <a:ext cx="12177345" cy="5691599"/>
          </a:xfrm>
          <a:prstGeom prst="rect">
            <a:avLst/>
          </a:prstGeom>
          <a:noFill/>
          <a:ln w="444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lnSpc>
                <a:spcPct val="120000"/>
              </a:lnSpc>
              <a:spcBef>
                <a:spcPct val="40000"/>
              </a:spcBef>
            </a:pPr>
            <a:endParaRPr kumimoji="0" lang="en-US" altLang="zh-TW" dirty="0">
              <a:solidFill>
                <a:srgbClr val="000000"/>
              </a:solidFill>
              <a:ea typeface="MS PGothic" pitchFamily="34" charset="-128"/>
            </a:endParaRPr>
          </a:p>
        </p:txBody>
      </p:sp>
      <p:grpSp>
        <p:nvGrpSpPr>
          <p:cNvPr id="14" name="Group 3"/>
          <p:cNvGrpSpPr>
            <a:grpSpLocks/>
          </p:cNvGrpSpPr>
          <p:nvPr userDrawn="1"/>
        </p:nvGrpSpPr>
        <p:grpSpPr bwMode="auto">
          <a:xfrm>
            <a:off x="246328" y="654726"/>
            <a:ext cx="1327150" cy="330200"/>
            <a:chOff x="48" y="144"/>
            <a:chExt cx="720" cy="276"/>
          </a:xfrm>
        </p:grpSpPr>
        <p:sp>
          <p:nvSpPr>
            <p:cNvPr id="15" name="Text Box 4"/>
            <p:cNvSpPr txBox="1">
              <a:spLocks noChangeArrowheads="1"/>
            </p:cNvSpPr>
            <p:nvPr userDrawn="1"/>
          </p:nvSpPr>
          <p:spPr bwMode="auto">
            <a:xfrm>
              <a:off x="48" y="192"/>
              <a:ext cx="72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40000"/>
                </a:spcBef>
                <a:defRPr/>
              </a:pPr>
              <a:r>
                <a:rPr kumimoji="0" lang="en-US" altLang="zh-TW" sz="1100" dirty="0">
                  <a:solidFill>
                    <a:srgbClr val="000000"/>
                  </a:solidFill>
                  <a:ea typeface="MS PGothic" pitchFamily="34" charset="-128"/>
                </a:rPr>
                <a:t>Primary Process</a:t>
              </a:r>
              <a:endParaRPr kumimoji="0" lang="zh-TW" altLang="en-US" sz="1100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16" name="Line 5"/>
            <p:cNvSpPr>
              <a:spLocks noChangeShapeType="1"/>
            </p:cNvSpPr>
            <p:nvPr userDrawn="1"/>
          </p:nvSpPr>
          <p:spPr bwMode="auto">
            <a:xfrm>
              <a:off x="720" y="1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6"/>
          <p:cNvGrpSpPr>
            <a:grpSpLocks/>
          </p:cNvGrpSpPr>
          <p:nvPr userDrawn="1"/>
        </p:nvGrpSpPr>
        <p:grpSpPr bwMode="auto">
          <a:xfrm>
            <a:off x="4713786" y="657179"/>
            <a:ext cx="1143000" cy="246063"/>
            <a:chOff x="2880" y="144"/>
            <a:chExt cx="720" cy="205"/>
          </a:xfrm>
        </p:grpSpPr>
        <p:sp>
          <p:nvSpPr>
            <p:cNvPr id="18" name="Text Box 7"/>
            <p:cNvSpPr txBox="1">
              <a:spLocks noChangeArrowheads="1"/>
            </p:cNvSpPr>
            <p:nvPr userDrawn="1"/>
          </p:nvSpPr>
          <p:spPr bwMode="auto">
            <a:xfrm>
              <a:off x="2880" y="192"/>
              <a:ext cx="720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40000"/>
                </a:spcBef>
                <a:defRPr/>
              </a:pPr>
              <a:r>
                <a:rPr kumimoji="0" lang="en-US" altLang="zh-TW" sz="1100" dirty="0">
                  <a:solidFill>
                    <a:srgbClr val="000000"/>
                  </a:solidFill>
                  <a:ea typeface="MS PGothic" pitchFamily="34" charset="-128"/>
                </a:rPr>
                <a:t>Sub Process</a:t>
              </a:r>
              <a:endParaRPr kumimoji="0" lang="zh-TW" altLang="en-US" sz="1100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 userDrawn="1"/>
          </p:nvSpPr>
          <p:spPr bwMode="auto">
            <a:xfrm>
              <a:off x="2880" y="1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 userDrawn="1"/>
          </p:nvSpPr>
          <p:spPr bwMode="auto">
            <a:xfrm>
              <a:off x="3552" y="1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1" name="Line 10"/>
          <p:cNvSpPr>
            <a:spLocks noChangeShapeType="1"/>
          </p:cNvSpPr>
          <p:nvPr userDrawn="1"/>
        </p:nvSpPr>
        <p:spPr bwMode="auto">
          <a:xfrm>
            <a:off x="10338510" y="631040"/>
            <a:ext cx="0" cy="57041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22" name="Group 11"/>
          <p:cNvGrpSpPr>
            <a:grpSpLocks/>
          </p:cNvGrpSpPr>
          <p:nvPr userDrawn="1"/>
        </p:nvGrpSpPr>
        <p:grpSpPr bwMode="auto">
          <a:xfrm>
            <a:off x="14655" y="893153"/>
            <a:ext cx="12177344" cy="304800"/>
            <a:chOff x="48" y="288"/>
            <a:chExt cx="7190" cy="192"/>
          </a:xfrm>
        </p:grpSpPr>
        <p:sp>
          <p:nvSpPr>
            <p:cNvPr id="23" name="Line 12"/>
            <p:cNvSpPr>
              <a:spLocks noChangeShapeType="1"/>
            </p:cNvSpPr>
            <p:nvPr userDrawn="1"/>
          </p:nvSpPr>
          <p:spPr bwMode="auto">
            <a:xfrm>
              <a:off x="48" y="288"/>
              <a:ext cx="7190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 userDrawn="1"/>
          </p:nvSpPr>
          <p:spPr bwMode="auto">
            <a:xfrm flipV="1">
              <a:off x="48" y="377"/>
              <a:ext cx="6096" cy="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Rectangle 14"/>
            <p:cNvSpPr>
              <a:spLocks noChangeArrowheads="1"/>
            </p:cNvSpPr>
            <p:nvPr userDrawn="1"/>
          </p:nvSpPr>
          <p:spPr bwMode="auto">
            <a:xfrm>
              <a:off x="6230" y="305"/>
              <a:ext cx="1008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dist" eaLnBrk="0" hangingPunct="0">
                <a:lnSpc>
                  <a:spcPct val="80000"/>
                </a:lnSpc>
                <a:spcBef>
                  <a:spcPct val="40000"/>
                </a:spcBef>
              </a:pPr>
              <a:r>
                <a:rPr kumimoji="0" lang="en-US" altLang="zh-TW" sz="1100" dirty="0">
                  <a:solidFill>
                    <a:srgbClr val="000000"/>
                  </a:solidFill>
                  <a:ea typeface="MS PGothic" pitchFamily="34" charset="-128"/>
                </a:rPr>
                <a:t>Description and Notes </a:t>
              </a:r>
              <a:endParaRPr kumimoji="0" lang="zh-TW" altLang="en-US" sz="1100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26" name="Line 15"/>
            <p:cNvSpPr>
              <a:spLocks noChangeShapeType="1"/>
            </p:cNvSpPr>
            <p:nvPr userDrawn="1"/>
          </p:nvSpPr>
          <p:spPr bwMode="auto">
            <a:xfrm>
              <a:off x="48" y="480"/>
              <a:ext cx="71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7" name="Line 16"/>
          <p:cNvSpPr>
            <a:spLocks noChangeShapeType="1"/>
          </p:cNvSpPr>
          <p:nvPr userDrawn="1"/>
        </p:nvSpPr>
        <p:spPr bwMode="auto">
          <a:xfrm>
            <a:off x="10338509" y="5420814"/>
            <a:ext cx="185348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" name="Line 17"/>
          <p:cNvSpPr>
            <a:spLocks noChangeShapeType="1"/>
          </p:cNvSpPr>
          <p:nvPr userDrawn="1"/>
        </p:nvSpPr>
        <p:spPr bwMode="auto">
          <a:xfrm flipV="1">
            <a:off x="10338509" y="5646240"/>
            <a:ext cx="1853489" cy="31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9" name="Line 18"/>
          <p:cNvSpPr>
            <a:spLocks noChangeShapeType="1"/>
          </p:cNvSpPr>
          <p:nvPr userDrawn="1"/>
        </p:nvSpPr>
        <p:spPr bwMode="auto">
          <a:xfrm flipV="1">
            <a:off x="10338510" y="5874838"/>
            <a:ext cx="18534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0" name="Line 19"/>
          <p:cNvSpPr>
            <a:spLocks noChangeShapeType="1"/>
          </p:cNvSpPr>
          <p:nvPr userDrawn="1"/>
        </p:nvSpPr>
        <p:spPr bwMode="auto">
          <a:xfrm flipV="1">
            <a:off x="10338510" y="6103439"/>
            <a:ext cx="18534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" name="Line 20"/>
          <p:cNvSpPr>
            <a:spLocks noChangeShapeType="1"/>
          </p:cNvSpPr>
          <p:nvPr userDrawn="1"/>
        </p:nvSpPr>
        <p:spPr bwMode="auto">
          <a:xfrm>
            <a:off x="10948110" y="5420814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2" name="Rectangle 21"/>
          <p:cNvSpPr>
            <a:spLocks noChangeArrowheads="1"/>
          </p:cNvSpPr>
          <p:nvPr userDrawn="1"/>
        </p:nvSpPr>
        <p:spPr bwMode="auto">
          <a:xfrm>
            <a:off x="10338510" y="5431927"/>
            <a:ext cx="6413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 eaLnBrk="0" hangingPunct="0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TW" sz="1000" dirty="0">
                <a:solidFill>
                  <a:srgbClr val="000000"/>
                </a:solidFill>
                <a:ea typeface="MS PGothic" pitchFamily="34" charset="-128"/>
              </a:rPr>
              <a:t>Author</a:t>
            </a:r>
            <a:endParaRPr kumimoji="0" lang="zh-TW" altLang="en-US" sz="10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3" name="Rectangle 22"/>
          <p:cNvSpPr>
            <a:spLocks noChangeArrowheads="1"/>
          </p:cNvSpPr>
          <p:nvPr userDrawn="1"/>
        </p:nvSpPr>
        <p:spPr bwMode="auto">
          <a:xfrm>
            <a:off x="10338510" y="5660527"/>
            <a:ext cx="6413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 eaLnBrk="0" hangingPunct="0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TW" sz="1000" dirty="0">
                <a:solidFill>
                  <a:srgbClr val="000000"/>
                </a:solidFill>
                <a:ea typeface="MS PGothic" pitchFamily="34" charset="-128"/>
              </a:rPr>
              <a:t>Version </a:t>
            </a:r>
            <a:endParaRPr kumimoji="0" lang="zh-TW" altLang="en-US" sz="10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4" name="Rectangle 23"/>
          <p:cNvSpPr>
            <a:spLocks noChangeArrowheads="1"/>
          </p:cNvSpPr>
          <p:nvPr userDrawn="1"/>
        </p:nvSpPr>
        <p:spPr bwMode="auto">
          <a:xfrm>
            <a:off x="10338510" y="5889127"/>
            <a:ext cx="6413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 eaLnBrk="0" hangingPunct="0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TW" sz="1000" dirty="0">
                <a:solidFill>
                  <a:srgbClr val="000000"/>
                </a:solidFill>
                <a:ea typeface="MS PGothic" pitchFamily="34" charset="-128"/>
              </a:rPr>
              <a:t>Date</a:t>
            </a:r>
            <a:endParaRPr kumimoji="0" lang="zh-TW" altLang="en-US" sz="10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5" name="Rectangle 24"/>
          <p:cNvSpPr>
            <a:spLocks noChangeArrowheads="1"/>
          </p:cNvSpPr>
          <p:nvPr userDrawn="1"/>
        </p:nvSpPr>
        <p:spPr bwMode="auto">
          <a:xfrm>
            <a:off x="10338510" y="6120902"/>
            <a:ext cx="6413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 eaLnBrk="0" hangingPunct="0">
              <a:lnSpc>
                <a:spcPct val="80000"/>
              </a:lnSpc>
              <a:spcBef>
                <a:spcPct val="40000"/>
              </a:spcBef>
            </a:pPr>
            <a:r>
              <a:rPr kumimoji="0" lang="en-US" altLang="zh-TW" sz="1000" dirty="0">
                <a:solidFill>
                  <a:srgbClr val="000000"/>
                </a:solidFill>
                <a:ea typeface="MS PGothic" pitchFamily="34" charset="-128"/>
              </a:rPr>
              <a:t>Page</a:t>
            </a:r>
            <a:endParaRPr kumimoji="0" lang="zh-TW" altLang="en-US" sz="1000" dirty="0">
              <a:solidFill>
                <a:srgbClr val="000000"/>
              </a:solidFill>
              <a:ea typeface="MS PGothic" pitchFamily="34" charset="-128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140" y="214007"/>
            <a:ext cx="19431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67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55000"/>
              <a:defRPr/>
            </a:lvl1pPr>
            <a:lvl2pPr>
              <a:buSzPct val="70000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385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68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E3648-9EA0-48DA-9EB6-C5EE7DA3C7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5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2"/>
          <p:cNvSpPr>
            <a:spLocks noEditPoints="1"/>
          </p:cNvSpPr>
          <p:nvPr/>
        </p:nvSpPr>
        <p:spPr bwMode="auto">
          <a:xfrm>
            <a:off x="0" y="-987091"/>
            <a:ext cx="5082827" cy="3609473"/>
          </a:xfrm>
          <a:custGeom>
            <a:avLst/>
            <a:gdLst>
              <a:gd name="T0" fmla="*/ 1287 w 1323"/>
              <a:gd name="T1" fmla="*/ 453 h 938"/>
              <a:gd name="T2" fmla="*/ 1274 w 1323"/>
              <a:gd name="T3" fmla="*/ 447 h 938"/>
              <a:gd name="T4" fmla="*/ 1080 w 1323"/>
              <a:gd name="T5" fmla="*/ 427 h 938"/>
              <a:gd name="T6" fmla="*/ 1084 w 1323"/>
              <a:gd name="T7" fmla="*/ 193 h 938"/>
              <a:gd name="T8" fmla="*/ 1242 w 1323"/>
              <a:gd name="T9" fmla="*/ 26 h 938"/>
              <a:gd name="T10" fmla="*/ 1238 w 1323"/>
              <a:gd name="T11" fmla="*/ 17 h 938"/>
              <a:gd name="T12" fmla="*/ 1073 w 1323"/>
              <a:gd name="T13" fmla="*/ 177 h 938"/>
              <a:gd name="T14" fmla="*/ 500 w 1323"/>
              <a:gd name="T15" fmla="*/ 12 h 938"/>
              <a:gd name="T16" fmla="*/ 1073 w 1323"/>
              <a:gd name="T17" fmla="*/ 413 h 938"/>
              <a:gd name="T18" fmla="*/ 770 w 1323"/>
              <a:gd name="T19" fmla="*/ 261 h 938"/>
              <a:gd name="T20" fmla="*/ 520 w 1323"/>
              <a:gd name="T21" fmla="*/ 148 h 938"/>
              <a:gd name="T22" fmla="*/ 543 w 1323"/>
              <a:gd name="T23" fmla="*/ 111 h 938"/>
              <a:gd name="T24" fmla="*/ 530 w 1323"/>
              <a:gd name="T25" fmla="*/ 99 h 938"/>
              <a:gd name="T26" fmla="*/ 226 w 1323"/>
              <a:gd name="T27" fmla="*/ 143 h 938"/>
              <a:gd name="T28" fmla="*/ 0 w 1323"/>
              <a:gd name="T29" fmla="*/ 308 h 938"/>
              <a:gd name="T30" fmla="*/ 6 w 1323"/>
              <a:gd name="T31" fmla="*/ 444 h 938"/>
              <a:gd name="T32" fmla="*/ 244 w 1323"/>
              <a:gd name="T33" fmla="*/ 475 h 938"/>
              <a:gd name="T34" fmla="*/ 467 w 1323"/>
              <a:gd name="T35" fmla="*/ 831 h 938"/>
              <a:gd name="T36" fmla="*/ 562 w 1323"/>
              <a:gd name="T37" fmla="*/ 651 h 938"/>
              <a:gd name="T38" fmla="*/ 810 w 1323"/>
              <a:gd name="T39" fmla="*/ 730 h 938"/>
              <a:gd name="T40" fmla="*/ 661 w 1323"/>
              <a:gd name="T41" fmla="*/ 937 h 938"/>
              <a:gd name="T42" fmla="*/ 1318 w 1323"/>
              <a:gd name="T43" fmla="*/ 934 h 938"/>
              <a:gd name="T44" fmla="*/ 1283 w 1323"/>
              <a:gd name="T45" fmla="*/ 453 h 938"/>
              <a:gd name="T46" fmla="*/ 1275 w 1323"/>
              <a:gd name="T47" fmla="*/ 448 h 938"/>
              <a:gd name="T48" fmla="*/ 1175 w 1323"/>
              <a:gd name="T49" fmla="*/ 797 h 938"/>
              <a:gd name="T50" fmla="*/ 1275 w 1323"/>
              <a:gd name="T51" fmla="*/ 448 h 938"/>
              <a:gd name="T52" fmla="*/ 774 w 1323"/>
              <a:gd name="T53" fmla="*/ 278 h 938"/>
              <a:gd name="T54" fmla="*/ 454 w 1323"/>
              <a:gd name="T55" fmla="*/ 494 h 938"/>
              <a:gd name="T56" fmla="*/ 573 w 1323"/>
              <a:gd name="T57" fmla="*/ 617 h 938"/>
              <a:gd name="T58" fmla="*/ 595 w 1323"/>
              <a:gd name="T59" fmla="*/ 580 h 938"/>
              <a:gd name="T60" fmla="*/ 659 w 1323"/>
              <a:gd name="T61" fmla="*/ 472 h 938"/>
              <a:gd name="T62" fmla="*/ 633 w 1323"/>
              <a:gd name="T63" fmla="*/ 607 h 938"/>
              <a:gd name="T64" fmla="*/ 596 w 1323"/>
              <a:gd name="T65" fmla="*/ 581 h 938"/>
              <a:gd name="T66" fmla="*/ 1075 w 1323"/>
              <a:gd name="T67" fmla="*/ 423 h 938"/>
              <a:gd name="T68" fmla="*/ 1078 w 1323"/>
              <a:gd name="T69" fmla="*/ 427 h 938"/>
              <a:gd name="T70" fmla="*/ 811 w 1323"/>
              <a:gd name="T71" fmla="*/ 726 h 938"/>
              <a:gd name="T72" fmla="*/ 525 w 1323"/>
              <a:gd name="T73" fmla="*/ 15 h 938"/>
              <a:gd name="T74" fmla="*/ 1084 w 1323"/>
              <a:gd name="T75" fmla="*/ 403 h 938"/>
              <a:gd name="T76" fmla="*/ 1072 w 1323"/>
              <a:gd name="T77" fmla="*/ 416 h 938"/>
              <a:gd name="T78" fmla="*/ 781 w 1323"/>
              <a:gd name="T79" fmla="*/ 280 h 938"/>
              <a:gd name="T80" fmla="*/ 543 w 1323"/>
              <a:gd name="T81" fmla="*/ 155 h 938"/>
              <a:gd name="T82" fmla="*/ 550 w 1323"/>
              <a:gd name="T83" fmla="*/ 350 h 938"/>
              <a:gd name="T84" fmla="*/ 533 w 1323"/>
              <a:gd name="T85" fmla="*/ 161 h 938"/>
              <a:gd name="T86" fmla="*/ 154 w 1323"/>
              <a:gd name="T87" fmla="*/ 247 h 938"/>
              <a:gd name="T88" fmla="*/ 250 w 1323"/>
              <a:gd name="T89" fmla="*/ 135 h 938"/>
              <a:gd name="T90" fmla="*/ 151 w 1323"/>
              <a:gd name="T91" fmla="*/ 248 h 938"/>
              <a:gd name="T92" fmla="*/ 150 w 1323"/>
              <a:gd name="T93" fmla="*/ 250 h 938"/>
              <a:gd name="T94" fmla="*/ 152 w 1323"/>
              <a:gd name="T95" fmla="*/ 249 h 938"/>
              <a:gd name="T96" fmla="*/ 251 w 1323"/>
              <a:gd name="T97" fmla="*/ 452 h 938"/>
              <a:gd name="T98" fmla="*/ 472 w 1323"/>
              <a:gd name="T99" fmla="*/ 806 h 938"/>
              <a:gd name="T100" fmla="*/ 255 w 1323"/>
              <a:gd name="T101" fmla="*/ 468 h 938"/>
              <a:gd name="T102" fmla="*/ 549 w 1323"/>
              <a:gd name="T103" fmla="*/ 638 h 938"/>
              <a:gd name="T104" fmla="*/ 569 w 1323"/>
              <a:gd name="T105" fmla="*/ 627 h 938"/>
              <a:gd name="T106" fmla="*/ 593 w 1323"/>
              <a:gd name="T107" fmla="*/ 626 h 938"/>
              <a:gd name="T108" fmla="*/ 593 w 1323"/>
              <a:gd name="T109" fmla="*/ 626 h 938"/>
              <a:gd name="T110" fmla="*/ 833 w 1323"/>
              <a:gd name="T111" fmla="*/ 740 h 938"/>
              <a:gd name="T112" fmla="*/ 834 w 1323"/>
              <a:gd name="T113" fmla="*/ 738 h 938"/>
              <a:gd name="T114" fmla="*/ 1196 w 1323"/>
              <a:gd name="T115" fmla="*/ 809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23" h="938">
                <a:moveTo>
                  <a:pt x="1320" y="937"/>
                </a:moveTo>
                <a:cubicBezTo>
                  <a:pt x="1323" y="937"/>
                  <a:pt x="1323" y="937"/>
                  <a:pt x="1323" y="937"/>
                </a:cubicBezTo>
                <a:cubicBezTo>
                  <a:pt x="1320" y="935"/>
                  <a:pt x="1320" y="935"/>
                  <a:pt x="1320" y="935"/>
                </a:cubicBezTo>
                <a:cubicBezTo>
                  <a:pt x="1287" y="453"/>
                  <a:pt x="1287" y="453"/>
                  <a:pt x="1287" y="453"/>
                </a:cubicBezTo>
                <a:cubicBezTo>
                  <a:pt x="1293" y="453"/>
                  <a:pt x="1298" y="447"/>
                  <a:pt x="1298" y="441"/>
                </a:cubicBezTo>
                <a:cubicBezTo>
                  <a:pt x="1298" y="434"/>
                  <a:pt x="1292" y="428"/>
                  <a:pt x="1285" y="428"/>
                </a:cubicBezTo>
                <a:cubicBezTo>
                  <a:pt x="1278" y="428"/>
                  <a:pt x="1272" y="434"/>
                  <a:pt x="1272" y="441"/>
                </a:cubicBezTo>
                <a:cubicBezTo>
                  <a:pt x="1272" y="443"/>
                  <a:pt x="1273" y="445"/>
                  <a:pt x="1274" y="447"/>
                </a:cubicBezTo>
                <a:cubicBezTo>
                  <a:pt x="833" y="727"/>
                  <a:pt x="833" y="727"/>
                  <a:pt x="833" y="727"/>
                </a:cubicBezTo>
                <a:cubicBezTo>
                  <a:pt x="832" y="726"/>
                  <a:pt x="832" y="725"/>
                  <a:pt x="831" y="725"/>
                </a:cubicBezTo>
                <a:cubicBezTo>
                  <a:pt x="837" y="717"/>
                  <a:pt x="837" y="717"/>
                  <a:pt x="837" y="717"/>
                </a:cubicBezTo>
                <a:cubicBezTo>
                  <a:pt x="1080" y="427"/>
                  <a:pt x="1080" y="427"/>
                  <a:pt x="1080" y="427"/>
                </a:cubicBezTo>
                <a:cubicBezTo>
                  <a:pt x="1081" y="428"/>
                  <a:pt x="1083" y="429"/>
                  <a:pt x="1085" y="429"/>
                </a:cubicBezTo>
                <a:cubicBezTo>
                  <a:pt x="1092" y="429"/>
                  <a:pt x="1098" y="423"/>
                  <a:pt x="1098" y="416"/>
                </a:cubicBezTo>
                <a:cubicBezTo>
                  <a:pt x="1098" y="409"/>
                  <a:pt x="1093" y="403"/>
                  <a:pt x="1086" y="403"/>
                </a:cubicBezTo>
                <a:cubicBezTo>
                  <a:pt x="1084" y="193"/>
                  <a:pt x="1084" y="193"/>
                  <a:pt x="1084" y="193"/>
                </a:cubicBezTo>
                <a:cubicBezTo>
                  <a:pt x="1084" y="193"/>
                  <a:pt x="1085" y="193"/>
                  <a:pt x="1085" y="193"/>
                </a:cubicBezTo>
                <a:cubicBezTo>
                  <a:pt x="1092" y="193"/>
                  <a:pt x="1098" y="187"/>
                  <a:pt x="1098" y="180"/>
                </a:cubicBezTo>
                <a:cubicBezTo>
                  <a:pt x="1098" y="177"/>
                  <a:pt x="1096" y="173"/>
                  <a:pt x="1094" y="171"/>
                </a:cubicBezTo>
                <a:cubicBezTo>
                  <a:pt x="1242" y="26"/>
                  <a:pt x="1242" y="26"/>
                  <a:pt x="1242" y="26"/>
                </a:cubicBezTo>
                <a:cubicBezTo>
                  <a:pt x="1244" y="28"/>
                  <a:pt x="1247" y="29"/>
                  <a:pt x="1250" y="29"/>
                </a:cubicBezTo>
                <a:cubicBezTo>
                  <a:pt x="1257" y="29"/>
                  <a:pt x="1263" y="24"/>
                  <a:pt x="1263" y="17"/>
                </a:cubicBezTo>
                <a:cubicBezTo>
                  <a:pt x="1263" y="10"/>
                  <a:pt x="1257" y="4"/>
                  <a:pt x="1250" y="4"/>
                </a:cubicBezTo>
                <a:cubicBezTo>
                  <a:pt x="1243" y="4"/>
                  <a:pt x="1238" y="10"/>
                  <a:pt x="1238" y="17"/>
                </a:cubicBezTo>
                <a:cubicBezTo>
                  <a:pt x="1238" y="20"/>
                  <a:pt x="1239" y="23"/>
                  <a:pt x="1241" y="25"/>
                </a:cubicBezTo>
                <a:cubicBezTo>
                  <a:pt x="1093" y="170"/>
                  <a:pt x="1093" y="170"/>
                  <a:pt x="1093" y="170"/>
                </a:cubicBezTo>
                <a:cubicBezTo>
                  <a:pt x="1090" y="168"/>
                  <a:pt x="1088" y="168"/>
                  <a:pt x="1085" y="168"/>
                </a:cubicBezTo>
                <a:cubicBezTo>
                  <a:pt x="1079" y="168"/>
                  <a:pt x="1075" y="171"/>
                  <a:pt x="1073" y="177"/>
                </a:cubicBezTo>
                <a:cubicBezTo>
                  <a:pt x="525" y="14"/>
                  <a:pt x="525" y="14"/>
                  <a:pt x="525" y="14"/>
                </a:cubicBezTo>
                <a:cubicBezTo>
                  <a:pt x="525" y="13"/>
                  <a:pt x="525" y="13"/>
                  <a:pt x="525" y="12"/>
                </a:cubicBezTo>
                <a:cubicBezTo>
                  <a:pt x="525" y="5"/>
                  <a:pt x="520" y="0"/>
                  <a:pt x="512" y="0"/>
                </a:cubicBezTo>
                <a:cubicBezTo>
                  <a:pt x="505" y="0"/>
                  <a:pt x="500" y="5"/>
                  <a:pt x="500" y="12"/>
                </a:cubicBezTo>
                <a:cubicBezTo>
                  <a:pt x="500" y="19"/>
                  <a:pt x="505" y="25"/>
                  <a:pt x="512" y="25"/>
                </a:cubicBezTo>
                <a:cubicBezTo>
                  <a:pt x="517" y="25"/>
                  <a:pt x="522" y="22"/>
                  <a:pt x="524" y="18"/>
                </a:cubicBezTo>
                <a:cubicBezTo>
                  <a:pt x="1073" y="412"/>
                  <a:pt x="1073" y="412"/>
                  <a:pt x="1073" y="412"/>
                </a:cubicBezTo>
                <a:cubicBezTo>
                  <a:pt x="1073" y="412"/>
                  <a:pt x="1073" y="412"/>
                  <a:pt x="1073" y="413"/>
                </a:cubicBezTo>
                <a:cubicBezTo>
                  <a:pt x="793" y="272"/>
                  <a:pt x="793" y="272"/>
                  <a:pt x="793" y="272"/>
                </a:cubicBezTo>
                <a:cubicBezTo>
                  <a:pt x="793" y="271"/>
                  <a:pt x="794" y="269"/>
                  <a:pt x="794" y="267"/>
                </a:cubicBezTo>
                <a:cubicBezTo>
                  <a:pt x="794" y="260"/>
                  <a:pt x="788" y="255"/>
                  <a:pt x="781" y="255"/>
                </a:cubicBezTo>
                <a:cubicBezTo>
                  <a:pt x="776" y="255"/>
                  <a:pt x="772" y="257"/>
                  <a:pt x="770" y="261"/>
                </a:cubicBezTo>
                <a:cubicBezTo>
                  <a:pt x="544" y="153"/>
                  <a:pt x="544" y="153"/>
                  <a:pt x="544" y="153"/>
                </a:cubicBezTo>
                <a:cubicBezTo>
                  <a:pt x="545" y="152"/>
                  <a:pt x="546" y="150"/>
                  <a:pt x="546" y="148"/>
                </a:cubicBezTo>
                <a:cubicBezTo>
                  <a:pt x="546" y="141"/>
                  <a:pt x="540" y="135"/>
                  <a:pt x="533" y="135"/>
                </a:cubicBezTo>
                <a:cubicBezTo>
                  <a:pt x="526" y="135"/>
                  <a:pt x="520" y="141"/>
                  <a:pt x="520" y="148"/>
                </a:cubicBezTo>
                <a:cubicBezTo>
                  <a:pt x="520" y="151"/>
                  <a:pt x="521" y="153"/>
                  <a:pt x="523" y="155"/>
                </a:cubicBezTo>
                <a:cubicBezTo>
                  <a:pt x="258" y="446"/>
                  <a:pt x="258" y="446"/>
                  <a:pt x="258" y="446"/>
                </a:cubicBezTo>
                <a:cubicBezTo>
                  <a:pt x="535" y="108"/>
                  <a:pt x="535" y="108"/>
                  <a:pt x="535" y="108"/>
                </a:cubicBezTo>
                <a:cubicBezTo>
                  <a:pt x="537" y="110"/>
                  <a:pt x="540" y="111"/>
                  <a:pt x="543" y="111"/>
                </a:cubicBezTo>
                <a:cubicBezTo>
                  <a:pt x="550" y="111"/>
                  <a:pt x="556" y="105"/>
                  <a:pt x="556" y="98"/>
                </a:cubicBezTo>
                <a:cubicBezTo>
                  <a:pt x="556" y="91"/>
                  <a:pt x="550" y="86"/>
                  <a:pt x="543" y="86"/>
                </a:cubicBezTo>
                <a:cubicBezTo>
                  <a:pt x="536" y="86"/>
                  <a:pt x="530" y="91"/>
                  <a:pt x="530" y="98"/>
                </a:cubicBezTo>
                <a:cubicBezTo>
                  <a:pt x="530" y="99"/>
                  <a:pt x="530" y="99"/>
                  <a:pt x="530" y="99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49" y="128"/>
                  <a:pt x="243" y="123"/>
                  <a:pt x="237" y="123"/>
                </a:cubicBezTo>
                <a:cubicBezTo>
                  <a:pt x="230" y="123"/>
                  <a:pt x="224" y="129"/>
                  <a:pt x="224" y="136"/>
                </a:cubicBezTo>
                <a:cubicBezTo>
                  <a:pt x="224" y="139"/>
                  <a:pt x="225" y="141"/>
                  <a:pt x="226" y="143"/>
                </a:cubicBezTo>
                <a:cubicBezTo>
                  <a:pt x="5" y="304"/>
                  <a:pt x="5" y="304"/>
                  <a:pt x="5" y="304"/>
                </a:cubicBezTo>
                <a:cubicBezTo>
                  <a:pt x="3" y="305"/>
                  <a:pt x="3" y="305"/>
                  <a:pt x="3" y="305"/>
                </a:cubicBezTo>
                <a:cubicBezTo>
                  <a:pt x="4" y="305"/>
                  <a:pt x="4" y="305"/>
                  <a:pt x="4" y="305"/>
                </a:cubicBezTo>
                <a:cubicBezTo>
                  <a:pt x="0" y="308"/>
                  <a:pt x="0" y="308"/>
                  <a:pt x="0" y="308"/>
                </a:cubicBezTo>
                <a:cubicBezTo>
                  <a:pt x="5" y="306"/>
                  <a:pt x="5" y="306"/>
                  <a:pt x="5" y="306"/>
                </a:cubicBezTo>
                <a:cubicBezTo>
                  <a:pt x="74" y="351"/>
                  <a:pt x="74" y="351"/>
                  <a:pt x="74" y="351"/>
                </a:cubicBezTo>
                <a:cubicBezTo>
                  <a:pt x="4" y="443"/>
                  <a:pt x="4" y="443"/>
                  <a:pt x="4" y="443"/>
                </a:cubicBezTo>
                <a:cubicBezTo>
                  <a:pt x="6" y="444"/>
                  <a:pt x="6" y="444"/>
                  <a:pt x="6" y="444"/>
                </a:cubicBezTo>
                <a:cubicBezTo>
                  <a:pt x="75" y="352"/>
                  <a:pt x="75" y="352"/>
                  <a:pt x="75" y="352"/>
                </a:cubicBezTo>
                <a:cubicBezTo>
                  <a:pt x="233" y="455"/>
                  <a:pt x="233" y="455"/>
                  <a:pt x="233" y="455"/>
                </a:cubicBezTo>
                <a:cubicBezTo>
                  <a:pt x="232" y="457"/>
                  <a:pt x="231" y="460"/>
                  <a:pt x="231" y="462"/>
                </a:cubicBezTo>
                <a:cubicBezTo>
                  <a:pt x="231" y="469"/>
                  <a:pt x="237" y="475"/>
                  <a:pt x="244" y="475"/>
                </a:cubicBezTo>
                <a:cubicBezTo>
                  <a:pt x="246" y="475"/>
                  <a:pt x="248" y="474"/>
                  <a:pt x="250" y="473"/>
                </a:cubicBezTo>
                <a:cubicBezTo>
                  <a:pt x="460" y="808"/>
                  <a:pt x="460" y="808"/>
                  <a:pt x="460" y="808"/>
                </a:cubicBezTo>
                <a:cubicBezTo>
                  <a:pt x="456" y="810"/>
                  <a:pt x="454" y="814"/>
                  <a:pt x="454" y="818"/>
                </a:cubicBezTo>
                <a:cubicBezTo>
                  <a:pt x="454" y="825"/>
                  <a:pt x="460" y="831"/>
                  <a:pt x="467" y="831"/>
                </a:cubicBezTo>
                <a:cubicBezTo>
                  <a:pt x="474" y="831"/>
                  <a:pt x="480" y="825"/>
                  <a:pt x="480" y="818"/>
                </a:cubicBezTo>
                <a:cubicBezTo>
                  <a:pt x="480" y="813"/>
                  <a:pt x="477" y="809"/>
                  <a:pt x="474" y="807"/>
                </a:cubicBezTo>
                <a:cubicBezTo>
                  <a:pt x="556" y="650"/>
                  <a:pt x="556" y="650"/>
                  <a:pt x="556" y="650"/>
                </a:cubicBezTo>
                <a:cubicBezTo>
                  <a:pt x="558" y="650"/>
                  <a:pt x="560" y="651"/>
                  <a:pt x="562" y="651"/>
                </a:cubicBezTo>
                <a:cubicBezTo>
                  <a:pt x="569" y="651"/>
                  <a:pt x="574" y="645"/>
                  <a:pt x="574" y="638"/>
                </a:cubicBezTo>
                <a:cubicBezTo>
                  <a:pt x="574" y="637"/>
                  <a:pt x="574" y="635"/>
                  <a:pt x="574" y="634"/>
                </a:cubicBezTo>
                <a:cubicBezTo>
                  <a:pt x="591" y="627"/>
                  <a:pt x="591" y="627"/>
                  <a:pt x="591" y="627"/>
                </a:cubicBezTo>
                <a:cubicBezTo>
                  <a:pt x="810" y="730"/>
                  <a:pt x="810" y="730"/>
                  <a:pt x="810" y="730"/>
                </a:cubicBezTo>
                <a:cubicBezTo>
                  <a:pt x="809" y="731"/>
                  <a:pt x="809" y="732"/>
                  <a:pt x="809" y="733"/>
                </a:cubicBezTo>
                <a:cubicBezTo>
                  <a:pt x="809" y="737"/>
                  <a:pt x="811" y="741"/>
                  <a:pt x="814" y="743"/>
                </a:cubicBezTo>
                <a:cubicBezTo>
                  <a:pt x="662" y="936"/>
                  <a:pt x="662" y="936"/>
                  <a:pt x="662" y="936"/>
                </a:cubicBezTo>
                <a:cubicBezTo>
                  <a:pt x="661" y="937"/>
                  <a:pt x="661" y="937"/>
                  <a:pt x="661" y="937"/>
                </a:cubicBezTo>
                <a:cubicBezTo>
                  <a:pt x="1319" y="937"/>
                  <a:pt x="1319" y="937"/>
                  <a:pt x="1319" y="937"/>
                </a:cubicBezTo>
                <a:cubicBezTo>
                  <a:pt x="1320" y="938"/>
                  <a:pt x="1320" y="938"/>
                  <a:pt x="1320" y="938"/>
                </a:cubicBezTo>
                <a:lnTo>
                  <a:pt x="1320" y="937"/>
                </a:lnTo>
                <a:close/>
                <a:moveTo>
                  <a:pt x="1318" y="934"/>
                </a:moveTo>
                <a:cubicBezTo>
                  <a:pt x="1197" y="808"/>
                  <a:pt x="1197" y="808"/>
                  <a:pt x="1197" y="808"/>
                </a:cubicBezTo>
                <a:cubicBezTo>
                  <a:pt x="1199" y="806"/>
                  <a:pt x="1200" y="803"/>
                  <a:pt x="1200" y="800"/>
                </a:cubicBezTo>
                <a:cubicBezTo>
                  <a:pt x="1200" y="795"/>
                  <a:pt x="1197" y="790"/>
                  <a:pt x="1192" y="788"/>
                </a:cubicBezTo>
                <a:cubicBezTo>
                  <a:pt x="1283" y="453"/>
                  <a:pt x="1283" y="453"/>
                  <a:pt x="1283" y="453"/>
                </a:cubicBezTo>
                <a:cubicBezTo>
                  <a:pt x="1283" y="454"/>
                  <a:pt x="1284" y="454"/>
                  <a:pt x="1285" y="454"/>
                </a:cubicBezTo>
                <a:cubicBezTo>
                  <a:pt x="1285" y="454"/>
                  <a:pt x="1285" y="454"/>
                  <a:pt x="1285" y="454"/>
                </a:cubicBezTo>
                <a:lnTo>
                  <a:pt x="1318" y="934"/>
                </a:lnTo>
                <a:close/>
                <a:moveTo>
                  <a:pt x="1275" y="448"/>
                </a:moveTo>
                <a:cubicBezTo>
                  <a:pt x="1276" y="451"/>
                  <a:pt x="1278" y="452"/>
                  <a:pt x="1281" y="453"/>
                </a:cubicBezTo>
                <a:cubicBezTo>
                  <a:pt x="1190" y="788"/>
                  <a:pt x="1190" y="788"/>
                  <a:pt x="1190" y="788"/>
                </a:cubicBezTo>
                <a:cubicBezTo>
                  <a:pt x="1189" y="787"/>
                  <a:pt x="1188" y="787"/>
                  <a:pt x="1187" y="787"/>
                </a:cubicBezTo>
                <a:cubicBezTo>
                  <a:pt x="1181" y="787"/>
                  <a:pt x="1176" y="791"/>
                  <a:pt x="1175" y="797"/>
                </a:cubicBezTo>
                <a:cubicBezTo>
                  <a:pt x="834" y="736"/>
                  <a:pt x="834" y="736"/>
                  <a:pt x="834" y="736"/>
                </a:cubicBezTo>
                <a:cubicBezTo>
                  <a:pt x="835" y="735"/>
                  <a:pt x="835" y="734"/>
                  <a:pt x="835" y="733"/>
                </a:cubicBezTo>
                <a:cubicBezTo>
                  <a:pt x="835" y="731"/>
                  <a:pt x="834" y="730"/>
                  <a:pt x="834" y="728"/>
                </a:cubicBezTo>
                <a:lnTo>
                  <a:pt x="1275" y="448"/>
                </a:lnTo>
                <a:close/>
                <a:moveTo>
                  <a:pt x="256" y="459"/>
                </a:moveTo>
                <a:cubicBezTo>
                  <a:pt x="552" y="351"/>
                  <a:pt x="552" y="351"/>
                  <a:pt x="552" y="351"/>
                </a:cubicBezTo>
                <a:cubicBezTo>
                  <a:pt x="769" y="272"/>
                  <a:pt x="769" y="272"/>
                  <a:pt x="769" y="272"/>
                </a:cubicBezTo>
                <a:cubicBezTo>
                  <a:pt x="770" y="275"/>
                  <a:pt x="772" y="277"/>
                  <a:pt x="774" y="278"/>
                </a:cubicBezTo>
                <a:cubicBezTo>
                  <a:pt x="660" y="470"/>
                  <a:pt x="660" y="470"/>
                  <a:pt x="660" y="470"/>
                </a:cubicBezTo>
                <a:cubicBezTo>
                  <a:pt x="480" y="492"/>
                  <a:pt x="480" y="492"/>
                  <a:pt x="480" y="492"/>
                </a:cubicBezTo>
                <a:cubicBezTo>
                  <a:pt x="479" y="486"/>
                  <a:pt x="473" y="481"/>
                  <a:pt x="467" y="481"/>
                </a:cubicBezTo>
                <a:cubicBezTo>
                  <a:pt x="460" y="481"/>
                  <a:pt x="454" y="487"/>
                  <a:pt x="454" y="494"/>
                </a:cubicBezTo>
                <a:cubicBezTo>
                  <a:pt x="454" y="501"/>
                  <a:pt x="460" y="507"/>
                  <a:pt x="467" y="507"/>
                </a:cubicBezTo>
                <a:cubicBezTo>
                  <a:pt x="471" y="507"/>
                  <a:pt x="475" y="505"/>
                  <a:pt x="477" y="502"/>
                </a:cubicBezTo>
                <a:cubicBezTo>
                  <a:pt x="594" y="581"/>
                  <a:pt x="594" y="581"/>
                  <a:pt x="594" y="581"/>
                </a:cubicBezTo>
                <a:cubicBezTo>
                  <a:pt x="573" y="617"/>
                  <a:pt x="573" y="617"/>
                  <a:pt x="573" y="617"/>
                </a:cubicBezTo>
                <a:cubicBezTo>
                  <a:pt x="256" y="467"/>
                  <a:pt x="256" y="467"/>
                  <a:pt x="256" y="467"/>
                </a:cubicBezTo>
                <a:cubicBezTo>
                  <a:pt x="256" y="465"/>
                  <a:pt x="257" y="464"/>
                  <a:pt x="257" y="462"/>
                </a:cubicBezTo>
                <a:cubicBezTo>
                  <a:pt x="257" y="461"/>
                  <a:pt x="256" y="460"/>
                  <a:pt x="256" y="459"/>
                </a:cubicBezTo>
                <a:close/>
                <a:moveTo>
                  <a:pt x="595" y="580"/>
                </a:moveTo>
                <a:cubicBezTo>
                  <a:pt x="478" y="501"/>
                  <a:pt x="478" y="501"/>
                  <a:pt x="478" y="501"/>
                </a:cubicBezTo>
                <a:cubicBezTo>
                  <a:pt x="479" y="499"/>
                  <a:pt x="480" y="496"/>
                  <a:pt x="480" y="494"/>
                </a:cubicBezTo>
                <a:cubicBezTo>
                  <a:pt x="480" y="494"/>
                  <a:pt x="480" y="494"/>
                  <a:pt x="480" y="493"/>
                </a:cubicBezTo>
                <a:cubicBezTo>
                  <a:pt x="659" y="472"/>
                  <a:pt x="659" y="472"/>
                  <a:pt x="659" y="472"/>
                </a:cubicBezTo>
                <a:cubicBezTo>
                  <a:pt x="631" y="519"/>
                  <a:pt x="631" y="519"/>
                  <a:pt x="631" y="519"/>
                </a:cubicBezTo>
                <a:lnTo>
                  <a:pt x="595" y="580"/>
                </a:lnTo>
                <a:close/>
                <a:moveTo>
                  <a:pt x="596" y="582"/>
                </a:moveTo>
                <a:cubicBezTo>
                  <a:pt x="633" y="607"/>
                  <a:pt x="633" y="607"/>
                  <a:pt x="633" y="607"/>
                </a:cubicBezTo>
                <a:cubicBezTo>
                  <a:pt x="591" y="625"/>
                  <a:pt x="591" y="625"/>
                  <a:pt x="591" y="625"/>
                </a:cubicBezTo>
                <a:cubicBezTo>
                  <a:pt x="575" y="617"/>
                  <a:pt x="575" y="617"/>
                  <a:pt x="575" y="617"/>
                </a:cubicBezTo>
                <a:lnTo>
                  <a:pt x="596" y="582"/>
                </a:lnTo>
                <a:close/>
                <a:moveTo>
                  <a:pt x="596" y="581"/>
                </a:moveTo>
                <a:cubicBezTo>
                  <a:pt x="634" y="517"/>
                  <a:pt x="634" y="517"/>
                  <a:pt x="634" y="517"/>
                </a:cubicBezTo>
                <a:cubicBezTo>
                  <a:pt x="661" y="471"/>
                  <a:pt x="661" y="471"/>
                  <a:pt x="661" y="471"/>
                </a:cubicBezTo>
                <a:cubicBezTo>
                  <a:pt x="1074" y="422"/>
                  <a:pt x="1074" y="422"/>
                  <a:pt x="1074" y="422"/>
                </a:cubicBezTo>
                <a:cubicBezTo>
                  <a:pt x="1074" y="422"/>
                  <a:pt x="1074" y="423"/>
                  <a:pt x="1075" y="423"/>
                </a:cubicBezTo>
                <a:cubicBezTo>
                  <a:pt x="635" y="607"/>
                  <a:pt x="635" y="607"/>
                  <a:pt x="635" y="607"/>
                </a:cubicBezTo>
                <a:lnTo>
                  <a:pt x="596" y="581"/>
                </a:lnTo>
                <a:close/>
                <a:moveTo>
                  <a:pt x="1076" y="424"/>
                </a:moveTo>
                <a:cubicBezTo>
                  <a:pt x="1076" y="425"/>
                  <a:pt x="1077" y="426"/>
                  <a:pt x="1078" y="427"/>
                </a:cubicBezTo>
                <a:cubicBezTo>
                  <a:pt x="839" y="713"/>
                  <a:pt x="839" y="713"/>
                  <a:pt x="839" y="713"/>
                </a:cubicBezTo>
                <a:cubicBezTo>
                  <a:pt x="830" y="724"/>
                  <a:pt x="830" y="724"/>
                  <a:pt x="830" y="724"/>
                </a:cubicBezTo>
                <a:cubicBezTo>
                  <a:pt x="828" y="722"/>
                  <a:pt x="825" y="720"/>
                  <a:pt x="822" y="720"/>
                </a:cubicBezTo>
                <a:cubicBezTo>
                  <a:pt x="817" y="720"/>
                  <a:pt x="813" y="723"/>
                  <a:pt x="811" y="726"/>
                </a:cubicBezTo>
                <a:cubicBezTo>
                  <a:pt x="636" y="608"/>
                  <a:pt x="636" y="608"/>
                  <a:pt x="636" y="608"/>
                </a:cubicBezTo>
                <a:lnTo>
                  <a:pt x="1076" y="424"/>
                </a:lnTo>
                <a:close/>
                <a:moveTo>
                  <a:pt x="524" y="17"/>
                </a:moveTo>
                <a:cubicBezTo>
                  <a:pt x="525" y="16"/>
                  <a:pt x="525" y="16"/>
                  <a:pt x="525" y="15"/>
                </a:cubicBezTo>
                <a:cubicBezTo>
                  <a:pt x="1073" y="178"/>
                  <a:pt x="1073" y="178"/>
                  <a:pt x="1073" y="178"/>
                </a:cubicBezTo>
                <a:cubicBezTo>
                  <a:pt x="1073" y="179"/>
                  <a:pt x="1072" y="180"/>
                  <a:pt x="1072" y="180"/>
                </a:cubicBezTo>
                <a:cubicBezTo>
                  <a:pt x="1072" y="186"/>
                  <a:pt x="1077" y="191"/>
                  <a:pt x="1082" y="193"/>
                </a:cubicBezTo>
                <a:cubicBezTo>
                  <a:pt x="1084" y="403"/>
                  <a:pt x="1084" y="403"/>
                  <a:pt x="1084" y="403"/>
                </a:cubicBezTo>
                <a:cubicBezTo>
                  <a:pt x="1080" y="403"/>
                  <a:pt x="1076" y="406"/>
                  <a:pt x="1074" y="410"/>
                </a:cubicBezTo>
                <a:lnTo>
                  <a:pt x="524" y="17"/>
                </a:lnTo>
                <a:close/>
                <a:moveTo>
                  <a:pt x="1073" y="414"/>
                </a:moveTo>
                <a:cubicBezTo>
                  <a:pt x="1073" y="415"/>
                  <a:pt x="1072" y="415"/>
                  <a:pt x="1072" y="416"/>
                </a:cubicBezTo>
                <a:cubicBezTo>
                  <a:pt x="1072" y="417"/>
                  <a:pt x="1073" y="419"/>
                  <a:pt x="1073" y="420"/>
                </a:cubicBezTo>
                <a:cubicBezTo>
                  <a:pt x="662" y="470"/>
                  <a:pt x="662" y="470"/>
                  <a:pt x="662" y="470"/>
                </a:cubicBezTo>
                <a:cubicBezTo>
                  <a:pt x="775" y="279"/>
                  <a:pt x="775" y="279"/>
                  <a:pt x="775" y="279"/>
                </a:cubicBezTo>
                <a:cubicBezTo>
                  <a:pt x="777" y="280"/>
                  <a:pt x="779" y="280"/>
                  <a:pt x="781" y="280"/>
                </a:cubicBezTo>
                <a:cubicBezTo>
                  <a:pt x="786" y="280"/>
                  <a:pt x="790" y="278"/>
                  <a:pt x="792" y="274"/>
                </a:cubicBezTo>
                <a:lnTo>
                  <a:pt x="1073" y="414"/>
                </a:lnTo>
                <a:close/>
                <a:moveTo>
                  <a:pt x="533" y="161"/>
                </a:moveTo>
                <a:cubicBezTo>
                  <a:pt x="537" y="161"/>
                  <a:pt x="541" y="158"/>
                  <a:pt x="543" y="155"/>
                </a:cubicBezTo>
                <a:cubicBezTo>
                  <a:pt x="769" y="263"/>
                  <a:pt x="769" y="263"/>
                  <a:pt x="769" y="263"/>
                </a:cubicBezTo>
                <a:cubicBezTo>
                  <a:pt x="768" y="264"/>
                  <a:pt x="768" y="266"/>
                  <a:pt x="768" y="267"/>
                </a:cubicBezTo>
                <a:cubicBezTo>
                  <a:pt x="768" y="269"/>
                  <a:pt x="768" y="270"/>
                  <a:pt x="769" y="271"/>
                </a:cubicBezTo>
                <a:cubicBezTo>
                  <a:pt x="550" y="350"/>
                  <a:pt x="550" y="350"/>
                  <a:pt x="550" y="350"/>
                </a:cubicBezTo>
                <a:cubicBezTo>
                  <a:pt x="255" y="457"/>
                  <a:pt x="255" y="457"/>
                  <a:pt x="255" y="457"/>
                </a:cubicBezTo>
                <a:cubicBezTo>
                  <a:pt x="255" y="456"/>
                  <a:pt x="254" y="454"/>
                  <a:pt x="253" y="453"/>
                </a:cubicBezTo>
                <a:cubicBezTo>
                  <a:pt x="524" y="157"/>
                  <a:pt x="524" y="157"/>
                  <a:pt x="524" y="157"/>
                </a:cubicBezTo>
                <a:cubicBezTo>
                  <a:pt x="526" y="159"/>
                  <a:pt x="529" y="161"/>
                  <a:pt x="533" y="161"/>
                </a:cubicBezTo>
                <a:close/>
                <a:moveTo>
                  <a:pt x="530" y="101"/>
                </a:moveTo>
                <a:cubicBezTo>
                  <a:pt x="530" y="101"/>
                  <a:pt x="531" y="102"/>
                  <a:pt x="531" y="102"/>
                </a:cubicBezTo>
                <a:cubicBezTo>
                  <a:pt x="316" y="185"/>
                  <a:pt x="316" y="185"/>
                  <a:pt x="316" y="185"/>
                </a:cubicBezTo>
                <a:cubicBezTo>
                  <a:pt x="154" y="247"/>
                  <a:pt x="154" y="247"/>
                  <a:pt x="154" y="247"/>
                </a:cubicBezTo>
                <a:cubicBezTo>
                  <a:pt x="230" y="147"/>
                  <a:pt x="230" y="147"/>
                  <a:pt x="230" y="147"/>
                </a:cubicBezTo>
                <a:cubicBezTo>
                  <a:pt x="232" y="148"/>
                  <a:pt x="234" y="149"/>
                  <a:pt x="237" y="149"/>
                </a:cubicBezTo>
                <a:cubicBezTo>
                  <a:pt x="244" y="149"/>
                  <a:pt x="250" y="143"/>
                  <a:pt x="250" y="136"/>
                </a:cubicBezTo>
                <a:cubicBezTo>
                  <a:pt x="250" y="136"/>
                  <a:pt x="250" y="135"/>
                  <a:pt x="250" y="135"/>
                </a:cubicBezTo>
                <a:lnTo>
                  <a:pt x="530" y="101"/>
                </a:lnTo>
                <a:close/>
                <a:moveTo>
                  <a:pt x="227" y="144"/>
                </a:moveTo>
                <a:cubicBezTo>
                  <a:pt x="228" y="145"/>
                  <a:pt x="228" y="145"/>
                  <a:pt x="229" y="146"/>
                </a:cubicBezTo>
                <a:cubicBezTo>
                  <a:pt x="151" y="248"/>
                  <a:pt x="151" y="248"/>
                  <a:pt x="151" y="248"/>
                </a:cubicBezTo>
                <a:cubicBezTo>
                  <a:pt x="11" y="302"/>
                  <a:pt x="11" y="302"/>
                  <a:pt x="11" y="302"/>
                </a:cubicBezTo>
                <a:lnTo>
                  <a:pt x="227" y="144"/>
                </a:lnTo>
                <a:close/>
                <a:moveTo>
                  <a:pt x="7" y="305"/>
                </a:moveTo>
                <a:cubicBezTo>
                  <a:pt x="150" y="250"/>
                  <a:pt x="150" y="250"/>
                  <a:pt x="150" y="250"/>
                </a:cubicBezTo>
                <a:cubicBezTo>
                  <a:pt x="75" y="350"/>
                  <a:pt x="75" y="350"/>
                  <a:pt x="75" y="350"/>
                </a:cubicBezTo>
                <a:lnTo>
                  <a:pt x="7" y="305"/>
                </a:lnTo>
                <a:close/>
                <a:moveTo>
                  <a:pt x="76" y="351"/>
                </a:moveTo>
                <a:cubicBezTo>
                  <a:pt x="152" y="249"/>
                  <a:pt x="152" y="249"/>
                  <a:pt x="152" y="249"/>
                </a:cubicBezTo>
                <a:cubicBezTo>
                  <a:pt x="320" y="185"/>
                  <a:pt x="320" y="185"/>
                  <a:pt x="320" y="185"/>
                </a:cubicBezTo>
                <a:cubicBezTo>
                  <a:pt x="531" y="104"/>
                  <a:pt x="531" y="104"/>
                  <a:pt x="531" y="104"/>
                </a:cubicBezTo>
                <a:cubicBezTo>
                  <a:pt x="532" y="105"/>
                  <a:pt x="533" y="106"/>
                  <a:pt x="534" y="107"/>
                </a:cubicBezTo>
                <a:cubicBezTo>
                  <a:pt x="251" y="452"/>
                  <a:pt x="251" y="452"/>
                  <a:pt x="251" y="452"/>
                </a:cubicBezTo>
                <a:cubicBezTo>
                  <a:pt x="249" y="450"/>
                  <a:pt x="247" y="449"/>
                  <a:pt x="244" y="449"/>
                </a:cubicBezTo>
                <a:cubicBezTo>
                  <a:pt x="240" y="449"/>
                  <a:pt x="236" y="451"/>
                  <a:pt x="234" y="454"/>
                </a:cubicBezTo>
                <a:lnTo>
                  <a:pt x="76" y="351"/>
                </a:lnTo>
                <a:close/>
                <a:moveTo>
                  <a:pt x="472" y="806"/>
                </a:moveTo>
                <a:cubicBezTo>
                  <a:pt x="471" y="806"/>
                  <a:pt x="469" y="805"/>
                  <a:pt x="467" y="805"/>
                </a:cubicBezTo>
                <a:cubicBezTo>
                  <a:pt x="465" y="805"/>
                  <a:pt x="463" y="806"/>
                  <a:pt x="461" y="807"/>
                </a:cubicBezTo>
                <a:cubicBezTo>
                  <a:pt x="251" y="472"/>
                  <a:pt x="251" y="472"/>
                  <a:pt x="251" y="472"/>
                </a:cubicBezTo>
                <a:cubicBezTo>
                  <a:pt x="253" y="471"/>
                  <a:pt x="254" y="470"/>
                  <a:pt x="255" y="468"/>
                </a:cubicBezTo>
                <a:cubicBezTo>
                  <a:pt x="573" y="618"/>
                  <a:pt x="573" y="618"/>
                  <a:pt x="573" y="618"/>
                </a:cubicBezTo>
                <a:cubicBezTo>
                  <a:pt x="567" y="627"/>
                  <a:pt x="567" y="627"/>
                  <a:pt x="567" y="627"/>
                </a:cubicBezTo>
                <a:cubicBezTo>
                  <a:pt x="566" y="626"/>
                  <a:pt x="564" y="625"/>
                  <a:pt x="562" y="625"/>
                </a:cubicBezTo>
                <a:cubicBezTo>
                  <a:pt x="555" y="625"/>
                  <a:pt x="549" y="631"/>
                  <a:pt x="549" y="638"/>
                </a:cubicBezTo>
                <a:cubicBezTo>
                  <a:pt x="549" y="643"/>
                  <a:pt x="551" y="647"/>
                  <a:pt x="555" y="649"/>
                </a:cubicBezTo>
                <a:lnTo>
                  <a:pt x="472" y="806"/>
                </a:lnTo>
                <a:close/>
                <a:moveTo>
                  <a:pt x="573" y="632"/>
                </a:moveTo>
                <a:cubicBezTo>
                  <a:pt x="572" y="630"/>
                  <a:pt x="571" y="629"/>
                  <a:pt x="569" y="627"/>
                </a:cubicBezTo>
                <a:cubicBezTo>
                  <a:pt x="574" y="619"/>
                  <a:pt x="574" y="619"/>
                  <a:pt x="574" y="619"/>
                </a:cubicBezTo>
                <a:cubicBezTo>
                  <a:pt x="589" y="626"/>
                  <a:pt x="589" y="626"/>
                  <a:pt x="589" y="626"/>
                </a:cubicBezTo>
                <a:lnTo>
                  <a:pt x="573" y="632"/>
                </a:lnTo>
                <a:close/>
                <a:moveTo>
                  <a:pt x="593" y="626"/>
                </a:moveTo>
                <a:cubicBezTo>
                  <a:pt x="634" y="608"/>
                  <a:pt x="634" y="608"/>
                  <a:pt x="634" y="608"/>
                </a:cubicBezTo>
                <a:cubicBezTo>
                  <a:pt x="810" y="728"/>
                  <a:pt x="810" y="728"/>
                  <a:pt x="810" y="728"/>
                </a:cubicBezTo>
                <a:cubicBezTo>
                  <a:pt x="810" y="728"/>
                  <a:pt x="810" y="728"/>
                  <a:pt x="810" y="728"/>
                </a:cubicBezTo>
                <a:lnTo>
                  <a:pt x="593" y="626"/>
                </a:lnTo>
                <a:close/>
                <a:moveTo>
                  <a:pt x="664" y="935"/>
                </a:moveTo>
                <a:cubicBezTo>
                  <a:pt x="815" y="744"/>
                  <a:pt x="815" y="744"/>
                  <a:pt x="815" y="744"/>
                </a:cubicBezTo>
                <a:cubicBezTo>
                  <a:pt x="817" y="745"/>
                  <a:pt x="819" y="746"/>
                  <a:pt x="822" y="746"/>
                </a:cubicBezTo>
                <a:cubicBezTo>
                  <a:pt x="827" y="746"/>
                  <a:pt x="831" y="744"/>
                  <a:pt x="833" y="740"/>
                </a:cubicBezTo>
                <a:cubicBezTo>
                  <a:pt x="1315" y="935"/>
                  <a:pt x="1315" y="935"/>
                  <a:pt x="1315" y="935"/>
                </a:cubicBezTo>
                <a:lnTo>
                  <a:pt x="664" y="935"/>
                </a:lnTo>
                <a:close/>
                <a:moveTo>
                  <a:pt x="833" y="739"/>
                </a:moveTo>
                <a:cubicBezTo>
                  <a:pt x="834" y="738"/>
                  <a:pt x="834" y="738"/>
                  <a:pt x="834" y="738"/>
                </a:cubicBezTo>
                <a:cubicBezTo>
                  <a:pt x="1175" y="798"/>
                  <a:pt x="1175" y="798"/>
                  <a:pt x="1175" y="798"/>
                </a:cubicBezTo>
                <a:cubicBezTo>
                  <a:pt x="1175" y="799"/>
                  <a:pt x="1174" y="799"/>
                  <a:pt x="1174" y="800"/>
                </a:cubicBezTo>
                <a:cubicBezTo>
                  <a:pt x="1174" y="807"/>
                  <a:pt x="1180" y="813"/>
                  <a:pt x="1187" y="813"/>
                </a:cubicBezTo>
                <a:cubicBezTo>
                  <a:pt x="1191" y="813"/>
                  <a:pt x="1193" y="812"/>
                  <a:pt x="1196" y="809"/>
                </a:cubicBezTo>
                <a:cubicBezTo>
                  <a:pt x="1316" y="934"/>
                  <a:pt x="1316" y="934"/>
                  <a:pt x="1316" y="934"/>
                </a:cubicBezTo>
                <a:lnTo>
                  <a:pt x="833" y="739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latin typeface="+mn-ea"/>
            </a:endParaRPr>
          </a:p>
        </p:txBody>
      </p:sp>
      <p:sp>
        <p:nvSpPr>
          <p:cNvPr id="9" name="Freeform 72"/>
          <p:cNvSpPr>
            <a:spLocks noEditPoints="1"/>
          </p:cNvSpPr>
          <p:nvPr/>
        </p:nvSpPr>
        <p:spPr bwMode="auto">
          <a:xfrm>
            <a:off x="4907280" y="-987092"/>
            <a:ext cx="5082827" cy="3609473"/>
          </a:xfrm>
          <a:custGeom>
            <a:avLst/>
            <a:gdLst>
              <a:gd name="T0" fmla="*/ 1287 w 1323"/>
              <a:gd name="T1" fmla="*/ 453 h 938"/>
              <a:gd name="T2" fmla="*/ 1274 w 1323"/>
              <a:gd name="T3" fmla="*/ 447 h 938"/>
              <a:gd name="T4" fmla="*/ 1080 w 1323"/>
              <a:gd name="T5" fmla="*/ 427 h 938"/>
              <a:gd name="T6" fmla="*/ 1084 w 1323"/>
              <a:gd name="T7" fmla="*/ 193 h 938"/>
              <a:gd name="T8" fmla="*/ 1242 w 1323"/>
              <a:gd name="T9" fmla="*/ 26 h 938"/>
              <a:gd name="T10" fmla="*/ 1238 w 1323"/>
              <a:gd name="T11" fmla="*/ 17 h 938"/>
              <a:gd name="T12" fmla="*/ 1073 w 1323"/>
              <a:gd name="T13" fmla="*/ 177 h 938"/>
              <a:gd name="T14" fmla="*/ 500 w 1323"/>
              <a:gd name="T15" fmla="*/ 12 h 938"/>
              <a:gd name="T16" fmla="*/ 1073 w 1323"/>
              <a:gd name="T17" fmla="*/ 413 h 938"/>
              <a:gd name="T18" fmla="*/ 770 w 1323"/>
              <a:gd name="T19" fmla="*/ 261 h 938"/>
              <a:gd name="T20" fmla="*/ 520 w 1323"/>
              <a:gd name="T21" fmla="*/ 148 h 938"/>
              <a:gd name="T22" fmla="*/ 543 w 1323"/>
              <a:gd name="T23" fmla="*/ 111 h 938"/>
              <a:gd name="T24" fmla="*/ 530 w 1323"/>
              <a:gd name="T25" fmla="*/ 99 h 938"/>
              <a:gd name="T26" fmla="*/ 226 w 1323"/>
              <a:gd name="T27" fmla="*/ 143 h 938"/>
              <a:gd name="T28" fmla="*/ 0 w 1323"/>
              <a:gd name="T29" fmla="*/ 308 h 938"/>
              <a:gd name="T30" fmla="*/ 6 w 1323"/>
              <a:gd name="T31" fmla="*/ 444 h 938"/>
              <a:gd name="T32" fmla="*/ 244 w 1323"/>
              <a:gd name="T33" fmla="*/ 475 h 938"/>
              <a:gd name="T34" fmla="*/ 467 w 1323"/>
              <a:gd name="T35" fmla="*/ 831 h 938"/>
              <a:gd name="T36" fmla="*/ 562 w 1323"/>
              <a:gd name="T37" fmla="*/ 651 h 938"/>
              <a:gd name="T38" fmla="*/ 810 w 1323"/>
              <a:gd name="T39" fmla="*/ 730 h 938"/>
              <a:gd name="T40" fmla="*/ 661 w 1323"/>
              <a:gd name="T41" fmla="*/ 937 h 938"/>
              <a:gd name="T42" fmla="*/ 1318 w 1323"/>
              <a:gd name="T43" fmla="*/ 934 h 938"/>
              <a:gd name="T44" fmla="*/ 1283 w 1323"/>
              <a:gd name="T45" fmla="*/ 453 h 938"/>
              <a:gd name="T46" fmla="*/ 1275 w 1323"/>
              <a:gd name="T47" fmla="*/ 448 h 938"/>
              <a:gd name="T48" fmla="*/ 1175 w 1323"/>
              <a:gd name="T49" fmla="*/ 797 h 938"/>
              <a:gd name="T50" fmla="*/ 1275 w 1323"/>
              <a:gd name="T51" fmla="*/ 448 h 938"/>
              <a:gd name="T52" fmla="*/ 774 w 1323"/>
              <a:gd name="T53" fmla="*/ 278 h 938"/>
              <a:gd name="T54" fmla="*/ 454 w 1323"/>
              <a:gd name="T55" fmla="*/ 494 h 938"/>
              <a:gd name="T56" fmla="*/ 573 w 1323"/>
              <a:gd name="T57" fmla="*/ 617 h 938"/>
              <a:gd name="T58" fmla="*/ 595 w 1323"/>
              <a:gd name="T59" fmla="*/ 580 h 938"/>
              <a:gd name="T60" fmla="*/ 659 w 1323"/>
              <a:gd name="T61" fmla="*/ 472 h 938"/>
              <a:gd name="T62" fmla="*/ 633 w 1323"/>
              <a:gd name="T63" fmla="*/ 607 h 938"/>
              <a:gd name="T64" fmla="*/ 596 w 1323"/>
              <a:gd name="T65" fmla="*/ 581 h 938"/>
              <a:gd name="T66" fmla="*/ 1075 w 1323"/>
              <a:gd name="T67" fmla="*/ 423 h 938"/>
              <a:gd name="T68" fmla="*/ 1078 w 1323"/>
              <a:gd name="T69" fmla="*/ 427 h 938"/>
              <a:gd name="T70" fmla="*/ 811 w 1323"/>
              <a:gd name="T71" fmla="*/ 726 h 938"/>
              <a:gd name="T72" fmla="*/ 525 w 1323"/>
              <a:gd name="T73" fmla="*/ 15 h 938"/>
              <a:gd name="T74" fmla="*/ 1084 w 1323"/>
              <a:gd name="T75" fmla="*/ 403 h 938"/>
              <a:gd name="T76" fmla="*/ 1072 w 1323"/>
              <a:gd name="T77" fmla="*/ 416 h 938"/>
              <a:gd name="T78" fmla="*/ 781 w 1323"/>
              <a:gd name="T79" fmla="*/ 280 h 938"/>
              <a:gd name="T80" fmla="*/ 543 w 1323"/>
              <a:gd name="T81" fmla="*/ 155 h 938"/>
              <a:gd name="T82" fmla="*/ 550 w 1323"/>
              <a:gd name="T83" fmla="*/ 350 h 938"/>
              <a:gd name="T84" fmla="*/ 533 w 1323"/>
              <a:gd name="T85" fmla="*/ 161 h 938"/>
              <a:gd name="T86" fmla="*/ 154 w 1323"/>
              <a:gd name="T87" fmla="*/ 247 h 938"/>
              <a:gd name="T88" fmla="*/ 250 w 1323"/>
              <a:gd name="T89" fmla="*/ 135 h 938"/>
              <a:gd name="T90" fmla="*/ 151 w 1323"/>
              <a:gd name="T91" fmla="*/ 248 h 938"/>
              <a:gd name="T92" fmla="*/ 150 w 1323"/>
              <a:gd name="T93" fmla="*/ 250 h 938"/>
              <a:gd name="T94" fmla="*/ 152 w 1323"/>
              <a:gd name="T95" fmla="*/ 249 h 938"/>
              <a:gd name="T96" fmla="*/ 251 w 1323"/>
              <a:gd name="T97" fmla="*/ 452 h 938"/>
              <a:gd name="T98" fmla="*/ 472 w 1323"/>
              <a:gd name="T99" fmla="*/ 806 h 938"/>
              <a:gd name="T100" fmla="*/ 255 w 1323"/>
              <a:gd name="T101" fmla="*/ 468 h 938"/>
              <a:gd name="T102" fmla="*/ 549 w 1323"/>
              <a:gd name="T103" fmla="*/ 638 h 938"/>
              <a:gd name="T104" fmla="*/ 569 w 1323"/>
              <a:gd name="T105" fmla="*/ 627 h 938"/>
              <a:gd name="T106" fmla="*/ 593 w 1323"/>
              <a:gd name="T107" fmla="*/ 626 h 938"/>
              <a:gd name="T108" fmla="*/ 593 w 1323"/>
              <a:gd name="T109" fmla="*/ 626 h 938"/>
              <a:gd name="T110" fmla="*/ 833 w 1323"/>
              <a:gd name="T111" fmla="*/ 740 h 938"/>
              <a:gd name="T112" fmla="*/ 834 w 1323"/>
              <a:gd name="T113" fmla="*/ 738 h 938"/>
              <a:gd name="T114" fmla="*/ 1196 w 1323"/>
              <a:gd name="T115" fmla="*/ 809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23" h="938">
                <a:moveTo>
                  <a:pt x="1320" y="937"/>
                </a:moveTo>
                <a:cubicBezTo>
                  <a:pt x="1323" y="937"/>
                  <a:pt x="1323" y="937"/>
                  <a:pt x="1323" y="937"/>
                </a:cubicBezTo>
                <a:cubicBezTo>
                  <a:pt x="1320" y="935"/>
                  <a:pt x="1320" y="935"/>
                  <a:pt x="1320" y="935"/>
                </a:cubicBezTo>
                <a:cubicBezTo>
                  <a:pt x="1287" y="453"/>
                  <a:pt x="1287" y="453"/>
                  <a:pt x="1287" y="453"/>
                </a:cubicBezTo>
                <a:cubicBezTo>
                  <a:pt x="1293" y="453"/>
                  <a:pt x="1298" y="447"/>
                  <a:pt x="1298" y="441"/>
                </a:cubicBezTo>
                <a:cubicBezTo>
                  <a:pt x="1298" y="434"/>
                  <a:pt x="1292" y="428"/>
                  <a:pt x="1285" y="428"/>
                </a:cubicBezTo>
                <a:cubicBezTo>
                  <a:pt x="1278" y="428"/>
                  <a:pt x="1272" y="434"/>
                  <a:pt x="1272" y="441"/>
                </a:cubicBezTo>
                <a:cubicBezTo>
                  <a:pt x="1272" y="443"/>
                  <a:pt x="1273" y="445"/>
                  <a:pt x="1274" y="447"/>
                </a:cubicBezTo>
                <a:cubicBezTo>
                  <a:pt x="833" y="727"/>
                  <a:pt x="833" y="727"/>
                  <a:pt x="833" y="727"/>
                </a:cubicBezTo>
                <a:cubicBezTo>
                  <a:pt x="832" y="726"/>
                  <a:pt x="832" y="725"/>
                  <a:pt x="831" y="725"/>
                </a:cubicBezTo>
                <a:cubicBezTo>
                  <a:pt x="837" y="717"/>
                  <a:pt x="837" y="717"/>
                  <a:pt x="837" y="717"/>
                </a:cubicBezTo>
                <a:cubicBezTo>
                  <a:pt x="1080" y="427"/>
                  <a:pt x="1080" y="427"/>
                  <a:pt x="1080" y="427"/>
                </a:cubicBezTo>
                <a:cubicBezTo>
                  <a:pt x="1081" y="428"/>
                  <a:pt x="1083" y="429"/>
                  <a:pt x="1085" y="429"/>
                </a:cubicBezTo>
                <a:cubicBezTo>
                  <a:pt x="1092" y="429"/>
                  <a:pt x="1098" y="423"/>
                  <a:pt x="1098" y="416"/>
                </a:cubicBezTo>
                <a:cubicBezTo>
                  <a:pt x="1098" y="409"/>
                  <a:pt x="1093" y="403"/>
                  <a:pt x="1086" y="403"/>
                </a:cubicBezTo>
                <a:cubicBezTo>
                  <a:pt x="1084" y="193"/>
                  <a:pt x="1084" y="193"/>
                  <a:pt x="1084" y="193"/>
                </a:cubicBezTo>
                <a:cubicBezTo>
                  <a:pt x="1084" y="193"/>
                  <a:pt x="1085" y="193"/>
                  <a:pt x="1085" y="193"/>
                </a:cubicBezTo>
                <a:cubicBezTo>
                  <a:pt x="1092" y="193"/>
                  <a:pt x="1098" y="187"/>
                  <a:pt x="1098" y="180"/>
                </a:cubicBezTo>
                <a:cubicBezTo>
                  <a:pt x="1098" y="177"/>
                  <a:pt x="1096" y="173"/>
                  <a:pt x="1094" y="171"/>
                </a:cubicBezTo>
                <a:cubicBezTo>
                  <a:pt x="1242" y="26"/>
                  <a:pt x="1242" y="26"/>
                  <a:pt x="1242" y="26"/>
                </a:cubicBezTo>
                <a:cubicBezTo>
                  <a:pt x="1244" y="28"/>
                  <a:pt x="1247" y="29"/>
                  <a:pt x="1250" y="29"/>
                </a:cubicBezTo>
                <a:cubicBezTo>
                  <a:pt x="1257" y="29"/>
                  <a:pt x="1263" y="24"/>
                  <a:pt x="1263" y="17"/>
                </a:cubicBezTo>
                <a:cubicBezTo>
                  <a:pt x="1263" y="10"/>
                  <a:pt x="1257" y="4"/>
                  <a:pt x="1250" y="4"/>
                </a:cubicBezTo>
                <a:cubicBezTo>
                  <a:pt x="1243" y="4"/>
                  <a:pt x="1238" y="10"/>
                  <a:pt x="1238" y="17"/>
                </a:cubicBezTo>
                <a:cubicBezTo>
                  <a:pt x="1238" y="20"/>
                  <a:pt x="1239" y="23"/>
                  <a:pt x="1241" y="25"/>
                </a:cubicBezTo>
                <a:cubicBezTo>
                  <a:pt x="1093" y="170"/>
                  <a:pt x="1093" y="170"/>
                  <a:pt x="1093" y="170"/>
                </a:cubicBezTo>
                <a:cubicBezTo>
                  <a:pt x="1090" y="168"/>
                  <a:pt x="1088" y="168"/>
                  <a:pt x="1085" y="168"/>
                </a:cubicBezTo>
                <a:cubicBezTo>
                  <a:pt x="1079" y="168"/>
                  <a:pt x="1075" y="171"/>
                  <a:pt x="1073" y="177"/>
                </a:cubicBezTo>
                <a:cubicBezTo>
                  <a:pt x="525" y="14"/>
                  <a:pt x="525" y="14"/>
                  <a:pt x="525" y="14"/>
                </a:cubicBezTo>
                <a:cubicBezTo>
                  <a:pt x="525" y="13"/>
                  <a:pt x="525" y="13"/>
                  <a:pt x="525" y="12"/>
                </a:cubicBezTo>
                <a:cubicBezTo>
                  <a:pt x="525" y="5"/>
                  <a:pt x="520" y="0"/>
                  <a:pt x="512" y="0"/>
                </a:cubicBezTo>
                <a:cubicBezTo>
                  <a:pt x="505" y="0"/>
                  <a:pt x="500" y="5"/>
                  <a:pt x="500" y="12"/>
                </a:cubicBezTo>
                <a:cubicBezTo>
                  <a:pt x="500" y="19"/>
                  <a:pt x="505" y="25"/>
                  <a:pt x="512" y="25"/>
                </a:cubicBezTo>
                <a:cubicBezTo>
                  <a:pt x="517" y="25"/>
                  <a:pt x="522" y="22"/>
                  <a:pt x="524" y="18"/>
                </a:cubicBezTo>
                <a:cubicBezTo>
                  <a:pt x="1073" y="412"/>
                  <a:pt x="1073" y="412"/>
                  <a:pt x="1073" y="412"/>
                </a:cubicBezTo>
                <a:cubicBezTo>
                  <a:pt x="1073" y="412"/>
                  <a:pt x="1073" y="412"/>
                  <a:pt x="1073" y="413"/>
                </a:cubicBezTo>
                <a:cubicBezTo>
                  <a:pt x="793" y="272"/>
                  <a:pt x="793" y="272"/>
                  <a:pt x="793" y="272"/>
                </a:cubicBezTo>
                <a:cubicBezTo>
                  <a:pt x="793" y="271"/>
                  <a:pt x="794" y="269"/>
                  <a:pt x="794" y="267"/>
                </a:cubicBezTo>
                <a:cubicBezTo>
                  <a:pt x="794" y="260"/>
                  <a:pt x="788" y="255"/>
                  <a:pt x="781" y="255"/>
                </a:cubicBezTo>
                <a:cubicBezTo>
                  <a:pt x="776" y="255"/>
                  <a:pt x="772" y="257"/>
                  <a:pt x="770" y="261"/>
                </a:cubicBezTo>
                <a:cubicBezTo>
                  <a:pt x="544" y="153"/>
                  <a:pt x="544" y="153"/>
                  <a:pt x="544" y="153"/>
                </a:cubicBezTo>
                <a:cubicBezTo>
                  <a:pt x="545" y="152"/>
                  <a:pt x="546" y="150"/>
                  <a:pt x="546" y="148"/>
                </a:cubicBezTo>
                <a:cubicBezTo>
                  <a:pt x="546" y="141"/>
                  <a:pt x="540" y="135"/>
                  <a:pt x="533" y="135"/>
                </a:cubicBezTo>
                <a:cubicBezTo>
                  <a:pt x="526" y="135"/>
                  <a:pt x="520" y="141"/>
                  <a:pt x="520" y="148"/>
                </a:cubicBezTo>
                <a:cubicBezTo>
                  <a:pt x="520" y="151"/>
                  <a:pt x="521" y="153"/>
                  <a:pt x="523" y="155"/>
                </a:cubicBezTo>
                <a:cubicBezTo>
                  <a:pt x="258" y="446"/>
                  <a:pt x="258" y="446"/>
                  <a:pt x="258" y="446"/>
                </a:cubicBezTo>
                <a:cubicBezTo>
                  <a:pt x="535" y="108"/>
                  <a:pt x="535" y="108"/>
                  <a:pt x="535" y="108"/>
                </a:cubicBezTo>
                <a:cubicBezTo>
                  <a:pt x="537" y="110"/>
                  <a:pt x="540" y="111"/>
                  <a:pt x="543" y="111"/>
                </a:cubicBezTo>
                <a:cubicBezTo>
                  <a:pt x="550" y="111"/>
                  <a:pt x="556" y="105"/>
                  <a:pt x="556" y="98"/>
                </a:cubicBezTo>
                <a:cubicBezTo>
                  <a:pt x="556" y="91"/>
                  <a:pt x="550" y="86"/>
                  <a:pt x="543" y="86"/>
                </a:cubicBezTo>
                <a:cubicBezTo>
                  <a:pt x="536" y="86"/>
                  <a:pt x="530" y="91"/>
                  <a:pt x="530" y="98"/>
                </a:cubicBezTo>
                <a:cubicBezTo>
                  <a:pt x="530" y="99"/>
                  <a:pt x="530" y="99"/>
                  <a:pt x="530" y="99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49" y="128"/>
                  <a:pt x="243" y="123"/>
                  <a:pt x="237" y="123"/>
                </a:cubicBezTo>
                <a:cubicBezTo>
                  <a:pt x="230" y="123"/>
                  <a:pt x="224" y="129"/>
                  <a:pt x="224" y="136"/>
                </a:cubicBezTo>
                <a:cubicBezTo>
                  <a:pt x="224" y="139"/>
                  <a:pt x="225" y="141"/>
                  <a:pt x="226" y="143"/>
                </a:cubicBezTo>
                <a:cubicBezTo>
                  <a:pt x="5" y="304"/>
                  <a:pt x="5" y="304"/>
                  <a:pt x="5" y="304"/>
                </a:cubicBezTo>
                <a:cubicBezTo>
                  <a:pt x="3" y="305"/>
                  <a:pt x="3" y="305"/>
                  <a:pt x="3" y="305"/>
                </a:cubicBezTo>
                <a:cubicBezTo>
                  <a:pt x="4" y="305"/>
                  <a:pt x="4" y="305"/>
                  <a:pt x="4" y="305"/>
                </a:cubicBezTo>
                <a:cubicBezTo>
                  <a:pt x="0" y="308"/>
                  <a:pt x="0" y="308"/>
                  <a:pt x="0" y="308"/>
                </a:cubicBezTo>
                <a:cubicBezTo>
                  <a:pt x="5" y="306"/>
                  <a:pt x="5" y="306"/>
                  <a:pt x="5" y="306"/>
                </a:cubicBezTo>
                <a:cubicBezTo>
                  <a:pt x="74" y="351"/>
                  <a:pt x="74" y="351"/>
                  <a:pt x="74" y="351"/>
                </a:cubicBezTo>
                <a:cubicBezTo>
                  <a:pt x="4" y="443"/>
                  <a:pt x="4" y="443"/>
                  <a:pt x="4" y="443"/>
                </a:cubicBezTo>
                <a:cubicBezTo>
                  <a:pt x="6" y="444"/>
                  <a:pt x="6" y="444"/>
                  <a:pt x="6" y="444"/>
                </a:cubicBezTo>
                <a:cubicBezTo>
                  <a:pt x="75" y="352"/>
                  <a:pt x="75" y="352"/>
                  <a:pt x="75" y="352"/>
                </a:cubicBezTo>
                <a:cubicBezTo>
                  <a:pt x="233" y="455"/>
                  <a:pt x="233" y="455"/>
                  <a:pt x="233" y="455"/>
                </a:cubicBezTo>
                <a:cubicBezTo>
                  <a:pt x="232" y="457"/>
                  <a:pt x="231" y="460"/>
                  <a:pt x="231" y="462"/>
                </a:cubicBezTo>
                <a:cubicBezTo>
                  <a:pt x="231" y="469"/>
                  <a:pt x="237" y="475"/>
                  <a:pt x="244" y="475"/>
                </a:cubicBezTo>
                <a:cubicBezTo>
                  <a:pt x="246" y="475"/>
                  <a:pt x="248" y="474"/>
                  <a:pt x="250" y="473"/>
                </a:cubicBezTo>
                <a:cubicBezTo>
                  <a:pt x="460" y="808"/>
                  <a:pt x="460" y="808"/>
                  <a:pt x="460" y="808"/>
                </a:cubicBezTo>
                <a:cubicBezTo>
                  <a:pt x="456" y="810"/>
                  <a:pt x="454" y="814"/>
                  <a:pt x="454" y="818"/>
                </a:cubicBezTo>
                <a:cubicBezTo>
                  <a:pt x="454" y="825"/>
                  <a:pt x="460" y="831"/>
                  <a:pt x="467" y="831"/>
                </a:cubicBezTo>
                <a:cubicBezTo>
                  <a:pt x="474" y="831"/>
                  <a:pt x="480" y="825"/>
                  <a:pt x="480" y="818"/>
                </a:cubicBezTo>
                <a:cubicBezTo>
                  <a:pt x="480" y="813"/>
                  <a:pt x="477" y="809"/>
                  <a:pt x="474" y="807"/>
                </a:cubicBezTo>
                <a:cubicBezTo>
                  <a:pt x="556" y="650"/>
                  <a:pt x="556" y="650"/>
                  <a:pt x="556" y="650"/>
                </a:cubicBezTo>
                <a:cubicBezTo>
                  <a:pt x="558" y="650"/>
                  <a:pt x="560" y="651"/>
                  <a:pt x="562" y="651"/>
                </a:cubicBezTo>
                <a:cubicBezTo>
                  <a:pt x="569" y="651"/>
                  <a:pt x="574" y="645"/>
                  <a:pt x="574" y="638"/>
                </a:cubicBezTo>
                <a:cubicBezTo>
                  <a:pt x="574" y="637"/>
                  <a:pt x="574" y="635"/>
                  <a:pt x="574" y="634"/>
                </a:cubicBezTo>
                <a:cubicBezTo>
                  <a:pt x="591" y="627"/>
                  <a:pt x="591" y="627"/>
                  <a:pt x="591" y="627"/>
                </a:cubicBezTo>
                <a:cubicBezTo>
                  <a:pt x="810" y="730"/>
                  <a:pt x="810" y="730"/>
                  <a:pt x="810" y="730"/>
                </a:cubicBezTo>
                <a:cubicBezTo>
                  <a:pt x="809" y="731"/>
                  <a:pt x="809" y="732"/>
                  <a:pt x="809" y="733"/>
                </a:cubicBezTo>
                <a:cubicBezTo>
                  <a:pt x="809" y="737"/>
                  <a:pt x="811" y="741"/>
                  <a:pt x="814" y="743"/>
                </a:cubicBezTo>
                <a:cubicBezTo>
                  <a:pt x="662" y="936"/>
                  <a:pt x="662" y="936"/>
                  <a:pt x="662" y="936"/>
                </a:cubicBezTo>
                <a:cubicBezTo>
                  <a:pt x="661" y="937"/>
                  <a:pt x="661" y="937"/>
                  <a:pt x="661" y="937"/>
                </a:cubicBezTo>
                <a:cubicBezTo>
                  <a:pt x="1319" y="937"/>
                  <a:pt x="1319" y="937"/>
                  <a:pt x="1319" y="937"/>
                </a:cubicBezTo>
                <a:cubicBezTo>
                  <a:pt x="1320" y="938"/>
                  <a:pt x="1320" y="938"/>
                  <a:pt x="1320" y="938"/>
                </a:cubicBezTo>
                <a:lnTo>
                  <a:pt x="1320" y="937"/>
                </a:lnTo>
                <a:close/>
                <a:moveTo>
                  <a:pt x="1318" y="934"/>
                </a:moveTo>
                <a:cubicBezTo>
                  <a:pt x="1197" y="808"/>
                  <a:pt x="1197" y="808"/>
                  <a:pt x="1197" y="808"/>
                </a:cubicBezTo>
                <a:cubicBezTo>
                  <a:pt x="1199" y="806"/>
                  <a:pt x="1200" y="803"/>
                  <a:pt x="1200" y="800"/>
                </a:cubicBezTo>
                <a:cubicBezTo>
                  <a:pt x="1200" y="795"/>
                  <a:pt x="1197" y="790"/>
                  <a:pt x="1192" y="788"/>
                </a:cubicBezTo>
                <a:cubicBezTo>
                  <a:pt x="1283" y="453"/>
                  <a:pt x="1283" y="453"/>
                  <a:pt x="1283" y="453"/>
                </a:cubicBezTo>
                <a:cubicBezTo>
                  <a:pt x="1283" y="454"/>
                  <a:pt x="1284" y="454"/>
                  <a:pt x="1285" y="454"/>
                </a:cubicBezTo>
                <a:cubicBezTo>
                  <a:pt x="1285" y="454"/>
                  <a:pt x="1285" y="454"/>
                  <a:pt x="1285" y="454"/>
                </a:cubicBezTo>
                <a:lnTo>
                  <a:pt x="1318" y="934"/>
                </a:lnTo>
                <a:close/>
                <a:moveTo>
                  <a:pt x="1275" y="448"/>
                </a:moveTo>
                <a:cubicBezTo>
                  <a:pt x="1276" y="451"/>
                  <a:pt x="1278" y="452"/>
                  <a:pt x="1281" y="453"/>
                </a:cubicBezTo>
                <a:cubicBezTo>
                  <a:pt x="1190" y="788"/>
                  <a:pt x="1190" y="788"/>
                  <a:pt x="1190" y="788"/>
                </a:cubicBezTo>
                <a:cubicBezTo>
                  <a:pt x="1189" y="787"/>
                  <a:pt x="1188" y="787"/>
                  <a:pt x="1187" y="787"/>
                </a:cubicBezTo>
                <a:cubicBezTo>
                  <a:pt x="1181" y="787"/>
                  <a:pt x="1176" y="791"/>
                  <a:pt x="1175" y="797"/>
                </a:cubicBezTo>
                <a:cubicBezTo>
                  <a:pt x="834" y="736"/>
                  <a:pt x="834" y="736"/>
                  <a:pt x="834" y="736"/>
                </a:cubicBezTo>
                <a:cubicBezTo>
                  <a:pt x="835" y="735"/>
                  <a:pt x="835" y="734"/>
                  <a:pt x="835" y="733"/>
                </a:cubicBezTo>
                <a:cubicBezTo>
                  <a:pt x="835" y="731"/>
                  <a:pt x="834" y="730"/>
                  <a:pt x="834" y="728"/>
                </a:cubicBezTo>
                <a:lnTo>
                  <a:pt x="1275" y="448"/>
                </a:lnTo>
                <a:close/>
                <a:moveTo>
                  <a:pt x="256" y="459"/>
                </a:moveTo>
                <a:cubicBezTo>
                  <a:pt x="552" y="351"/>
                  <a:pt x="552" y="351"/>
                  <a:pt x="552" y="351"/>
                </a:cubicBezTo>
                <a:cubicBezTo>
                  <a:pt x="769" y="272"/>
                  <a:pt x="769" y="272"/>
                  <a:pt x="769" y="272"/>
                </a:cubicBezTo>
                <a:cubicBezTo>
                  <a:pt x="770" y="275"/>
                  <a:pt x="772" y="277"/>
                  <a:pt x="774" y="278"/>
                </a:cubicBezTo>
                <a:cubicBezTo>
                  <a:pt x="660" y="470"/>
                  <a:pt x="660" y="470"/>
                  <a:pt x="660" y="470"/>
                </a:cubicBezTo>
                <a:cubicBezTo>
                  <a:pt x="480" y="492"/>
                  <a:pt x="480" y="492"/>
                  <a:pt x="480" y="492"/>
                </a:cubicBezTo>
                <a:cubicBezTo>
                  <a:pt x="479" y="486"/>
                  <a:pt x="473" y="481"/>
                  <a:pt x="467" y="481"/>
                </a:cubicBezTo>
                <a:cubicBezTo>
                  <a:pt x="460" y="481"/>
                  <a:pt x="454" y="487"/>
                  <a:pt x="454" y="494"/>
                </a:cubicBezTo>
                <a:cubicBezTo>
                  <a:pt x="454" y="501"/>
                  <a:pt x="460" y="507"/>
                  <a:pt x="467" y="507"/>
                </a:cubicBezTo>
                <a:cubicBezTo>
                  <a:pt x="471" y="507"/>
                  <a:pt x="475" y="505"/>
                  <a:pt x="477" y="502"/>
                </a:cubicBezTo>
                <a:cubicBezTo>
                  <a:pt x="594" y="581"/>
                  <a:pt x="594" y="581"/>
                  <a:pt x="594" y="581"/>
                </a:cubicBezTo>
                <a:cubicBezTo>
                  <a:pt x="573" y="617"/>
                  <a:pt x="573" y="617"/>
                  <a:pt x="573" y="617"/>
                </a:cubicBezTo>
                <a:cubicBezTo>
                  <a:pt x="256" y="467"/>
                  <a:pt x="256" y="467"/>
                  <a:pt x="256" y="467"/>
                </a:cubicBezTo>
                <a:cubicBezTo>
                  <a:pt x="256" y="465"/>
                  <a:pt x="257" y="464"/>
                  <a:pt x="257" y="462"/>
                </a:cubicBezTo>
                <a:cubicBezTo>
                  <a:pt x="257" y="461"/>
                  <a:pt x="256" y="460"/>
                  <a:pt x="256" y="459"/>
                </a:cubicBezTo>
                <a:close/>
                <a:moveTo>
                  <a:pt x="595" y="580"/>
                </a:moveTo>
                <a:cubicBezTo>
                  <a:pt x="478" y="501"/>
                  <a:pt x="478" y="501"/>
                  <a:pt x="478" y="501"/>
                </a:cubicBezTo>
                <a:cubicBezTo>
                  <a:pt x="479" y="499"/>
                  <a:pt x="480" y="496"/>
                  <a:pt x="480" y="494"/>
                </a:cubicBezTo>
                <a:cubicBezTo>
                  <a:pt x="480" y="494"/>
                  <a:pt x="480" y="494"/>
                  <a:pt x="480" y="493"/>
                </a:cubicBezTo>
                <a:cubicBezTo>
                  <a:pt x="659" y="472"/>
                  <a:pt x="659" y="472"/>
                  <a:pt x="659" y="472"/>
                </a:cubicBezTo>
                <a:cubicBezTo>
                  <a:pt x="631" y="519"/>
                  <a:pt x="631" y="519"/>
                  <a:pt x="631" y="519"/>
                </a:cubicBezTo>
                <a:lnTo>
                  <a:pt x="595" y="580"/>
                </a:lnTo>
                <a:close/>
                <a:moveTo>
                  <a:pt x="596" y="582"/>
                </a:moveTo>
                <a:cubicBezTo>
                  <a:pt x="633" y="607"/>
                  <a:pt x="633" y="607"/>
                  <a:pt x="633" y="607"/>
                </a:cubicBezTo>
                <a:cubicBezTo>
                  <a:pt x="591" y="625"/>
                  <a:pt x="591" y="625"/>
                  <a:pt x="591" y="625"/>
                </a:cubicBezTo>
                <a:cubicBezTo>
                  <a:pt x="575" y="617"/>
                  <a:pt x="575" y="617"/>
                  <a:pt x="575" y="617"/>
                </a:cubicBezTo>
                <a:lnTo>
                  <a:pt x="596" y="582"/>
                </a:lnTo>
                <a:close/>
                <a:moveTo>
                  <a:pt x="596" y="581"/>
                </a:moveTo>
                <a:cubicBezTo>
                  <a:pt x="634" y="517"/>
                  <a:pt x="634" y="517"/>
                  <a:pt x="634" y="517"/>
                </a:cubicBezTo>
                <a:cubicBezTo>
                  <a:pt x="661" y="471"/>
                  <a:pt x="661" y="471"/>
                  <a:pt x="661" y="471"/>
                </a:cubicBezTo>
                <a:cubicBezTo>
                  <a:pt x="1074" y="422"/>
                  <a:pt x="1074" y="422"/>
                  <a:pt x="1074" y="422"/>
                </a:cubicBezTo>
                <a:cubicBezTo>
                  <a:pt x="1074" y="422"/>
                  <a:pt x="1074" y="423"/>
                  <a:pt x="1075" y="423"/>
                </a:cubicBezTo>
                <a:cubicBezTo>
                  <a:pt x="635" y="607"/>
                  <a:pt x="635" y="607"/>
                  <a:pt x="635" y="607"/>
                </a:cubicBezTo>
                <a:lnTo>
                  <a:pt x="596" y="581"/>
                </a:lnTo>
                <a:close/>
                <a:moveTo>
                  <a:pt x="1076" y="424"/>
                </a:moveTo>
                <a:cubicBezTo>
                  <a:pt x="1076" y="425"/>
                  <a:pt x="1077" y="426"/>
                  <a:pt x="1078" y="427"/>
                </a:cubicBezTo>
                <a:cubicBezTo>
                  <a:pt x="839" y="713"/>
                  <a:pt x="839" y="713"/>
                  <a:pt x="839" y="713"/>
                </a:cubicBezTo>
                <a:cubicBezTo>
                  <a:pt x="830" y="724"/>
                  <a:pt x="830" y="724"/>
                  <a:pt x="830" y="724"/>
                </a:cubicBezTo>
                <a:cubicBezTo>
                  <a:pt x="828" y="722"/>
                  <a:pt x="825" y="720"/>
                  <a:pt x="822" y="720"/>
                </a:cubicBezTo>
                <a:cubicBezTo>
                  <a:pt x="817" y="720"/>
                  <a:pt x="813" y="723"/>
                  <a:pt x="811" y="726"/>
                </a:cubicBezTo>
                <a:cubicBezTo>
                  <a:pt x="636" y="608"/>
                  <a:pt x="636" y="608"/>
                  <a:pt x="636" y="608"/>
                </a:cubicBezTo>
                <a:lnTo>
                  <a:pt x="1076" y="424"/>
                </a:lnTo>
                <a:close/>
                <a:moveTo>
                  <a:pt x="524" y="17"/>
                </a:moveTo>
                <a:cubicBezTo>
                  <a:pt x="525" y="16"/>
                  <a:pt x="525" y="16"/>
                  <a:pt x="525" y="15"/>
                </a:cubicBezTo>
                <a:cubicBezTo>
                  <a:pt x="1073" y="178"/>
                  <a:pt x="1073" y="178"/>
                  <a:pt x="1073" y="178"/>
                </a:cubicBezTo>
                <a:cubicBezTo>
                  <a:pt x="1073" y="179"/>
                  <a:pt x="1072" y="180"/>
                  <a:pt x="1072" y="180"/>
                </a:cubicBezTo>
                <a:cubicBezTo>
                  <a:pt x="1072" y="186"/>
                  <a:pt x="1077" y="191"/>
                  <a:pt x="1082" y="193"/>
                </a:cubicBezTo>
                <a:cubicBezTo>
                  <a:pt x="1084" y="403"/>
                  <a:pt x="1084" y="403"/>
                  <a:pt x="1084" y="403"/>
                </a:cubicBezTo>
                <a:cubicBezTo>
                  <a:pt x="1080" y="403"/>
                  <a:pt x="1076" y="406"/>
                  <a:pt x="1074" y="410"/>
                </a:cubicBezTo>
                <a:lnTo>
                  <a:pt x="524" y="17"/>
                </a:lnTo>
                <a:close/>
                <a:moveTo>
                  <a:pt x="1073" y="414"/>
                </a:moveTo>
                <a:cubicBezTo>
                  <a:pt x="1073" y="415"/>
                  <a:pt x="1072" y="415"/>
                  <a:pt x="1072" y="416"/>
                </a:cubicBezTo>
                <a:cubicBezTo>
                  <a:pt x="1072" y="417"/>
                  <a:pt x="1073" y="419"/>
                  <a:pt x="1073" y="420"/>
                </a:cubicBezTo>
                <a:cubicBezTo>
                  <a:pt x="662" y="470"/>
                  <a:pt x="662" y="470"/>
                  <a:pt x="662" y="470"/>
                </a:cubicBezTo>
                <a:cubicBezTo>
                  <a:pt x="775" y="279"/>
                  <a:pt x="775" y="279"/>
                  <a:pt x="775" y="279"/>
                </a:cubicBezTo>
                <a:cubicBezTo>
                  <a:pt x="777" y="280"/>
                  <a:pt x="779" y="280"/>
                  <a:pt x="781" y="280"/>
                </a:cubicBezTo>
                <a:cubicBezTo>
                  <a:pt x="786" y="280"/>
                  <a:pt x="790" y="278"/>
                  <a:pt x="792" y="274"/>
                </a:cubicBezTo>
                <a:lnTo>
                  <a:pt x="1073" y="414"/>
                </a:lnTo>
                <a:close/>
                <a:moveTo>
                  <a:pt x="533" y="161"/>
                </a:moveTo>
                <a:cubicBezTo>
                  <a:pt x="537" y="161"/>
                  <a:pt x="541" y="158"/>
                  <a:pt x="543" y="155"/>
                </a:cubicBezTo>
                <a:cubicBezTo>
                  <a:pt x="769" y="263"/>
                  <a:pt x="769" y="263"/>
                  <a:pt x="769" y="263"/>
                </a:cubicBezTo>
                <a:cubicBezTo>
                  <a:pt x="768" y="264"/>
                  <a:pt x="768" y="266"/>
                  <a:pt x="768" y="267"/>
                </a:cubicBezTo>
                <a:cubicBezTo>
                  <a:pt x="768" y="269"/>
                  <a:pt x="768" y="270"/>
                  <a:pt x="769" y="271"/>
                </a:cubicBezTo>
                <a:cubicBezTo>
                  <a:pt x="550" y="350"/>
                  <a:pt x="550" y="350"/>
                  <a:pt x="550" y="350"/>
                </a:cubicBezTo>
                <a:cubicBezTo>
                  <a:pt x="255" y="457"/>
                  <a:pt x="255" y="457"/>
                  <a:pt x="255" y="457"/>
                </a:cubicBezTo>
                <a:cubicBezTo>
                  <a:pt x="255" y="456"/>
                  <a:pt x="254" y="454"/>
                  <a:pt x="253" y="453"/>
                </a:cubicBezTo>
                <a:cubicBezTo>
                  <a:pt x="524" y="157"/>
                  <a:pt x="524" y="157"/>
                  <a:pt x="524" y="157"/>
                </a:cubicBezTo>
                <a:cubicBezTo>
                  <a:pt x="526" y="159"/>
                  <a:pt x="529" y="161"/>
                  <a:pt x="533" y="161"/>
                </a:cubicBezTo>
                <a:close/>
                <a:moveTo>
                  <a:pt x="530" y="101"/>
                </a:moveTo>
                <a:cubicBezTo>
                  <a:pt x="530" y="101"/>
                  <a:pt x="531" y="102"/>
                  <a:pt x="531" y="102"/>
                </a:cubicBezTo>
                <a:cubicBezTo>
                  <a:pt x="316" y="185"/>
                  <a:pt x="316" y="185"/>
                  <a:pt x="316" y="185"/>
                </a:cubicBezTo>
                <a:cubicBezTo>
                  <a:pt x="154" y="247"/>
                  <a:pt x="154" y="247"/>
                  <a:pt x="154" y="247"/>
                </a:cubicBezTo>
                <a:cubicBezTo>
                  <a:pt x="230" y="147"/>
                  <a:pt x="230" y="147"/>
                  <a:pt x="230" y="147"/>
                </a:cubicBezTo>
                <a:cubicBezTo>
                  <a:pt x="232" y="148"/>
                  <a:pt x="234" y="149"/>
                  <a:pt x="237" y="149"/>
                </a:cubicBezTo>
                <a:cubicBezTo>
                  <a:pt x="244" y="149"/>
                  <a:pt x="250" y="143"/>
                  <a:pt x="250" y="136"/>
                </a:cubicBezTo>
                <a:cubicBezTo>
                  <a:pt x="250" y="136"/>
                  <a:pt x="250" y="135"/>
                  <a:pt x="250" y="135"/>
                </a:cubicBezTo>
                <a:lnTo>
                  <a:pt x="530" y="101"/>
                </a:lnTo>
                <a:close/>
                <a:moveTo>
                  <a:pt x="227" y="144"/>
                </a:moveTo>
                <a:cubicBezTo>
                  <a:pt x="228" y="145"/>
                  <a:pt x="228" y="145"/>
                  <a:pt x="229" y="146"/>
                </a:cubicBezTo>
                <a:cubicBezTo>
                  <a:pt x="151" y="248"/>
                  <a:pt x="151" y="248"/>
                  <a:pt x="151" y="248"/>
                </a:cubicBezTo>
                <a:cubicBezTo>
                  <a:pt x="11" y="302"/>
                  <a:pt x="11" y="302"/>
                  <a:pt x="11" y="302"/>
                </a:cubicBezTo>
                <a:lnTo>
                  <a:pt x="227" y="144"/>
                </a:lnTo>
                <a:close/>
                <a:moveTo>
                  <a:pt x="7" y="305"/>
                </a:moveTo>
                <a:cubicBezTo>
                  <a:pt x="150" y="250"/>
                  <a:pt x="150" y="250"/>
                  <a:pt x="150" y="250"/>
                </a:cubicBezTo>
                <a:cubicBezTo>
                  <a:pt x="75" y="350"/>
                  <a:pt x="75" y="350"/>
                  <a:pt x="75" y="350"/>
                </a:cubicBezTo>
                <a:lnTo>
                  <a:pt x="7" y="305"/>
                </a:lnTo>
                <a:close/>
                <a:moveTo>
                  <a:pt x="76" y="351"/>
                </a:moveTo>
                <a:cubicBezTo>
                  <a:pt x="152" y="249"/>
                  <a:pt x="152" y="249"/>
                  <a:pt x="152" y="249"/>
                </a:cubicBezTo>
                <a:cubicBezTo>
                  <a:pt x="320" y="185"/>
                  <a:pt x="320" y="185"/>
                  <a:pt x="320" y="185"/>
                </a:cubicBezTo>
                <a:cubicBezTo>
                  <a:pt x="531" y="104"/>
                  <a:pt x="531" y="104"/>
                  <a:pt x="531" y="104"/>
                </a:cubicBezTo>
                <a:cubicBezTo>
                  <a:pt x="532" y="105"/>
                  <a:pt x="533" y="106"/>
                  <a:pt x="534" y="107"/>
                </a:cubicBezTo>
                <a:cubicBezTo>
                  <a:pt x="251" y="452"/>
                  <a:pt x="251" y="452"/>
                  <a:pt x="251" y="452"/>
                </a:cubicBezTo>
                <a:cubicBezTo>
                  <a:pt x="249" y="450"/>
                  <a:pt x="247" y="449"/>
                  <a:pt x="244" y="449"/>
                </a:cubicBezTo>
                <a:cubicBezTo>
                  <a:pt x="240" y="449"/>
                  <a:pt x="236" y="451"/>
                  <a:pt x="234" y="454"/>
                </a:cubicBezTo>
                <a:lnTo>
                  <a:pt x="76" y="351"/>
                </a:lnTo>
                <a:close/>
                <a:moveTo>
                  <a:pt x="472" y="806"/>
                </a:moveTo>
                <a:cubicBezTo>
                  <a:pt x="471" y="806"/>
                  <a:pt x="469" y="805"/>
                  <a:pt x="467" y="805"/>
                </a:cubicBezTo>
                <a:cubicBezTo>
                  <a:pt x="465" y="805"/>
                  <a:pt x="463" y="806"/>
                  <a:pt x="461" y="807"/>
                </a:cubicBezTo>
                <a:cubicBezTo>
                  <a:pt x="251" y="472"/>
                  <a:pt x="251" y="472"/>
                  <a:pt x="251" y="472"/>
                </a:cubicBezTo>
                <a:cubicBezTo>
                  <a:pt x="253" y="471"/>
                  <a:pt x="254" y="470"/>
                  <a:pt x="255" y="468"/>
                </a:cubicBezTo>
                <a:cubicBezTo>
                  <a:pt x="573" y="618"/>
                  <a:pt x="573" y="618"/>
                  <a:pt x="573" y="618"/>
                </a:cubicBezTo>
                <a:cubicBezTo>
                  <a:pt x="567" y="627"/>
                  <a:pt x="567" y="627"/>
                  <a:pt x="567" y="627"/>
                </a:cubicBezTo>
                <a:cubicBezTo>
                  <a:pt x="566" y="626"/>
                  <a:pt x="564" y="625"/>
                  <a:pt x="562" y="625"/>
                </a:cubicBezTo>
                <a:cubicBezTo>
                  <a:pt x="555" y="625"/>
                  <a:pt x="549" y="631"/>
                  <a:pt x="549" y="638"/>
                </a:cubicBezTo>
                <a:cubicBezTo>
                  <a:pt x="549" y="643"/>
                  <a:pt x="551" y="647"/>
                  <a:pt x="555" y="649"/>
                </a:cubicBezTo>
                <a:lnTo>
                  <a:pt x="472" y="806"/>
                </a:lnTo>
                <a:close/>
                <a:moveTo>
                  <a:pt x="573" y="632"/>
                </a:moveTo>
                <a:cubicBezTo>
                  <a:pt x="572" y="630"/>
                  <a:pt x="571" y="629"/>
                  <a:pt x="569" y="627"/>
                </a:cubicBezTo>
                <a:cubicBezTo>
                  <a:pt x="574" y="619"/>
                  <a:pt x="574" y="619"/>
                  <a:pt x="574" y="619"/>
                </a:cubicBezTo>
                <a:cubicBezTo>
                  <a:pt x="589" y="626"/>
                  <a:pt x="589" y="626"/>
                  <a:pt x="589" y="626"/>
                </a:cubicBezTo>
                <a:lnTo>
                  <a:pt x="573" y="632"/>
                </a:lnTo>
                <a:close/>
                <a:moveTo>
                  <a:pt x="593" y="626"/>
                </a:moveTo>
                <a:cubicBezTo>
                  <a:pt x="634" y="608"/>
                  <a:pt x="634" y="608"/>
                  <a:pt x="634" y="608"/>
                </a:cubicBezTo>
                <a:cubicBezTo>
                  <a:pt x="810" y="728"/>
                  <a:pt x="810" y="728"/>
                  <a:pt x="810" y="728"/>
                </a:cubicBezTo>
                <a:cubicBezTo>
                  <a:pt x="810" y="728"/>
                  <a:pt x="810" y="728"/>
                  <a:pt x="810" y="728"/>
                </a:cubicBezTo>
                <a:lnTo>
                  <a:pt x="593" y="626"/>
                </a:lnTo>
                <a:close/>
                <a:moveTo>
                  <a:pt x="664" y="935"/>
                </a:moveTo>
                <a:cubicBezTo>
                  <a:pt x="815" y="744"/>
                  <a:pt x="815" y="744"/>
                  <a:pt x="815" y="744"/>
                </a:cubicBezTo>
                <a:cubicBezTo>
                  <a:pt x="817" y="745"/>
                  <a:pt x="819" y="746"/>
                  <a:pt x="822" y="746"/>
                </a:cubicBezTo>
                <a:cubicBezTo>
                  <a:pt x="827" y="746"/>
                  <a:pt x="831" y="744"/>
                  <a:pt x="833" y="740"/>
                </a:cubicBezTo>
                <a:cubicBezTo>
                  <a:pt x="1315" y="935"/>
                  <a:pt x="1315" y="935"/>
                  <a:pt x="1315" y="935"/>
                </a:cubicBezTo>
                <a:lnTo>
                  <a:pt x="664" y="935"/>
                </a:lnTo>
                <a:close/>
                <a:moveTo>
                  <a:pt x="833" y="739"/>
                </a:moveTo>
                <a:cubicBezTo>
                  <a:pt x="834" y="738"/>
                  <a:pt x="834" y="738"/>
                  <a:pt x="834" y="738"/>
                </a:cubicBezTo>
                <a:cubicBezTo>
                  <a:pt x="1175" y="798"/>
                  <a:pt x="1175" y="798"/>
                  <a:pt x="1175" y="798"/>
                </a:cubicBezTo>
                <a:cubicBezTo>
                  <a:pt x="1175" y="799"/>
                  <a:pt x="1174" y="799"/>
                  <a:pt x="1174" y="800"/>
                </a:cubicBezTo>
                <a:cubicBezTo>
                  <a:pt x="1174" y="807"/>
                  <a:pt x="1180" y="813"/>
                  <a:pt x="1187" y="813"/>
                </a:cubicBezTo>
                <a:cubicBezTo>
                  <a:pt x="1191" y="813"/>
                  <a:pt x="1193" y="812"/>
                  <a:pt x="1196" y="809"/>
                </a:cubicBezTo>
                <a:cubicBezTo>
                  <a:pt x="1316" y="934"/>
                  <a:pt x="1316" y="934"/>
                  <a:pt x="1316" y="934"/>
                </a:cubicBezTo>
                <a:lnTo>
                  <a:pt x="833" y="739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latin typeface="+mn-ea"/>
            </a:endParaRPr>
          </a:p>
        </p:txBody>
      </p:sp>
      <p:sp>
        <p:nvSpPr>
          <p:cNvPr id="10" name="Freeform 72"/>
          <p:cNvSpPr>
            <a:spLocks noEditPoints="1"/>
          </p:cNvSpPr>
          <p:nvPr/>
        </p:nvSpPr>
        <p:spPr bwMode="auto">
          <a:xfrm rot="5400000">
            <a:off x="9465427" y="-1723769"/>
            <a:ext cx="5082827" cy="3609473"/>
          </a:xfrm>
          <a:custGeom>
            <a:avLst/>
            <a:gdLst>
              <a:gd name="T0" fmla="*/ 1287 w 1323"/>
              <a:gd name="T1" fmla="*/ 453 h 938"/>
              <a:gd name="T2" fmla="*/ 1274 w 1323"/>
              <a:gd name="T3" fmla="*/ 447 h 938"/>
              <a:gd name="T4" fmla="*/ 1080 w 1323"/>
              <a:gd name="T5" fmla="*/ 427 h 938"/>
              <a:gd name="T6" fmla="*/ 1084 w 1323"/>
              <a:gd name="T7" fmla="*/ 193 h 938"/>
              <a:gd name="T8" fmla="*/ 1242 w 1323"/>
              <a:gd name="T9" fmla="*/ 26 h 938"/>
              <a:gd name="T10" fmla="*/ 1238 w 1323"/>
              <a:gd name="T11" fmla="*/ 17 h 938"/>
              <a:gd name="T12" fmla="*/ 1073 w 1323"/>
              <a:gd name="T13" fmla="*/ 177 h 938"/>
              <a:gd name="T14" fmla="*/ 500 w 1323"/>
              <a:gd name="T15" fmla="*/ 12 h 938"/>
              <a:gd name="T16" fmla="*/ 1073 w 1323"/>
              <a:gd name="T17" fmla="*/ 413 h 938"/>
              <a:gd name="T18" fmla="*/ 770 w 1323"/>
              <a:gd name="T19" fmla="*/ 261 h 938"/>
              <a:gd name="T20" fmla="*/ 520 w 1323"/>
              <a:gd name="T21" fmla="*/ 148 h 938"/>
              <a:gd name="T22" fmla="*/ 543 w 1323"/>
              <a:gd name="T23" fmla="*/ 111 h 938"/>
              <a:gd name="T24" fmla="*/ 530 w 1323"/>
              <a:gd name="T25" fmla="*/ 99 h 938"/>
              <a:gd name="T26" fmla="*/ 226 w 1323"/>
              <a:gd name="T27" fmla="*/ 143 h 938"/>
              <a:gd name="T28" fmla="*/ 0 w 1323"/>
              <a:gd name="T29" fmla="*/ 308 h 938"/>
              <a:gd name="T30" fmla="*/ 6 w 1323"/>
              <a:gd name="T31" fmla="*/ 444 h 938"/>
              <a:gd name="T32" fmla="*/ 244 w 1323"/>
              <a:gd name="T33" fmla="*/ 475 h 938"/>
              <a:gd name="T34" fmla="*/ 467 w 1323"/>
              <a:gd name="T35" fmla="*/ 831 h 938"/>
              <a:gd name="T36" fmla="*/ 562 w 1323"/>
              <a:gd name="T37" fmla="*/ 651 h 938"/>
              <a:gd name="T38" fmla="*/ 810 w 1323"/>
              <a:gd name="T39" fmla="*/ 730 h 938"/>
              <a:gd name="T40" fmla="*/ 661 w 1323"/>
              <a:gd name="T41" fmla="*/ 937 h 938"/>
              <a:gd name="T42" fmla="*/ 1318 w 1323"/>
              <a:gd name="T43" fmla="*/ 934 h 938"/>
              <a:gd name="T44" fmla="*/ 1283 w 1323"/>
              <a:gd name="T45" fmla="*/ 453 h 938"/>
              <a:gd name="T46" fmla="*/ 1275 w 1323"/>
              <a:gd name="T47" fmla="*/ 448 h 938"/>
              <a:gd name="T48" fmla="*/ 1175 w 1323"/>
              <a:gd name="T49" fmla="*/ 797 h 938"/>
              <a:gd name="T50" fmla="*/ 1275 w 1323"/>
              <a:gd name="T51" fmla="*/ 448 h 938"/>
              <a:gd name="T52" fmla="*/ 774 w 1323"/>
              <a:gd name="T53" fmla="*/ 278 h 938"/>
              <a:gd name="T54" fmla="*/ 454 w 1323"/>
              <a:gd name="T55" fmla="*/ 494 h 938"/>
              <a:gd name="T56" fmla="*/ 573 w 1323"/>
              <a:gd name="T57" fmla="*/ 617 h 938"/>
              <a:gd name="T58" fmla="*/ 595 w 1323"/>
              <a:gd name="T59" fmla="*/ 580 h 938"/>
              <a:gd name="T60" fmla="*/ 659 w 1323"/>
              <a:gd name="T61" fmla="*/ 472 h 938"/>
              <a:gd name="T62" fmla="*/ 633 w 1323"/>
              <a:gd name="T63" fmla="*/ 607 h 938"/>
              <a:gd name="T64" fmla="*/ 596 w 1323"/>
              <a:gd name="T65" fmla="*/ 581 h 938"/>
              <a:gd name="T66" fmla="*/ 1075 w 1323"/>
              <a:gd name="T67" fmla="*/ 423 h 938"/>
              <a:gd name="T68" fmla="*/ 1078 w 1323"/>
              <a:gd name="T69" fmla="*/ 427 h 938"/>
              <a:gd name="T70" fmla="*/ 811 w 1323"/>
              <a:gd name="T71" fmla="*/ 726 h 938"/>
              <a:gd name="T72" fmla="*/ 525 w 1323"/>
              <a:gd name="T73" fmla="*/ 15 h 938"/>
              <a:gd name="T74" fmla="*/ 1084 w 1323"/>
              <a:gd name="T75" fmla="*/ 403 h 938"/>
              <a:gd name="T76" fmla="*/ 1072 w 1323"/>
              <a:gd name="T77" fmla="*/ 416 h 938"/>
              <a:gd name="T78" fmla="*/ 781 w 1323"/>
              <a:gd name="T79" fmla="*/ 280 h 938"/>
              <a:gd name="T80" fmla="*/ 543 w 1323"/>
              <a:gd name="T81" fmla="*/ 155 h 938"/>
              <a:gd name="T82" fmla="*/ 550 w 1323"/>
              <a:gd name="T83" fmla="*/ 350 h 938"/>
              <a:gd name="T84" fmla="*/ 533 w 1323"/>
              <a:gd name="T85" fmla="*/ 161 h 938"/>
              <a:gd name="T86" fmla="*/ 154 w 1323"/>
              <a:gd name="T87" fmla="*/ 247 h 938"/>
              <a:gd name="T88" fmla="*/ 250 w 1323"/>
              <a:gd name="T89" fmla="*/ 135 h 938"/>
              <a:gd name="T90" fmla="*/ 151 w 1323"/>
              <a:gd name="T91" fmla="*/ 248 h 938"/>
              <a:gd name="T92" fmla="*/ 150 w 1323"/>
              <a:gd name="T93" fmla="*/ 250 h 938"/>
              <a:gd name="T94" fmla="*/ 152 w 1323"/>
              <a:gd name="T95" fmla="*/ 249 h 938"/>
              <a:gd name="T96" fmla="*/ 251 w 1323"/>
              <a:gd name="T97" fmla="*/ 452 h 938"/>
              <a:gd name="T98" fmla="*/ 472 w 1323"/>
              <a:gd name="T99" fmla="*/ 806 h 938"/>
              <a:gd name="T100" fmla="*/ 255 w 1323"/>
              <a:gd name="T101" fmla="*/ 468 h 938"/>
              <a:gd name="T102" fmla="*/ 549 w 1323"/>
              <a:gd name="T103" fmla="*/ 638 h 938"/>
              <a:gd name="T104" fmla="*/ 569 w 1323"/>
              <a:gd name="T105" fmla="*/ 627 h 938"/>
              <a:gd name="T106" fmla="*/ 593 w 1323"/>
              <a:gd name="T107" fmla="*/ 626 h 938"/>
              <a:gd name="T108" fmla="*/ 593 w 1323"/>
              <a:gd name="T109" fmla="*/ 626 h 938"/>
              <a:gd name="T110" fmla="*/ 833 w 1323"/>
              <a:gd name="T111" fmla="*/ 740 h 938"/>
              <a:gd name="T112" fmla="*/ 834 w 1323"/>
              <a:gd name="T113" fmla="*/ 738 h 938"/>
              <a:gd name="T114" fmla="*/ 1196 w 1323"/>
              <a:gd name="T115" fmla="*/ 809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23" h="938">
                <a:moveTo>
                  <a:pt x="1320" y="937"/>
                </a:moveTo>
                <a:cubicBezTo>
                  <a:pt x="1323" y="937"/>
                  <a:pt x="1323" y="937"/>
                  <a:pt x="1323" y="937"/>
                </a:cubicBezTo>
                <a:cubicBezTo>
                  <a:pt x="1320" y="935"/>
                  <a:pt x="1320" y="935"/>
                  <a:pt x="1320" y="935"/>
                </a:cubicBezTo>
                <a:cubicBezTo>
                  <a:pt x="1287" y="453"/>
                  <a:pt x="1287" y="453"/>
                  <a:pt x="1287" y="453"/>
                </a:cubicBezTo>
                <a:cubicBezTo>
                  <a:pt x="1293" y="453"/>
                  <a:pt x="1298" y="447"/>
                  <a:pt x="1298" y="441"/>
                </a:cubicBezTo>
                <a:cubicBezTo>
                  <a:pt x="1298" y="434"/>
                  <a:pt x="1292" y="428"/>
                  <a:pt x="1285" y="428"/>
                </a:cubicBezTo>
                <a:cubicBezTo>
                  <a:pt x="1278" y="428"/>
                  <a:pt x="1272" y="434"/>
                  <a:pt x="1272" y="441"/>
                </a:cubicBezTo>
                <a:cubicBezTo>
                  <a:pt x="1272" y="443"/>
                  <a:pt x="1273" y="445"/>
                  <a:pt x="1274" y="447"/>
                </a:cubicBezTo>
                <a:cubicBezTo>
                  <a:pt x="833" y="727"/>
                  <a:pt x="833" y="727"/>
                  <a:pt x="833" y="727"/>
                </a:cubicBezTo>
                <a:cubicBezTo>
                  <a:pt x="832" y="726"/>
                  <a:pt x="832" y="725"/>
                  <a:pt x="831" y="725"/>
                </a:cubicBezTo>
                <a:cubicBezTo>
                  <a:pt x="837" y="717"/>
                  <a:pt x="837" y="717"/>
                  <a:pt x="837" y="717"/>
                </a:cubicBezTo>
                <a:cubicBezTo>
                  <a:pt x="1080" y="427"/>
                  <a:pt x="1080" y="427"/>
                  <a:pt x="1080" y="427"/>
                </a:cubicBezTo>
                <a:cubicBezTo>
                  <a:pt x="1081" y="428"/>
                  <a:pt x="1083" y="429"/>
                  <a:pt x="1085" y="429"/>
                </a:cubicBezTo>
                <a:cubicBezTo>
                  <a:pt x="1092" y="429"/>
                  <a:pt x="1098" y="423"/>
                  <a:pt x="1098" y="416"/>
                </a:cubicBezTo>
                <a:cubicBezTo>
                  <a:pt x="1098" y="409"/>
                  <a:pt x="1093" y="403"/>
                  <a:pt x="1086" y="403"/>
                </a:cubicBezTo>
                <a:cubicBezTo>
                  <a:pt x="1084" y="193"/>
                  <a:pt x="1084" y="193"/>
                  <a:pt x="1084" y="193"/>
                </a:cubicBezTo>
                <a:cubicBezTo>
                  <a:pt x="1084" y="193"/>
                  <a:pt x="1085" y="193"/>
                  <a:pt x="1085" y="193"/>
                </a:cubicBezTo>
                <a:cubicBezTo>
                  <a:pt x="1092" y="193"/>
                  <a:pt x="1098" y="187"/>
                  <a:pt x="1098" y="180"/>
                </a:cubicBezTo>
                <a:cubicBezTo>
                  <a:pt x="1098" y="177"/>
                  <a:pt x="1096" y="173"/>
                  <a:pt x="1094" y="171"/>
                </a:cubicBezTo>
                <a:cubicBezTo>
                  <a:pt x="1242" y="26"/>
                  <a:pt x="1242" y="26"/>
                  <a:pt x="1242" y="26"/>
                </a:cubicBezTo>
                <a:cubicBezTo>
                  <a:pt x="1244" y="28"/>
                  <a:pt x="1247" y="29"/>
                  <a:pt x="1250" y="29"/>
                </a:cubicBezTo>
                <a:cubicBezTo>
                  <a:pt x="1257" y="29"/>
                  <a:pt x="1263" y="24"/>
                  <a:pt x="1263" y="17"/>
                </a:cubicBezTo>
                <a:cubicBezTo>
                  <a:pt x="1263" y="10"/>
                  <a:pt x="1257" y="4"/>
                  <a:pt x="1250" y="4"/>
                </a:cubicBezTo>
                <a:cubicBezTo>
                  <a:pt x="1243" y="4"/>
                  <a:pt x="1238" y="10"/>
                  <a:pt x="1238" y="17"/>
                </a:cubicBezTo>
                <a:cubicBezTo>
                  <a:pt x="1238" y="20"/>
                  <a:pt x="1239" y="23"/>
                  <a:pt x="1241" y="25"/>
                </a:cubicBezTo>
                <a:cubicBezTo>
                  <a:pt x="1093" y="170"/>
                  <a:pt x="1093" y="170"/>
                  <a:pt x="1093" y="170"/>
                </a:cubicBezTo>
                <a:cubicBezTo>
                  <a:pt x="1090" y="168"/>
                  <a:pt x="1088" y="168"/>
                  <a:pt x="1085" y="168"/>
                </a:cubicBezTo>
                <a:cubicBezTo>
                  <a:pt x="1079" y="168"/>
                  <a:pt x="1075" y="171"/>
                  <a:pt x="1073" y="177"/>
                </a:cubicBezTo>
                <a:cubicBezTo>
                  <a:pt x="525" y="14"/>
                  <a:pt x="525" y="14"/>
                  <a:pt x="525" y="14"/>
                </a:cubicBezTo>
                <a:cubicBezTo>
                  <a:pt x="525" y="13"/>
                  <a:pt x="525" y="13"/>
                  <a:pt x="525" y="12"/>
                </a:cubicBezTo>
                <a:cubicBezTo>
                  <a:pt x="525" y="5"/>
                  <a:pt x="520" y="0"/>
                  <a:pt x="512" y="0"/>
                </a:cubicBezTo>
                <a:cubicBezTo>
                  <a:pt x="505" y="0"/>
                  <a:pt x="500" y="5"/>
                  <a:pt x="500" y="12"/>
                </a:cubicBezTo>
                <a:cubicBezTo>
                  <a:pt x="500" y="19"/>
                  <a:pt x="505" y="25"/>
                  <a:pt x="512" y="25"/>
                </a:cubicBezTo>
                <a:cubicBezTo>
                  <a:pt x="517" y="25"/>
                  <a:pt x="522" y="22"/>
                  <a:pt x="524" y="18"/>
                </a:cubicBezTo>
                <a:cubicBezTo>
                  <a:pt x="1073" y="412"/>
                  <a:pt x="1073" y="412"/>
                  <a:pt x="1073" y="412"/>
                </a:cubicBezTo>
                <a:cubicBezTo>
                  <a:pt x="1073" y="412"/>
                  <a:pt x="1073" y="412"/>
                  <a:pt x="1073" y="413"/>
                </a:cubicBezTo>
                <a:cubicBezTo>
                  <a:pt x="793" y="272"/>
                  <a:pt x="793" y="272"/>
                  <a:pt x="793" y="272"/>
                </a:cubicBezTo>
                <a:cubicBezTo>
                  <a:pt x="793" y="271"/>
                  <a:pt x="794" y="269"/>
                  <a:pt x="794" y="267"/>
                </a:cubicBezTo>
                <a:cubicBezTo>
                  <a:pt x="794" y="260"/>
                  <a:pt x="788" y="255"/>
                  <a:pt x="781" y="255"/>
                </a:cubicBezTo>
                <a:cubicBezTo>
                  <a:pt x="776" y="255"/>
                  <a:pt x="772" y="257"/>
                  <a:pt x="770" y="261"/>
                </a:cubicBezTo>
                <a:cubicBezTo>
                  <a:pt x="544" y="153"/>
                  <a:pt x="544" y="153"/>
                  <a:pt x="544" y="153"/>
                </a:cubicBezTo>
                <a:cubicBezTo>
                  <a:pt x="545" y="152"/>
                  <a:pt x="546" y="150"/>
                  <a:pt x="546" y="148"/>
                </a:cubicBezTo>
                <a:cubicBezTo>
                  <a:pt x="546" y="141"/>
                  <a:pt x="540" y="135"/>
                  <a:pt x="533" y="135"/>
                </a:cubicBezTo>
                <a:cubicBezTo>
                  <a:pt x="526" y="135"/>
                  <a:pt x="520" y="141"/>
                  <a:pt x="520" y="148"/>
                </a:cubicBezTo>
                <a:cubicBezTo>
                  <a:pt x="520" y="151"/>
                  <a:pt x="521" y="153"/>
                  <a:pt x="523" y="155"/>
                </a:cubicBezTo>
                <a:cubicBezTo>
                  <a:pt x="258" y="446"/>
                  <a:pt x="258" y="446"/>
                  <a:pt x="258" y="446"/>
                </a:cubicBezTo>
                <a:cubicBezTo>
                  <a:pt x="535" y="108"/>
                  <a:pt x="535" y="108"/>
                  <a:pt x="535" y="108"/>
                </a:cubicBezTo>
                <a:cubicBezTo>
                  <a:pt x="537" y="110"/>
                  <a:pt x="540" y="111"/>
                  <a:pt x="543" y="111"/>
                </a:cubicBezTo>
                <a:cubicBezTo>
                  <a:pt x="550" y="111"/>
                  <a:pt x="556" y="105"/>
                  <a:pt x="556" y="98"/>
                </a:cubicBezTo>
                <a:cubicBezTo>
                  <a:pt x="556" y="91"/>
                  <a:pt x="550" y="86"/>
                  <a:pt x="543" y="86"/>
                </a:cubicBezTo>
                <a:cubicBezTo>
                  <a:pt x="536" y="86"/>
                  <a:pt x="530" y="91"/>
                  <a:pt x="530" y="98"/>
                </a:cubicBezTo>
                <a:cubicBezTo>
                  <a:pt x="530" y="99"/>
                  <a:pt x="530" y="99"/>
                  <a:pt x="530" y="99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49" y="128"/>
                  <a:pt x="243" y="123"/>
                  <a:pt x="237" y="123"/>
                </a:cubicBezTo>
                <a:cubicBezTo>
                  <a:pt x="230" y="123"/>
                  <a:pt x="224" y="129"/>
                  <a:pt x="224" y="136"/>
                </a:cubicBezTo>
                <a:cubicBezTo>
                  <a:pt x="224" y="139"/>
                  <a:pt x="225" y="141"/>
                  <a:pt x="226" y="143"/>
                </a:cubicBezTo>
                <a:cubicBezTo>
                  <a:pt x="5" y="304"/>
                  <a:pt x="5" y="304"/>
                  <a:pt x="5" y="304"/>
                </a:cubicBezTo>
                <a:cubicBezTo>
                  <a:pt x="3" y="305"/>
                  <a:pt x="3" y="305"/>
                  <a:pt x="3" y="305"/>
                </a:cubicBezTo>
                <a:cubicBezTo>
                  <a:pt x="4" y="305"/>
                  <a:pt x="4" y="305"/>
                  <a:pt x="4" y="305"/>
                </a:cubicBezTo>
                <a:cubicBezTo>
                  <a:pt x="0" y="308"/>
                  <a:pt x="0" y="308"/>
                  <a:pt x="0" y="308"/>
                </a:cubicBezTo>
                <a:cubicBezTo>
                  <a:pt x="5" y="306"/>
                  <a:pt x="5" y="306"/>
                  <a:pt x="5" y="306"/>
                </a:cubicBezTo>
                <a:cubicBezTo>
                  <a:pt x="74" y="351"/>
                  <a:pt x="74" y="351"/>
                  <a:pt x="74" y="351"/>
                </a:cubicBezTo>
                <a:cubicBezTo>
                  <a:pt x="4" y="443"/>
                  <a:pt x="4" y="443"/>
                  <a:pt x="4" y="443"/>
                </a:cubicBezTo>
                <a:cubicBezTo>
                  <a:pt x="6" y="444"/>
                  <a:pt x="6" y="444"/>
                  <a:pt x="6" y="444"/>
                </a:cubicBezTo>
                <a:cubicBezTo>
                  <a:pt x="75" y="352"/>
                  <a:pt x="75" y="352"/>
                  <a:pt x="75" y="352"/>
                </a:cubicBezTo>
                <a:cubicBezTo>
                  <a:pt x="233" y="455"/>
                  <a:pt x="233" y="455"/>
                  <a:pt x="233" y="455"/>
                </a:cubicBezTo>
                <a:cubicBezTo>
                  <a:pt x="232" y="457"/>
                  <a:pt x="231" y="460"/>
                  <a:pt x="231" y="462"/>
                </a:cubicBezTo>
                <a:cubicBezTo>
                  <a:pt x="231" y="469"/>
                  <a:pt x="237" y="475"/>
                  <a:pt x="244" y="475"/>
                </a:cubicBezTo>
                <a:cubicBezTo>
                  <a:pt x="246" y="475"/>
                  <a:pt x="248" y="474"/>
                  <a:pt x="250" y="473"/>
                </a:cubicBezTo>
                <a:cubicBezTo>
                  <a:pt x="460" y="808"/>
                  <a:pt x="460" y="808"/>
                  <a:pt x="460" y="808"/>
                </a:cubicBezTo>
                <a:cubicBezTo>
                  <a:pt x="456" y="810"/>
                  <a:pt x="454" y="814"/>
                  <a:pt x="454" y="818"/>
                </a:cubicBezTo>
                <a:cubicBezTo>
                  <a:pt x="454" y="825"/>
                  <a:pt x="460" y="831"/>
                  <a:pt x="467" y="831"/>
                </a:cubicBezTo>
                <a:cubicBezTo>
                  <a:pt x="474" y="831"/>
                  <a:pt x="480" y="825"/>
                  <a:pt x="480" y="818"/>
                </a:cubicBezTo>
                <a:cubicBezTo>
                  <a:pt x="480" y="813"/>
                  <a:pt x="477" y="809"/>
                  <a:pt x="474" y="807"/>
                </a:cubicBezTo>
                <a:cubicBezTo>
                  <a:pt x="556" y="650"/>
                  <a:pt x="556" y="650"/>
                  <a:pt x="556" y="650"/>
                </a:cubicBezTo>
                <a:cubicBezTo>
                  <a:pt x="558" y="650"/>
                  <a:pt x="560" y="651"/>
                  <a:pt x="562" y="651"/>
                </a:cubicBezTo>
                <a:cubicBezTo>
                  <a:pt x="569" y="651"/>
                  <a:pt x="574" y="645"/>
                  <a:pt x="574" y="638"/>
                </a:cubicBezTo>
                <a:cubicBezTo>
                  <a:pt x="574" y="637"/>
                  <a:pt x="574" y="635"/>
                  <a:pt x="574" y="634"/>
                </a:cubicBezTo>
                <a:cubicBezTo>
                  <a:pt x="591" y="627"/>
                  <a:pt x="591" y="627"/>
                  <a:pt x="591" y="627"/>
                </a:cubicBezTo>
                <a:cubicBezTo>
                  <a:pt x="810" y="730"/>
                  <a:pt x="810" y="730"/>
                  <a:pt x="810" y="730"/>
                </a:cubicBezTo>
                <a:cubicBezTo>
                  <a:pt x="809" y="731"/>
                  <a:pt x="809" y="732"/>
                  <a:pt x="809" y="733"/>
                </a:cubicBezTo>
                <a:cubicBezTo>
                  <a:pt x="809" y="737"/>
                  <a:pt x="811" y="741"/>
                  <a:pt x="814" y="743"/>
                </a:cubicBezTo>
                <a:cubicBezTo>
                  <a:pt x="662" y="936"/>
                  <a:pt x="662" y="936"/>
                  <a:pt x="662" y="936"/>
                </a:cubicBezTo>
                <a:cubicBezTo>
                  <a:pt x="661" y="937"/>
                  <a:pt x="661" y="937"/>
                  <a:pt x="661" y="937"/>
                </a:cubicBezTo>
                <a:cubicBezTo>
                  <a:pt x="1319" y="937"/>
                  <a:pt x="1319" y="937"/>
                  <a:pt x="1319" y="937"/>
                </a:cubicBezTo>
                <a:cubicBezTo>
                  <a:pt x="1320" y="938"/>
                  <a:pt x="1320" y="938"/>
                  <a:pt x="1320" y="938"/>
                </a:cubicBezTo>
                <a:lnTo>
                  <a:pt x="1320" y="937"/>
                </a:lnTo>
                <a:close/>
                <a:moveTo>
                  <a:pt x="1318" y="934"/>
                </a:moveTo>
                <a:cubicBezTo>
                  <a:pt x="1197" y="808"/>
                  <a:pt x="1197" y="808"/>
                  <a:pt x="1197" y="808"/>
                </a:cubicBezTo>
                <a:cubicBezTo>
                  <a:pt x="1199" y="806"/>
                  <a:pt x="1200" y="803"/>
                  <a:pt x="1200" y="800"/>
                </a:cubicBezTo>
                <a:cubicBezTo>
                  <a:pt x="1200" y="795"/>
                  <a:pt x="1197" y="790"/>
                  <a:pt x="1192" y="788"/>
                </a:cubicBezTo>
                <a:cubicBezTo>
                  <a:pt x="1283" y="453"/>
                  <a:pt x="1283" y="453"/>
                  <a:pt x="1283" y="453"/>
                </a:cubicBezTo>
                <a:cubicBezTo>
                  <a:pt x="1283" y="454"/>
                  <a:pt x="1284" y="454"/>
                  <a:pt x="1285" y="454"/>
                </a:cubicBezTo>
                <a:cubicBezTo>
                  <a:pt x="1285" y="454"/>
                  <a:pt x="1285" y="454"/>
                  <a:pt x="1285" y="454"/>
                </a:cubicBezTo>
                <a:lnTo>
                  <a:pt x="1318" y="934"/>
                </a:lnTo>
                <a:close/>
                <a:moveTo>
                  <a:pt x="1275" y="448"/>
                </a:moveTo>
                <a:cubicBezTo>
                  <a:pt x="1276" y="451"/>
                  <a:pt x="1278" y="452"/>
                  <a:pt x="1281" y="453"/>
                </a:cubicBezTo>
                <a:cubicBezTo>
                  <a:pt x="1190" y="788"/>
                  <a:pt x="1190" y="788"/>
                  <a:pt x="1190" y="788"/>
                </a:cubicBezTo>
                <a:cubicBezTo>
                  <a:pt x="1189" y="787"/>
                  <a:pt x="1188" y="787"/>
                  <a:pt x="1187" y="787"/>
                </a:cubicBezTo>
                <a:cubicBezTo>
                  <a:pt x="1181" y="787"/>
                  <a:pt x="1176" y="791"/>
                  <a:pt x="1175" y="797"/>
                </a:cubicBezTo>
                <a:cubicBezTo>
                  <a:pt x="834" y="736"/>
                  <a:pt x="834" y="736"/>
                  <a:pt x="834" y="736"/>
                </a:cubicBezTo>
                <a:cubicBezTo>
                  <a:pt x="835" y="735"/>
                  <a:pt x="835" y="734"/>
                  <a:pt x="835" y="733"/>
                </a:cubicBezTo>
                <a:cubicBezTo>
                  <a:pt x="835" y="731"/>
                  <a:pt x="834" y="730"/>
                  <a:pt x="834" y="728"/>
                </a:cubicBezTo>
                <a:lnTo>
                  <a:pt x="1275" y="448"/>
                </a:lnTo>
                <a:close/>
                <a:moveTo>
                  <a:pt x="256" y="459"/>
                </a:moveTo>
                <a:cubicBezTo>
                  <a:pt x="552" y="351"/>
                  <a:pt x="552" y="351"/>
                  <a:pt x="552" y="351"/>
                </a:cubicBezTo>
                <a:cubicBezTo>
                  <a:pt x="769" y="272"/>
                  <a:pt x="769" y="272"/>
                  <a:pt x="769" y="272"/>
                </a:cubicBezTo>
                <a:cubicBezTo>
                  <a:pt x="770" y="275"/>
                  <a:pt x="772" y="277"/>
                  <a:pt x="774" y="278"/>
                </a:cubicBezTo>
                <a:cubicBezTo>
                  <a:pt x="660" y="470"/>
                  <a:pt x="660" y="470"/>
                  <a:pt x="660" y="470"/>
                </a:cubicBezTo>
                <a:cubicBezTo>
                  <a:pt x="480" y="492"/>
                  <a:pt x="480" y="492"/>
                  <a:pt x="480" y="492"/>
                </a:cubicBezTo>
                <a:cubicBezTo>
                  <a:pt x="479" y="486"/>
                  <a:pt x="473" y="481"/>
                  <a:pt x="467" y="481"/>
                </a:cubicBezTo>
                <a:cubicBezTo>
                  <a:pt x="460" y="481"/>
                  <a:pt x="454" y="487"/>
                  <a:pt x="454" y="494"/>
                </a:cubicBezTo>
                <a:cubicBezTo>
                  <a:pt x="454" y="501"/>
                  <a:pt x="460" y="507"/>
                  <a:pt x="467" y="507"/>
                </a:cubicBezTo>
                <a:cubicBezTo>
                  <a:pt x="471" y="507"/>
                  <a:pt x="475" y="505"/>
                  <a:pt x="477" y="502"/>
                </a:cubicBezTo>
                <a:cubicBezTo>
                  <a:pt x="594" y="581"/>
                  <a:pt x="594" y="581"/>
                  <a:pt x="594" y="581"/>
                </a:cubicBezTo>
                <a:cubicBezTo>
                  <a:pt x="573" y="617"/>
                  <a:pt x="573" y="617"/>
                  <a:pt x="573" y="617"/>
                </a:cubicBezTo>
                <a:cubicBezTo>
                  <a:pt x="256" y="467"/>
                  <a:pt x="256" y="467"/>
                  <a:pt x="256" y="467"/>
                </a:cubicBezTo>
                <a:cubicBezTo>
                  <a:pt x="256" y="465"/>
                  <a:pt x="257" y="464"/>
                  <a:pt x="257" y="462"/>
                </a:cubicBezTo>
                <a:cubicBezTo>
                  <a:pt x="257" y="461"/>
                  <a:pt x="256" y="460"/>
                  <a:pt x="256" y="459"/>
                </a:cubicBezTo>
                <a:close/>
                <a:moveTo>
                  <a:pt x="595" y="580"/>
                </a:moveTo>
                <a:cubicBezTo>
                  <a:pt x="478" y="501"/>
                  <a:pt x="478" y="501"/>
                  <a:pt x="478" y="501"/>
                </a:cubicBezTo>
                <a:cubicBezTo>
                  <a:pt x="479" y="499"/>
                  <a:pt x="480" y="496"/>
                  <a:pt x="480" y="494"/>
                </a:cubicBezTo>
                <a:cubicBezTo>
                  <a:pt x="480" y="494"/>
                  <a:pt x="480" y="494"/>
                  <a:pt x="480" y="493"/>
                </a:cubicBezTo>
                <a:cubicBezTo>
                  <a:pt x="659" y="472"/>
                  <a:pt x="659" y="472"/>
                  <a:pt x="659" y="472"/>
                </a:cubicBezTo>
                <a:cubicBezTo>
                  <a:pt x="631" y="519"/>
                  <a:pt x="631" y="519"/>
                  <a:pt x="631" y="519"/>
                </a:cubicBezTo>
                <a:lnTo>
                  <a:pt x="595" y="580"/>
                </a:lnTo>
                <a:close/>
                <a:moveTo>
                  <a:pt x="596" y="582"/>
                </a:moveTo>
                <a:cubicBezTo>
                  <a:pt x="633" y="607"/>
                  <a:pt x="633" y="607"/>
                  <a:pt x="633" y="607"/>
                </a:cubicBezTo>
                <a:cubicBezTo>
                  <a:pt x="591" y="625"/>
                  <a:pt x="591" y="625"/>
                  <a:pt x="591" y="625"/>
                </a:cubicBezTo>
                <a:cubicBezTo>
                  <a:pt x="575" y="617"/>
                  <a:pt x="575" y="617"/>
                  <a:pt x="575" y="617"/>
                </a:cubicBezTo>
                <a:lnTo>
                  <a:pt x="596" y="582"/>
                </a:lnTo>
                <a:close/>
                <a:moveTo>
                  <a:pt x="596" y="581"/>
                </a:moveTo>
                <a:cubicBezTo>
                  <a:pt x="634" y="517"/>
                  <a:pt x="634" y="517"/>
                  <a:pt x="634" y="517"/>
                </a:cubicBezTo>
                <a:cubicBezTo>
                  <a:pt x="661" y="471"/>
                  <a:pt x="661" y="471"/>
                  <a:pt x="661" y="471"/>
                </a:cubicBezTo>
                <a:cubicBezTo>
                  <a:pt x="1074" y="422"/>
                  <a:pt x="1074" y="422"/>
                  <a:pt x="1074" y="422"/>
                </a:cubicBezTo>
                <a:cubicBezTo>
                  <a:pt x="1074" y="422"/>
                  <a:pt x="1074" y="423"/>
                  <a:pt x="1075" y="423"/>
                </a:cubicBezTo>
                <a:cubicBezTo>
                  <a:pt x="635" y="607"/>
                  <a:pt x="635" y="607"/>
                  <a:pt x="635" y="607"/>
                </a:cubicBezTo>
                <a:lnTo>
                  <a:pt x="596" y="581"/>
                </a:lnTo>
                <a:close/>
                <a:moveTo>
                  <a:pt x="1076" y="424"/>
                </a:moveTo>
                <a:cubicBezTo>
                  <a:pt x="1076" y="425"/>
                  <a:pt x="1077" y="426"/>
                  <a:pt x="1078" y="427"/>
                </a:cubicBezTo>
                <a:cubicBezTo>
                  <a:pt x="839" y="713"/>
                  <a:pt x="839" y="713"/>
                  <a:pt x="839" y="713"/>
                </a:cubicBezTo>
                <a:cubicBezTo>
                  <a:pt x="830" y="724"/>
                  <a:pt x="830" y="724"/>
                  <a:pt x="830" y="724"/>
                </a:cubicBezTo>
                <a:cubicBezTo>
                  <a:pt x="828" y="722"/>
                  <a:pt x="825" y="720"/>
                  <a:pt x="822" y="720"/>
                </a:cubicBezTo>
                <a:cubicBezTo>
                  <a:pt x="817" y="720"/>
                  <a:pt x="813" y="723"/>
                  <a:pt x="811" y="726"/>
                </a:cubicBezTo>
                <a:cubicBezTo>
                  <a:pt x="636" y="608"/>
                  <a:pt x="636" y="608"/>
                  <a:pt x="636" y="608"/>
                </a:cubicBezTo>
                <a:lnTo>
                  <a:pt x="1076" y="424"/>
                </a:lnTo>
                <a:close/>
                <a:moveTo>
                  <a:pt x="524" y="17"/>
                </a:moveTo>
                <a:cubicBezTo>
                  <a:pt x="525" y="16"/>
                  <a:pt x="525" y="16"/>
                  <a:pt x="525" y="15"/>
                </a:cubicBezTo>
                <a:cubicBezTo>
                  <a:pt x="1073" y="178"/>
                  <a:pt x="1073" y="178"/>
                  <a:pt x="1073" y="178"/>
                </a:cubicBezTo>
                <a:cubicBezTo>
                  <a:pt x="1073" y="179"/>
                  <a:pt x="1072" y="180"/>
                  <a:pt x="1072" y="180"/>
                </a:cubicBezTo>
                <a:cubicBezTo>
                  <a:pt x="1072" y="186"/>
                  <a:pt x="1077" y="191"/>
                  <a:pt x="1082" y="193"/>
                </a:cubicBezTo>
                <a:cubicBezTo>
                  <a:pt x="1084" y="403"/>
                  <a:pt x="1084" y="403"/>
                  <a:pt x="1084" y="403"/>
                </a:cubicBezTo>
                <a:cubicBezTo>
                  <a:pt x="1080" y="403"/>
                  <a:pt x="1076" y="406"/>
                  <a:pt x="1074" y="410"/>
                </a:cubicBezTo>
                <a:lnTo>
                  <a:pt x="524" y="17"/>
                </a:lnTo>
                <a:close/>
                <a:moveTo>
                  <a:pt x="1073" y="414"/>
                </a:moveTo>
                <a:cubicBezTo>
                  <a:pt x="1073" y="415"/>
                  <a:pt x="1072" y="415"/>
                  <a:pt x="1072" y="416"/>
                </a:cubicBezTo>
                <a:cubicBezTo>
                  <a:pt x="1072" y="417"/>
                  <a:pt x="1073" y="419"/>
                  <a:pt x="1073" y="420"/>
                </a:cubicBezTo>
                <a:cubicBezTo>
                  <a:pt x="662" y="470"/>
                  <a:pt x="662" y="470"/>
                  <a:pt x="662" y="470"/>
                </a:cubicBezTo>
                <a:cubicBezTo>
                  <a:pt x="775" y="279"/>
                  <a:pt x="775" y="279"/>
                  <a:pt x="775" y="279"/>
                </a:cubicBezTo>
                <a:cubicBezTo>
                  <a:pt x="777" y="280"/>
                  <a:pt x="779" y="280"/>
                  <a:pt x="781" y="280"/>
                </a:cubicBezTo>
                <a:cubicBezTo>
                  <a:pt x="786" y="280"/>
                  <a:pt x="790" y="278"/>
                  <a:pt x="792" y="274"/>
                </a:cubicBezTo>
                <a:lnTo>
                  <a:pt x="1073" y="414"/>
                </a:lnTo>
                <a:close/>
                <a:moveTo>
                  <a:pt x="533" y="161"/>
                </a:moveTo>
                <a:cubicBezTo>
                  <a:pt x="537" y="161"/>
                  <a:pt x="541" y="158"/>
                  <a:pt x="543" y="155"/>
                </a:cubicBezTo>
                <a:cubicBezTo>
                  <a:pt x="769" y="263"/>
                  <a:pt x="769" y="263"/>
                  <a:pt x="769" y="263"/>
                </a:cubicBezTo>
                <a:cubicBezTo>
                  <a:pt x="768" y="264"/>
                  <a:pt x="768" y="266"/>
                  <a:pt x="768" y="267"/>
                </a:cubicBezTo>
                <a:cubicBezTo>
                  <a:pt x="768" y="269"/>
                  <a:pt x="768" y="270"/>
                  <a:pt x="769" y="271"/>
                </a:cubicBezTo>
                <a:cubicBezTo>
                  <a:pt x="550" y="350"/>
                  <a:pt x="550" y="350"/>
                  <a:pt x="550" y="350"/>
                </a:cubicBezTo>
                <a:cubicBezTo>
                  <a:pt x="255" y="457"/>
                  <a:pt x="255" y="457"/>
                  <a:pt x="255" y="457"/>
                </a:cubicBezTo>
                <a:cubicBezTo>
                  <a:pt x="255" y="456"/>
                  <a:pt x="254" y="454"/>
                  <a:pt x="253" y="453"/>
                </a:cubicBezTo>
                <a:cubicBezTo>
                  <a:pt x="524" y="157"/>
                  <a:pt x="524" y="157"/>
                  <a:pt x="524" y="157"/>
                </a:cubicBezTo>
                <a:cubicBezTo>
                  <a:pt x="526" y="159"/>
                  <a:pt x="529" y="161"/>
                  <a:pt x="533" y="161"/>
                </a:cubicBezTo>
                <a:close/>
                <a:moveTo>
                  <a:pt x="530" y="101"/>
                </a:moveTo>
                <a:cubicBezTo>
                  <a:pt x="530" y="101"/>
                  <a:pt x="531" y="102"/>
                  <a:pt x="531" y="102"/>
                </a:cubicBezTo>
                <a:cubicBezTo>
                  <a:pt x="316" y="185"/>
                  <a:pt x="316" y="185"/>
                  <a:pt x="316" y="185"/>
                </a:cubicBezTo>
                <a:cubicBezTo>
                  <a:pt x="154" y="247"/>
                  <a:pt x="154" y="247"/>
                  <a:pt x="154" y="247"/>
                </a:cubicBezTo>
                <a:cubicBezTo>
                  <a:pt x="230" y="147"/>
                  <a:pt x="230" y="147"/>
                  <a:pt x="230" y="147"/>
                </a:cubicBezTo>
                <a:cubicBezTo>
                  <a:pt x="232" y="148"/>
                  <a:pt x="234" y="149"/>
                  <a:pt x="237" y="149"/>
                </a:cubicBezTo>
                <a:cubicBezTo>
                  <a:pt x="244" y="149"/>
                  <a:pt x="250" y="143"/>
                  <a:pt x="250" y="136"/>
                </a:cubicBezTo>
                <a:cubicBezTo>
                  <a:pt x="250" y="136"/>
                  <a:pt x="250" y="135"/>
                  <a:pt x="250" y="135"/>
                </a:cubicBezTo>
                <a:lnTo>
                  <a:pt x="530" y="101"/>
                </a:lnTo>
                <a:close/>
                <a:moveTo>
                  <a:pt x="227" y="144"/>
                </a:moveTo>
                <a:cubicBezTo>
                  <a:pt x="228" y="145"/>
                  <a:pt x="228" y="145"/>
                  <a:pt x="229" y="146"/>
                </a:cubicBezTo>
                <a:cubicBezTo>
                  <a:pt x="151" y="248"/>
                  <a:pt x="151" y="248"/>
                  <a:pt x="151" y="248"/>
                </a:cubicBezTo>
                <a:cubicBezTo>
                  <a:pt x="11" y="302"/>
                  <a:pt x="11" y="302"/>
                  <a:pt x="11" y="302"/>
                </a:cubicBezTo>
                <a:lnTo>
                  <a:pt x="227" y="144"/>
                </a:lnTo>
                <a:close/>
                <a:moveTo>
                  <a:pt x="7" y="305"/>
                </a:moveTo>
                <a:cubicBezTo>
                  <a:pt x="150" y="250"/>
                  <a:pt x="150" y="250"/>
                  <a:pt x="150" y="250"/>
                </a:cubicBezTo>
                <a:cubicBezTo>
                  <a:pt x="75" y="350"/>
                  <a:pt x="75" y="350"/>
                  <a:pt x="75" y="350"/>
                </a:cubicBezTo>
                <a:lnTo>
                  <a:pt x="7" y="305"/>
                </a:lnTo>
                <a:close/>
                <a:moveTo>
                  <a:pt x="76" y="351"/>
                </a:moveTo>
                <a:cubicBezTo>
                  <a:pt x="152" y="249"/>
                  <a:pt x="152" y="249"/>
                  <a:pt x="152" y="249"/>
                </a:cubicBezTo>
                <a:cubicBezTo>
                  <a:pt x="320" y="185"/>
                  <a:pt x="320" y="185"/>
                  <a:pt x="320" y="185"/>
                </a:cubicBezTo>
                <a:cubicBezTo>
                  <a:pt x="531" y="104"/>
                  <a:pt x="531" y="104"/>
                  <a:pt x="531" y="104"/>
                </a:cubicBezTo>
                <a:cubicBezTo>
                  <a:pt x="532" y="105"/>
                  <a:pt x="533" y="106"/>
                  <a:pt x="534" y="107"/>
                </a:cubicBezTo>
                <a:cubicBezTo>
                  <a:pt x="251" y="452"/>
                  <a:pt x="251" y="452"/>
                  <a:pt x="251" y="452"/>
                </a:cubicBezTo>
                <a:cubicBezTo>
                  <a:pt x="249" y="450"/>
                  <a:pt x="247" y="449"/>
                  <a:pt x="244" y="449"/>
                </a:cubicBezTo>
                <a:cubicBezTo>
                  <a:pt x="240" y="449"/>
                  <a:pt x="236" y="451"/>
                  <a:pt x="234" y="454"/>
                </a:cubicBezTo>
                <a:lnTo>
                  <a:pt x="76" y="351"/>
                </a:lnTo>
                <a:close/>
                <a:moveTo>
                  <a:pt x="472" y="806"/>
                </a:moveTo>
                <a:cubicBezTo>
                  <a:pt x="471" y="806"/>
                  <a:pt x="469" y="805"/>
                  <a:pt x="467" y="805"/>
                </a:cubicBezTo>
                <a:cubicBezTo>
                  <a:pt x="465" y="805"/>
                  <a:pt x="463" y="806"/>
                  <a:pt x="461" y="807"/>
                </a:cubicBezTo>
                <a:cubicBezTo>
                  <a:pt x="251" y="472"/>
                  <a:pt x="251" y="472"/>
                  <a:pt x="251" y="472"/>
                </a:cubicBezTo>
                <a:cubicBezTo>
                  <a:pt x="253" y="471"/>
                  <a:pt x="254" y="470"/>
                  <a:pt x="255" y="468"/>
                </a:cubicBezTo>
                <a:cubicBezTo>
                  <a:pt x="573" y="618"/>
                  <a:pt x="573" y="618"/>
                  <a:pt x="573" y="618"/>
                </a:cubicBezTo>
                <a:cubicBezTo>
                  <a:pt x="567" y="627"/>
                  <a:pt x="567" y="627"/>
                  <a:pt x="567" y="627"/>
                </a:cubicBezTo>
                <a:cubicBezTo>
                  <a:pt x="566" y="626"/>
                  <a:pt x="564" y="625"/>
                  <a:pt x="562" y="625"/>
                </a:cubicBezTo>
                <a:cubicBezTo>
                  <a:pt x="555" y="625"/>
                  <a:pt x="549" y="631"/>
                  <a:pt x="549" y="638"/>
                </a:cubicBezTo>
                <a:cubicBezTo>
                  <a:pt x="549" y="643"/>
                  <a:pt x="551" y="647"/>
                  <a:pt x="555" y="649"/>
                </a:cubicBezTo>
                <a:lnTo>
                  <a:pt x="472" y="806"/>
                </a:lnTo>
                <a:close/>
                <a:moveTo>
                  <a:pt x="573" y="632"/>
                </a:moveTo>
                <a:cubicBezTo>
                  <a:pt x="572" y="630"/>
                  <a:pt x="571" y="629"/>
                  <a:pt x="569" y="627"/>
                </a:cubicBezTo>
                <a:cubicBezTo>
                  <a:pt x="574" y="619"/>
                  <a:pt x="574" y="619"/>
                  <a:pt x="574" y="619"/>
                </a:cubicBezTo>
                <a:cubicBezTo>
                  <a:pt x="589" y="626"/>
                  <a:pt x="589" y="626"/>
                  <a:pt x="589" y="626"/>
                </a:cubicBezTo>
                <a:lnTo>
                  <a:pt x="573" y="632"/>
                </a:lnTo>
                <a:close/>
                <a:moveTo>
                  <a:pt x="593" y="626"/>
                </a:moveTo>
                <a:cubicBezTo>
                  <a:pt x="634" y="608"/>
                  <a:pt x="634" y="608"/>
                  <a:pt x="634" y="608"/>
                </a:cubicBezTo>
                <a:cubicBezTo>
                  <a:pt x="810" y="728"/>
                  <a:pt x="810" y="728"/>
                  <a:pt x="810" y="728"/>
                </a:cubicBezTo>
                <a:cubicBezTo>
                  <a:pt x="810" y="728"/>
                  <a:pt x="810" y="728"/>
                  <a:pt x="810" y="728"/>
                </a:cubicBezTo>
                <a:lnTo>
                  <a:pt x="593" y="626"/>
                </a:lnTo>
                <a:close/>
                <a:moveTo>
                  <a:pt x="664" y="935"/>
                </a:moveTo>
                <a:cubicBezTo>
                  <a:pt x="815" y="744"/>
                  <a:pt x="815" y="744"/>
                  <a:pt x="815" y="744"/>
                </a:cubicBezTo>
                <a:cubicBezTo>
                  <a:pt x="817" y="745"/>
                  <a:pt x="819" y="746"/>
                  <a:pt x="822" y="746"/>
                </a:cubicBezTo>
                <a:cubicBezTo>
                  <a:pt x="827" y="746"/>
                  <a:pt x="831" y="744"/>
                  <a:pt x="833" y="740"/>
                </a:cubicBezTo>
                <a:cubicBezTo>
                  <a:pt x="1315" y="935"/>
                  <a:pt x="1315" y="935"/>
                  <a:pt x="1315" y="935"/>
                </a:cubicBezTo>
                <a:lnTo>
                  <a:pt x="664" y="935"/>
                </a:lnTo>
                <a:close/>
                <a:moveTo>
                  <a:pt x="833" y="739"/>
                </a:moveTo>
                <a:cubicBezTo>
                  <a:pt x="834" y="738"/>
                  <a:pt x="834" y="738"/>
                  <a:pt x="834" y="738"/>
                </a:cubicBezTo>
                <a:cubicBezTo>
                  <a:pt x="1175" y="798"/>
                  <a:pt x="1175" y="798"/>
                  <a:pt x="1175" y="798"/>
                </a:cubicBezTo>
                <a:cubicBezTo>
                  <a:pt x="1175" y="799"/>
                  <a:pt x="1174" y="799"/>
                  <a:pt x="1174" y="800"/>
                </a:cubicBezTo>
                <a:cubicBezTo>
                  <a:pt x="1174" y="807"/>
                  <a:pt x="1180" y="813"/>
                  <a:pt x="1187" y="813"/>
                </a:cubicBezTo>
                <a:cubicBezTo>
                  <a:pt x="1191" y="813"/>
                  <a:pt x="1193" y="812"/>
                  <a:pt x="1196" y="809"/>
                </a:cubicBezTo>
                <a:cubicBezTo>
                  <a:pt x="1316" y="934"/>
                  <a:pt x="1316" y="934"/>
                  <a:pt x="1316" y="934"/>
                </a:cubicBezTo>
                <a:lnTo>
                  <a:pt x="833" y="739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latin typeface="+mn-ea"/>
            </a:endParaRPr>
          </a:p>
        </p:txBody>
      </p:sp>
      <p:sp>
        <p:nvSpPr>
          <p:cNvPr id="12" name="Freeform 72"/>
          <p:cNvSpPr>
            <a:spLocks noEditPoints="1"/>
          </p:cNvSpPr>
          <p:nvPr/>
        </p:nvSpPr>
        <p:spPr bwMode="auto">
          <a:xfrm rot="5400000">
            <a:off x="-2320697" y="2406933"/>
            <a:ext cx="4837491" cy="3435252"/>
          </a:xfrm>
          <a:custGeom>
            <a:avLst/>
            <a:gdLst>
              <a:gd name="T0" fmla="*/ 1287 w 1323"/>
              <a:gd name="T1" fmla="*/ 453 h 938"/>
              <a:gd name="T2" fmla="*/ 1274 w 1323"/>
              <a:gd name="T3" fmla="*/ 447 h 938"/>
              <a:gd name="T4" fmla="*/ 1080 w 1323"/>
              <a:gd name="T5" fmla="*/ 427 h 938"/>
              <a:gd name="T6" fmla="*/ 1084 w 1323"/>
              <a:gd name="T7" fmla="*/ 193 h 938"/>
              <a:gd name="T8" fmla="*/ 1242 w 1323"/>
              <a:gd name="T9" fmla="*/ 26 h 938"/>
              <a:gd name="T10" fmla="*/ 1238 w 1323"/>
              <a:gd name="T11" fmla="*/ 17 h 938"/>
              <a:gd name="T12" fmla="*/ 1073 w 1323"/>
              <a:gd name="T13" fmla="*/ 177 h 938"/>
              <a:gd name="T14" fmla="*/ 500 w 1323"/>
              <a:gd name="T15" fmla="*/ 12 h 938"/>
              <a:gd name="T16" fmla="*/ 1073 w 1323"/>
              <a:gd name="T17" fmla="*/ 413 h 938"/>
              <a:gd name="T18" fmla="*/ 770 w 1323"/>
              <a:gd name="T19" fmla="*/ 261 h 938"/>
              <a:gd name="T20" fmla="*/ 520 w 1323"/>
              <a:gd name="T21" fmla="*/ 148 h 938"/>
              <a:gd name="T22" fmla="*/ 543 w 1323"/>
              <a:gd name="T23" fmla="*/ 111 h 938"/>
              <a:gd name="T24" fmla="*/ 530 w 1323"/>
              <a:gd name="T25" fmla="*/ 99 h 938"/>
              <a:gd name="T26" fmla="*/ 226 w 1323"/>
              <a:gd name="T27" fmla="*/ 143 h 938"/>
              <a:gd name="T28" fmla="*/ 0 w 1323"/>
              <a:gd name="T29" fmla="*/ 308 h 938"/>
              <a:gd name="T30" fmla="*/ 6 w 1323"/>
              <a:gd name="T31" fmla="*/ 444 h 938"/>
              <a:gd name="T32" fmla="*/ 244 w 1323"/>
              <a:gd name="T33" fmla="*/ 475 h 938"/>
              <a:gd name="T34" fmla="*/ 467 w 1323"/>
              <a:gd name="T35" fmla="*/ 831 h 938"/>
              <a:gd name="T36" fmla="*/ 562 w 1323"/>
              <a:gd name="T37" fmla="*/ 651 h 938"/>
              <a:gd name="T38" fmla="*/ 810 w 1323"/>
              <a:gd name="T39" fmla="*/ 730 h 938"/>
              <a:gd name="T40" fmla="*/ 661 w 1323"/>
              <a:gd name="T41" fmla="*/ 937 h 938"/>
              <a:gd name="T42" fmla="*/ 1318 w 1323"/>
              <a:gd name="T43" fmla="*/ 934 h 938"/>
              <a:gd name="T44" fmla="*/ 1283 w 1323"/>
              <a:gd name="T45" fmla="*/ 453 h 938"/>
              <a:gd name="T46" fmla="*/ 1275 w 1323"/>
              <a:gd name="T47" fmla="*/ 448 h 938"/>
              <a:gd name="T48" fmla="*/ 1175 w 1323"/>
              <a:gd name="T49" fmla="*/ 797 h 938"/>
              <a:gd name="T50" fmla="*/ 1275 w 1323"/>
              <a:gd name="T51" fmla="*/ 448 h 938"/>
              <a:gd name="T52" fmla="*/ 774 w 1323"/>
              <a:gd name="T53" fmla="*/ 278 h 938"/>
              <a:gd name="T54" fmla="*/ 454 w 1323"/>
              <a:gd name="T55" fmla="*/ 494 h 938"/>
              <a:gd name="T56" fmla="*/ 573 w 1323"/>
              <a:gd name="T57" fmla="*/ 617 h 938"/>
              <a:gd name="T58" fmla="*/ 595 w 1323"/>
              <a:gd name="T59" fmla="*/ 580 h 938"/>
              <a:gd name="T60" fmla="*/ 659 w 1323"/>
              <a:gd name="T61" fmla="*/ 472 h 938"/>
              <a:gd name="T62" fmla="*/ 633 w 1323"/>
              <a:gd name="T63" fmla="*/ 607 h 938"/>
              <a:gd name="T64" fmla="*/ 596 w 1323"/>
              <a:gd name="T65" fmla="*/ 581 h 938"/>
              <a:gd name="T66" fmla="*/ 1075 w 1323"/>
              <a:gd name="T67" fmla="*/ 423 h 938"/>
              <a:gd name="T68" fmla="*/ 1078 w 1323"/>
              <a:gd name="T69" fmla="*/ 427 h 938"/>
              <a:gd name="T70" fmla="*/ 811 w 1323"/>
              <a:gd name="T71" fmla="*/ 726 h 938"/>
              <a:gd name="T72" fmla="*/ 525 w 1323"/>
              <a:gd name="T73" fmla="*/ 15 h 938"/>
              <a:gd name="T74" fmla="*/ 1084 w 1323"/>
              <a:gd name="T75" fmla="*/ 403 h 938"/>
              <a:gd name="T76" fmla="*/ 1072 w 1323"/>
              <a:gd name="T77" fmla="*/ 416 h 938"/>
              <a:gd name="T78" fmla="*/ 781 w 1323"/>
              <a:gd name="T79" fmla="*/ 280 h 938"/>
              <a:gd name="T80" fmla="*/ 543 w 1323"/>
              <a:gd name="T81" fmla="*/ 155 h 938"/>
              <a:gd name="T82" fmla="*/ 550 w 1323"/>
              <a:gd name="T83" fmla="*/ 350 h 938"/>
              <a:gd name="T84" fmla="*/ 533 w 1323"/>
              <a:gd name="T85" fmla="*/ 161 h 938"/>
              <a:gd name="T86" fmla="*/ 154 w 1323"/>
              <a:gd name="T87" fmla="*/ 247 h 938"/>
              <a:gd name="T88" fmla="*/ 250 w 1323"/>
              <a:gd name="T89" fmla="*/ 135 h 938"/>
              <a:gd name="T90" fmla="*/ 151 w 1323"/>
              <a:gd name="T91" fmla="*/ 248 h 938"/>
              <a:gd name="T92" fmla="*/ 150 w 1323"/>
              <a:gd name="T93" fmla="*/ 250 h 938"/>
              <a:gd name="T94" fmla="*/ 152 w 1323"/>
              <a:gd name="T95" fmla="*/ 249 h 938"/>
              <a:gd name="T96" fmla="*/ 251 w 1323"/>
              <a:gd name="T97" fmla="*/ 452 h 938"/>
              <a:gd name="T98" fmla="*/ 472 w 1323"/>
              <a:gd name="T99" fmla="*/ 806 h 938"/>
              <a:gd name="T100" fmla="*/ 255 w 1323"/>
              <a:gd name="T101" fmla="*/ 468 h 938"/>
              <a:gd name="T102" fmla="*/ 549 w 1323"/>
              <a:gd name="T103" fmla="*/ 638 h 938"/>
              <a:gd name="T104" fmla="*/ 569 w 1323"/>
              <a:gd name="T105" fmla="*/ 627 h 938"/>
              <a:gd name="T106" fmla="*/ 593 w 1323"/>
              <a:gd name="T107" fmla="*/ 626 h 938"/>
              <a:gd name="T108" fmla="*/ 593 w 1323"/>
              <a:gd name="T109" fmla="*/ 626 h 938"/>
              <a:gd name="T110" fmla="*/ 833 w 1323"/>
              <a:gd name="T111" fmla="*/ 740 h 938"/>
              <a:gd name="T112" fmla="*/ 834 w 1323"/>
              <a:gd name="T113" fmla="*/ 738 h 938"/>
              <a:gd name="T114" fmla="*/ 1196 w 1323"/>
              <a:gd name="T115" fmla="*/ 809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23" h="938">
                <a:moveTo>
                  <a:pt x="1320" y="937"/>
                </a:moveTo>
                <a:cubicBezTo>
                  <a:pt x="1323" y="937"/>
                  <a:pt x="1323" y="937"/>
                  <a:pt x="1323" y="937"/>
                </a:cubicBezTo>
                <a:cubicBezTo>
                  <a:pt x="1320" y="935"/>
                  <a:pt x="1320" y="935"/>
                  <a:pt x="1320" y="935"/>
                </a:cubicBezTo>
                <a:cubicBezTo>
                  <a:pt x="1287" y="453"/>
                  <a:pt x="1287" y="453"/>
                  <a:pt x="1287" y="453"/>
                </a:cubicBezTo>
                <a:cubicBezTo>
                  <a:pt x="1293" y="453"/>
                  <a:pt x="1298" y="447"/>
                  <a:pt x="1298" y="441"/>
                </a:cubicBezTo>
                <a:cubicBezTo>
                  <a:pt x="1298" y="434"/>
                  <a:pt x="1292" y="428"/>
                  <a:pt x="1285" y="428"/>
                </a:cubicBezTo>
                <a:cubicBezTo>
                  <a:pt x="1278" y="428"/>
                  <a:pt x="1272" y="434"/>
                  <a:pt x="1272" y="441"/>
                </a:cubicBezTo>
                <a:cubicBezTo>
                  <a:pt x="1272" y="443"/>
                  <a:pt x="1273" y="445"/>
                  <a:pt x="1274" y="447"/>
                </a:cubicBezTo>
                <a:cubicBezTo>
                  <a:pt x="833" y="727"/>
                  <a:pt x="833" y="727"/>
                  <a:pt x="833" y="727"/>
                </a:cubicBezTo>
                <a:cubicBezTo>
                  <a:pt x="832" y="726"/>
                  <a:pt x="832" y="725"/>
                  <a:pt x="831" y="725"/>
                </a:cubicBezTo>
                <a:cubicBezTo>
                  <a:pt x="837" y="717"/>
                  <a:pt x="837" y="717"/>
                  <a:pt x="837" y="717"/>
                </a:cubicBezTo>
                <a:cubicBezTo>
                  <a:pt x="1080" y="427"/>
                  <a:pt x="1080" y="427"/>
                  <a:pt x="1080" y="427"/>
                </a:cubicBezTo>
                <a:cubicBezTo>
                  <a:pt x="1081" y="428"/>
                  <a:pt x="1083" y="429"/>
                  <a:pt x="1085" y="429"/>
                </a:cubicBezTo>
                <a:cubicBezTo>
                  <a:pt x="1092" y="429"/>
                  <a:pt x="1098" y="423"/>
                  <a:pt x="1098" y="416"/>
                </a:cubicBezTo>
                <a:cubicBezTo>
                  <a:pt x="1098" y="409"/>
                  <a:pt x="1093" y="403"/>
                  <a:pt x="1086" y="403"/>
                </a:cubicBezTo>
                <a:cubicBezTo>
                  <a:pt x="1084" y="193"/>
                  <a:pt x="1084" y="193"/>
                  <a:pt x="1084" y="193"/>
                </a:cubicBezTo>
                <a:cubicBezTo>
                  <a:pt x="1084" y="193"/>
                  <a:pt x="1085" y="193"/>
                  <a:pt x="1085" y="193"/>
                </a:cubicBezTo>
                <a:cubicBezTo>
                  <a:pt x="1092" y="193"/>
                  <a:pt x="1098" y="187"/>
                  <a:pt x="1098" y="180"/>
                </a:cubicBezTo>
                <a:cubicBezTo>
                  <a:pt x="1098" y="177"/>
                  <a:pt x="1096" y="173"/>
                  <a:pt x="1094" y="171"/>
                </a:cubicBezTo>
                <a:cubicBezTo>
                  <a:pt x="1242" y="26"/>
                  <a:pt x="1242" y="26"/>
                  <a:pt x="1242" y="26"/>
                </a:cubicBezTo>
                <a:cubicBezTo>
                  <a:pt x="1244" y="28"/>
                  <a:pt x="1247" y="29"/>
                  <a:pt x="1250" y="29"/>
                </a:cubicBezTo>
                <a:cubicBezTo>
                  <a:pt x="1257" y="29"/>
                  <a:pt x="1263" y="24"/>
                  <a:pt x="1263" y="17"/>
                </a:cubicBezTo>
                <a:cubicBezTo>
                  <a:pt x="1263" y="10"/>
                  <a:pt x="1257" y="4"/>
                  <a:pt x="1250" y="4"/>
                </a:cubicBezTo>
                <a:cubicBezTo>
                  <a:pt x="1243" y="4"/>
                  <a:pt x="1238" y="10"/>
                  <a:pt x="1238" y="17"/>
                </a:cubicBezTo>
                <a:cubicBezTo>
                  <a:pt x="1238" y="20"/>
                  <a:pt x="1239" y="23"/>
                  <a:pt x="1241" y="25"/>
                </a:cubicBezTo>
                <a:cubicBezTo>
                  <a:pt x="1093" y="170"/>
                  <a:pt x="1093" y="170"/>
                  <a:pt x="1093" y="170"/>
                </a:cubicBezTo>
                <a:cubicBezTo>
                  <a:pt x="1090" y="168"/>
                  <a:pt x="1088" y="168"/>
                  <a:pt x="1085" y="168"/>
                </a:cubicBezTo>
                <a:cubicBezTo>
                  <a:pt x="1079" y="168"/>
                  <a:pt x="1075" y="171"/>
                  <a:pt x="1073" y="177"/>
                </a:cubicBezTo>
                <a:cubicBezTo>
                  <a:pt x="525" y="14"/>
                  <a:pt x="525" y="14"/>
                  <a:pt x="525" y="14"/>
                </a:cubicBezTo>
                <a:cubicBezTo>
                  <a:pt x="525" y="13"/>
                  <a:pt x="525" y="13"/>
                  <a:pt x="525" y="12"/>
                </a:cubicBezTo>
                <a:cubicBezTo>
                  <a:pt x="525" y="5"/>
                  <a:pt x="520" y="0"/>
                  <a:pt x="512" y="0"/>
                </a:cubicBezTo>
                <a:cubicBezTo>
                  <a:pt x="505" y="0"/>
                  <a:pt x="500" y="5"/>
                  <a:pt x="500" y="12"/>
                </a:cubicBezTo>
                <a:cubicBezTo>
                  <a:pt x="500" y="19"/>
                  <a:pt x="505" y="25"/>
                  <a:pt x="512" y="25"/>
                </a:cubicBezTo>
                <a:cubicBezTo>
                  <a:pt x="517" y="25"/>
                  <a:pt x="522" y="22"/>
                  <a:pt x="524" y="18"/>
                </a:cubicBezTo>
                <a:cubicBezTo>
                  <a:pt x="1073" y="412"/>
                  <a:pt x="1073" y="412"/>
                  <a:pt x="1073" y="412"/>
                </a:cubicBezTo>
                <a:cubicBezTo>
                  <a:pt x="1073" y="412"/>
                  <a:pt x="1073" y="412"/>
                  <a:pt x="1073" y="413"/>
                </a:cubicBezTo>
                <a:cubicBezTo>
                  <a:pt x="793" y="272"/>
                  <a:pt x="793" y="272"/>
                  <a:pt x="793" y="272"/>
                </a:cubicBezTo>
                <a:cubicBezTo>
                  <a:pt x="793" y="271"/>
                  <a:pt x="794" y="269"/>
                  <a:pt x="794" y="267"/>
                </a:cubicBezTo>
                <a:cubicBezTo>
                  <a:pt x="794" y="260"/>
                  <a:pt x="788" y="255"/>
                  <a:pt x="781" y="255"/>
                </a:cubicBezTo>
                <a:cubicBezTo>
                  <a:pt x="776" y="255"/>
                  <a:pt x="772" y="257"/>
                  <a:pt x="770" y="261"/>
                </a:cubicBezTo>
                <a:cubicBezTo>
                  <a:pt x="544" y="153"/>
                  <a:pt x="544" y="153"/>
                  <a:pt x="544" y="153"/>
                </a:cubicBezTo>
                <a:cubicBezTo>
                  <a:pt x="545" y="152"/>
                  <a:pt x="546" y="150"/>
                  <a:pt x="546" y="148"/>
                </a:cubicBezTo>
                <a:cubicBezTo>
                  <a:pt x="546" y="141"/>
                  <a:pt x="540" y="135"/>
                  <a:pt x="533" y="135"/>
                </a:cubicBezTo>
                <a:cubicBezTo>
                  <a:pt x="526" y="135"/>
                  <a:pt x="520" y="141"/>
                  <a:pt x="520" y="148"/>
                </a:cubicBezTo>
                <a:cubicBezTo>
                  <a:pt x="520" y="151"/>
                  <a:pt x="521" y="153"/>
                  <a:pt x="523" y="155"/>
                </a:cubicBezTo>
                <a:cubicBezTo>
                  <a:pt x="258" y="446"/>
                  <a:pt x="258" y="446"/>
                  <a:pt x="258" y="446"/>
                </a:cubicBezTo>
                <a:cubicBezTo>
                  <a:pt x="535" y="108"/>
                  <a:pt x="535" y="108"/>
                  <a:pt x="535" y="108"/>
                </a:cubicBezTo>
                <a:cubicBezTo>
                  <a:pt x="537" y="110"/>
                  <a:pt x="540" y="111"/>
                  <a:pt x="543" y="111"/>
                </a:cubicBezTo>
                <a:cubicBezTo>
                  <a:pt x="550" y="111"/>
                  <a:pt x="556" y="105"/>
                  <a:pt x="556" y="98"/>
                </a:cubicBezTo>
                <a:cubicBezTo>
                  <a:pt x="556" y="91"/>
                  <a:pt x="550" y="86"/>
                  <a:pt x="543" y="86"/>
                </a:cubicBezTo>
                <a:cubicBezTo>
                  <a:pt x="536" y="86"/>
                  <a:pt x="530" y="91"/>
                  <a:pt x="530" y="98"/>
                </a:cubicBezTo>
                <a:cubicBezTo>
                  <a:pt x="530" y="99"/>
                  <a:pt x="530" y="99"/>
                  <a:pt x="530" y="99"/>
                </a:cubicBezTo>
                <a:cubicBezTo>
                  <a:pt x="250" y="134"/>
                  <a:pt x="250" y="134"/>
                  <a:pt x="250" y="134"/>
                </a:cubicBezTo>
                <a:cubicBezTo>
                  <a:pt x="249" y="128"/>
                  <a:pt x="243" y="123"/>
                  <a:pt x="237" y="123"/>
                </a:cubicBezTo>
                <a:cubicBezTo>
                  <a:pt x="230" y="123"/>
                  <a:pt x="224" y="129"/>
                  <a:pt x="224" y="136"/>
                </a:cubicBezTo>
                <a:cubicBezTo>
                  <a:pt x="224" y="139"/>
                  <a:pt x="225" y="141"/>
                  <a:pt x="226" y="143"/>
                </a:cubicBezTo>
                <a:cubicBezTo>
                  <a:pt x="5" y="304"/>
                  <a:pt x="5" y="304"/>
                  <a:pt x="5" y="304"/>
                </a:cubicBezTo>
                <a:cubicBezTo>
                  <a:pt x="3" y="305"/>
                  <a:pt x="3" y="305"/>
                  <a:pt x="3" y="305"/>
                </a:cubicBezTo>
                <a:cubicBezTo>
                  <a:pt x="4" y="305"/>
                  <a:pt x="4" y="305"/>
                  <a:pt x="4" y="305"/>
                </a:cubicBezTo>
                <a:cubicBezTo>
                  <a:pt x="0" y="308"/>
                  <a:pt x="0" y="308"/>
                  <a:pt x="0" y="308"/>
                </a:cubicBezTo>
                <a:cubicBezTo>
                  <a:pt x="5" y="306"/>
                  <a:pt x="5" y="306"/>
                  <a:pt x="5" y="306"/>
                </a:cubicBezTo>
                <a:cubicBezTo>
                  <a:pt x="74" y="351"/>
                  <a:pt x="74" y="351"/>
                  <a:pt x="74" y="351"/>
                </a:cubicBezTo>
                <a:cubicBezTo>
                  <a:pt x="4" y="443"/>
                  <a:pt x="4" y="443"/>
                  <a:pt x="4" y="443"/>
                </a:cubicBezTo>
                <a:cubicBezTo>
                  <a:pt x="6" y="444"/>
                  <a:pt x="6" y="444"/>
                  <a:pt x="6" y="444"/>
                </a:cubicBezTo>
                <a:cubicBezTo>
                  <a:pt x="75" y="352"/>
                  <a:pt x="75" y="352"/>
                  <a:pt x="75" y="352"/>
                </a:cubicBezTo>
                <a:cubicBezTo>
                  <a:pt x="233" y="455"/>
                  <a:pt x="233" y="455"/>
                  <a:pt x="233" y="455"/>
                </a:cubicBezTo>
                <a:cubicBezTo>
                  <a:pt x="232" y="457"/>
                  <a:pt x="231" y="460"/>
                  <a:pt x="231" y="462"/>
                </a:cubicBezTo>
                <a:cubicBezTo>
                  <a:pt x="231" y="469"/>
                  <a:pt x="237" y="475"/>
                  <a:pt x="244" y="475"/>
                </a:cubicBezTo>
                <a:cubicBezTo>
                  <a:pt x="246" y="475"/>
                  <a:pt x="248" y="474"/>
                  <a:pt x="250" y="473"/>
                </a:cubicBezTo>
                <a:cubicBezTo>
                  <a:pt x="460" y="808"/>
                  <a:pt x="460" y="808"/>
                  <a:pt x="460" y="808"/>
                </a:cubicBezTo>
                <a:cubicBezTo>
                  <a:pt x="456" y="810"/>
                  <a:pt x="454" y="814"/>
                  <a:pt x="454" y="818"/>
                </a:cubicBezTo>
                <a:cubicBezTo>
                  <a:pt x="454" y="825"/>
                  <a:pt x="460" y="831"/>
                  <a:pt x="467" y="831"/>
                </a:cubicBezTo>
                <a:cubicBezTo>
                  <a:pt x="474" y="831"/>
                  <a:pt x="480" y="825"/>
                  <a:pt x="480" y="818"/>
                </a:cubicBezTo>
                <a:cubicBezTo>
                  <a:pt x="480" y="813"/>
                  <a:pt x="477" y="809"/>
                  <a:pt x="474" y="807"/>
                </a:cubicBezTo>
                <a:cubicBezTo>
                  <a:pt x="556" y="650"/>
                  <a:pt x="556" y="650"/>
                  <a:pt x="556" y="650"/>
                </a:cubicBezTo>
                <a:cubicBezTo>
                  <a:pt x="558" y="650"/>
                  <a:pt x="560" y="651"/>
                  <a:pt x="562" y="651"/>
                </a:cubicBezTo>
                <a:cubicBezTo>
                  <a:pt x="569" y="651"/>
                  <a:pt x="574" y="645"/>
                  <a:pt x="574" y="638"/>
                </a:cubicBezTo>
                <a:cubicBezTo>
                  <a:pt x="574" y="637"/>
                  <a:pt x="574" y="635"/>
                  <a:pt x="574" y="634"/>
                </a:cubicBezTo>
                <a:cubicBezTo>
                  <a:pt x="591" y="627"/>
                  <a:pt x="591" y="627"/>
                  <a:pt x="591" y="627"/>
                </a:cubicBezTo>
                <a:cubicBezTo>
                  <a:pt x="810" y="730"/>
                  <a:pt x="810" y="730"/>
                  <a:pt x="810" y="730"/>
                </a:cubicBezTo>
                <a:cubicBezTo>
                  <a:pt x="809" y="731"/>
                  <a:pt x="809" y="732"/>
                  <a:pt x="809" y="733"/>
                </a:cubicBezTo>
                <a:cubicBezTo>
                  <a:pt x="809" y="737"/>
                  <a:pt x="811" y="741"/>
                  <a:pt x="814" y="743"/>
                </a:cubicBezTo>
                <a:cubicBezTo>
                  <a:pt x="662" y="936"/>
                  <a:pt x="662" y="936"/>
                  <a:pt x="662" y="936"/>
                </a:cubicBezTo>
                <a:cubicBezTo>
                  <a:pt x="661" y="937"/>
                  <a:pt x="661" y="937"/>
                  <a:pt x="661" y="937"/>
                </a:cubicBezTo>
                <a:cubicBezTo>
                  <a:pt x="1319" y="937"/>
                  <a:pt x="1319" y="937"/>
                  <a:pt x="1319" y="937"/>
                </a:cubicBezTo>
                <a:cubicBezTo>
                  <a:pt x="1320" y="938"/>
                  <a:pt x="1320" y="938"/>
                  <a:pt x="1320" y="938"/>
                </a:cubicBezTo>
                <a:lnTo>
                  <a:pt x="1320" y="937"/>
                </a:lnTo>
                <a:close/>
                <a:moveTo>
                  <a:pt x="1318" y="934"/>
                </a:moveTo>
                <a:cubicBezTo>
                  <a:pt x="1197" y="808"/>
                  <a:pt x="1197" y="808"/>
                  <a:pt x="1197" y="808"/>
                </a:cubicBezTo>
                <a:cubicBezTo>
                  <a:pt x="1199" y="806"/>
                  <a:pt x="1200" y="803"/>
                  <a:pt x="1200" y="800"/>
                </a:cubicBezTo>
                <a:cubicBezTo>
                  <a:pt x="1200" y="795"/>
                  <a:pt x="1197" y="790"/>
                  <a:pt x="1192" y="788"/>
                </a:cubicBezTo>
                <a:cubicBezTo>
                  <a:pt x="1283" y="453"/>
                  <a:pt x="1283" y="453"/>
                  <a:pt x="1283" y="453"/>
                </a:cubicBezTo>
                <a:cubicBezTo>
                  <a:pt x="1283" y="454"/>
                  <a:pt x="1284" y="454"/>
                  <a:pt x="1285" y="454"/>
                </a:cubicBezTo>
                <a:cubicBezTo>
                  <a:pt x="1285" y="454"/>
                  <a:pt x="1285" y="454"/>
                  <a:pt x="1285" y="454"/>
                </a:cubicBezTo>
                <a:lnTo>
                  <a:pt x="1318" y="934"/>
                </a:lnTo>
                <a:close/>
                <a:moveTo>
                  <a:pt x="1275" y="448"/>
                </a:moveTo>
                <a:cubicBezTo>
                  <a:pt x="1276" y="451"/>
                  <a:pt x="1278" y="452"/>
                  <a:pt x="1281" y="453"/>
                </a:cubicBezTo>
                <a:cubicBezTo>
                  <a:pt x="1190" y="788"/>
                  <a:pt x="1190" y="788"/>
                  <a:pt x="1190" y="788"/>
                </a:cubicBezTo>
                <a:cubicBezTo>
                  <a:pt x="1189" y="787"/>
                  <a:pt x="1188" y="787"/>
                  <a:pt x="1187" y="787"/>
                </a:cubicBezTo>
                <a:cubicBezTo>
                  <a:pt x="1181" y="787"/>
                  <a:pt x="1176" y="791"/>
                  <a:pt x="1175" y="797"/>
                </a:cubicBezTo>
                <a:cubicBezTo>
                  <a:pt x="834" y="736"/>
                  <a:pt x="834" y="736"/>
                  <a:pt x="834" y="736"/>
                </a:cubicBezTo>
                <a:cubicBezTo>
                  <a:pt x="835" y="735"/>
                  <a:pt x="835" y="734"/>
                  <a:pt x="835" y="733"/>
                </a:cubicBezTo>
                <a:cubicBezTo>
                  <a:pt x="835" y="731"/>
                  <a:pt x="834" y="730"/>
                  <a:pt x="834" y="728"/>
                </a:cubicBezTo>
                <a:lnTo>
                  <a:pt x="1275" y="448"/>
                </a:lnTo>
                <a:close/>
                <a:moveTo>
                  <a:pt x="256" y="459"/>
                </a:moveTo>
                <a:cubicBezTo>
                  <a:pt x="552" y="351"/>
                  <a:pt x="552" y="351"/>
                  <a:pt x="552" y="351"/>
                </a:cubicBezTo>
                <a:cubicBezTo>
                  <a:pt x="769" y="272"/>
                  <a:pt x="769" y="272"/>
                  <a:pt x="769" y="272"/>
                </a:cubicBezTo>
                <a:cubicBezTo>
                  <a:pt x="770" y="275"/>
                  <a:pt x="772" y="277"/>
                  <a:pt x="774" y="278"/>
                </a:cubicBezTo>
                <a:cubicBezTo>
                  <a:pt x="660" y="470"/>
                  <a:pt x="660" y="470"/>
                  <a:pt x="660" y="470"/>
                </a:cubicBezTo>
                <a:cubicBezTo>
                  <a:pt x="480" y="492"/>
                  <a:pt x="480" y="492"/>
                  <a:pt x="480" y="492"/>
                </a:cubicBezTo>
                <a:cubicBezTo>
                  <a:pt x="479" y="486"/>
                  <a:pt x="473" y="481"/>
                  <a:pt x="467" y="481"/>
                </a:cubicBezTo>
                <a:cubicBezTo>
                  <a:pt x="460" y="481"/>
                  <a:pt x="454" y="487"/>
                  <a:pt x="454" y="494"/>
                </a:cubicBezTo>
                <a:cubicBezTo>
                  <a:pt x="454" y="501"/>
                  <a:pt x="460" y="507"/>
                  <a:pt x="467" y="507"/>
                </a:cubicBezTo>
                <a:cubicBezTo>
                  <a:pt x="471" y="507"/>
                  <a:pt x="475" y="505"/>
                  <a:pt x="477" y="502"/>
                </a:cubicBezTo>
                <a:cubicBezTo>
                  <a:pt x="594" y="581"/>
                  <a:pt x="594" y="581"/>
                  <a:pt x="594" y="581"/>
                </a:cubicBezTo>
                <a:cubicBezTo>
                  <a:pt x="573" y="617"/>
                  <a:pt x="573" y="617"/>
                  <a:pt x="573" y="617"/>
                </a:cubicBezTo>
                <a:cubicBezTo>
                  <a:pt x="256" y="467"/>
                  <a:pt x="256" y="467"/>
                  <a:pt x="256" y="467"/>
                </a:cubicBezTo>
                <a:cubicBezTo>
                  <a:pt x="256" y="465"/>
                  <a:pt x="257" y="464"/>
                  <a:pt x="257" y="462"/>
                </a:cubicBezTo>
                <a:cubicBezTo>
                  <a:pt x="257" y="461"/>
                  <a:pt x="256" y="460"/>
                  <a:pt x="256" y="459"/>
                </a:cubicBezTo>
                <a:close/>
                <a:moveTo>
                  <a:pt x="595" y="580"/>
                </a:moveTo>
                <a:cubicBezTo>
                  <a:pt x="478" y="501"/>
                  <a:pt x="478" y="501"/>
                  <a:pt x="478" y="501"/>
                </a:cubicBezTo>
                <a:cubicBezTo>
                  <a:pt x="479" y="499"/>
                  <a:pt x="480" y="496"/>
                  <a:pt x="480" y="494"/>
                </a:cubicBezTo>
                <a:cubicBezTo>
                  <a:pt x="480" y="494"/>
                  <a:pt x="480" y="494"/>
                  <a:pt x="480" y="493"/>
                </a:cubicBezTo>
                <a:cubicBezTo>
                  <a:pt x="659" y="472"/>
                  <a:pt x="659" y="472"/>
                  <a:pt x="659" y="472"/>
                </a:cubicBezTo>
                <a:cubicBezTo>
                  <a:pt x="631" y="519"/>
                  <a:pt x="631" y="519"/>
                  <a:pt x="631" y="519"/>
                </a:cubicBezTo>
                <a:lnTo>
                  <a:pt x="595" y="580"/>
                </a:lnTo>
                <a:close/>
                <a:moveTo>
                  <a:pt x="596" y="582"/>
                </a:moveTo>
                <a:cubicBezTo>
                  <a:pt x="633" y="607"/>
                  <a:pt x="633" y="607"/>
                  <a:pt x="633" y="607"/>
                </a:cubicBezTo>
                <a:cubicBezTo>
                  <a:pt x="591" y="625"/>
                  <a:pt x="591" y="625"/>
                  <a:pt x="591" y="625"/>
                </a:cubicBezTo>
                <a:cubicBezTo>
                  <a:pt x="575" y="617"/>
                  <a:pt x="575" y="617"/>
                  <a:pt x="575" y="617"/>
                </a:cubicBezTo>
                <a:lnTo>
                  <a:pt x="596" y="582"/>
                </a:lnTo>
                <a:close/>
                <a:moveTo>
                  <a:pt x="596" y="581"/>
                </a:moveTo>
                <a:cubicBezTo>
                  <a:pt x="634" y="517"/>
                  <a:pt x="634" y="517"/>
                  <a:pt x="634" y="517"/>
                </a:cubicBezTo>
                <a:cubicBezTo>
                  <a:pt x="661" y="471"/>
                  <a:pt x="661" y="471"/>
                  <a:pt x="661" y="471"/>
                </a:cubicBezTo>
                <a:cubicBezTo>
                  <a:pt x="1074" y="422"/>
                  <a:pt x="1074" y="422"/>
                  <a:pt x="1074" y="422"/>
                </a:cubicBezTo>
                <a:cubicBezTo>
                  <a:pt x="1074" y="422"/>
                  <a:pt x="1074" y="423"/>
                  <a:pt x="1075" y="423"/>
                </a:cubicBezTo>
                <a:cubicBezTo>
                  <a:pt x="635" y="607"/>
                  <a:pt x="635" y="607"/>
                  <a:pt x="635" y="607"/>
                </a:cubicBezTo>
                <a:lnTo>
                  <a:pt x="596" y="581"/>
                </a:lnTo>
                <a:close/>
                <a:moveTo>
                  <a:pt x="1076" y="424"/>
                </a:moveTo>
                <a:cubicBezTo>
                  <a:pt x="1076" y="425"/>
                  <a:pt x="1077" y="426"/>
                  <a:pt x="1078" y="427"/>
                </a:cubicBezTo>
                <a:cubicBezTo>
                  <a:pt x="839" y="713"/>
                  <a:pt x="839" y="713"/>
                  <a:pt x="839" y="713"/>
                </a:cubicBezTo>
                <a:cubicBezTo>
                  <a:pt x="830" y="724"/>
                  <a:pt x="830" y="724"/>
                  <a:pt x="830" y="724"/>
                </a:cubicBezTo>
                <a:cubicBezTo>
                  <a:pt x="828" y="722"/>
                  <a:pt x="825" y="720"/>
                  <a:pt x="822" y="720"/>
                </a:cubicBezTo>
                <a:cubicBezTo>
                  <a:pt x="817" y="720"/>
                  <a:pt x="813" y="723"/>
                  <a:pt x="811" y="726"/>
                </a:cubicBezTo>
                <a:cubicBezTo>
                  <a:pt x="636" y="608"/>
                  <a:pt x="636" y="608"/>
                  <a:pt x="636" y="608"/>
                </a:cubicBezTo>
                <a:lnTo>
                  <a:pt x="1076" y="424"/>
                </a:lnTo>
                <a:close/>
                <a:moveTo>
                  <a:pt x="524" y="17"/>
                </a:moveTo>
                <a:cubicBezTo>
                  <a:pt x="525" y="16"/>
                  <a:pt x="525" y="16"/>
                  <a:pt x="525" y="15"/>
                </a:cubicBezTo>
                <a:cubicBezTo>
                  <a:pt x="1073" y="178"/>
                  <a:pt x="1073" y="178"/>
                  <a:pt x="1073" y="178"/>
                </a:cubicBezTo>
                <a:cubicBezTo>
                  <a:pt x="1073" y="179"/>
                  <a:pt x="1072" y="180"/>
                  <a:pt x="1072" y="180"/>
                </a:cubicBezTo>
                <a:cubicBezTo>
                  <a:pt x="1072" y="186"/>
                  <a:pt x="1077" y="191"/>
                  <a:pt x="1082" y="193"/>
                </a:cubicBezTo>
                <a:cubicBezTo>
                  <a:pt x="1084" y="403"/>
                  <a:pt x="1084" y="403"/>
                  <a:pt x="1084" y="403"/>
                </a:cubicBezTo>
                <a:cubicBezTo>
                  <a:pt x="1080" y="403"/>
                  <a:pt x="1076" y="406"/>
                  <a:pt x="1074" y="410"/>
                </a:cubicBezTo>
                <a:lnTo>
                  <a:pt x="524" y="17"/>
                </a:lnTo>
                <a:close/>
                <a:moveTo>
                  <a:pt x="1073" y="414"/>
                </a:moveTo>
                <a:cubicBezTo>
                  <a:pt x="1073" y="415"/>
                  <a:pt x="1072" y="415"/>
                  <a:pt x="1072" y="416"/>
                </a:cubicBezTo>
                <a:cubicBezTo>
                  <a:pt x="1072" y="417"/>
                  <a:pt x="1073" y="419"/>
                  <a:pt x="1073" y="420"/>
                </a:cubicBezTo>
                <a:cubicBezTo>
                  <a:pt x="662" y="470"/>
                  <a:pt x="662" y="470"/>
                  <a:pt x="662" y="470"/>
                </a:cubicBezTo>
                <a:cubicBezTo>
                  <a:pt x="775" y="279"/>
                  <a:pt x="775" y="279"/>
                  <a:pt x="775" y="279"/>
                </a:cubicBezTo>
                <a:cubicBezTo>
                  <a:pt x="777" y="280"/>
                  <a:pt x="779" y="280"/>
                  <a:pt x="781" y="280"/>
                </a:cubicBezTo>
                <a:cubicBezTo>
                  <a:pt x="786" y="280"/>
                  <a:pt x="790" y="278"/>
                  <a:pt x="792" y="274"/>
                </a:cubicBezTo>
                <a:lnTo>
                  <a:pt x="1073" y="414"/>
                </a:lnTo>
                <a:close/>
                <a:moveTo>
                  <a:pt x="533" y="161"/>
                </a:moveTo>
                <a:cubicBezTo>
                  <a:pt x="537" y="161"/>
                  <a:pt x="541" y="158"/>
                  <a:pt x="543" y="155"/>
                </a:cubicBezTo>
                <a:cubicBezTo>
                  <a:pt x="769" y="263"/>
                  <a:pt x="769" y="263"/>
                  <a:pt x="769" y="263"/>
                </a:cubicBezTo>
                <a:cubicBezTo>
                  <a:pt x="768" y="264"/>
                  <a:pt x="768" y="266"/>
                  <a:pt x="768" y="267"/>
                </a:cubicBezTo>
                <a:cubicBezTo>
                  <a:pt x="768" y="269"/>
                  <a:pt x="768" y="270"/>
                  <a:pt x="769" y="271"/>
                </a:cubicBezTo>
                <a:cubicBezTo>
                  <a:pt x="550" y="350"/>
                  <a:pt x="550" y="350"/>
                  <a:pt x="550" y="350"/>
                </a:cubicBezTo>
                <a:cubicBezTo>
                  <a:pt x="255" y="457"/>
                  <a:pt x="255" y="457"/>
                  <a:pt x="255" y="457"/>
                </a:cubicBezTo>
                <a:cubicBezTo>
                  <a:pt x="255" y="456"/>
                  <a:pt x="254" y="454"/>
                  <a:pt x="253" y="453"/>
                </a:cubicBezTo>
                <a:cubicBezTo>
                  <a:pt x="524" y="157"/>
                  <a:pt x="524" y="157"/>
                  <a:pt x="524" y="157"/>
                </a:cubicBezTo>
                <a:cubicBezTo>
                  <a:pt x="526" y="159"/>
                  <a:pt x="529" y="161"/>
                  <a:pt x="533" y="161"/>
                </a:cubicBezTo>
                <a:close/>
                <a:moveTo>
                  <a:pt x="530" y="101"/>
                </a:moveTo>
                <a:cubicBezTo>
                  <a:pt x="530" y="101"/>
                  <a:pt x="531" y="102"/>
                  <a:pt x="531" y="102"/>
                </a:cubicBezTo>
                <a:cubicBezTo>
                  <a:pt x="316" y="185"/>
                  <a:pt x="316" y="185"/>
                  <a:pt x="316" y="185"/>
                </a:cubicBezTo>
                <a:cubicBezTo>
                  <a:pt x="154" y="247"/>
                  <a:pt x="154" y="247"/>
                  <a:pt x="154" y="247"/>
                </a:cubicBezTo>
                <a:cubicBezTo>
                  <a:pt x="230" y="147"/>
                  <a:pt x="230" y="147"/>
                  <a:pt x="230" y="147"/>
                </a:cubicBezTo>
                <a:cubicBezTo>
                  <a:pt x="232" y="148"/>
                  <a:pt x="234" y="149"/>
                  <a:pt x="237" y="149"/>
                </a:cubicBezTo>
                <a:cubicBezTo>
                  <a:pt x="244" y="149"/>
                  <a:pt x="250" y="143"/>
                  <a:pt x="250" y="136"/>
                </a:cubicBezTo>
                <a:cubicBezTo>
                  <a:pt x="250" y="136"/>
                  <a:pt x="250" y="135"/>
                  <a:pt x="250" y="135"/>
                </a:cubicBezTo>
                <a:lnTo>
                  <a:pt x="530" y="101"/>
                </a:lnTo>
                <a:close/>
                <a:moveTo>
                  <a:pt x="227" y="144"/>
                </a:moveTo>
                <a:cubicBezTo>
                  <a:pt x="228" y="145"/>
                  <a:pt x="228" y="145"/>
                  <a:pt x="229" y="146"/>
                </a:cubicBezTo>
                <a:cubicBezTo>
                  <a:pt x="151" y="248"/>
                  <a:pt x="151" y="248"/>
                  <a:pt x="151" y="248"/>
                </a:cubicBezTo>
                <a:cubicBezTo>
                  <a:pt x="11" y="302"/>
                  <a:pt x="11" y="302"/>
                  <a:pt x="11" y="302"/>
                </a:cubicBezTo>
                <a:lnTo>
                  <a:pt x="227" y="144"/>
                </a:lnTo>
                <a:close/>
                <a:moveTo>
                  <a:pt x="7" y="305"/>
                </a:moveTo>
                <a:cubicBezTo>
                  <a:pt x="150" y="250"/>
                  <a:pt x="150" y="250"/>
                  <a:pt x="150" y="250"/>
                </a:cubicBezTo>
                <a:cubicBezTo>
                  <a:pt x="75" y="350"/>
                  <a:pt x="75" y="350"/>
                  <a:pt x="75" y="350"/>
                </a:cubicBezTo>
                <a:lnTo>
                  <a:pt x="7" y="305"/>
                </a:lnTo>
                <a:close/>
                <a:moveTo>
                  <a:pt x="76" y="351"/>
                </a:moveTo>
                <a:cubicBezTo>
                  <a:pt x="152" y="249"/>
                  <a:pt x="152" y="249"/>
                  <a:pt x="152" y="249"/>
                </a:cubicBezTo>
                <a:cubicBezTo>
                  <a:pt x="320" y="185"/>
                  <a:pt x="320" y="185"/>
                  <a:pt x="320" y="185"/>
                </a:cubicBezTo>
                <a:cubicBezTo>
                  <a:pt x="531" y="104"/>
                  <a:pt x="531" y="104"/>
                  <a:pt x="531" y="104"/>
                </a:cubicBezTo>
                <a:cubicBezTo>
                  <a:pt x="532" y="105"/>
                  <a:pt x="533" y="106"/>
                  <a:pt x="534" y="107"/>
                </a:cubicBezTo>
                <a:cubicBezTo>
                  <a:pt x="251" y="452"/>
                  <a:pt x="251" y="452"/>
                  <a:pt x="251" y="452"/>
                </a:cubicBezTo>
                <a:cubicBezTo>
                  <a:pt x="249" y="450"/>
                  <a:pt x="247" y="449"/>
                  <a:pt x="244" y="449"/>
                </a:cubicBezTo>
                <a:cubicBezTo>
                  <a:pt x="240" y="449"/>
                  <a:pt x="236" y="451"/>
                  <a:pt x="234" y="454"/>
                </a:cubicBezTo>
                <a:lnTo>
                  <a:pt x="76" y="351"/>
                </a:lnTo>
                <a:close/>
                <a:moveTo>
                  <a:pt x="472" y="806"/>
                </a:moveTo>
                <a:cubicBezTo>
                  <a:pt x="471" y="806"/>
                  <a:pt x="469" y="805"/>
                  <a:pt x="467" y="805"/>
                </a:cubicBezTo>
                <a:cubicBezTo>
                  <a:pt x="465" y="805"/>
                  <a:pt x="463" y="806"/>
                  <a:pt x="461" y="807"/>
                </a:cubicBezTo>
                <a:cubicBezTo>
                  <a:pt x="251" y="472"/>
                  <a:pt x="251" y="472"/>
                  <a:pt x="251" y="472"/>
                </a:cubicBezTo>
                <a:cubicBezTo>
                  <a:pt x="253" y="471"/>
                  <a:pt x="254" y="470"/>
                  <a:pt x="255" y="468"/>
                </a:cubicBezTo>
                <a:cubicBezTo>
                  <a:pt x="573" y="618"/>
                  <a:pt x="573" y="618"/>
                  <a:pt x="573" y="618"/>
                </a:cubicBezTo>
                <a:cubicBezTo>
                  <a:pt x="567" y="627"/>
                  <a:pt x="567" y="627"/>
                  <a:pt x="567" y="627"/>
                </a:cubicBezTo>
                <a:cubicBezTo>
                  <a:pt x="566" y="626"/>
                  <a:pt x="564" y="625"/>
                  <a:pt x="562" y="625"/>
                </a:cubicBezTo>
                <a:cubicBezTo>
                  <a:pt x="555" y="625"/>
                  <a:pt x="549" y="631"/>
                  <a:pt x="549" y="638"/>
                </a:cubicBezTo>
                <a:cubicBezTo>
                  <a:pt x="549" y="643"/>
                  <a:pt x="551" y="647"/>
                  <a:pt x="555" y="649"/>
                </a:cubicBezTo>
                <a:lnTo>
                  <a:pt x="472" y="806"/>
                </a:lnTo>
                <a:close/>
                <a:moveTo>
                  <a:pt x="573" y="632"/>
                </a:moveTo>
                <a:cubicBezTo>
                  <a:pt x="572" y="630"/>
                  <a:pt x="571" y="629"/>
                  <a:pt x="569" y="627"/>
                </a:cubicBezTo>
                <a:cubicBezTo>
                  <a:pt x="574" y="619"/>
                  <a:pt x="574" y="619"/>
                  <a:pt x="574" y="619"/>
                </a:cubicBezTo>
                <a:cubicBezTo>
                  <a:pt x="589" y="626"/>
                  <a:pt x="589" y="626"/>
                  <a:pt x="589" y="626"/>
                </a:cubicBezTo>
                <a:lnTo>
                  <a:pt x="573" y="632"/>
                </a:lnTo>
                <a:close/>
                <a:moveTo>
                  <a:pt x="593" y="626"/>
                </a:moveTo>
                <a:cubicBezTo>
                  <a:pt x="634" y="608"/>
                  <a:pt x="634" y="608"/>
                  <a:pt x="634" y="608"/>
                </a:cubicBezTo>
                <a:cubicBezTo>
                  <a:pt x="810" y="728"/>
                  <a:pt x="810" y="728"/>
                  <a:pt x="810" y="728"/>
                </a:cubicBezTo>
                <a:cubicBezTo>
                  <a:pt x="810" y="728"/>
                  <a:pt x="810" y="728"/>
                  <a:pt x="810" y="728"/>
                </a:cubicBezTo>
                <a:lnTo>
                  <a:pt x="593" y="626"/>
                </a:lnTo>
                <a:close/>
                <a:moveTo>
                  <a:pt x="664" y="935"/>
                </a:moveTo>
                <a:cubicBezTo>
                  <a:pt x="815" y="744"/>
                  <a:pt x="815" y="744"/>
                  <a:pt x="815" y="744"/>
                </a:cubicBezTo>
                <a:cubicBezTo>
                  <a:pt x="817" y="745"/>
                  <a:pt x="819" y="746"/>
                  <a:pt x="822" y="746"/>
                </a:cubicBezTo>
                <a:cubicBezTo>
                  <a:pt x="827" y="746"/>
                  <a:pt x="831" y="744"/>
                  <a:pt x="833" y="740"/>
                </a:cubicBezTo>
                <a:cubicBezTo>
                  <a:pt x="1315" y="935"/>
                  <a:pt x="1315" y="935"/>
                  <a:pt x="1315" y="935"/>
                </a:cubicBezTo>
                <a:lnTo>
                  <a:pt x="664" y="935"/>
                </a:lnTo>
                <a:close/>
                <a:moveTo>
                  <a:pt x="833" y="739"/>
                </a:moveTo>
                <a:cubicBezTo>
                  <a:pt x="834" y="738"/>
                  <a:pt x="834" y="738"/>
                  <a:pt x="834" y="738"/>
                </a:cubicBezTo>
                <a:cubicBezTo>
                  <a:pt x="1175" y="798"/>
                  <a:pt x="1175" y="798"/>
                  <a:pt x="1175" y="798"/>
                </a:cubicBezTo>
                <a:cubicBezTo>
                  <a:pt x="1175" y="799"/>
                  <a:pt x="1174" y="799"/>
                  <a:pt x="1174" y="800"/>
                </a:cubicBezTo>
                <a:cubicBezTo>
                  <a:pt x="1174" y="807"/>
                  <a:pt x="1180" y="813"/>
                  <a:pt x="1187" y="813"/>
                </a:cubicBezTo>
                <a:cubicBezTo>
                  <a:pt x="1191" y="813"/>
                  <a:pt x="1193" y="812"/>
                  <a:pt x="1196" y="809"/>
                </a:cubicBezTo>
                <a:cubicBezTo>
                  <a:pt x="1316" y="934"/>
                  <a:pt x="1316" y="934"/>
                  <a:pt x="1316" y="934"/>
                </a:cubicBezTo>
                <a:lnTo>
                  <a:pt x="833" y="739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latin typeface="+mn-ea"/>
            </a:endParaRPr>
          </a:p>
        </p:txBody>
      </p:sp>
      <p:sp>
        <p:nvSpPr>
          <p:cNvPr id="17" name="Subtitle 5"/>
          <p:cNvSpPr txBox="1"/>
          <p:nvPr/>
        </p:nvSpPr>
        <p:spPr>
          <a:xfrm>
            <a:off x="4372622" y="5786572"/>
            <a:ext cx="4047744" cy="914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hangingPunc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虹信智慧河道咨询团队  </a:t>
            </a:r>
            <a:endParaRPr lang="en-US" altLang="zh-CN" sz="2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ctr" eaLnBrk="0" hangingPunct="0">
              <a:buNone/>
            </a:pPr>
            <a:fld id="{01B55F21-4FE9-4DEC-A766-F3FFC9B73CED}" type="datetime2">
              <a:rPr lang="zh-CN" altLang="en-US" sz="240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2018年11月16日 Friday</a:t>
            </a:fld>
            <a:endParaRPr lang="en-US" altLang="zh-CN" sz="2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"/>
            <a:ext cx="12192000" cy="347771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0" y="4330542"/>
            <a:ext cx="12192000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智慧供应链项目</a:t>
            </a:r>
            <a:r>
              <a:rPr lang="en-US" altLang="zh-CN" sz="4000" b="1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sz="4000" b="1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信用风控专题讨论</a:t>
            </a:r>
            <a:endParaRPr lang="en-US" altLang="zh-CN" sz="4000" b="1" dirty="0">
              <a:solidFill>
                <a:srgbClr val="00B0F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5511456"/>
            <a:ext cx="12253438" cy="96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虹信软件咨询团队</a:t>
            </a:r>
            <a:endParaRPr lang="en-US" altLang="zh-CN" sz="2000" b="1" dirty="0">
              <a:solidFill>
                <a:srgbClr val="00B0F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地点：新疆</a:t>
            </a:r>
            <a:r>
              <a:rPr lang="en-US" altLang="zh-CN" sz="2000" b="1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lang="zh-CN" altLang="en-US" sz="2000" b="1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乌鲁木齐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0" y="3697586"/>
            <a:ext cx="12192000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中泰集团</a:t>
            </a:r>
            <a:endParaRPr lang="en-US" altLang="zh-CN" sz="2800" b="1" dirty="0">
              <a:solidFill>
                <a:srgbClr val="00B0F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993" y="-16387"/>
            <a:ext cx="6071017" cy="349511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93" y="-31377"/>
            <a:ext cx="6105993" cy="35090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5" name="文本框 4"/>
          <p:cNvSpPr txBox="1"/>
          <p:nvPr/>
        </p:nvSpPr>
        <p:spPr>
          <a:xfrm>
            <a:off x="2160633" y="1332430"/>
            <a:ext cx="509665" cy="46166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易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592170" y="1879160"/>
            <a:ext cx="509665" cy="46166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857774" y="2580026"/>
            <a:ext cx="509665" cy="46166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838331" y="1332431"/>
            <a:ext cx="509665" cy="46166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645670" y="1879159"/>
            <a:ext cx="509665" cy="46166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0057452" y="2580026"/>
            <a:ext cx="509665" cy="46166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敏</a:t>
            </a:r>
          </a:p>
        </p:txBody>
      </p:sp>
    </p:spTree>
    <p:extLst>
      <p:ext uri="{BB962C8B-B14F-4D97-AF65-F5344CB8AC3E}">
        <p14:creationId xmlns:p14="http://schemas.microsoft.com/office/powerpoint/2010/main" val="19112885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438146" y="6383548"/>
            <a:ext cx="569823" cy="411378"/>
          </a:xfrm>
        </p:spPr>
        <p:txBody>
          <a:bodyPr/>
          <a:lstStyle/>
          <a:p>
            <a:r>
              <a:rPr lang="en-US" dirty="0"/>
              <a:t>0</a:t>
            </a:r>
            <a:fld id="{F329B725-341D-4E37-99CB-9163D0CC293A}" type="slidenum">
              <a:rPr lang="en-US" smtClean="0"/>
              <a:t>10</a:t>
            </a:fld>
            <a:endParaRPr lang="id-ID" dirty="0">
              <a:latin typeface="+mn-ea"/>
            </a:endParaRPr>
          </a:p>
        </p:txBody>
      </p:sp>
      <p:sp>
        <p:nvSpPr>
          <p:cNvPr id="215" name="AutoShape 68"/>
          <p:cNvSpPr>
            <a:spLocks noChangeArrowheads="1"/>
          </p:cNvSpPr>
          <p:nvPr/>
        </p:nvSpPr>
        <p:spPr bwMode="auto">
          <a:xfrm>
            <a:off x="8520112" y="6263112"/>
            <a:ext cx="2100263" cy="3333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 sz="14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5291" y="1506070"/>
            <a:ext cx="8489309" cy="3765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9" name="TextBox 17"/>
          <p:cNvSpPr txBox="1">
            <a:spLocks noChangeArrowheads="1"/>
          </p:cNvSpPr>
          <p:nvPr/>
        </p:nvSpPr>
        <p:spPr>
          <a:xfrm>
            <a:off x="0" y="187959"/>
            <a:ext cx="1515291" cy="341632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交流与讨论</a:t>
            </a:r>
          </a:p>
        </p:txBody>
      </p:sp>
    </p:spTree>
    <p:extLst>
      <p:ext uri="{BB962C8B-B14F-4D97-AF65-F5344CB8AC3E}">
        <p14:creationId xmlns:p14="http://schemas.microsoft.com/office/powerpoint/2010/main" val="899116305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438146" y="6383548"/>
            <a:ext cx="569823" cy="411378"/>
          </a:xfrm>
        </p:spPr>
        <p:txBody>
          <a:bodyPr/>
          <a:lstStyle/>
          <a:p>
            <a:r>
              <a:rPr lang="en-US" dirty="0"/>
              <a:t>0</a:t>
            </a:r>
            <a:fld id="{F329B725-341D-4E37-99CB-9163D0CC293A}" type="slidenum">
              <a:rPr lang="en-US" smtClean="0"/>
              <a:t>11</a:t>
            </a:fld>
            <a:endParaRPr lang="id-ID" dirty="0">
              <a:latin typeface="+mn-ea"/>
            </a:endParaRPr>
          </a:p>
        </p:txBody>
      </p:sp>
      <p:sp>
        <p:nvSpPr>
          <p:cNvPr id="215" name="AutoShape 68"/>
          <p:cNvSpPr>
            <a:spLocks noChangeArrowheads="1"/>
          </p:cNvSpPr>
          <p:nvPr/>
        </p:nvSpPr>
        <p:spPr bwMode="auto">
          <a:xfrm>
            <a:off x="8520112" y="6263112"/>
            <a:ext cx="2100263" cy="3333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 sz="14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3564" y="103399"/>
            <a:ext cx="1219030" cy="540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970717"/>
              </p:ext>
            </p:extLst>
          </p:nvPr>
        </p:nvGraphicFramePr>
        <p:xfrm>
          <a:off x="107576" y="677722"/>
          <a:ext cx="4421393" cy="57155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2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3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信用控制范围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描述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备注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对应公司代码组织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98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 dirty="0">
                          <a:effectLst/>
                        </a:rPr>
                        <a:t>3010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中泰股份信用控制范围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新疆中泰化学股份有限公司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3020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华泰信用控制范围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新疆华泰重化工有限责任公司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3030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博达焦化信用控制范围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阜康市博达焦化有限责任公司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3040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托克逊盐化信用控制范围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托克逊县中泰化学盐化有限责任公司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3050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中泰矿冶信用控制范围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新疆中泰矿冶有限公司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3060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中泰进出口信用控制范围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新疆中泰进出口贸易有限公司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3070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阜康能源信用控制范围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新疆中泰化学阜康能源有限公司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3080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中鲁矿业信用控制范围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新疆中鲁矿业有限公司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3090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中泰矿产信用控制范围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奇台县中泰化学矿产开发有限责任公司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3100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准东煤业信用控制范围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新疆中泰化学准东煤业有限公司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3110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准东热电信用控制范围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新疆中泰化学准东热电有限公司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3120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库尔勒化工信用控制范围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新疆中泰化学库尔勒化工有限公司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3130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中泰现代物流信用控制范围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新疆中泰现代物流开发有限公司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3140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托克逊能化信用控制范围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新疆中泰化学托克逊能化有限公司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3150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上海多经信用控制范围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上海中泰多经国际贸易有限责任公司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3160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中泰信息信用控制范围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新疆中泰信息技术工程有限公司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3170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北京齐力信用控制范围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北京中泰齐力国际科贸有限公司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3180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中泰新材料信用控制范围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新疆中泰新材料有限公司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3190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国信环保信用控制范围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新疆中泰国信节能环保有限公司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3200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中泰香港信用控制范围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中泰国际发展（香港）有限公司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3210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时代水务信用控制范围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阜康市中泰时代水务有限公司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3220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富丽达信用控制范围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新疆富丽达纤维有限公司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3230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巴州金富信用控制范围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巴州金富特种纱业有限公司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3250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富丽震纶信用控制范围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新疆富丽震纶棉纺有限公司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3270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融资租赁信用控制范围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新疆中泰融资租赁有限公司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3280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上海森辉信用控制范围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上海森辉房地产开发有限公司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3290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中泰电力信用控制范围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新疆中泰电力有限公司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3300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中泰香港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美元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r>
                        <a:rPr lang="zh-CN" altLang="en-US" sz="800" u="none" strike="noStrike">
                          <a:effectLst/>
                        </a:rPr>
                        <a:t>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中泰国际发展（香港）有限公司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3310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圣雄股份信用控制范围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新疆圣雄能源股份有限公司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3320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圣雄氯碱信用控制范围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新疆圣雄氯碱有限公司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3330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圣雄电石信用控制范围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新疆圣雄电石有限公司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3340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圣雄焦化信用控制范围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新疆圣雄焦化有限公司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3350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同泰焦化信用控制范围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新疆同泰煤业有限公司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3360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同泰矿业信用控制范围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新疆同泰矿业有限公司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3370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圣雄水泥控制范围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新疆圣雄水泥有限公司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3390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上海欣浦信用控制范围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上海欣浦商业保理有限公司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3400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巴州泰昌信用控制范围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巴州泰昌浆粕有限公司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3460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广州创盈信用控制范围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广州市创盈化工原料有限公司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3470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阿拉尔富丽达信用控制范围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阿拉尔市富丽达纤维有限公司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3490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中泰蓝鑫信用控制范围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新疆中泰蓝鑫供应链贸易有限公司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3510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天雨煤化信用控制范围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新疆天雨煤化集团有限公司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u="none" strike="noStrike">
                          <a:effectLst/>
                        </a:rPr>
                        <a:t>3560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和信联创信用控制范围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新疆和信联创网络科技有限公司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ZTHX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中泰股份信用控制范围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不再使用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#N/A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052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ZTJT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中泰集团信用控制范围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中泰集团下</a:t>
                      </a:r>
                      <a:r>
                        <a:rPr lang="en-US" altLang="zh-CN" sz="800" u="none" strike="noStrike" dirty="0">
                          <a:effectLst/>
                        </a:rPr>
                        <a:t>1xxx</a:t>
                      </a:r>
                      <a:r>
                        <a:rPr lang="zh-CN" altLang="en-US" sz="800" u="none" strike="noStrike" dirty="0">
                          <a:effectLst/>
                        </a:rPr>
                        <a:t>所有公司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92" marR="5092" marT="5092" marB="0" anchor="ctr"/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002306" y="1097280"/>
            <a:ext cx="3646841" cy="1630438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现状：</a:t>
            </a:r>
            <a:endParaRPr lang="en-US" altLang="zh-CN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信控管理模式</a:t>
            </a:r>
            <a:endParaRPr lang="en-US" altLang="zh-CN" sz="12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中泰股份公司：股份公司独立信控范围（信控范围与公司</a:t>
            </a:r>
            <a:r>
              <a:rPr lang="en-US" altLang="zh-CN" sz="12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1:1</a:t>
            </a:r>
            <a:r>
              <a:rPr lang="zh-CN" altLang="en-US" sz="12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对应）</a:t>
            </a:r>
            <a:endParaRPr lang="en-US" altLang="zh-CN" sz="12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中泰集团公司：集团公司共用集团信控范围（信用范围与公司</a:t>
            </a:r>
            <a:r>
              <a:rPr lang="en-US" altLang="zh-CN" sz="12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1:N</a:t>
            </a:r>
            <a:r>
              <a:rPr lang="zh-CN" altLang="en-US" sz="12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关系）</a:t>
            </a:r>
            <a:endParaRPr lang="en-US" altLang="zh-CN" sz="12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4565857" y="1765043"/>
            <a:ext cx="361824" cy="250234"/>
          </a:xfrm>
          <a:custGeom>
            <a:avLst/>
            <a:gdLst>
              <a:gd name="T0" fmla="*/ 253 w 631"/>
              <a:gd name="T1" fmla="*/ 0 h 436"/>
              <a:gd name="T2" fmla="*/ 280 w 631"/>
              <a:gd name="T3" fmla="*/ 159 h 436"/>
              <a:gd name="T4" fmla="*/ 24 w 631"/>
              <a:gd name="T5" fmla="*/ 159 h 436"/>
              <a:gd name="T6" fmla="*/ 0 w 631"/>
              <a:gd name="T7" fmla="*/ 186 h 436"/>
              <a:gd name="T8" fmla="*/ 0 w 631"/>
              <a:gd name="T9" fmla="*/ 253 h 436"/>
              <a:gd name="T10" fmla="*/ 24 w 631"/>
              <a:gd name="T11" fmla="*/ 275 h 436"/>
              <a:gd name="T12" fmla="*/ 278 w 631"/>
              <a:gd name="T13" fmla="*/ 275 h 436"/>
              <a:gd name="T14" fmla="*/ 253 w 631"/>
              <a:gd name="T15" fmla="*/ 436 h 436"/>
              <a:gd name="T16" fmla="*/ 631 w 631"/>
              <a:gd name="T17" fmla="*/ 218 h 436"/>
              <a:gd name="T18" fmla="*/ 253 w 631"/>
              <a:gd name="T19" fmla="*/ 0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1" h="436">
                <a:moveTo>
                  <a:pt x="253" y="0"/>
                </a:moveTo>
                <a:cubicBezTo>
                  <a:pt x="237" y="0"/>
                  <a:pt x="269" y="75"/>
                  <a:pt x="280" y="159"/>
                </a:cubicBezTo>
                <a:cubicBezTo>
                  <a:pt x="24" y="159"/>
                  <a:pt x="24" y="159"/>
                  <a:pt x="24" y="159"/>
                </a:cubicBezTo>
                <a:cubicBezTo>
                  <a:pt x="11" y="159"/>
                  <a:pt x="0" y="173"/>
                  <a:pt x="0" y="186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66"/>
                  <a:pt x="11" y="275"/>
                  <a:pt x="24" y="275"/>
                </a:cubicBezTo>
                <a:cubicBezTo>
                  <a:pt x="278" y="275"/>
                  <a:pt x="278" y="275"/>
                  <a:pt x="278" y="275"/>
                </a:cubicBezTo>
                <a:cubicBezTo>
                  <a:pt x="267" y="359"/>
                  <a:pt x="239" y="436"/>
                  <a:pt x="253" y="436"/>
                </a:cubicBezTo>
                <a:cubicBezTo>
                  <a:pt x="287" y="436"/>
                  <a:pt x="631" y="264"/>
                  <a:pt x="631" y="218"/>
                </a:cubicBezTo>
                <a:cubicBezTo>
                  <a:pt x="631" y="172"/>
                  <a:pt x="292" y="0"/>
                  <a:pt x="253" y="0"/>
                </a:cubicBezTo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67252" y="3399416"/>
            <a:ext cx="3813586" cy="2187387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、规范集团信用池；</a:t>
            </a:r>
            <a:endParaRPr lang="en-US" altLang="zh-CN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、集团规范信用池的资金的分配；</a:t>
            </a:r>
            <a:endParaRPr lang="en-US" altLang="zh-CN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、拓展信用控制范围模型</a:t>
            </a:r>
            <a:endParaRPr lang="en-US" altLang="zh-CN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）销售业务范畴（自有产品（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PVC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、粘胶、纺织等））；</a:t>
            </a:r>
            <a:endParaRPr lang="en-US" altLang="zh-CN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）销售模式（内贸、外贸）；</a:t>
            </a:r>
            <a:endParaRPr lang="en-US" altLang="zh-CN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）客户类型（客户等级）；</a:t>
            </a:r>
            <a:endParaRPr lang="en-US" altLang="zh-CN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销售组织（销售部门、销售业务员</a:t>
            </a:r>
            <a:r>
              <a:rPr lang="zh-CN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7791534" y="4079729"/>
            <a:ext cx="361824" cy="250234"/>
          </a:xfrm>
          <a:custGeom>
            <a:avLst/>
            <a:gdLst>
              <a:gd name="T0" fmla="*/ 253 w 631"/>
              <a:gd name="T1" fmla="*/ 0 h 436"/>
              <a:gd name="T2" fmla="*/ 280 w 631"/>
              <a:gd name="T3" fmla="*/ 159 h 436"/>
              <a:gd name="T4" fmla="*/ 24 w 631"/>
              <a:gd name="T5" fmla="*/ 159 h 436"/>
              <a:gd name="T6" fmla="*/ 0 w 631"/>
              <a:gd name="T7" fmla="*/ 186 h 436"/>
              <a:gd name="T8" fmla="*/ 0 w 631"/>
              <a:gd name="T9" fmla="*/ 253 h 436"/>
              <a:gd name="T10" fmla="*/ 24 w 631"/>
              <a:gd name="T11" fmla="*/ 275 h 436"/>
              <a:gd name="T12" fmla="*/ 278 w 631"/>
              <a:gd name="T13" fmla="*/ 275 h 436"/>
              <a:gd name="T14" fmla="*/ 253 w 631"/>
              <a:gd name="T15" fmla="*/ 436 h 436"/>
              <a:gd name="T16" fmla="*/ 631 w 631"/>
              <a:gd name="T17" fmla="*/ 218 h 436"/>
              <a:gd name="T18" fmla="*/ 253 w 631"/>
              <a:gd name="T19" fmla="*/ 0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1" h="436">
                <a:moveTo>
                  <a:pt x="253" y="0"/>
                </a:moveTo>
                <a:cubicBezTo>
                  <a:pt x="237" y="0"/>
                  <a:pt x="269" y="75"/>
                  <a:pt x="280" y="159"/>
                </a:cubicBezTo>
                <a:cubicBezTo>
                  <a:pt x="24" y="159"/>
                  <a:pt x="24" y="159"/>
                  <a:pt x="24" y="159"/>
                </a:cubicBezTo>
                <a:cubicBezTo>
                  <a:pt x="11" y="159"/>
                  <a:pt x="0" y="173"/>
                  <a:pt x="0" y="186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66"/>
                  <a:pt x="11" y="275"/>
                  <a:pt x="24" y="275"/>
                </a:cubicBezTo>
                <a:cubicBezTo>
                  <a:pt x="278" y="275"/>
                  <a:pt x="278" y="275"/>
                  <a:pt x="278" y="275"/>
                </a:cubicBezTo>
                <a:cubicBezTo>
                  <a:pt x="267" y="359"/>
                  <a:pt x="239" y="436"/>
                  <a:pt x="253" y="436"/>
                </a:cubicBezTo>
                <a:cubicBezTo>
                  <a:pt x="287" y="436"/>
                  <a:pt x="631" y="264"/>
                  <a:pt x="631" y="218"/>
                </a:cubicBezTo>
                <a:cubicBezTo>
                  <a:pt x="631" y="172"/>
                  <a:pt x="292" y="0"/>
                  <a:pt x="253" y="0"/>
                </a:cubicBezTo>
                <a:close/>
              </a:path>
            </a:pathLst>
          </a:cu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+mn-ea"/>
            </a:endParaRP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>
          <a:xfrm>
            <a:off x="0" y="187959"/>
            <a:ext cx="1515291" cy="341632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交流与讨论</a:t>
            </a:r>
          </a:p>
        </p:txBody>
      </p:sp>
    </p:spTree>
    <p:extLst>
      <p:ext uri="{BB962C8B-B14F-4D97-AF65-F5344CB8AC3E}">
        <p14:creationId xmlns:p14="http://schemas.microsoft.com/office/powerpoint/2010/main" val="4259624783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80"/>
          <a:stretch>
            <a:fillRect/>
          </a:stretch>
        </p:blipFill>
        <p:spPr bwMode="auto">
          <a:xfrm>
            <a:off x="-2381" y="4362044"/>
            <a:ext cx="12199938" cy="2502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6523" y="-10667"/>
            <a:ext cx="12190410" cy="4372711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48000">
                <a:schemeClr val="bg1">
                  <a:lumMod val="95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pic>
      <p:sp>
        <p:nvSpPr>
          <p:cNvPr id="5" name="文本框 3"/>
          <p:cNvSpPr txBox="1"/>
          <p:nvPr/>
        </p:nvSpPr>
        <p:spPr>
          <a:xfrm>
            <a:off x="1415480" y="4620958"/>
            <a:ext cx="5806646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6600" b="1" kern="2200" spc="60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44000">
                      <a:srgbClr val="0070C0">
                        <a:shade val="67500"/>
                        <a:satMod val="115000"/>
                      </a:srgbClr>
                    </a:gs>
                    <a:gs pos="75000">
                      <a:srgbClr val="00B0F0"/>
                    </a:gs>
                    <a:gs pos="56000">
                      <a:srgbClr val="0070C0">
                        <a:shade val="100000"/>
                        <a:satMod val="115000"/>
                      </a:srgbClr>
                    </a:gs>
                  </a:gsLst>
                  <a:lin ang="18000000" scaled="0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zh-CN" altLang="en-US" sz="6600" b="1" kern="2200" spc="6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44000">
                    <a:srgbClr val="0070C0">
                      <a:shade val="67500"/>
                      <a:satMod val="115000"/>
                    </a:srgbClr>
                  </a:gs>
                  <a:gs pos="75000">
                    <a:srgbClr val="00B0F0"/>
                  </a:gs>
                  <a:gs pos="56000">
                    <a:srgbClr val="0070C0">
                      <a:shade val="100000"/>
                      <a:satMod val="115000"/>
                    </a:srgbClr>
                  </a:gs>
                </a:gsLst>
                <a:lin ang="18000000" scaled="0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决策 8"/>
          <p:cNvSpPr/>
          <p:nvPr/>
        </p:nvSpPr>
        <p:spPr>
          <a:xfrm>
            <a:off x="8904313" y="3112113"/>
            <a:ext cx="2549085" cy="2464116"/>
          </a:xfrm>
          <a:prstGeom prst="flowChartDecisi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流程图: 决策 10"/>
          <p:cNvSpPr/>
          <p:nvPr/>
        </p:nvSpPr>
        <p:spPr>
          <a:xfrm>
            <a:off x="7686465" y="4148920"/>
            <a:ext cx="412034" cy="398300"/>
          </a:xfrm>
          <a:prstGeom prst="flowChartDecisi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流程图: 决策 13"/>
          <p:cNvSpPr/>
          <p:nvPr/>
        </p:nvSpPr>
        <p:spPr>
          <a:xfrm>
            <a:off x="8084035" y="3958766"/>
            <a:ext cx="824069" cy="796600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10526588" y="2924537"/>
            <a:ext cx="667662" cy="645407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流程图: 决策 16"/>
          <p:cNvSpPr/>
          <p:nvPr/>
        </p:nvSpPr>
        <p:spPr>
          <a:xfrm>
            <a:off x="11394302" y="2800215"/>
            <a:ext cx="257216" cy="248642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流程图: 决策 20"/>
          <p:cNvSpPr/>
          <p:nvPr/>
        </p:nvSpPr>
        <p:spPr>
          <a:xfrm>
            <a:off x="10944426" y="3122134"/>
            <a:ext cx="1156968" cy="1118403"/>
          </a:xfrm>
          <a:prstGeom prst="flowChartDecisi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流程图: 决策 22"/>
          <p:cNvSpPr/>
          <p:nvPr/>
        </p:nvSpPr>
        <p:spPr>
          <a:xfrm>
            <a:off x="11194250" y="4536910"/>
            <a:ext cx="667662" cy="645407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6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2000">
        <p14:vortex dir="r"/>
      </p:transition>
    </mc:Choice>
    <mc:Fallback xmlns=""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7"/>
          <p:cNvSpPr>
            <a:spLocks noGrp="1" noChangeArrowheads="1"/>
          </p:cNvSpPr>
          <p:nvPr/>
        </p:nvSpPr>
        <p:spPr>
          <a:xfrm>
            <a:off x="121024" y="173354"/>
            <a:ext cx="8399088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n-lt"/>
                <a:ea typeface="+mn-ea"/>
                <a:cs typeface="+mn-cs"/>
              </a:rPr>
              <a:t>信用管控现状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220001" y="1401729"/>
            <a:ext cx="3994228" cy="3815772"/>
            <a:chOff x="596518" y="1835118"/>
            <a:chExt cx="3994228" cy="3815772"/>
          </a:xfrm>
        </p:grpSpPr>
        <p:grpSp>
          <p:nvGrpSpPr>
            <p:cNvPr id="33" name="Group 3"/>
            <p:cNvGrpSpPr/>
            <p:nvPr/>
          </p:nvGrpSpPr>
          <p:grpSpPr>
            <a:xfrm>
              <a:off x="1350717" y="2579540"/>
              <a:ext cx="2555290" cy="2050568"/>
              <a:chOff x="198921" y="1538157"/>
              <a:chExt cx="3295551" cy="2736206"/>
            </a:xfrm>
            <a:solidFill>
              <a:schemeClr val="accent1"/>
            </a:solidFill>
          </p:grpSpPr>
          <p:grpSp>
            <p:nvGrpSpPr>
              <p:cNvPr id="34" name="Group 4"/>
              <p:cNvGrpSpPr/>
              <p:nvPr/>
            </p:nvGrpSpPr>
            <p:grpSpPr>
              <a:xfrm rot="20700949">
                <a:off x="198921" y="1538157"/>
                <a:ext cx="3295551" cy="2736206"/>
                <a:chOff x="5189537" y="147096"/>
                <a:chExt cx="3249180" cy="2697705"/>
              </a:xfrm>
              <a:grp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" name="Freeform 9"/>
                <p:cNvSpPr>
                  <a:spLocks/>
                </p:cNvSpPr>
                <p:nvPr/>
              </p:nvSpPr>
              <p:spPr bwMode="auto">
                <a:xfrm>
                  <a:off x="5189537" y="1352551"/>
                  <a:ext cx="1493838" cy="1492250"/>
                </a:xfrm>
                <a:custGeom>
                  <a:avLst/>
                  <a:gdLst>
                    <a:gd name="T0" fmla="*/ 844 w 854"/>
                    <a:gd name="T1" fmla="*/ 542 h 853"/>
                    <a:gd name="T2" fmla="*/ 766 w 854"/>
                    <a:gd name="T3" fmla="*/ 492 h 853"/>
                    <a:gd name="T4" fmla="*/ 767 w 854"/>
                    <a:gd name="T5" fmla="*/ 361 h 853"/>
                    <a:gd name="T6" fmla="*/ 843 w 854"/>
                    <a:gd name="T7" fmla="*/ 312 h 853"/>
                    <a:gd name="T8" fmla="*/ 848 w 854"/>
                    <a:gd name="T9" fmla="*/ 288 h 853"/>
                    <a:gd name="T10" fmla="*/ 823 w 854"/>
                    <a:gd name="T11" fmla="*/ 227 h 853"/>
                    <a:gd name="T12" fmla="*/ 802 w 854"/>
                    <a:gd name="T13" fmla="*/ 214 h 853"/>
                    <a:gd name="T14" fmla="*/ 714 w 854"/>
                    <a:gd name="T15" fmla="*/ 234 h 853"/>
                    <a:gd name="T16" fmla="*/ 621 w 854"/>
                    <a:gd name="T17" fmla="*/ 139 h 853"/>
                    <a:gd name="T18" fmla="*/ 641 w 854"/>
                    <a:gd name="T19" fmla="*/ 51 h 853"/>
                    <a:gd name="T20" fmla="*/ 628 w 854"/>
                    <a:gd name="T21" fmla="*/ 30 h 853"/>
                    <a:gd name="T22" fmla="*/ 567 w 854"/>
                    <a:gd name="T23" fmla="*/ 4 h 853"/>
                    <a:gd name="T24" fmla="*/ 542 w 854"/>
                    <a:gd name="T25" fmla="*/ 10 h 853"/>
                    <a:gd name="T26" fmla="*/ 494 w 854"/>
                    <a:gd name="T27" fmla="*/ 87 h 853"/>
                    <a:gd name="T28" fmla="*/ 361 w 854"/>
                    <a:gd name="T29" fmla="*/ 87 h 853"/>
                    <a:gd name="T30" fmla="*/ 312 w 854"/>
                    <a:gd name="T31" fmla="*/ 10 h 853"/>
                    <a:gd name="T32" fmla="*/ 288 w 854"/>
                    <a:gd name="T33" fmla="*/ 4 h 853"/>
                    <a:gd name="T34" fmla="*/ 227 w 854"/>
                    <a:gd name="T35" fmla="*/ 29 h 853"/>
                    <a:gd name="T36" fmla="*/ 214 w 854"/>
                    <a:gd name="T37" fmla="*/ 51 h 853"/>
                    <a:gd name="T38" fmla="*/ 234 w 854"/>
                    <a:gd name="T39" fmla="*/ 141 h 853"/>
                    <a:gd name="T40" fmla="*/ 142 w 854"/>
                    <a:gd name="T41" fmla="*/ 234 h 853"/>
                    <a:gd name="T42" fmla="*/ 51 w 854"/>
                    <a:gd name="T43" fmla="*/ 214 h 853"/>
                    <a:gd name="T44" fmla="*/ 30 w 854"/>
                    <a:gd name="T45" fmla="*/ 227 h 853"/>
                    <a:gd name="T46" fmla="*/ 5 w 854"/>
                    <a:gd name="T47" fmla="*/ 288 h 853"/>
                    <a:gd name="T48" fmla="*/ 11 w 854"/>
                    <a:gd name="T49" fmla="*/ 312 h 853"/>
                    <a:gd name="T50" fmla="*/ 90 w 854"/>
                    <a:gd name="T51" fmla="*/ 362 h 853"/>
                    <a:gd name="T52" fmla="*/ 91 w 854"/>
                    <a:gd name="T53" fmla="*/ 363 h 853"/>
                    <a:gd name="T54" fmla="*/ 92 w 854"/>
                    <a:gd name="T55" fmla="*/ 491 h 853"/>
                    <a:gd name="T56" fmla="*/ 90 w 854"/>
                    <a:gd name="T57" fmla="*/ 492 h 853"/>
                    <a:gd name="T58" fmla="*/ 10 w 854"/>
                    <a:gd name="T59" fmla="*/ 542 h 853"/>
                    <a:gd name="T60" fmla="*/ 4 w 854"/>
                    <a:gd name="T61" fmla="*/ 567 h 853"/>
                    <a:gd name="T62" fmla="*/ 29 w 854"/>
                    <a:gd name="T63" fmla="*/ 628 h 853"/>
                    <a:gd name="T64" fmla="*/ 51 w 854"/>
                    <a:gd name="T65" fmla="*/ 641 h 853"/>
                    <a:gd name="T66" fmla="*/ 143 w 854"/>
                    <a:gd name="T67" fmla="*/ 620 h 853"/>
                    <a:gd name="T68" fmla="*/ 146 w 854"/>
                    <a:gd name="T69" fmla="*/ 619 h 853"/>
                    <a:gd name="T70" fmla="*/ 236 w 854"/>
                    <a:gd name="T71" fmla="*/ 708 h 853"/>
                    <a:gd name="T72" fmla="*/ 235 w 854"/>
                    <a:gd name="T73" fmla="*/ 711 h 853"/>
                    <a:gd name="T74" fmla="*/ 214 w 854"/>
                    <a:gd name="T75" fmla="*/ 803 h 853"/>
                    <a:gd name="T76" fmla="*/ 227 w 854"/>
                    <a:gd name="T77" fmla="*/ 824 h 853"/>
                    <a:gd name="T78" fmla="*/ 289 w 854"/>
                    <a:gd name="T79" fmla="*/ 849 h 853"/>
                    <a:gd name="T80" fmla="*/ 313 w 854"/>
                    <a:gd name="T81" fmla="*/ 844 h 853"/>
                    <a:gd name="T82" fmla="*/ 363 w 854"/>
                    <a:gd name="T83" fmla="*/ 764 h 853"/>
                    <a:gd name="T84" fmla="*/ 364 w 854"/>
                    <a:gd name="T85" fmla="*/ 762 h 853"/>
                    <a:gd name="T86" fmla="*/ 491 w 854"/>
                    <a:gd name="T87" fmla="*/ 762 h 853"/>
                    <a:gd name="T88" fmla="*/ 492 w 854"/>
                    <a:gd name="T89" fmla="*/ 764 h 853"/>
                    <a:gd name="T90" fmla="*/ 542 w 854"/>
                    <a:gd name="T91" fmla="*/ 843 h 853"/>
                    <a:gd name="T92" fmla="*/ 566 w 854"/>
                    <a:gd name="T93" fmla="*/ 848 h 853"/>
                    <a:gd name="T94" fmla="*/ 627 w 854"/>
                    <a:gd name="T95" fmla="*/ 823 h 853"/>
                    <a:gd name="T96" fmla="*/ 641 w 854"/>
                    <a:gd name="T97" fmla="*/ 802 h 853"/>
                    <a:gd name="T98" fmla="*/ 620 w 854"/>
                    <a:gd name="T99" fmla="*/ 711 h 853"/>
                    <a:gd name="T100" fmla="*/ 620 w 854"/>
                    <a:gd name="T101" fmla="*/ 709 h 853"/>
                    <a:gd name="T102" fmla="*/ 711 w 854"/>
                    <a:gd name="T103" fmla="*/ 619 h 853"/>
                    <a:gd name="T104" fmla="*/ 712 w 854"/>
                    <a:gd name="T105" fmla="*/ 620 h 853"/>
                    <a:gd name="T106" fmla="*/ 804 w 854"/>
                    <a:gd name="T107" fmla="*/ 640 h 853"/>
                    <a:gd name="T108" fmla="*/ 825 w 854"/>
                    <a:gd name="T109" fmla="*/ 627 h 853"/>
                    <a:gd name="T110" fmla="*/ 850 w 854"/>
                    <a:gd name="T111" fmla="*/ 566 h 853"/>
                    <a:gd name="T112" fmla="*/ 844 w 854"/>
                    <a:gd name="T113" fmla="*/ 542 h 8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854" h="853">
                      <a:moveTo>
                        <a:pt x="844" y="542"/>
                      </a:moveTo>
                      <a:cubicBezTo>
                        <a:pt x="766" y="492"/>
                        <a:pt x="766" y="492"/>
                        <a:pt x="766" y="492"/>
                      </a:cubicBezTo>
                      <a:cubicBezTo>
                        <a:pt x="774" y="449"/>
                        <a:pt x="775" y="405"/>
                        <a:pt x="767" y="361"/>
                      </a:cubicBezTo>
                      <a:cubicBezTo>
                        <a:pt x="843" y="312"/>
                        <a:pt x="843" y="312"/>
                        <a:pt x="843" y="312"/>
                      </a:cubicBezTo>
                      <a:cubicBezTo>
                        <a:pt x="850" y="308"/>
                        <a:pt x="852" y="297"/>
                        <a:pt x="848" y="288"/>
                      </a:cubicBezTo>
                      <a:cubicBezTo>
                        <a:pt x="823" y="227"/>
                        <a:pt x="823" y="227"/>
                        <a:pt x="823" y="227"/>
                      </a:cubicBezTo>
                      <a:cubicBezTo>
                        <a:pt x="819" y="218"/>
                        <a:pt x="810" y="212"/>
                        <a:pt x="802" y="214"/>
                      </a:cubicBezTo>
                      <a:cubicBezTo>
                        <a:pt x="714" y="234"/>
                        <a:pt x="714" y="234"/>
                        <a:pt x="714" y="234"/>
                      </a:cubicBezTo>
                      <a:cubicBezTo>
                        <a:pt x="689" y="196"/>
                        <a:pt x="657" y="164"/>
                        <a:pt x="621" y="139"/>
                      </a:cubicBezTo>
                      <a:cubicBezTo>
                        <a:pt x="641" y="51"/>
                        <a:pt x="641" y="51"/>
                        <a:pt x="641" y="51"/>
                      </a:cubicBezTo>
                      <a:cubicBezTo>
                        <a:pt x="642" y="43"/>
                        <a:pt x="637" y="33"/>
                        <a:pt x="628" y="30"/>
                      </a:cubicBezTo>
                      <a:cubicBezTo>
                        <a:pt x="567" y="4"/>
                        <a:pt x="567" y="4"/>
                        <a:pt x="567" y="4"/>
                      </a:cubicBezTo>
                      <a:cubicBezTo>
                        <a:pt x="558" y="0"/>
                        <a:pt x="547" y="3"/>
                        <a:pt x="542" y="10"/>
                      </a:cubicBezTo>
                      <a:cubicBezTo>
                        <a:pt x="494" y="87"/>
                        <a:pt x="494" y="87"/>
                        <a:pt x="494" y="87"/>
                      </a:cubicBezTo>
                      <a:cubicBezTo>
                        <a:pt x="451" y="78"/>
                        <a:pt x="406" y="78"/>
                        <a:pt x="361" y="87"/>
                      </a:cubicBezTo>
                      <a:cubicBezTo>
                        <a:pt x="312" y="10"/>
                        <a:pt x="312" y="10"/>
                        <a:pt x="312" y="10"/>
                      </a:cubicBezTo>
                      <a:cubicBezTo>
                        <a:pt x="308" y="3"/>
                        <a:pt x="297" y="0"/>
                        <a:pt x="288" y="4"/>
                      </a:cubicBezTo>
                      <a:cubicBezTo>
                        <a:pt x="227" y="29"/>
                        <a:pt x="227" y="29"/>
                        <a:pt x="227" y="29"/>
                      </a:cubicBezTo>
                      <a:cubicBezTo>
                        <a:pt x="218" y="33"/>
                        <a:pt x="212" y="43"/>
                        <a:pt x="214" y="51"/>
                      </a:cubicBezTo>
                      <a:cubicBezTo>
                        <a:pt x="234" y="141"/>
                        <a:pt x="234" y="141"/>
                        <a:pt x="234" y="141"/>
                      </a:cubicBezTo>
                      <a:cubicBezTo>
                        <a:pt x="197" y="166"/>
                        <a:pt x="166" y="198"/>
                        <a:pt x="142" y="234"/>
                      </a:cubicBezTo>
                      <a:cubicBezTo>
                        <a:pt x="51" y="214"/>
                        <a:pt x="51" y="214"/>
                        <a:pt x="51" y="214"/>
                      </a:cubicBezTo>
                      <a:cubicBezTo>
                        <a:pt x="43" y="212"/>
                        <a:pt x="34" y="218"/>
                        <a:pt x="30" y="227"/>
                      </a:cubicBezTo>
                      <a:cubicBezTo>
                        <a:pt x="5" y="288"/>
                        <a:pt x="5" y="288"/>
                        <a:pt x="5" y="288"/>
                      </a:cubicBezTo>
                      <a:cubicBezTo>
                        <a:pt x="1" y="297"/>
                        <a:pt x="4" y="308"/>
                        <a:pt x="11" y="312"/>
                      </a:cubicBezTo>
                      <a:cubicBezTo>
                        <a:pt x="90" y="362"/>
                        <a:pt x="90" y="362"/>
                        <a:pt x="90" y="362"/>
                      </a:cubicBezTo>
                      <a:cubicBezTo>
                        <a:pt x="90" y="363"/>
                        <a:pt x="91" y="363"/>
                        <a:pt x="91" y="363"/>
                      </a:cubicBezTo>
                      <a:cubicBezTo>
                        <a:pt x="83" y="404"/>
                        <a:pt x="83" y="448"/>
                        <a:pt x="92" y="491"/>
                      </a:cubicBezTo>
                      <a:cubicBezTo>
                        <a:pt x="91" y="491"/>
                        <a:pt x="91" y="491"/>
                        <a:pt x="90" y="492"/>
                      </a:cubicBezTo>
                      <a:cubicBezTo>
                        <a:pt x="10" y="542"/>
                        <a:pt x="10" y="542"/>
                        <a:pt x="10" y="542"/>
                      </a:cubicBezTo>
                      <a:cubicBezTo>
                        <a:pt x="3" y="547"/>
                        <a:pt x="0" y="558"/>
                        <a:pt x="4" y="567"/>
                      </a:cubicBezTo>
                      <a:cubicBezTo>
                        <a:pt x="29" y="628"/>
                        <a:pt x="29" y="628"/>
                        <a:pt x="29" y="628"/>
                      </a:cubicBezTo>
                      <a:cubicBezTo>
                        <a:pt x="33" y="637"/>
                        <a:pt x="43" y="643"/>
                        <a:pt x="51" y="641"/>
                      </a:cubicBezTo>
                      <a:cubicBezTo>
                        <a:pt x="143" y="620"/>
                        <a:pt x="143" y="620"/>
                        <a:pt x="143" y="620"/>
                      </a:cubicBezTo>
                      <a:cubicBezTo>
                        <a:pt x="144" y="620"/>
                        <a:pt x="145" y="619"/>
                        <a:pt x="146" y="619"/>
                      </a:cubicBezTo>
                      <a:cubicBezTo>
                        <a:pt x="170" y="655"/>
                        <a:pt x="201" y="685"/>
                        <a:pt x="236" y="708"/>
                      </a:cubicBezTo>
                      <a:cubicBezTo>
                        <a:pt x="235" y="709"/>
                        <a:pt x="235" y="710"/>
                        <a:pt x="235" y="711"/>
                      </a:cubicBezTo>
                      <a:cubicBezTo>
                        <a:pt x="214" y="803"/>
                        <a:pt x="214" y="803"/>
                        <a:pt x="214" y="803"/>
                      </a:cubicBezTo>
                      <a:cubicBezTo>
                        <a:pt x="213" y="811"/>
                        <a:pt x="218" y="820"/>
                        <a:pt x="227" y="824"/>
                      </a:cubicBezTo>
                      <a:cubicBezTo>
                        <a:pt x="289" y="849"/>
                        <a:pt x="289" y="849"/>
                        <a:pt x="289" y="849"/>
                      </a:cubicBezTo>
                      <a:cubicBezTo>
                        <a:pt x="298" y="853"/>
                        <a:pt x="308" y="851"/>
                        <a:pt x="313" y="844"/>
                      </a:cubicBezTo>
                      <a:cubicBezTo>
                        <a:pt x="363" y="764"/>
                        <a:pt x="363" y="764"/>
                        <a:pt x="363" y="764"/>
                      </a:cubicBezTo>
                      <a:cubicBezTo>
                        <a:pt x="364" y="763"/>
                        <a:pt x="364" y="762"/>
                        <a:pt x="364" y="762"/>
                      </a:cubicBezTo>
                      <a:cubicBezTo>
                        <a:pt x="406" y="769"/>
                        <a:pt x="448" y="770"/>
                        <a:pt x="491" y="762"/>
                      </a:cubicBezTo>
                      <a:cubicBezTo>
                        <a:pt x="491" y="763"/>
                        <a:pt x="492" y="763"/>
                        <a:pt x="492" y="764"/>
                      </a:cubicBezTo>
                      <a:cubicBezTo>
                        <a:pt x="542" y="843"/>
                        <a:pt x="542" y="843"/>
                        <a:pt x="542" y="843"/>
                      </a:cubicBezTo>
                      <a:cubicBezTo>
                        <a:pt x="547" y="850"/>
                        <a:pt x="557" y="852"/>
                        <a:pt x="566" y="848"/>
                      </a:cubicBezTo>
                      <a:cubicBezTo>
                        <a:pt x="627" y="823"/>
                        <a:pt x="627" y="823"/>
                        <a:pt x="627" y="823"/>
                      </a:cubicBezTo>
                      <a:cubicBezTo>
                        <a:pt x="636" y="819"/>
                        <a:pt x="642" y="810"/>
                        <a:pt x="641" y="802"/>
                      </a:cubicBezTo>
                      <a:cubicBezTo>
                        <a:pt x="620" y="711"/>
                        <a:pt x="620" y="711"/>
                        <a:pt x="620" y="711"/>
                      </a:cubicBezTo>
                      <a:cubicBezTo>
                        <a:pt x="620" y="710"/>
                        <a:pt x="620" y="710"/>
                        <a:pt x="620" y="709"/>
                      </a:cubicBezTo>
                      <a:cubicBezTo>
                        <a:pt x="656" y="685"/>
                        <a:pt x="687" y="654"/>
                        <a:pt x="711" y="619"/>
                      </a:cubicBezTo>
                      <a:cubicBezTo>
                        <a:pt x="711" y="619"/>
                        <a:pt x="712" y="620"/>
                        <a:pt x="712" y="620"/>
                      </a:cubicBezTo>
                      <a:cubicBezTo>
                        <a:pt x="804" y="640"/>
                        <a:pt x="804" y="640"/>
                        <a:pt x="804" y="640"/>
                      </a:cubicBezTo>
                      <a:cubicBezTo>
                        <a:pt x="812" y="642"/>
                        <a:pt x="821" y="636"/>
                        <a:pt x="825" y="627"/>
                      </a:cubicBezTo>
                      <a:cubicBezTo>
                        <a:pt x="850" y="566"/>
                        <a:pt x="850" y="566"/>
                        <a:pt x="850" y="566"/>
                      </a:cubicBezTo>
                      <a:cubicBezTo>
                        <a:pt x="854" y="557"/>
                        <a:pt x="851" y="546"/>
                        <a:pt x="844" y="5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id-ID">
                    <a:latin typeface="+mn-ea"/>
                  </a:endParaRPr>
                </a:p>
              </p:txBody>
            </p:sp>
            <p:sp>
              <p:nvSpPr>
                <p:cNvPr id="39" name="Freeform 10"/>
                <p:cNvSpPr>
                  <a:spLocks/>
                </p:cNvSpPr>
                <p:nvPr/>
              </p:nvSpPr>
              <p:spPr bwMode="auto">
                <a:xfrm>
                  <a:off x="5341907" y="147096"/>
                  <a:ext cx="1316038" cy="1316038"/>
                </a:xfrm>
                <a:custGeom>
                  <a:avLst/>
                  <a:gdLst>
                    <a:gd name="T0" fmla="*/ 11 w 752"/>
                    <a:gd name="T1" fmla="*/ 364 h 752"/>
                    <a:gd name="T2" fmla="*/ 86 w 752"/>
                    <a:gd name="T3" fmla="*/ 390 h 752"/>
                    <a:gd name="T4" fmla="*/ 89 w 752"/>
                    <a:gd name="T5" fmla="*/ 391 h 752"/>
                    <a:gd name="T6" fmla="*/ 114 w 752"/>
                    <a:gd name="T7" fmla="*/ 495 h 752"/>
                    <a:gd name="T8" fmla="*/ 112 w 752"/>
                    <a:gd name="T9" fmla="*/ 497 h 752"/>
                    <a:gd name="T10" fmla="*/ 57 w 752"/>
                    <a:gd name="T11" fmla="*/ 554 h 752"/>
                    <a:gd name="T12" fmla="*/ 57 w 752"/>
                    <a:gd name="T13" fmla="*/ 575 h 752"/>
                    <a:gd name="T14" fmla="*/ 90 w 752"/>
                    <a:gd name="T15" fmla="*/ 620 h 752"/>
                    <a:gd name="T16" fmla="*/ 109 w 752"/>
                    <a:gd name="T17" fmla="*/ 627 h 752"/>
                    <a:gd name="T18" fmla="*/ 181 w 752"/>
                    <a:gd name="T19" fmla="*/ 592 h 752"/>
                    <a:gd name="T20" fmla="*/ 183 w 752"/>
                    <a:gd name="T21" fmla="*/ 590 h 752"/>
                    <a:gd name="T22" fmla="*/ 274 w 752"/>
                    <a:gd name="T23" fmla="*/ 647 h 752"/>
                    <a:gd name="T24" fmla="*/ 274 w 752"/>
                    <a:gd name="T25" fmla="*/ 649 h 752"/>
                    <a:gd name="T26" fmla="*/ 275 w 752"/>
                    <a:gd name="T27" fmla="*/ 728 h 752"/>
                    <a:gd name="T28" fmla="*/ 290 w 752"/>
                    <a:gd name="T29" fmla="*/ 742 h 752"/>
                    <a:gd name="T30" fmla="*/ 346 w 752"/>
                    <a:gd name="T31" fmla="*/ 751 h 752"/>
                    <a:gd name="T32" fmla="*/ 364 w 752"/>
                    <a:gd name="T33" fmla="*/ 742 h 752"/>
                    <a:gd name="T34" fmla="*/ 390 w 752"/>
                    <a:gd name="T35" fmla="*/ 667 h 752"/>
                    <a:gd name="T36" fmla="*/ 390 w 752"/>
                    <a:gd name="T37" fmla="*/ 666 h 752"/>
                    <a:gd name="T38" fmla="*/ 496 w 752"/>
                    <a:gd name="T39" fmla="*/ 641 h 752"/>
                    <a:gd name="T40" fmla="*/ 497 w 752"/>
                    <a:gd name="T41" fmla="*/ 642 h 752"/>
                    <a:gd name="T42" fmla="*/ 554 w 752"/>
                    <a:gd name="T43" fmla="*/ 697 h 752"/>
                    <a:gd name="T44" fmla="*/ 575 w 752"/>
                    <a:gd name="T45" fmla="*/ 697 h 752"/>
                    <a:gd name="T46" fmla="*/ 620 w 752"/>
                    <a:gd name="T47" fmla="*/ 664 h 752"/>
                    <a:gd name="T48" fmla="*/ 627 w 752"/>
                    <a:gd name="T49" fmla="*/ 644 h 752"/>
                    <a:gd name="T50" fmla="*/ 592 w 752"/>
                    <a:gd name="T51" fmla="*/ 574 h 752"/>
                    <a:gd name="T52" fmla="*/ 651 w 752"/>
                    <a:gd name="T53" fmla="*/ 480 h 752"/>
                    <a:gd name="T54" fmla="*/ 728 w 752"/>
                    <a:gd name="T55" fmla="*/ 478 h 752"/>
                    <a:gd name="T56" fmla="*/ 742 w 752"/>
                    <a:gd name="T57" fmla="*/ 463 h 752"/>
                    <a:gd name="T58" fmla="*/ 751 w 752"/>
                    <a:gd name="T59" fmla="*/ 408 h 752"/>
                    <a:gd name="T60" fmla="*/ 742 w 752"/>
                    <a:gd name="T61" fmla="*/ 389 h 752"/>
                    <a:gd name="T62" fmla="*/ 669 w 752"/>
                    <a:gd name="T63" fmla="*/ 364 h 752"/>
                    <a:gd name="T64" fmla="*/ 644 w 752"/>
                    <a:gd name="T65" fmla="*/ 255 h 752"/>
                    <a:gd name="T66" fmla="*/ 697 w 752"/>
                    <a:gd name="T67" fmla="*/ 200 h 752"/>
                    <a:gd name="T68" fmla="*/ 698 w 752"/>
                    <a:gd name="T69" fmla="*/ 179 h 752"/>
                    <a:gd name="T70" fmla="*/ 665 w 752"/>
                    <a:gd name="T71" fmla="*/ 134 h 752"/>
                    <a:gd name="T72" fmla="*/ 644 w 752"/>
                    <a:gd name="T73" fmla="*/ 127 h 752"/>
                    <a:gd name="T74" fmla="*/ 576 w 752"/>
                    <a:gd name="T75" fmla="*/ 161 h 752"/>
                    <a:gd name="T76" fmla="*/ 480 w 752"/>
                    <a:gd name="T77" fmla="*/ 102 h 752"/>
                    <a:gd name="T78" fmla="*/ 478 w 752"/>
                    <a:gd name="T79" fmla="*/ 25 h 752"/>
                    <a:gd name="T80" fmla="*/ 464 w 752"/>
                    <a:gd name="T81" fmla="*/ 10 h 752"/>
                    <a:gd name="T82" fmla="*/ 408 w 752"/>
                    <a:gd name="T83" fmla="*/ 1 h 752"/>
                    <a:gd name="T84" fmla="*/ 390 w 752"/>
                    <a:gd name="T85" fmla="*/ 11 h 752"/>
                    <a:gd name="T86" fmla="*/ 364 w 752"/>
                    <a:gd name="T87" fmla="*/ 85 h 752"/>
                    <a:gd name="T88" fmla="*/ 257 w 752"/>
                    <a:gd name="T89" fmla="*/ 111 h 752"/>
                    <a:gd name="T90" fmla="*/ 200 w 752"/>
                    <a:gd name="T91" fmla="*/ 56 h 752"/>
                    <a:gd name="T92" fmla="*/ 179 w 752"/>
                    <a:gd name="T93" fmla="*/ 56 h 752"/>
                    <a:gd name="T94" fmla="*/ 134 w 752"/>
                    <a:gd name="T95" fmla="*/ 89 h 752"/>
                    <a:gd name="T96" fmla="*/ 127 w 752"/>
                    <a:gd name="T97" fmla="*/ 109 h 752"/>
                    <a:gd name="T98" fmla="*/ 162 w 752"/>
                    <a:gd name="T99" fmla="*/ 181 h 752"/>
                    <a:gd name="T100" fmla="*/ 163 w 752"/>
                    <a:gd name="T101" fmla="*/ 181 h 752"/>
                    <a:gd name="T102" fmla="*/ 106 w 752"/>
                    <a:gd name="T103" fmla="*/ 274 h 752"/>
                    <a:gd name="T104" fmla="*/ 105 w 752"/>
                    <a:gd name="T105" fmla="*/ 274 h 752"/>
                    <a:gd name="T106" fmla="*/ 25 w 752"/>
                    <a:gd name="T107" fmla="*/ 275 h 752"/>
                    <a:gd name="T108" fmla="*/ 10 w 752"/>
                    <a:gd name="T109" fmla="*/ 290 h 752"/>
                    <a:gd name="T110" fmla="*/ 1 w 752"/>
                    <a:gd name="T111" fmla="*/ 345 h 752"/>
                    <a:gd name="T112" fmla="*/ 11 w 752"/>
                    <a:gd name="T113" fmla="*/ 364 h 7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52" h="752">
                      <a:moveTo>
                        <a:pt x="11" y="364"/>
                      </a:moveTo>
                      <a:cubicBezTo>
                        <a:pt x="86" y="390"/>
                        <a:pt x="86" y="390"/>
                        <a:pt x="86" y="390"/>
                      </a:cubicBezTo>
                      <a:cubicBezTo>
                        <a:pt x="87" y="390"/>
                        <a:pt x="88" y="390"/>
                        <a:pt x="89" y="391"/>
                      </a:cubicBezTo>
                      <a:cubicBezTo>
                        <a:pt x="90" y="427"/>
                        <a:pt x="99" y="462"/>
                        <a:pt x="114" y="495"/>
                      </a:cubicBezTo>
                      <a:cubicBezTo>
                        <a:pt x="113" y="495"/>
                        <a:pt x="113" y="496"/>
                        <a:pt x="112" y="497"/>
                      </a:cubicBezTo>
                      <a:cubicBezTo>
                        <a:pt x="57" y="554"/>
                        <a:pt x="57" y="554"/>
                        <a:pt x="57" y="554"/>
                      </a:cubicBezTo>
                      <a:cubicBezTo>
                        <a:pt x="52" y="559"/>
                        <a:pt x="52" y="568"/>
                        <a:pt x="57" y="575"/>
                      </a:cubicBezTo>
                      <a:cubicBezTo>
                        <a:pt x="90" y="620"/>
                        <a:pt x="90" y="620"/>
                        <a:pt x="90" y="620"/>
                      </a:cubicBezTo>
                      <a:cubicBezTo>
                        <a:pt x="94" y="627"/>
                        <a:pt x="103" y="630"/>
                        <a:pt x="109" y="627"/>
                      </a:cubicBezTo>
                      <a:cubicBezTo>
                        <a:pt x="181" y="592"/>
                        <a:pt x="181" y="592"/>
                        <a:pt x="181" y="592"/>
                      </a:cubicBezTo>
                      <a:cubicBezTo>
                        <a:pt x="182" y="591"/>
                        <a:pt x="183" y="591"/>
                        <a:pt x="183" y="590"/>
                      </a:cubicBezTo>
                      <a:cubicBezTo>
                        <a:pt x="209" y="614"/>
                        <a:pt x="240" y="633"/>
                        <a:pt x="274" y="647"/>
                      </a:cubicBezTo>
                      <a:cubicBezTo>
                        <a:pt x="274" y="647"/>
                        <a:pt x="274" y="648"/>
                        <a:pt x="274" y="649"/>
                      </a:cubicBezTo>
                      <a:cubicBezTo>
                        <a:pt x="275" y="728"/>
                        <a:pt x="275" y="728"/>
                        <a:pt x="275" y="728"/>
                      </a:cubicBezTo>
                      <a:cubicBezTo>
                        <a:pt x="276" y="735"/>
                        <a:pt x="282" y="741"/>
                        <a:pt x="290" y="742"/>
                      </a:cubicBezTo>
                      <a:cubicBezTo>
                        <a:pt x="346" y="751"/>
                        <a:pt x="346" y="751"/>
                        <a:pt x="346" y="751"/>
                      </a:cubicBezTo>
                      <a:cubicBezTo>
                        <a:pt x="354" y="752"/>
                        <a:pt x="362" y="749"/>
                        <a:pt x="364" y="742"/>
                      </a:cubicBezTo>
                      <a:cubicBezTo>
                        <a:pt x="390" y="667"/>
                        <a:pt x="390" y="667"/>
                        <a:pt x="390" y="667"/>
                      </a:cubicBezTo>
                      <a:cubicBezTo>
                        <a:pt x="390" y="666"/>
                        <a:pt x="390" y="666"/>
                        <a:pt x="390" y="666"/>
                      </a:cubicBezTo>
                      <a:cubicBezTo>
                        <a:pt x="428" y="664"/>
                        <a:pt x="464" y="656"/>
                        <a:pt x="496" y="641"/>
                      </a:cubicBezTo>
                      <a:cubicBezTo>
                        <a:pt x="496" y="642"/>
                        <a:pt x="497" y="642"/>
                        <a:pt x="497" y="642"/>
                      </a:cubicBezTo>
                      <a:cubicBezTo>
                        <a:pt x="554" y="697"/>
                        <a:pt x="554" y="697"/>
                        <a:pt x="554" y="697"/>
                      </a:cubicBezTo>
                      <a:cubicBezTo>
                        <a:pt x="559" y="702"/>
                        <a:pt x="568" y="702"/>
                        <a:pt x="575" y="697"/>
                      </a:cubicBezTo>
                      <a:cubicBezTo>
                        <a:pt x="620" y="664"/>
                        <a:pt x="620" y="664"/>
                        <a:pt x="620" y="664"/>
                      </a:cubicBezTo>
                      <a:cubicBezTo>
                        <a:pt x="627" y="660"/>
                        <a:pt x="630" y="651"/>
                        <a:pt x="627" y="644"/>
                      </a:cubicBezTo>
                      <a:cubicBezTo>
                        <a:pt x="592" y="574"/>
                        <a:pt x="592" y="574"/>
                        <a:pt x="592" y="574"/>
                      </a:cubicBezTo>
                      <a:cubicBezTo>
                        <a:pt x="617" y="547"/>
                        <a:pt x="637" y="515"/>
                        <a:pt x="651" y="480"/>
                      </a:cubicBezTo>
                      <a:cubicBezTo>
                        <a:pt x="728" y="478"/>
                        <a:pt x="728" y="478"/>
                        <a:pt x="728" y="478"/>
                      </a:cubicBezTo>
                      <a:cubicBezTo>
                        <a:pt x="735" y="478"/>
                        <a:pt x="740" y="471"/>
                        <a:pt x="742" y="463"/>
                      </a:cubicBezTo>
                      <a:cubicBezTo>
                        <a:pt x="751" y="408"/>
                        <a:pt x="751" y="408"/>
                        <a:pt x="751" y="408"/>
                      </a:cubicBezTo>
                      <a:cubicBezTo>
                        <a:pt x="752" y="400"/>
                        <a:pt x="748" y="392"/>
                        <a:pt x="742" y="389"/>
                      </a:cubicBezTo>
                      <a:cubicBezTo>
                        <a:pt x="669" y="364"/>
                        <a:pt x="669" y="364"/>
                        <a:pt x="669" y="364"/>
                      </a:cubicBezTo>
                      <a:cubicBezTo>
                        <a:pt x="668" y="326"/>
                        <a:pt x="659" y="289"/>
                        <a:pt x="644" y="255"/>
                      </a:cubicBezTo>
                      <a:cubicBezTo>
                        <a:pt x="697" y="200"/>
                        <a:pt x="697" y="200"/>
                        <a:pt x="697" y="200"/>
                      </a:cubicBezTo>
                      <a:cubicBezTo>
                        <a:pt x="702" y="195"/>
                        <a:pt x="702" y="186"/>
                        <a:pt x="698" y="179"/>
                      </a:cubicBezTo>
                      <a:cubicBezTo>
                        <a:pt x="665" y="134"/>
                        <a:pt x="665" y="134"/>
                        <a:pt x="665" y="134"/>
                      </a:cubicBezTo>
                      <a:cubicBezTo>
                        <a:pt x="660" y="127"/>
                        <a:pt x="651" y="124"/>
                        <a:pt x="644" y="127"/>
                      </a:cubicBezTo>
                      <a:cubicBezTo>
                        <a:pt x="576" y="161"/>
                        <a:pt x="576" y="161"/>
                        <a:pt x="576" y="161"/>
                      </a:cubicBezTo>
                      <a:cubicBezTo>
                        <a:pt x="548" y="136"/>
                        <a:pt x="516" y="116"/>
                        <a:pt x="480" y="102"/>
                      </a:cubicBezTo>
                      <a:cubicBezTo>
                        <a:pt x="478" y="25"/>
                        <a:pt x="478" y="25"/>
                        <a:pt x="478" y="25"/>
                      </a:cubicBezTo>
                      <a:cubicBezTo>
                        <a:pt x="478" y="18"/>
                        <a:pt x="472" y="11"/>
                        <a:pt x="464" y="10"/>
                      </a:cubicBezTo>
                      <a:cubicBezTo>
                        <a:pt x="408" y="1"/>
                        <a:pt x="408" y="1"/>
                        <a:pt x="408" y="1"/>
                      </a:cubicBezTo>
                      <a:cubicBezTo>
                        <a:pt x="400" y="0"/>
                        <a:pt x="392" y="4"/>
                        <a:pt x="390" y="11"/>
                      </a:cubicBezTo>
                      <a:cubicBezTo>
                        <a:pt x="364" y="85"/>
                        <a:pt x="364" y="85"/>
                        <a:pt x="364" y="85"/>
                      </a:cubicBezTo>
                      <a:cubicBezTo>
                        <a:pt x="326" y="87"/>
                        <a:pt x="290" y="96"/>
                        <a:pt x="257" y="111"/>
                      </a:cubicBezTo>
                      <a:cubicBezTo>
                        <a:pt x="200" y="56"/>
                        <a:pt x="200" y="56"/>
                        <a:pt x="200" y="56"/>
                      </a:cubicBezTo>
                      <a:cubicBezTo>
                        <a:pt x="195" y="52"/>
                        <a:pt x="186" y="52"/>
                        <a:pt x="179" y="56"/>
                      </a:cubicBezTo>
                      <a:cubicBezTo>
                        <a:pt x="134" y="89"/>
                        <a:pt x="134" y="89"/>
                        <a:pt x="134" y="89"/>
                      </a:cubicBezTo>
                      <a:cubicBezTo>
                        <a:pt x="127" y="94"/>
                        <a:pt x="124" y="103"/>
                        <a:pt x="127" y="109"/>
                      </a:cubicBezTo>
                      <a:cubicBezTo>
                        <a:pt x="162" y="181"/>
                        <a:pt x="162" y="181"/>
                        <a:pt x="162" y="181"/>
                      </a:cubicBezTo>
                      <a:cubicBezTo>
                        <a:pt x="162" y="181"/>
                        <a:pt x="162" y="181"/>
                        <a:pt x="163" y="181"/>
                      </a:cubicBezTo>
                      <a:cubicBezTo>
                        <a:pt x="139" y="208"/>
                        <a:pt x="119" y="239"/>
                        <a:pt x="106" y="274"/>
                      </a:cubicBezTo>
                      <a:cubicBezTo>
                        <a:pt x="106" y="274"/>
                        <a:pt x="105" y="274"/>
                        <a:pt x="105" y="274"/>
                      </a:cubicBezTo>
                      <a:cubicBezTo>
                        <a:pt x="25" y="275"/>
                        <a:pt x="25" y="275"/>
                        <a:pt x="25" y="275"/>
                      </a:cubicBezTo>
                      <a:cubicBezTo>
                        <a:pt x="18" y="275"/>
                        <a:pt x="11" y="282"/>
                        <a:pt x="10" y="290"/>
                      </a:cubicBezTo>
                      <a:cubicBezTo>
                        <a:pt x="1" y="345"/>
                        <a:pt x="1" y="345"/>
                        <a:pt x="1" y="345"/>
                      </a:cubicBezTo>
                      <a:cubicBezTo>
                        <a:pt x="0" y="353"/>
                        <a:pt x="4" y="362"/>
                        <a:pt x="11" y="3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id-ID">
                    <a:latin typeface="+mn-ea"/>
                  </a:endParaRPr>
                </a:p>
              </p:txBody>
            </p:sp>
            <p:sp>
              <p:nvSpPr>
                <p:cNvPr id="40" name="Freeform 11"/>
                <p:cNvSpPr>
                  <a:spLocks/>
                </p:cNvSpPr>
                <p:nvPr/>
              </p:nvSpPr>
              <p:spPr bwMode="auto">
                <a:xfrm>
                  <a:off x="6433703" y="631414"/>
                  <a:ext cx="2005014" cy="2008188"/>
                </a:xfrm>
                <a:custGeom>
                  <a:avLst/>
                  <a:gdLst>
                    <a:gd name="T0" fmla="*/ 1130 w 1146"/>
                    <a:gd name="T1" fmla="*/ 598 h 1147"/>
                    <a:gd name="T2" fmla="*/ 1017 w 1146"/>
                    <a:gd name="T3" fmla="*/ 558 h 1147"/>
                    <a:gd name="T4" fmla="*/ 980 w 1146"/>
                    <a:gd name="T5" fmla="*/ 393 h 1147"/>
                    <a:gd name="T6" fmla="*/ 1062 w 1146"/>
                    <a:gd name="T7" fmla="*/ 310 h 1147"/>
                    <a:gd name="T8" fmla="*/ 1062 w 1146"/>
                    <a:gd name="T9" fmla="*/ 278 h 1147"/>
                    <a:gd name="T10" fmla="*/ 1012 w 1146"/>
                    <a:gd name="T11" fmla="*/ 209 h 1147"/>
                    <a:gd name="T12" fmla="*/ 983 w 1146"/>
                    <a:gd name="T13" fmla="*/ 198 h 1147"/>
                    <a:gd name="T14" fmla="*/ 877 w 1146"/>
                    <a:gd name="T15" fmla="*/ 248 h 1147"/>
                    <a:gd name="T16" fmla="*/ 733 w 1146"/>
                    <a:gd name="T17" fmla="*/ 156 h 1147"/>
                    <a:gd name="T18" fmla="*/ 732 w 1146"/>
                    <a:gd name="T19" fmla="*/ 40 h 1147"/>
                    <a:gd name="T20" fmla="*/ 710 w 1146"/>
                    <a:gd name="T21" fmla="*/ 16 h 1147"/>
                    <a:gd name="T22" fmla="*/ 626 w 1146"/>
                    <a:gd name="T23" fmla="*/ 2 h 1147"/>
                    <a:gd name="T24" fmla="*/ 597 w 1146"/>
                    <a:gd name="T25" fmla="*/ 17 h 1147"/>
                    <a:gd name="T26" fmla="*/ 558 w 1146"/>
                    <a:gd name="T27" fmla="*/ 127 h 1147"/>
                    <a:gd name="T28" fmla="*/ 391 w 1146"/>
                    <a:gd name="T29" fmla="*/ 166 h 1147"/>
                    <a:gd name="T30" fmla="*/ 308 w 1146"/>
                    <a:gd name="T31" fmla="*/ 83 h 1147"/>
                    <a:gd name="T32" fmla="*/ 275 w 1146"/>
                    <a:gd name="T33" fmla="*/ 82 h 1147"/>
                    <a:gd name="T34" fmla="*/ 206 w 1146"/>
                    <a:gd name="T35" fmla="*/ 132 h 1147"/>
                    <a:gd name="T36" fmla="*/ 196 w 1146"/>
                    <a:gd name="T37" fmla="*/ 163 h 1147"/>
                    <a:gd name="T38" fmla="*/ 247 w 1146"/>
                    <a:gd name="T39" fmla="*/ 270 h 1147"/>
                    <a:gd name="T40" fmla="*/ 159 w 1146"/>
                    <a:gd name="T41" fmla="*/ 414 h 1147"/>
                    <a:gd name="T42" fmla="*/ 39 w 1146"/>
                    <a:gd name="T43" fmla="*/ 414 h 1147"/>
                    <a:gd name="T44" fmla="*/ 16 w 1146"/>
                    <a:gd name="T45" fmla="*/ 437 h 1147"/>
                    <a:gd name="T46" fmla="*/ 2 w 1146"/>
                    <a:gd name="T47" fmla="*/ 521 h 1147"/>
                    <a:gd name="T48" fmla="*/ 16 w 1146"/>
                    <a:gd name="T49" fmla="*/ 550 h 1147"/>
                    <a:gd name="T50" fmla="*/ 130 w 1146"/>
                    <a:gd name="T51" fmla="*/ 590 h 1147"/>
                    <a:gd name="T52" fmla="*/ 131 w 1146"/>
                    <a:gd name="T53" fmla="*/ 590 h 1147"/>
                    <a:gd name="T54" fmla="*/ 169 w 1146"/>
                    <a:gd name="T55" fmla="*/ 751 h 1147"/>
                    <a:gd name="T56" fmla="*/ 168 w 1146"/>
                    <a:gd name="T57" fmla="*/ 753 h 1147"/>
                    <a:gd name="T58" fmla="*/ 82 w 1146"/>
                    <a:gd name="T59" fmla="*/ 839 h 1147"/>
                    <a:gd name="T60" fmla="*/ 81 w 1146"/>
                    <a:gd name="T61" fmla="*/ 872 h 1147"/>
                    <a:gd name="T62" fmla="*/ 131 w 1146"/>
                    <a:gd name="T63" fmla="*/ 941 h 1147"/>
                    <a:gd name="T64" fmla="*/ 161 w 1146"/>
                    <a:gd name="T65" fmla="*/ 951 h 1147"/>
                    <a:gd name="T66" fmla="*/ 271 w 1146"/>
                    <a:gd name="T67" fmla="*/ 898 h 1147"/>
                    <a:gd name="T68" fmla="*/ 274 w 1146"/>
                    <a:gd name="T69" fmla="*/ 897 h 1147"/>
                    <a:gd name="T70" fmla="*/ 413 w 1146"/>
                    <a:gd name="T71" fmla="*/ 983 h 1147"/>
                    <a:gd name="T72" fmla="*/ 413 w 1146"/>
                    <a:gd name="T73" fmla="*/ 987 h 1147"/>
                    <a:gd name="T74" fmla="*/ 414 w 1146"/>
                    <a:gd name="T75" fmla="*/ 1108 h 1147"/>
                    <a:gd name="T76" fmla="*/ 436 w 1146"/>
                    <a:gd name="T77" fmla="*/ 1131 h 1147"/>
                    <a:gd name="T78" fmla="*/ 520 w 1146"/>
                    <a:gd name="T79" fmla="*/ 1145 h 1147"/>
                    <a:gd name="T80" fmla="*/ 549 w 1146"/>
                    <a:gd name="T81" fmla="*/ 1131 h 1147"/>
                    <a:gd name="T82" fmla="*/ 589 w 1146"/>
                    <a:gd name="T83" fmla="*/ 1016 h 1147"/>
                    <a:gd name="T84" fmla="*/ 590 w 1146"/>
                    <a:gd name="T85" fmla="*/ 1013 h 1147"/>
                    <a:gd name="T86" fmla="*/ 749 w 1146"/>
                    <a:gd name="T87" fmla="*/ 977 h 1147"/>
                    <a:gd name="T88" fmla="*/ 752 w 1146"/>
                    <a:gd name="T89" fmla="*/ 979 h 1147"/>
                    <a:gd name="T90" fmla="*/ 837 w 1146"/>
                    <a:gd name="T91" fmla="*/ 1064 h 1147"/>
                    <a:gd name="T92" fmla="*/ 869 w 1146"/>
                    <a:gd name="T93" fmla="*/ 1063 h 1147"/>
                    <a:gd name="T94" fmla="*/ 938 w 1146"/>
                    <a:gd name="T95" fmla="*/ 1014 h 1147"/>
                    <a:gd name="T96" fmla="*/ 949 w 1146"/>
                    <a:gd name="T97" fmla="*/ 984 h 1147"/>
                    <a:gd name="T98" fmla="*/ 897 w 1146"/>
                    <a:gd name="T99" fmla="*/ 875 h 1147"/>
                    <a:gd name="T100" fmla="*/ 896 w 1146"/>
                    <a:gd name="T101" fmla="*/ 873 h 1147"/>
                    <a:gd name="T102" fmla="*/ 985 w 1146"/>
                    <a:gd name="T103" fmla="*/ 734 h 1147"/>
                    <a:gd name="T104" fmla="*/ 986 w 1146"/>
                    <a:gd name="T105" fmla="*/ 734 h 1147"/>
                    <a:gd name="T106" fmla="*/ 1107 w 1146"/>
                    <a:gd name="T107" fmla="*/ 733 h 1147"/>
                    <a:gd name="T108" fmla="*/ 1130 w 1146"/>
                    <a:gd name="T109" fmla="*/ 711 h 1147"/>
                    <a:gd name="T110" fmla="*/ 1144 w 1146"/>
                    <a:gd name="T111" fmla="*/ 626 h 1147"/>
                    <a:gd name="T112" fmla="*/ 1130 w 1146"/>
                    <a:gd name="T113" fmla="*/ 598 h 1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146" h="1147">
                      <a:moveTo>
                        <a:pt x="1130" y="598"/>
                      </a:moveTo>
                      <a:cubicBezTo>
                        <a:pt x="1017" y="558"/>
                        <a:pt x="1017" y="558"/>
                        <a:pt x="1017" y="558"/>
                      </a:cubicBezTo>
                      <a:cubicBezTo>
                        <a:pt x="1015" y="502"/>
                        <a:pt x="1003" y="446"/>
                        <a:pt x="980" y="393"/>
                      </a:cubicBezTo>
                      <a:cubicBezTo>
                        <a:pt x="1062" y="310"/>
                        <a:pt x="1062" y="310"/>
                        <a:pt x="1062" y="310"/>
                      </a:cubicBezTo>
                      <a:cubicBezTo>
                        <a:pt x="1070" y="302"/>
                        <a:pt x="1069" y="288"/>
                        <a:pt x="1062" y="278"/>
                      </a:cubicBezTo>
                      <a:cubicBezTo>
                        <a:pt x="1012" y="209"/>
                        <a:pt x="1012" y="209"/>
                        <a:pt x="1012" y="209"/>
                      </a:cubicBezTo>
                      <a:cubicBezTo>
                        <a:pt x="1005" y="198"/>
                        <a:pt x="992" y="193"/>
                        <a:pt x="983" y="198"/>
                      </a:cubicBezTo>
                      <a:cubicBezTo>
                        <a:pt x="877" y="248"/>
                        <a:pt x="877" y="248"/>
                        <a:pt x="877" y="248"/>
                      </a:cubicBezTo>
                      <a:cubicBezTo>
                        <a:pt x="835" y="208"/>
                        <a:pt x="786" y="177"/>
                        <a:pt x="733" y="156"/>
                      </a:cubicBezTo>
                      <a:cubicBezTo>
                        <a:pt x="732" y="40"/>
                        <a:pt x="732" y="40"/>
                        <a:pt x="732" y="40"/>
                      </a:cubicBezTo>
                      <a:cubicBezTo>
                        <a:pt x="732" y="29"/>
                        <a:pt x="722" y="19"/>
                        <a:pt x="710" y="16"/>
                      </a:cubicBezTo>
                      <a:cubicBezTo>
                        <a:pt x="626" y="2"/>
                        <a:pt x="626" y="2"/>
                        <a:pt x="626" y="2"/>
                      </a:cubicBezTo>
                      <a:cubicBezTo>
                        <a:pt x="613" y="0"/>
                        <a:pt x="601" y="7"/>
                        <a:pt x="597" y="17"/>
                      </a:cubicBezTo>
                      <a:cubicBezTo>
                        <a:pt x="558" y="127"/>
                        <a:pt x="558" y="127"/>
                        <a:pt x="558" y="127"/>
                      </a:cubicBezTo>
                      <a:cubicBezTo>
                        <a:pt x="502" y="129"/>
                        <a:pt x="445" y="142"/>
                        <a:pt x="391" y="166"/>
                      </a:cubicBezTo>
                      <a:cubicBezTo>
                        <a:pt x="308" y="83"/>
                        <a:pt x="308" y="83"/>
                        <a:pt x="308" y="83"/>
                      </a:cubicBezTo>
                      <a:cubicBezTo>
                        <a:pt x="300" y="76"/>
                        <a:pt x="286" y="75"/>
                        <a:pt x="275" y="82"/>
                      </a:cubicBezTo>
                      <a:cubicBezTo>
                        <a:pt x="206" y="132"/>
                        <a:pt x="206" y="132"/>
                        <a:pt x="206" y="132"/>
                      </a:cubicBezTo>
                      <a:cubicBezTo>
                        <a:pt x="196" y="139"/>
                        <a:pt x="191" y="153"/>
                        <a:pt x="196" y="163"/>
                      </a:cubicBezTo>
                      <a:cubicBezTo>
                        <a:pt x="247" y="270"/>
                        <a:pt x="247" y="270"/>
                        <a:pt x="247" y="270"/>
                      </a:cubicBezTo>
                      <a:cubicBezTo>
                        <a:pt x="208" y="312"/>
                        <a:pt x="179" y="361"/>
                        <a:pt x="159" y="414"/>
                      </a:cubicBezTo>
                      <a:cubicBezTo>
                        <a:pt x="39" y="414"/>
                        <a:pt x="39" y="414"/>
                        <a:pt x="39" y="414"/>
                      </a:cubicBezTo>
                      <a:cubicBezTo>
                        <a:pt x="28" y="414"/>
                        <a:pt x="18" y="424"/>
                        <a:pt x="16" y="437"/>
                      </a:cubicBezTo>
                      <a:cubicBezTo>
                        <a:pt x="2" y="521"/>
                        <a:pt x="2" y="521"/>
                        <a:pt x="2" y="521"/>
                      </a:cubicBezTo>
                      <a:cubicBezTo>
                        <a:pt x="0" y="533"/>
                        <a:pt x="6" y="546"/>
                        <a:pt x="16" y="550"/>
                      </a:cubicBezTo>
                      <a:cubicBezTo>
                        <a:pt x="130" y="590"/>
                        <a:pt x="130" y="590"/>
                        <a:pt x="130" y="590"/>
                      </a:cubicBezTo>
                      <a:cubicBezTo>
                        <a:pt x="131" y="590"/>
                        <a:pt x="131" y="590"/>
                        <a:pt x="131" y="590"/>
                      </a:cubicBezTo>
                      <a:cubicBezTo>
                        <a:pt x="133" y="645"/>
                        <a:pt x="146" y="699"/>
                        <a:pt x="169" y="751"/>
                      </a:cubicBezTo>
                      <a:cubicBezTo>
                        <a:pt x="169" y="752"/>
                        <a:pt x="168" y="752"/>
                        <a:pt x="168" y="753"/>
                      </a:cubicBezTo>
                      <a:cubicBezTo>
                        <a:pt x="82" y="839"/>
                        <a:pt x="82" y="839"/>
                        <a:pt x="82" y="839"/>
                      </a:cubicBezTo>
                      <a:cubicBezTo>
                        <a:pt x="74" y="847"/>
                        <a:pt x="74" y="861"/>
                        <a:pt x="81" y="872"/>
                      </a:cubicBezTo>
                      <a:cubicBezTo>
                        <a:pt x="131" y="941"/>
                        <a:pt x="131" y="941"/>
                        <a:pt x="131" y="941"/>
                      </a:cubicBezTo>
                      <a:cubicBezTo>
                        <a:pt x="138" y="951"/>
                        <a:pt x="152" y="956"/>
                        <a:pt x="161" y="951"/>
                      </a:cubicBezTo>
                      <a:cubicBezTo>
                        <a:pt x="271" y="898"/>
                        <a:pt x="271" y="898"/>
                        <a:pt x="271" y="898"/>
                      </a:cubicBezTo>
                      <a:cubicBezTo>
                        <a:pt x="272" y="898"/>
                        <a:pt x="273" y="897"/>
                        <a:pt x="274" y="897"/>
                      </a:cubicBezTo>
                      <a:cubicBezTo>
                        <a:pt x="315" y="934"/>
                        <a:pt x="363" y="963"/>
                        <a:pt x="413" y="983"/>
                      </a:cubicBezTo>
                      <a:cubicBezTo>
                        <a:pt x="413" y="984"/>
                        <a:pt x="413" y="985"/>
                        <a:pt x="413" y="987"/>
                      </a:cubicBezTo>
                      <a:cubicBezTo>
                        <a:pt x="414" y="1108"/>
                        <a:pt x="414" y="1108"/>
                        <a:pt x="414" y="1108"/>
                      </a:cubicBezTo>
                      <a:cubicBezTo>
                        <a:pt x="414" y="1119"/>
                        <a:pt x="424" y="1129"/>
                        <a:pt x="436" y="1131"/>
                      </a:cubicBezTo>
                      <a:cubicBezTo>
                        <a:pt x="520" y="1145"/>
                        <a:pt x="520" y="1145"/>
                        <a:pt x="520" y="1145"/>
                      </a:cubicBezTo>
                      <a:cubicBezTo>
                        <a:pt x="533" y="1147"/>
                        <a:pt x="545" y="1141"/>
                        <a:pt x="549" y="1131"/>
                      </a:cubicBezTo>
                      <a:cubicBezTo>
                        <a:pt x="589" y="1016"/>
                        <a:pt x="589" y="1016"/>
                        <a:pt x="589" y="1016"/>
                      </a:cubicBezTo>
                      <a:cubicBezTo>
                        <a:pt x="590" y="1015"/>
                        <a:pt x="590" y="1014"/>
                        <a:pt x="590" y="1013"/>
                      </a:cubicBezTo>
                      <a:cubicBezTo>
                        <a:pt x="644" y="1011"/>
                        <a:pt x="698" y="999"/>
                        <a:pt x="749" y="977"/>
                      </a:cubicBezTo>
                      <a:cubicBezTo>
                        <a:pt x="750" y="977"/>
                        <a:pt x="751" y="978"/>
                        <a:pt x="752" y="979"/>
                      </a:cubicBezTo>
                      <a:cubicBezTo>
                        <a:pt x="837" y="1064"/>
                        <a:pt x="837" y="1064"/>
                        <a:pt x="837" y="1064"/>
                      </a:cubicBezTo>
                      <a:cubicBezTo>
                        <a:pt x="845" y="1071"/>
                        <a:pt x="859" y="1070"/>
                        <a:pt x="869" y="1063"/>
                      </a:cubicBezTo>
                      <a:cubicBezTo>
                        <a:pt x="938" y="1014"/>
                        <a:pt x="938" y="1014"/>
                        <a:pt x="938" y="1014"/>
                      </a:cubicBezTo>
                      <a:cubicBezTo>
                        <a:pt x="949" y="1006"/>
                        <a:pt x="954" y="994"/>
                        <a:pt x="949" y="984"/>
                      </a:cubicBezTo>
                      <a:cubicBezTo>
                        <a:pt x="897" y="875"/>
                        <a:pt x="897" y="875"/>
                        <a:pt x="897" y="875"/>
                      </a:cubicBezTo>
                      <a:cubicBezTo>
                        <a:pt x="897" y="874"/>
                        <a:pt x="897" y="874"/>
                        <a:pt x="896" y="873"/>
                      </a:cubicBezTo>
                      <a:cubicBezTo>
                        <a:pt x="935" y="832"/>
                        <a:pt x="965" y="785"/>
                        <a:pt x="985" y="734"/>
                      </a:cubicBezTo>
                      <a:cubicBezTo>
                        <a:pt x="985" y="734"/>
                        <a:pt x="986" y="734"/>
                        <a:pt x="986" y="734"/>
                      </a:cubicBezTo>
                      <a:cubicBezTo>
                        <a:pt x="1107" y="733"/>
                        <a:pt x="1107" y="733"/>
                        <a:pt x="1107" y="733"/>
                      </a:cubicBezTo>
                      <a:cubicBezTo>
                        <a:pt x="1118" y="733"/>
                        <a:pt x="1128" y="723"/>
                        <a:pt x="1130" y="711"/>
                      </a:cubicBezTo>
                      <a:cubicBezTo>
                        <a:pt x="1144" y="626"/>
                        <a:pt x="1144" y="626"/>
                        <a:pt x="1144" y="626"/>
                      </a:cubicBezTo>
                      <a:cubicBezTo>
                        <a:pt x="1146" y="614"/>
                        <a:pt x="1140" y="601"/>
                        <a:pt x="1130" y="59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id-ID">
                    <a:latin typeface="+mn-ea"/>
                  </a:endParaRPr>
                </a:p>
              </p:txBody>
            </p:sp>
          </p:grpSp>
          <p:sp>
            <p:nvSpPr>
              <p:cNvPr id="35" name="TextBox 5"/>
              <p:cNvSpPr txBox="1"/>
              <p:nvPr/>
            </p:nvSpPr>
            <p:spPr>
              <a:xfrm>
                <a:off x="427634" y="2207811"/>
                <a:ext cx="932806" cy="410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财务类</a:t>
                </a:r>
                <a:endParaRPr lang="id-ID" sz="1400" b="1" dirty="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36" name="TextBox 6"/>
              <p:cNvSpPr txBox="1"/>
              <p:nvPr/>
            </p:nvSpPr>
            <p:spPr>
              <a:xfrm>
                <a:off x="716536" y="3505634"/>
                <a:ext cx="932806" cy="410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客户类</a:t>
                </a:r>
                <a:endParaRPr lang="id-ID" sz="1400" b="1" dirty="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37" name="TextBox 7"/>
              <p:cNvSpPr txBox="1"/>
              <p:nvPr/>
            </p:nvSpPr>
            <p:spPr>
              <a:xfrm>
                <a:off x="1989640" y="2535996"/>
                <a:ext cx="932806" cy="410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业务类</a:t>
                </a:r>
                <a:endParaRPr lang="id-ID" sz="1400" b="1" dirty="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  <p:sp>
          <p:nvSpPr>
            <p:cNvPr id="29" name="流程图: 联系 28"/>
            <p:cNvSpPr/>
            <p:nvPr/>
          </p:nvSpPr>
          <p:spPr>
            <a:xfrm>
              <a:off x="920652" y="2137356"/>
              <a:ext cx="3434159" cy="319497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2319171" y="1835118"/>
              <a:ext cx="637120" cy="637120"/>
              <a:chOff x="2385800" y="1848894"/>
              <a:chExt cx="637120" cy="637120"/>
            </a:xfrm>
          </p:grpSpPr>
          <p:sp>
            <p:nvSpPr>
              <p:cNvPr id="49" name="Oval 22"/>
              <p:cNvSpPr/>
              <p:nvPr/>
            </p:nvSpPr>
            <p:spPr>
              <a:xfrm>
                <a:off x="2385800" y="1848894"/>
                <a:ext cx="637120" cy="63712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00" b="1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385800" y="1895234"/>
                <a:ext cx="6371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信用评估</a:t>
                </a: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2319171" y="5013770"/>
              <a:ext cx="637120" cy="637120"/>
              <a:chOff x="2385800" y="1848894"/>
              <a:chExt cx="637120" cy="637120"/>
            </a:xfrm>
          </p:grpSpPr>
          <p:sp>
            <p:nvSpPr>
              <p:cNvPr id="57" name="Oval 22"/>
              <p:cNvSpPr/>
              <p:nvPr/>
            </p:nvSpPr>
            <p:spPr>
              <a:xfrm>
                <a:off x="2385800" y="1848894"/>
                <a:ext cx="637120" cy="63712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00" b="1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385800" y="1895234"/>
                <a:ext cx="6371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发货控制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3953626" y="3416144"/>
              <a:ext cx="637120" cy="637120"/>
              <a:chOff x="2385800" y="1848894"/>
              <a:chExt cx="637120" cy="637120"/>
            </a:xfrm>
          </p:grpSpPr>
          <p:sp>
            <p:nvSpPr>
              <p:cNvPr id="60" name="Oval 22"/>
              <p:cNvSpPr/>
              <p:nvPr/>
            </p:nvSpPr>
            <p:spPr>
              <a:xfrm>
                <a:off x="2385800" y="1848894"/>
                <a:ext cx="637120" cy="63712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00" b="1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2385800" y="1895234"/>
                <a:ext cx="6371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订单处理</a:t>
                </a: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596518" y="3416887"/>
              <a:ext cx="637120" cy="637120"/>
              <a:chOff x="2385800" y="1848894"/>
              <a:chExt cx="637120" cy="637120"/>
            </a:xfrm>
          </p:grpSpPr>
          <p:sp>
            <p:nvSpPr>
              <p:cNvPr id="63" name="Oval 22"/>
              <p:cNvSpPr/>
              <p:nvPr/>
            </p:nvSpPr>
            <p:spPr>
              <a:xfrm>
                <a:off x="2385800" y="1848894"/>
                <a:ext cx="637120" cy="63712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00" b="1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2385800" y="1895234"/>
                <a:ext cx="6371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辅助追账</a:t>
                </a: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3583221" y="2347450"/>
              <a:ext cx="637120" cy="637120"/>
              <a:chOff x="2385800" y="1848894"/>
              <a:chExt cx="637120" cy="637120"/>
            </a:xfrm>
          </p:grpSpPr>
          <p:sp>
            <p:nvSpPr>
              <p:cNvPr id="66" name="Oval 22"/>
              <p:cNvSpPr/>
              <p:nvPr/>
            </p:nvSpPr>
            <p:spPr>
              <a:xfrm>
                <a:off x="2385800" y="1848894"/>
                <a:ext cx="637120" cy="63712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00" b="1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2385800" y="1895234"/>
                <a:ext cx="6371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信用申请</a:t>
                </a: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532874" y="4515531"/>
              <a:ext cx="637120" cy="637120"/>
              <a:chOff x="2385800" y="1848894"/>
              <a:chExt cx="637120" cy="637120"/>
            </a:xfrm>
          </p:grpSpPr>
          <p:sp>
            <p:nvSpPr>
              <p:cNvPr id="69" name="Oval 22"/>
              <p:cNvSpPr/>
              <p:nvPr/>
            </p:nvSpPr>
            <p:spPr>
              <a:xfrm>
                <a:off x="2385800" y="1848894"/>
                <a:ext cx="637120" cy="63712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00" b="1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385800" y="1895234"/>
                <a:ext cx="6371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额度控制</a:t>
                </a: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1140828" y="4570366"/>
              <a:ext cx="637120" cy="637120"/>
              <a:chOff x="2385800" y="1848894"/>
              <a:chExt cx="637120" cy="637120"/>
            </a:xfrm>
          </p:grpSpPr>
          <p:sp>
            <p:nvSpPr>
              <p:cNvPr id="72" name="Oval 22"/>
              <p:cNvSpPr/>
              <p:nvPr/>
            </p:nvSpPr>
            <p:spPr>
              <a:xfrm>
                <a:off x="2385800" y="1848894"/>
                <a:ext cx="637120" cy="63712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00" b="1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385800" y="1895234"/>
                <a:ext cx="6371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应收预警</a:t>
                </a: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1110355" y="2246050"/>
              <a:ext cx="637120" cy="637120"/>
              <a:chOff x="2385800" y="1848894"/>
              <a:chExt cx="637120" cy="637120"/>
            </a:xfrm>
          </p:grpSpPr>
          <p:sp>
            <p:nvSpPr>
              <p:cNvPr id="75" name="Oval 22"/>
              <p:cNvSpPr/>
              <p:nvPr/>
            </p:nvSpPr>
            <p:spPr>
              <a:xfrm>
                <a:off x="2385800" y="1848894"/>
                <a:ext cx="637120" cy="63712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00" b="1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2385800" y="1895234"/>
                <a:ext cx="6371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管理报告</a:t>
                </a:r>
              </a:p>
            </p:txBody>
          </p:sp>
        </p:grpSp>
      </p:grpSp>
      <p:sp>
        <p:nvSpPr>
          <p:cNvPr id="82" name="矩形 81"/>
          <p:cNvSpPr/>
          <p:nvPr/>
        </p:nvSpPr>
        <p:spPr>
          <a:xfrm>
            <a:off x="4449563" y="1401729"/>
            <a:ext cx="7024112" cy="2218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1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授信组织：只考虑了对外客户、暂时没有考虑内部组织与员工的授信</a:t>
            </a:r>
            <a:endParaRPr lang="en-US" altLang="zh-CN" sz="1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lvl="0" indent="-285750">
              <a:lnSpc>
                <a:spcPct val="11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授信方式：常规授信</a:t>
            </a:r>
            <a:r>
              <a:rPr lang="en-US" altLang="zh-CN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临时授信；对临时授信主要依赖人工跟踪与调整</a:t>
            </a:r>
            <a:endParaRPr lang="en-US" altLang="zh-CN" sz="1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lvl="0" indent="-285750">
              <a:lnSpc>
                <a:spcPct val="11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表现形式：信用额度</a:t>
            </a:r>
            <a:r>
              <a:rPr lang="en-US" altLang="zh-CN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信用账期</a:t>
            </a:r>
            <a:endParaRPr lang="en-US" altLang="zh-CN" sz="1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lvl="0" indent="-285750">
              <a:lnSpc>
                <a:spcPct val="11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授信数据：客户对应两种角色（客户、供应商），现行授信体系不能综合考虑，即敞口授信和闭口授信；</a:t>
            </a:r>
            <a:endParaRPr lang="en-US" altLang="zh-CN" sz="1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lvl="0" indent="-28575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信用执行：按各个公司对客户单独授信、放大业务执行风险；集团整体授信执行情况依据报表统计与查询</a:t>
            </a:r>
            <a:endParaRPr lang="en-US" altLang="zh-CN" sz="1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lvl="0" indent="-28575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信息化状况：主要依赖线上</a:t>
            </a:r>
            <a:r>
              <a:rPr lang="en-US" altLang="zh-CN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SAP</a:t>
            </a: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与线下手工和结合的方式</a:t>
            </a:r>
            <a:endParaRPr lang="en-US" altLang="zh-CN" sz="1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4613155" y="1197232"/>
            <a:ext cx="11055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3484C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业务现状</a:t>
            </a:r>
          </a:p>
        </p:txBody>
      </p:sp>
      <p:sp>
        <p:nvSpPr>
          <p:cNvPr id="84" name="矩形 83"/>
          <p:cNvSpPr/>
          <p:nvPr/>
        </p:nvSpPr>
        <p:spPr>
          <a:xfrm>
            <a:off x="4449563" y="3969914"/>
            <a:ext cx="7024112" cy="1922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缺乏集团级的信用额度分配的仲裁机构，以平衡全集团对客户授信的整体风险管控</a:t>
            </a:r>
            <a:endParaRPr lang="en-US" altLang="zh-CN" sz="1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客户管理方面：在现有客户管理制度基础上，建立并持续完善客户资信管理制度，充分体验行业客户管理的风险控制点</a:t>
            </a:r>
            <a:endParaRPr lang="en-US" altLang="zh-CN" sz="1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从集团管控的角度，满足多公司模式下客户信用统一管理的需求</a:t>
            </a:r>
            <a:endParaRPr lang="en-US" altLang="zh-CN" sz="1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在业务执行过程中，比如订单、发货等业务环节，按授信进行刚性控制，不符合风险管控要求业务，针对具体业务细节进行分析与评估，规避风险发生</a:t>
            </a:r>
            <a:endParaRPr lang="en-US" altLang="zh-CN" sz="1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通过数据分析，评估不同客户类型的风险点，持续优化客户信用评估模型与指标</a:t>
            </a:r>
            <a:endParaRPr lang="en-US" altLang="zh-CN" sz="1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4613155" y="3765417"/>
            <a:ext cx="11055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3484C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诊断分析</a:t>
            </a:r>
          </a:p>
        </p:txBody>
      </p:sp>
      <p:sp>
        <p:nvSpPr>
          <p:cNvPr id="4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438146" y="6383548"/>
            <a:ext cx="569823" cy="411378"/>
          </a:xfrm>
        </p:spPr>
        <p:txBody>
          <a:bodyPr/>
          <a:lstStyle/>
          <a:p>
            <a:r>
              <a:rPr lang="en-US" dirty="0"/>
              <a:t>02</a:t>
            </a:r>
            <a:endParaRPr lang="id-ID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72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7"/>
          <p:cNvSpPr>
            <a:spLocks noGrp="1" noChangeArrowheads="1"/>
          </p:cNvSpPr>
          <p:nvPr/>
        </p:nvSpPr>
        <p:spPr>
          <a:xfrm>
            <a:off x="121024" y="173354"/>
            <a:ext cx="8399088" cy="341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n-lt"/>
                <a:ea typeface="+mn-ea"/>
                <a:cs typeface="+mn-cs"/>
              </a:rPr>
              <a:t>长虹的信用风险管理整体架构分享</a:t>
            </a:r>
          </a:p>
        </p:txBody>
      </p:sp>
      <p:sp>
        <p:nvSpPr>
          <p:cNvPr id="5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438146" y="6383548"/>
            <a:ext cx="569823" cy="411378"/>
          </a:xfrm>
        </p:spPr>
        <p:txBody>
          <a:bodyPr/>
          <a:lstStyle/>
          <a:p>
            <a:r>
              <a:rPr lang="en-US" dirty="0"/>
              <a:t>03</a:t>
            </a:r>
            <a:endParaRPr lang="id-ID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608"/>
            <a:ext cx="11819047" cy="5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0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438146" y="6383548"/>
            <a:ext cx="569823" cy="411378"/>
          </a:xfrm>
        </p:spPr>
        <p:txBody>
          <a:bodyPr/>
          <a:lstStyle/>
          <a:p>
            <a:r>
              <a:rPr lang="en-US" dirty="0"/>
              <a:t>0</a:t>
            </a:r>
            <a:fld id="{F329B725-341D-4E37-99CB-9163D0CC293A}" type="slidenum">
              <a:rPr lang="en-US" smtClean="0"/>
              <a:t>4</a:t>
            </a:fld>
            <a:endParaRPr lang="id-ID" dirty="0">
              <a:latin typeface="+mn-ea"/>
            </a:endParaRPr>
          </a:p>
        </p:txBody>
      </p:sp>
      <p:sp>
        <p:nvSpPr>
          <p:cNvPr id="215" name="AutoShape 68"/>
          <p:cNvSpPr>
            <a:spLocks noChangeArrowheads="1"/>
          </p:cNvSpPr>
          <p:nvPr/>
        </p:nvSpPr>
        <p:spPr bwMode="auto">
          <a:xfrm>
            <a:off x="8520112" y="6263112"/>
            <a:ext cx="2100263" cy="3333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en-US" sz="1400" b="1" dirty="0"/>
          </a:p>
        </p:txBody>
      </p:sp>
      <p:sp>
        <p:nvSpPr>
          <p:cNvPr id="110" name="圆角矩形 109"/>
          <p:cNvSpPr/>
          <p:nvPr/>
        </p:nvSpPr>
        <p:spPr>
          <a:xfrm>
            <a:off x="182870" y="66063"/>
            <a:ext cx="9992110" cy="50562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长虹的信用风险管理整体架构分享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395614" y="1418975"/>
            <a:ext cx="9446373" cy="48005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信用风险管理系统</a:t>
            </a:r>
          </a:p>
        </p:txBody>
      </p:sp>
      <p:sp>
        <p:nvSpPr>
          <p:cNvPr id="26" name="矩形 25"/>
          <p:cNvSpPr/>
          <p:nvPr/>
        </p:nvSpPr>
        <p:spPr>
          <a:xfrm>
            <a:off x="2404729" y="2581411"/>
            <a:ext cx="9446373" cy="1849074"/>
          </a:xfrm>
          <a:prstGeom prst="rect">
            <a:avLst/>
          </a:prstGeom>
          <a:ln>
            <a:noFill/>
            <a:prstDash val="sysDash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280653" y="5180790"/>
            <a:ext cx="1150937" cy="31782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/>
          <a:lstStyle/>
          <a:p>
            <a:pPr marL="12700"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rPr>
              <a:t>SAP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  <a:cs typeface="Microsoft JhengHei"/>
            </a:endParaRPr>
          </a:p>
        </p:txBody>
      </p:sp>
      <p:sp>
        <p:nvSpPr>
          <p:cNvPr id="630" name="圆角矩形 629"/>
          <p:cNvSpPr/>
          <p:nvPr/>
        </p:nvSpPr>
        <p:spPr>
          <a:xfrm>
            <a:off x="6120025" y="5180790"/>
            <a:ext cx="1150937" cy="31782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/>
          <a:lstStyle/>
          <a:p>
            <a:pPr marL="12700"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rPr>
              <a:t>OCSS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  <a:cs typeface="Microsoft JhengHei"/>
            </a:endParaRPr>
          </a:p>
        </p:txBody>
      </p:sp>
      <p:sp>
        <p:nvSpPr>
          <p:cNvPr id="631" name="圆角矩形 630"/>
          <p:cNvSpPr/>
          <p:nvPr/>
        </p:nvSpPr>
        <p:spPr>
          <a:xfrm>
            <a:off x="7959397" y="5180790"/>
            <a:ext cx="1150937" cy="31782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/>
          <a:lstStyle/>
          <a:p>
            <a:pPr marL="12700"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rPr>
              <a:t>智能地磅</a:t>
            </a:r>
          </a:p>
        </p:txBody>
      </p:sp>
      <p:sp>
        <p:nvSpPr>
          <p:cNvPr id="27" name="矩形 26"/>
          <p:cNvSpPr/>
          <p:nvPr/>
        </p:nvSpPr>
        <p:spPr>
          <a:xfrm>
            <a:off x="3533191" y="2708068"/>
            <a:ext cx="1805978" cy="3133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事前资格审查</a:t>
            </a:r>
          </a:p>
        </p:txBody>
      </p:sp>
      <p:sp>
        <p:nvSpPr>
          <p:cNvPr id="240" name="矩形 239"/>
          <p:cNvSpPr/>
          <p:nvPr/>
        </p:nvSpPr>
        <p:spPr>
          <a:xfrm>
            <a:off x="2409381" y="5090704"/>
            <a:ext cx="9430019" cy="504551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3" name="object 25"/>
          <p:cNvSpPr/>
          <p:nvPr/>
        </p:nvSpPr>
        <p:spPr>
          <a:xfrm>
            <a:off x="6198229" y="2094532"/>
            <a:ext cx="1803400" cy="416367"/>
          </a:xfrm>
          <a:custGeom>
            <a:avLst/>
            <a:gdLst/>
            <a:ahLst/>
            <a:cxnLst/>
            <a:rect l="l" t="t" r="r" b="b"/>
            <a:pathLst>
              <a:path w="1803400" h="255905">
                <a:moveTo>
                  <a:pt x="1760727" y="0"/>
                </a:moveTo>
                <a:lnTo>
                  <a:pt x="42544" y="0"/>
                </a:lnTo>
                <a:lnTo>
                  <a:pt x="25985" y="3343"/>
                </a:lnTo>
                <a:lnTo>
                  <a:pt x="12461" y="12461"/>
                </a:lnTo>
                <a:lnTo>
                  <a:pt x="3343" y="25985"/>
                </a:lnTo>
                <a:lnTo>
                  <a:pt x="0" y="42545"/>
                </a:lnTo>
                <a:lnTo>
                  <a:pt x="0" y="212978"/>
                </a:lnTo>
                <a:lnTo>
                  <a:pt x="3343" y="229558"/>
                </a:lnTo>
                <a:lnTo>
                  <a:pt x="12461" y="243125"/>
                </a:lnTo>
                <a:lnTo>
                  <a:pt x="25985" y="252287"/>
                </a:lnTo>
                <a:lnTo>
                  <a:pt x="42544" y="255650"/>
                </a:lnTo>
                <a:lnTo>
                  <a:pt x="1760727" y="255650"/>
                </a:lnTo>
                <a:lnTo>
                  <a:pt x="1777307" y="252287"/>
                </a:lnTo>
                <a:lnTo>
                  <a:pt x="1790874" y="243125"/>
                </a:lnTo>
                <a:lnTo>
                  <a:pt x="1800036" y="229558"/>
                </a:lnTo>
                <a:lnTo>
                  <a:pt x="1803400" y="212978"/>
                </a:lnTo>
                <a:lnTo>
                  <a:pt x="1803400" y="42545"/>
                </a:lnTo>
                <a:lnTo>
                  <a:pt x="1800036" y="25985"/>
                </a:lnTo>
                <a:lnTo>
                  <a:pt x="1790874" y="12461"/>
                </a:lnTo>
                <a:lnTo>
                  <a:pt x="1777307" y="3343"/>
                </a:lnTo>
                <a:lnTo>
                  <a:pt x="17607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0" tIns="0" rIns="0" bIns="0" rtlCol="0" anchor="ctr" anchorCtr="0"/>
          <a:lstStyle/>
          <a:p>
            <a:pPr marL="12700"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rPr>
              <a:t>信用风险分析</a:t>
            </a:r>
          </a:p>
        </p:txBody>
      </p:sp>
      <p:sp>
        <p:nvSpPr>
          <p:cNvPr id="634" name="object 88"/>
          <p:cNvSpPr/>
          <p:nvPr/>
        </p:nvSpPr>
        <p:spPr>
          <a:xfrm>
            <a:off x="8769156" y="2094532"/>
            <a:ext cx="1803400" cy="416367"/>
          </a:xfrm>
          <a:custGeom>
            <a:avLst/>
            <a:gdLst/>
            <a:ahLst/>
            <a:cxnLst/>
            <a:rect l="l" t="t" r="r" b="b"/>
            <a:pathLst>
              <a:path w="1803400" h="255905">
                <a:moveTo>
                  <a:pt x="1760854" y="0"/>
                </a:moveTo>
                <a:lnTo>
                  <a:pt x="42545" y="0"/>
                </a:lnTo>
                <a:lnTo>
                  <a:pt x="25985" y="3343"/>
                </a:lnTo>
                <a:lnTo>
                  <a:pt x="12461" y="12461"/>
                </a:lnTo>
                <a:lnTo>
                  <a:pt x="3343" y="25985"/>
                </a:lnTo>
                <a:lnTo>
                  <a:pt x="0" y="42545"/>
                </a:lnTo>
                <a:lnTo>
                  <a:pt x="0" y="212978"/>
                </a:lnTo>
                <a:lnTo>
                  <a:pt x="3343" y="229558"/>
                </a:lnTo>
                <a:lnTo>
                  <a:pt x="12461" y="243125"/>
                </a:lnTo>
                <a:lnTo>
                  <a:pt x="25985" y="252287"/>
                </a:lnTo>
                <a:lnTo>
                  <a:pt x="42545" y="255650"/>
                </a:lnTo>
                <a:lnTo>
                  <a:pt x="1760854" y="255650"/>
                </a:lnTo>
                <a:lnTo>
                  <a:pt x="1777414" y="252287"/>
                </a:lnTo>
                <a:lnTo>
                  <a:pt x="1790938" y="243125"/>
                </a:lnTo>
                <a:lnTo>
                  <a:pt x="1800056" y="229558"/>
                </a:lnTo>
                <a:lnTo>
                  <a:pt x="1803400" y="212978"/>
                </a:lnTo>
                <a:lnTo>
                  <a:pt x="1803400" y="42545"/>
                </a:lnTo>
                <a:lnTo>
                  <a:pt x="1800056" y="25985"/>
                </a:lnTo>
                <a:lnTo>
                  <a:pt x="1790938" y="12461"/>
                </a:lnTo>
                <a:lnTo>
                  <a:pt x="1777414" y="3343"/>
                </a:lnTo>
                <a:lnTo>
                  <a:pt x="17608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0" tIns="0" rIns="0" bIns="0" rtlCol="0" anchor="ctr" anchorCtr="0"/>
          <a:lstStyle/>
          <a:p>
            <a:pPr marL="12700"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rPr>
              <a:t>信用风险报表</a:t>
            </a:r>
          </a:p>
        </p:txBody>
      </p:sp>
      <p:sp>
        <p:nvSpPr>
          <p:cNvPr id="635" name="object 25"/>
          <p:cNvSpPr/>
          <p:nvPr/>
        </p:nvSpPr>
        <p:spPr>
          <a:xfrm>
            <a:off x="3780331" y="2094532"/>
            <a:ext cx="1803400" cy="416367"/>
          </a:xfrm>
          <a:custGeom>
            <a:avLst/>
            <a:gdLst/>
            <a:ahLst/>
            <a:cxnLst/>
            <a:rect l="l" t="t" r="r" b="b"/>
            <a:pathLst>
              <a:path w="1803400" h="255905">
                <a:moveTo>
                  <a:pt x="1760727" y="0"/>
                </a:moveTo>
                <a:lnTo>
                  <a:pt x="42544" y="0"/>
                </a:lnTo>
                <a:lnTo>
                  <a:pt x="25985" y="3343"/>
                </a:lnTo>
                <a:lnTo>
                  <a:pt x="12461" y="12461"/>
                </a:lnTo>
                <a:lnTo>
                  <a:pt x="3343" y="25985"/>
                </a:lnTo>
                <a:lnTo>
                  <a:pt x="0" y="42545"/>
                </a:lnTo>
                <a:lnTo>
                  <a:pt x="0" y="212978"/>
                </a:lnTo>
                <a:lnTo>
                  <a:pt x="3343" y="229558"/>
                </a:lnTo>
                <a:lnTo>
                  <a:pt x="12461" y="243125"/>
                </a:lnTo>
                <a:lnTo>
                  <a:pt x="25985" y="252287"/>
                </a:lnTo>
                <a:lnTo>
                  <a:pt x="42544" y="255650"/>
                </a:lnTo>
                <a:lnTo>
                  <a:pt x="1760727" y="255650"/>
                </a:lnTo>
                <a:lnTo>
                  <a:pt x="1777307" y="252287"/>
                </a:lnTo>
                <a:lnTo>
                  <a:pt x="1790874" y="243125"/>
                </a:lnTo>
                <a:lnTo>
                  <a:pt x="1800036" y="229558"/>
                </a:lnTo>
                <a:lnTo>
                  <a:pt x="1803400" y="212978"/>
                </a:lnTo>
                <a:lnTo>
                  <a:pt x="1803400" y="42545"/>
                </a:lnTo>
                <a:lnTo>
                  <a:pt x="1800036" y="25985"/>
                </a:lnTo>
                <a:lnTo>
                  <a:pt x="1790874" y="12461"/>
                </a:lnTo>
                <a:lnTo>
                  <a:pt x="1777307" y="3343"/>
                </a:lnTo>
                <a:lnTo>
                  <a:pt x="17607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0" tIns="0" rIns="0" bIns="0" rtlCol="0" anchor="ctr" anchorCtr="0"/>
          <a:lstStyle/>
          <a:p>
            <a:pPr marL="12700"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rPr>
              <a:t>信用风险模型</a:t>
            </a:r>
          </a:p>
        </p:txBody>
      </p:sp>
      <p:sp>
        <p:nvSpPr>
          <p:cNvPr id="636" name="object 20"/>
          <p:cNvSpPr/>
          <p:nvPr/>
        </p:nvSpPr>
        <p:spPr>
          <a:xfrm>
            <a:off x="2398495" y="2148426"/>
            <a:ext cx="942975" cy="307975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rPr>
              <a:t>风险决策</a:t>
            </a:r>
          </a:p>
        </p:txBody>
      </p:sp>
      <p:sp>
        <p:nvSpPr>
          <p:cNvPr id="637" name="object 20"/>
          <p:cNvSpPr/>
          <p:nvPr/>
        </p:nvSpPr>
        <p:spPr>
          <a:xfrm>
            <a:off x="2376723" y="2762541"/>
            <a:ext cx="942975" cy="307975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rPr>
              <a:t>风险管控</a:t>
            </a:r>
          </a:p>
        </p:txBody>
      </p:sp>
      <p:sp>
        <p:nvSpPr>
          <p:cNvPr id="638" name="object 64"/>
          <p:cNvSpPr txBox="1"/>
          <p:nvPr/>
        </p:nvSpPr>
        <p:spPr>
          <a:xfrm>
            <a:off x="3516447" y="3477030"/>
            <a:ext cx="1123064" cy="32010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 anchor="ctr" anchorCtr="0"/>
          <a:lstStyle>
            <a:defPPr>
              <a:defRPr lang="zh-CN"/>
            </a:defPPr>
            <a:lvl1pPr marL="12700" algn="ctr">
              <a:lnSpc>
                <a:spcPct val="100000"/>
              </a:lnSpc>
              <a:defRPr sz="1100" b="1">
                <a:latin typeface="华文中宋" panose="02010600040101010101" pitchFamily="2" charset="-122"/>
                <a:ea typeface="华文中宋" panose="02010600040101010101" pitchFamily="2" charset="-122"/>
                <a:cs typeface="Microsoft JhengHei"/>
              </a:defRPr>
            </a:lvl1pPr>
          </a:lstStyle>
          <a:p>
            <a:r>
              <a:rPr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信用额度与期限管理</a:t>
            </a:r>
          </a:p>
        </p:txBody>
      </p:sp>
      <p:sp>
        <p:nvSpPr>
          <p:cNvPr id="639" name="object 68"/>
          <p:cNvSpPr txBox="1"/>
          <p:nvPr/>
        </p:nvSpPr>
        <p:spPr>
          <a:xfrm>
            <a:off x="3516448" y="3120989"/>
            <a:ext cx="1045924" cy="32875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 anchor="ctr" anchorCtr="0"/>
          <a:lstStyle>
            <a:defPPr>
              <a:defRPr lang="zh-CN"/>
            </a:defPPr>
            <a:lvl1pPr marL="12700" algn="ctr">
              <a:lnSpc>
                <a:spcPct val="100000"/>
              </a:lnSpc>
              <a:defRPr sz="1100" b="1">
                <a:latin typeface="华文中宋" panose="02010600040101010101" pitchFamily="2" charset="-122"/>
                <a:ea typeface="华文中宋" panose="02010600040101010101" pitchFamily="2" charset="-122"/>
                <a:cs typeface="Microsoft JhengHei"/>
              </a:defRPr>
            </a:lvl1pPr>
          </a:lstStyle>
          <a:p>
            <a:r>
              <a:rPr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授信申请与审批</a:t>
            </a:r>
          </a:p>
        </p:txBody>
      </p:sp>
      <p:sp>
        <p:nvSpPr>
          <p:cNvPr id="640" name="object 102"/>
          <p:cNvSpPr txBox="1"/>
          <p:nvPr/>
        </p:nvSpPr>
        <p:spPr>
          <a:xfrm>
            <a:off x="4573258" y="3120989"/>
            <a:ext cx="736253" cy="32875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 anchor="ctr" anchorCtr="0"/>
          <a:lstStyle>
            <a:defPPr>
              <a:defRPr lang="zh-CN"/>
            </a:defPPr>
            <a:lvl1pPr marL="12700" algn="ctr">
              <a:lnSpc>
                <a:spcPct val="100000"/>
              </a:lnSpc>
              <a:defRPr sz="1100" b="1">
                <a:latin typeface="华文中宋" panose="02010600040101010101" pitchFamily="2" charset="-122"/>
                <a:ea typeface="华文中宋" panose="02010600040101010101" pitchFamily="2" charset="-122"/>
                <a:cs typeface="Microsoft JhengHei"/>
              </a:defRPr>
            </a:lvl1pPr>
          </a:lstStyle>
          <a:p>
            <a:r>
              <a:rPr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评分卡设置</a:t>
            </a:r>
          </a:p>
        </p:txBody>
      </p:sp>
      <p:sp>
        <p:nvSpPr>
          <p:cNvPr id="641" name="object 106"/>
          <p:cNvSpPr txBox="1"/>
          <p:nvPr/>
        </p:nvSpPr>
        <p:spPr>
          <a:xfrm>
            <a:off x="3516448" y="3849161"/>
            <a:ext cx="652644" cy="31375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 anchor="ctr" anchorCtr="0"/>
          <a:lstStyle>
            <a:defPPr>
              <a:defRPr lang="zh-CN"/>
            </a:defPPr>
            <a:lvl1pPr marL="12700" algn="ctr">
              <a:lnSpc>
                <a:spcPct val="100000"/>
              </a:lnSpc>
              <a:defRPr sz="1100" b="1">
                <a:latin typeface="华文中宋" panose="02010600040101010101" pitchFamily="2" charset="-122"/>
                <a:ea typeface="华文中宋" panose="02010600040101010101" pitchFamily="2" charset="-122"/>
                <a:cs typeface="Microsoft JhengHei"/>
              </a:defRPr>
            </a:lvl1pPr>
          </a:lstStyle>
          <a:p>
            <a:r>
              <a:rPr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合同额度</a:t>
            </a:r>
          </a:p>
        </p:txBody>
      </p:sp>
      <p:sp>
        <p:nvSpPr>
          <p:cNvPr id="642" name="object 110"/>
          <p:cNvSpPr txBox="1"/>
          <p:nvPr/>
        </p:nvSpPr>
        <p:spPr>
          <a:xfrm>
            <a:off x="4654780" y="3477030"/>
            <a:ext cx="651731" cy="32875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 anchor="ctr" anchorCtr="0"/>
          <a:lstStyle>
            <a:defPPr>
              <a:defRPr lang="zh-CN"/>
            </a:defPPr>
            <a:lvl1pPr marL="12700" algn="ctr">
              <a:lnSpc>
                <a:spcPct val="100000"/>
              </a:lnSpc>
              <a:defRPr sz="1100" b="1">
                <a:latin typeface="华文中宋" panose="02010600040101010101" pitchFamily="2" charset="-122"/>
                <a:ea typeface="华文中宋" panose="02010600040101010101" pitchFamily="2" charset="-122"/>
                <a:cs typeface="Microsoft JhengHei"/>
              </a:defRPr>
            </a:lvl1pPr>
          </a:lstStyle>
          <a:p>
            <a:r>
              <a:rPr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信用总量</a:t>
            </a:r>
          </a:p>
        </p:txBody>
      </p:sp>
      <p:sp>
        <p:nvSpPr>
          <p:cNvPr id="643" name="object 114"/>
          <p:cNvSpPr txBox="1"/>
          <p:nvPr/>
        </p:nvSpPr>
        <p:spPr>
          <a:xfrm>
            <a:off x="4649460" y="3849161"/>
            <a:ext cx="651731" cy="32010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 anchor="ctr" anchorCtr="0"/>
          <a:lstStyle>
            <a:defPPr>
              <a:defRPr lang="zh-CN"/>
            </a:defPPr>
            <a:lvl1pPr marL="12700" algn="ctr">
              <a:lnSpc>
                <a:spcPct val="100000"/>
              </a:lnSpc>
              <a:defRPr sz="1100" b="1">
                <a:latin typeface="华文中宋" panose="02010600040101010101" pitchFamily="2" charset="-122"/>
                <a:ea typeface="华文中宋" panose="02010600040101010101" pitchFamily="2" charset="-122"/>
                <a:cs typeface="Microsoft JhengHei"/>
              </a:defRPr>
            </a:lvl1pPr>
          </a:lstStyle>
          <a:p>
            <a:r>
              <a:rPr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信用资本金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509221" y="2708068"/>
            <a:ext cx="1805978" cy="720546"/>
            <a:chOff x="5621717" y="2708068"/>
            <a:chExt cx="1805978" cy="720546"/>
          </a:xfrm>
        </p:grpSpPr>
        <p:sp>
          <p:nvSpPr>
            <p:cNvPr id="627" name="矩形 626"/>
            <p:cNvSpPr/>
            <p:nvPr/>
          </p:nvSpPr>
          <p:spPr>
            <a:xfrm>
              <a:off x="5621717" y="2708068"/>
              <a:ext cx="1805978" cy="31337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事中监控</a:t>
              </a:r>
            </a:p>
          </p:txBody>
        </p:sp>
        <p:sp>
          <p:nvSpPr>
            <p:cNvPr id="648" name="object 118"/>
            <p:cNvSpPr txBox="1"/>
            <p:nvPr/>
          </p:nvSpPr>
          <p:spPr>
            <a:xfrm>
              <a:off x="5753961" y="3115616"/>
              <a:ext cx="1454401" cy="3129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0"/>
            <a:lstStyle>
              <a:defPPr>
                <a:defRPr lang="zh-CN"/>
              </a:defPPr>
              <a:lvl1pPr marL="12700" algn="ctr">
                <a:lnSpc>
                  <a:spcPct val="100000"/>
                </a:lnSpc>
                <a:defRPr sz="1100" b="1">
                  <a:latin typeface="华文中宋" panose="02010600040101010101" pitchFamily="2" charset="-122"/>
                  <a:ea typeface="华文中宋" panose="02010600040101010101" pitchFamily="2" charset="-122"/>
                  <a:cs typeface="Microsoft JhengHei"/>
                </a:defRPr>
              </a:lvl1pPr>
            </a:lstStyle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放货监控与预警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5877" y="671370"/>
            <a:ext cx="2414038" cy="2156488"/>
            <a:chOff x="819551" y="1284842"/>
            <a:chExt cx="4227263" cy="4227265"/>
          </a:xfrm>
        </p:grpSpPr>
        <p:sp>
          <p:nvSpPr>
            <p:cNvPr id="562" name="Freeform 14"/>
            <p:cNvSpPr>
              <a:spLocks noChangeAspect="1"/>
            </p:cNvSpPr>
            <p:nvPr/>
          </p:nvSpPr>
          <p:spPr bwMode="auto">
            <a:xfrm>
              <a:off x="2035002" y="1752892"/>
              <a:ext cx="661184" cy="661184"/>
            </a:xfrm>
            <a:custGeom>
              <a:avLst/>
              <a:gdLst>
                <a:gd name="T0" fmla="*/ 14 w 54"/>
                <a:gd name="T1" fmla="*/ 47 h 54"/>
                <a:gd name="T2" fmla="*/ 47 w 54"/>
                <a:gd name="T3" fmla="*/ 40 h 54"/>
                <a:gd name="T4" fmla="*/ 40 w 54"/>
                <a:gd name="T5" fmla="*/ 7 h 54"/>
                <a:gd name="T6" fmla="*/ 8 w 54"/>
                <a:gd name="T7" fmla="*/ 14 h 54"/>
                <a:gd name="T8" fmla="*/ 14 w 54"/>
                <a:gd name="T9" fmla="*/ 4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14" y="47"/>
                  </a:moveTo>
                  <a:cubicBezTo>
                    <a:pt x="25" y="54"/>
                    <a:pt x="40" y="51"/>
                    <a:pt x="47" y="40"/>
                  </a:cubicBezTo>
                  <a:cubicBezTo>
                    <a:pt x="54" y="29"/>
                    <a:pt x="51" y="14"/>
                    <a:pt x="40" y="7"/>
                  </a:cubicBezTo>
                  <a:cubicBezTo>
                    <a:pt x="29" y="0"/>
                    <a:pt x="15" y="3"/>
                    <a:pt x="8" y="14"/>
                  </a:cubicBezTo>
                  <a:cubicBezTo>
                    <a:pt x="0" y="25"/>
                    <a:pt x="4" y="40"/>
                    <a:pt x="14" y="4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grpSp>
          <p:nvGrpSpPr>
            <p:cNvPr id="563" name="Group 64"/>
            <p:cNvGrpSpPr>
              <a:grpSpLocks noChangeAspect="1"/>
            </p:cNvGrpSpPr>
            <p:nvPr/>
          </p:nvGrpSpPr>
          <p:grpSpPr>
            <a:xfrm>
              <a:off x="2161697" y="1862832"/>
              <a:ext cx="396000" cy="396000"/>
              <a:chOff x="5492750" y="4030663"/>
              <a:chExt cx="241301" cy="241301"/>
            </a:xfrm>
            <a:solidFill>
              <a:schemeClr val="bg1"/>
            </a:solidFill>
          </p:grpSpPr>
          <p:sp>
            <p:nvSpPr>
              <p:cNvPr id="564" name="Freeform 32"/>
              <p:cNvSpPr>
                <a:spLocks/>
              </p:cNvSpPr>
              <p:nvPr/>
            </p:nvSpPr>
            <p:spPr bwMode="auto">
              <a:xfrm>
                <a:off x="5530850" y="4057651"/>
                <a:ext cx="25400" cy="25400"/>
              </a:xfrm>
              <a:custGeom>
                <a:avLst/>
                <a:gdLst>
                  <a:gd name="T0" fmla="*/ 6 w 7"/>
                  <a:gd name="T1" fmla="*/ 4 h 7"/>
                  <a:gd name="T2" fmla="*/ 4 w 7"/>
                  <a:gd name="T3" fmla="*/ 1 h 7"/>
                  <a:gd name="T4" fmla="*/ 1 w 7"/>
                  <a:gd name="T5" fmla="*/ 1 h 7"/>
                  <a:gd name="T6" fmla="*/ 1 w 7"/>
                  <a:gd name="T7" fmla="*/ 4 h 7"/>
                  <a:gd name="T8" fmla="*/ 4 w 7"/>
                  <a:gd name="T9" fmla="*/ 7 h 7"/>
                  <a:gd name="T10" fmla="*/ 6 w 7"/>
                  <a:gd name="T11" fmla="*/ 7 h 7"/>
                  <a:gd name="T12" fmla="*/ 6 w 7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4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6"/>
                      <a:pt x="7" y="5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565" name="Freeform 33"/>
              <p:cNvSpPr>
                <a:spLocks/>
              </p:cNvSpPr>
              <p:nvPr/>
            </p:nvSpPr>
            <p:spPr bwMode="auto">
              <a:xfrm>
                <a:off x="5492750" y="4135438"/>
                <a:ext cx="30163" cy="15875"/>
              </a:xfrm>
              <a:custGeom>
                <a:avLst/>
                <a:gdLst>
                  <a:gd name="T0" fmla="*/ 6 w 8"/>
                  <a:gd name="T1" fmla="*/ 0 h 4"/>
                  <a:gd name="T2" fmla="*/ 2 w 8"/>
                  <a:gd name="T3" fmla="*/ 0 h 4"/>
                  <a:gd name="T4" fmla="*/ 0 w 8"/>
                  <a:gd name="T5" fmla="*/ 2 h 4"/>
                  <a:gd name="T6" fmla="*/ 2 w 8"/>
                  <a:gd name="T7" fmla="*/ 4 h 4"/>
                  <a:gd name="T8" fmla="*/ 6 w 8"/>
                  <a:gd name="T9" fmla="*/ 4 h 4"/>
                  <a:gd name="T10" fmla="*/ 8 w 8"/>
                  <a:gd name="T11" fmla="*/ 2 h 4"/>
                  <a:gd name="T12" fmla="*/ 6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566" name="Freeform 34"/>
              <p:cNvSpPr>
                <a:spLocks/>
              </p:cNvSpPr>
              <p:nvPr/>
            </p:nvSpPr>
            <p:spPr bwMode="auto">
              <a:xfrm>
                <a:off x="5703888" y="4151313"/>
                <a:ext cx="30163" cy="14288"/>
              </a:xfrm>
              <a:custGeom>
                <a:avLst/>
                <a:gdLst>
                  <a:gd name="T0" fmla="*/ 6 w 8"/>
                  <a:gd name="T1" fmla="*/ 0 h 4"/>
                  <a:gd name="T2" fmla="*/ 2 w 8"/>
                  <a:gd name="T3" fmla="*/ 0 h 4"/>
                  <a:gd name="T4" fmla="*/ 0 w 8"/>
                  <a:gd name="T5" fmla="*/ 2 h 4"/>
                  <a:gd name="T6" fmla="*/ 2 w 8"/>
                  <a:gd name="T7" fmla="*/ 4 h 4"/>
                  <a:gd name="T8" fmla="*/ 6 w 8"/>
                  <a:gd name="T9" fmla="*/ 4 h 4"/>
                  <a:gd name="T10" fmla="*/ 8 w 8"/>
                  <a:gd name="T11" fmla="*/ 2 h 4"/>
                  <a:gd name="T12" fmla="*/ 6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567" name="Freeform 35"/>
              <p:cNvSpPr>
                <a:spLocks/>
              </p:cNvSpPr>
              <p:nvPr/>
            </p:nvSpPr>
            <p:spPr bwMode="auto">
              <a:xfrm>
                <a:off x="5680075" y="4068763"/>
                <a:ext cx="26988" cy="25400"/>
              </a:xfrm>
              <a:custGeom>
                <a:avLst/>
                <a:gdLst>
                  <a:gd name="T0" fmla="*/ 6 w 7"/>
                  <a:gd name="T1" fmla="*/ 1 h 7"/>
                  <a:gd name="T2" fmla="*/ 3 w 7"/>
                  <a:gd name="T3" fmla="*/ 1 h 7"/>
                  <a:gd name="T4" fmla="*/ 0 w 7"/>
                  <a:gd name="T5" fmla="*/ 4 h 7"/>
                  <a:gd name="T6" fmla="*/ 0 w 7"/>
                  <a:gd name="T7" fmla="*/ 6 h 7"/>
                  <a:gd name="T8" fmla="*/ 3 w 7"/>
                  <a:gd name="T9" fmla="*/ 6 h 7"/>
                  <a:gd name="T10" fmla="*/ 6 w 7"/>
                  <a:gd name="T11" fmla="*/ 4 h 7"/>
                  <a:gd name="T12" fmla="*/ 6 w 7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1"/>
                    </a:moveTo>
                    <a:cubicBezTo>
                      <a:pt x="5" y="0"/>
                      <a:pt x="4" y="0"/>
                      <a:pt x="3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6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3"/>
                      <a:pt x="7" y="2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568" name="Freeform 36"/>
              <p:cNvSpPr>
                <a:spLocks/>
              </p:cNvSpPr>
              <p:nvPr/>
            </p:nvSpPr>
            <p:spPr bwMode="auto">
              <a:xfrm>
                <a:off x="5613400" y="4030663"/>
                <a:ext cx="14288" cy="30163"/>
              </a:xfrm>
              <a:custGeom>
                <a:avLst/>
                <a:gdLst>
                  <a:gd name="T0" fmla="*/ 2 w 4"/>
                  <a:gd name="T1" fmla="*/ 8 h 8"/>
                  <a:gd name="T2" fmla="*/ 3 w 4"/>
                  <a:gd name="T3" fmla="*/ 7 h 8"/>
                  <a:gd name="T4" fmla="*/ 4 w 4"/>
                  <a:gd name="T5" fmla="*/ 6 h 8"/>
                  <a:gd name="T6" fmla="*/ 4 w 4"/>
                  <a:gd name="T7" fmla="*/ 2 h 8"/>
                  <a:gd name="T8" fmla="*/ 2 w 4"/>
                  <a:gd name="T9" fmla="*/ 0 h 8"/>
                  <a:gd name="T10" fmla="*/ 0 w 4"/>
                  <a:gd name="T11" fmla="*/ 1 h 8"/>
                  <a:gd name="T12" fmla="*/ 0 w 4"/>
                  <a:gd name="T13" fmla="*/ 2 h 8"/>
                  <a:gd name="T14" fmla="*/ 0 w 4"/>
                  <a:gd name="T15" fmla="*/ 6 h 8"/>
                  <a:gd name="T16" fmla="*/ 2 w 4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cubicBezTo>
                      <a:pt x="3" y="8"/>
                      <a:pt x="3" y="8"/>
                      <a:pt x="3" y="7"/>
                    </a:cubicBezTo>
                    <a:cubicBezTo>
                      <a:pt x="4" y="7"/>
                      <a:pt x="4" y="7"/>
                      <a:pt x="4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8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569" name="Freeform 37"/>
              <p:cNvSpPr>
                <a:spLocks noEditPoints="1"/>
              </p:cNvSpPr>
              <p:nvPr/>
            </p:nvSpPr>
            <p:spPr bwMode="auto">
              <a:xfrm>
                <a:off x="5553075" y="4090988"/>
                <a:ext cx="120650" cy="134938"/>
              </a:xfrm>
              <a:custGeom>
                <a:avLst/>
                <a:gdLst>
                  <a:gd name="T0" fmla="*/ 16 w 32"/>
                  <a:gd name="T1" fmla="*/ 0 h 36"/>
                  <a:gd name="T2" fmla="*/ 0 w 32"/>
                  <a:gd name="T3" fmla="*/ 16 h 36"/>
                  <a:gd name="T4" fmla="*/ 8 w 32"/>
                  <a:gd name="T5" fmla="*/ 30 h 36"/>
                  <a:gd name="T6" fmla="*/ 8 w 32"/>
                  <a:gd name="T7" fmla="*/ 36 h 36"/>
                  <a:gd name="T8" fmla="*/ 24 w 32"/>
                  <a:gd name="T9" fmla="*/ 36 h 36"/>
                  <a:gd name="T10" fmla="*/ 24 w 32"/>
                  <a:gd name="T11" fmla="*/ 30 h 36"/>
                  <a:gd name="T12" fmla="*/ 32 w 32"/>
                  <a:gd name="T13" fmla="*/ 16 h 36"/>
                  <a:gd name="T14" fmla="*/ 16 w 32"/>
                  <a:gd name="T15" fmla="*/ 0 h 36"/>
                  <a:gd name="T16" fmla="*/ 22 w 32"/>
                  <a:gd name="T17" fmla="*/ 26 h 36"/>
                  <a:gd name="T18" fmla="*/ 20 w 32"/>
                  <a:gd name="T19" fmla="*/ 27 h 36"/>
                  <a:gd name="T20" fmla="*/ 20 w 32"/>
                  <a:gd name="T21" fmla="*/ 30 h 36"/>
                  <a:gd name="T22" fmla="*/ 20 w 32"/>
                  <a:gd name="T23" fmla="*/ 32 h 36"/>
                  <a:gd name="T24" fmla="*/ 12 w 32"/>
                  <a:gd name="T25" fmla="*/ 32 h 36"/>
                  <a:gd name="T26" fmla="*/ 12 w 32"/>
                  <a:gd name="T27" fmla="*/ 30 h 36"/>
                  <a:gd name="T28" fmla="*/ 12 w 32"/>
                  <a:gd name="T29" fmla="*/ 27 h 36"/>
                  <a:gd name="T30" fmla="*/ 10 w 32"/>
                  <a:gd name="T31" fmla="*/ 26 h 36"/>
                  <a:gd name="T32" fmla="*/ 4 w 32"/>
                  <a:gd name="T33" fmla="*/ 16 h 36"/>
                  <a:gd name="T34" fmla="*/ 16 w 32"/>
                  <a:gd name="T35" fmla="*/ 4 h 36"/>
                  <a:gd name="T36" fmla="*/ 28 w 32"/>
                  <a:gd name="T37" fmla="*/ 16 h 36"/>
                  <a:gd name="T38" fmla="*/ 22 w 32"/>
                  <a:gd name="T39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6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2"/>
                      <a:pt x="3" y="27"/>
                      <a:pt x="8" y="30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9" y="27"/>
                      <a:pt x="32" y="22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22" y="26"/>
                    </a:move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6" y="24"/>
                      <a:pt x="4" y="20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0"/>
                      <a:pt x="26" y="24"/>
                      <a:pt x="2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570" name="Freeform 38"/>
              <p:cNvSpPr>
                <a:spLocks/>
              </p:cNvSpPr>
              <p:nvPr/>
            </p:nvSpPr>
            <p:spPr bwMode="auto">
              <a:xfrm>
                <a:off x="5583238" y="4241801"/>
                <a:ext cx="60325" cy="30163"/>
              </a:xfrm>
              <a:custGeom>
                <a:avLst/>
                <a:gdLst>
                  <a:gd name="T0" fmla="*/ 0 w 16"/>
                  <a:gd name="T1" fmla="*/ 4 h 8"/>
                  <a:gd name="T2" fmla="*/ 4 w 16"/>
                  <a:gd name="T3" fmla="*/ 4 h 8"/>
                  <a:gd name="T4" fmla="*/ 4 w 16"/>
                  <a:gd name="T5" fmla="*/ 4 h 8"/>
                  <a:gd name="T6" fmla="*/ 8 w 16"/>
                  <a:gd name="T7" fmla="*/ 8 h 8"/>
                  <a:gd name="T8" fmla="*/ 12 w 16"/>
                  <a:gd name="T9" fmla="*/ 4 h 8"/>
                  <a:gd name="T10" fmla="*/ 12 w 16"/>
                  <a:gd name="T11" fmla="*/ 4 h 8"/>
                  <a:gd name="T12" fmla="*/ 16 w 16"/>
                  <a:gd name="T13" fmla="*/ 4 h 8"/>
                  <a:gd name="T14" fmla="*/ 16 w 16"/>
                  <a:gd name="T15" fmla="*/ 0 h 8"/>
                  <a:gd name="T16" fmla="*/ 0 w 16"/>
                  <a:gd name="T17" fmla="*/ 0 h 8"/>
                  <a:gd name="T18" fmla="*/ 0 w 16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8">
                    <a:moveTo>
                      <a:pt x="0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6"/>
                      <a:pt x="6" y="8"/>
                      <a:pt x="8" y="8"/>
                    </a:cubicBezTo>
                    <a:cubicBezTo>
                      <a:pt x="10" y="8"/>
                      <a:pt x="12" y="6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+mn-ea"/>
                </a:endParaRPr>
              </a:p>
            </p:txBody>
          </p:sp>
        </p:grpSp>
        <p:sp>
          <p:nvSpPr>
            <p:cNvPr id="574" name="Freeform 12"/>
            <p:cNvSpPr>
              <a:spLocks noChangeAspect="1"/>
            </p:cNvSpPr>
            <p:nvPr/>
          </p:nvSpPr>
          <p:spPr bwMode="auto">
            <a:xfrm>
              <a:off x="3550662" y="2078003"/>
              <a:ext cx="777864" cy="777864"/>
            </a:xfrm>
            <a:custGeom>
              <a:avLst/>
              <a:gdLst>
                <a:gd name="T0" fmla="*/ 17 w 64"/>
                <a:gd name="T1" fmla="*/ 55 h 64"/>
                <a:gd name="T2" fmla="*/ 55 w 64"/>
                <a:gd name="T3" fmla="*/ 47 h 64"/>
                <a:gd name="T4" fmla="*/ 47 w 64"/>
                <a:gd name="T5" fmla="*/ 9 h 64"/>
                <a:gd name="T6" fmla="*/ 9 w 64"/>
                <a:gd name="T7" fmla="*/ 17 h 64"/>
                <a:gd name="T8" fmla="*/ 17 w 64"/>
                <a:gd name="T9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17" y="55"/>
                  </a:moveTo>
                  <a:cubicBezTo>
                    <a:pt x="30" y="64"/>
                    <a:pt x="47" y="60"/>
                    <a:pt x="55" y="47"/>
                  </a:cubicBezTo>
                  <a:cubicBezTo>
                    <a:pt x="64" y="34"/>
                    <a:pt x="60" y="17"/>
                    <a:pt x="47" y="9"/>
                  </a:cubicBezTo>
                  <a:cubicBezTo>
                    <a:pt x="34" y="0"/>
                    <a:pt x="17" y="4"/>
                    <a:pt x="9" y="17"/>
                  </a:cubicBezTo>
                  <a:cubicBezTo>
                    <a:pt x="0" y="30"/>
                    <a:pt x="4" y="47"/>
                    <a:pt x="17" y="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75" name="Freeform 13"/>
            <p:cNvSpPr>
              <a:spLocks noChangeAspect="1"/>
            </p:cNvSpPr>
            <p:nvPr/>
          </p:nvSpPr>
          <p:spPr bwMode="auto">
            <a:xfrm>
              <a:off x="2808861" y="1665892"/>
              <a:ext cx="700078" cy="700078"/>
            </a:xfrm>
            <a:custGeom>
              <a:avLst/>
              <a:gdLst>
                <a:gd name="T0" fmla="*/ 15 w 59"/>
                <a:gd name="T1" fmla="*/ 51 h 59"/>
                <a:gd name="T2" fmla="*/ 51 w 59"/>
                <a:gd name="T3" fmla="*/ 43 h 59"/>
                <a:gd name="T4" fmla="*/ 43 w 59"/>
                <a:gd name="T5" fmla="*/ 8 h 59"/>
                <a:gd name="T6" fmla="*/ 8 w 59"/>
                <a:gd name="T7" fmla="*/ 15 h 59"/>
                <a:gd name="T8" fmla="*/ 15 w 59"/>
                <a:gd name="T9" fmla="*/ 5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15" y="51"/>
                  </a:moveTo>
                  <a:cubicBezTo>
                    <a:pt x="27" y="59"/>
                    <a:pt x="43" y="55"/>
                    <a:pt x="51" y="43"/>
                  </a:cubicBezTo>
                  <a:cubicBezTo>
                    <a:pt x="59" y="32"/>
                    <a:pt x="55" y="16"/>
                    <a:pt x="43" y="8"/>
                  </a:cubicBezTo>
                  <a:cubicBezTo>
                    <a:pt x="32" y="0"/>
                    <a:pt x="16" y="4"/>
                    <a:pt x="8" y="15"/>
                  </a:cubicBezTo>
                  <a:cubicBezTo>
                    <a:pt x="0" y="27"/>
                    <a:pt x="4" y="43"/>
                    <a:pt x="15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76" name="Freeform 15"/>
            <p:cNvSpPr>
              <a:spLocks noChangeAspect="1"/>
            </p:cNvSpPr>
            <p:nvPr/>
          </p:nvSpPr>
          <p:spPr bwMode="auto">
            <a:xfrm>
              <a:off x="1467205" y="2210795"/>
              <a:ext cx="598751" cy="583398"/>
            </a:xfrm>
            <a:custGeom>
              <a:avLst/>
              <a:gdLst>
                <a:gd name="T0" fmla="*/ 13 w 49"/>
                <a:gd name="T1" fmla="*/ 42 h 48"/>
                <a:gd name="T2" fmla="*/ 42 w 49"/>
                <a:gd name="T3" fmla="*/ 35 h 48"/>
                <a:gd name="T4" fmla="*/ 36 w 49"/>
                <a:gd name="T5" fmla="*/ 6 h 48"/>
                <a:gd name="T6" fmla="*/ 7 w 49"/>
                <a:gd name="T7" fmla="*/ 12 h 48"/>
                <a:gd name="T8" fmla="*/ 13 w 49"/>
                <a:gd name="T9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8">
                  <a:moveTo>
                    <a:pt x="13" y="42"/>
                  </a:moveTo>
                  <a:cubicBezTo>
                    <a:pt x="23" y="48"/>
                    <a:pt x="36" y="45"/>
                    <a:pt x="42" y="35"/>
                  </a:cubicBezTo>
                  <a:cubicBezTo>
                    <a:pt x="49" y="26"/>
                    <a:pt x="46" y="12"/>
                    <a:pt x="36" y="6"/>
                  </a:cubicBezTo>
                  <a:cubicBezTo>
                    <a:pt x="26" y="0"/>
                    <a:pt x="13" y="2"/>
                    <a:pt x="7" y="12"/>
                  </a:cubicBezTo>
                  <a:cubicBezTo>
                    <a:pt x="0" y="22"/>
                    <a:pt x="3" y="35"/>
                    <a:pt x="13" y="4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77" name="Freeform 16"/>
            <p:cNvSpPr>
              <a:spLocks noChangeAspect="1"/>
            </p:cNvSpPr>
            <p:nvPr/>
          </p:nvSpPr>
          <p:spPr bwMode="auto">
            <a:xfrm>
              <a:off x="1206200" y="2828965"/>
              <a:ext cx="528945" cy="544505"/>
            </a:xfrm>
            <a:custGeom>
              <a:avLst/>
              <a:gdLst>
                <a:gd name="T0" fmla="*/ 11 w 43"/>
                <a:gd name="T1" fmla="*/ 38 h 44"/>
                <a:gd name="T2" fmla="*/ 37 w 43"/>
                <a:gd name="T3" fmla="*/ 32 h 44"/>
                <a:gd name="T4" fmla="*/ 32 w 43"/>
                <a:gd name="T5" fmla="*/ 6 h 44"/>
                <a:gd name="T6" fmla="*/ 5 w 43"/>
                <a:gd name="T7" fmla="*/ 12 h 44"/>
                <a:gd name="T8" fmla="*/ 11 w 43"/>
                <a:gd name="T9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4">
                  <a:moveTo>
                    <a:pt x="11" y="38"/>
                  </a:moveTo>
                  <a:cubicBezTo>
                    <a:pt x="20" y="44"/>
                    <a:pt x="31" y="41"/>
                    <a:pt x="37" y="32"/>
                  </a:cubicBezTo>
                  <a:cubicBezTo>
                    <a:pt x="43" y="23"/>
                    <a:pt x="40" y="12"/>
                    <a:pt x="32" y="6"/>
                  </a:cubicBezTo>
                  <a:cubicBezTo>
                    <a:pt x="23" y="0"/>
                    <a:pt x="11" y="3"/>
                    <a:pt x="5" y="12"/>
                  </a:cubicBezTo>
                  <a:cubicBezTo>
                    <a:pt x="0" y="20"/>
                    <a:pt x="2" y="32"/>
                    <a:pt x="11" y="3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78" name="Freeform 17"/>
            <p:cNvSpPr>
              <a:spLocks noChangeAspect="1"/>
            </p:cNvSpPr>
            <p:nvPr/>
          </p:nvSpPr>
          <p:spPr bwMode="auto">
            <a:xfrm>
              <a:off x="1229095" y="3483765"/>
              <a:ext cx="466718" cy="466718"/>
            </a:xfrm>
            <a:custGeom>
              <a:avLst/>
              <a:gdLst>
                <a:gd name="T0" fmla="*/ 10 w 38"/>
                <a:gd name="T1" fmla="*/ 33 h 38"/>
                <a:gd name="T2" fmla="*/ 33 w 38"/>
                <a:gd name="T3" fmla="*/ 28 h 38"/>
                <a:gd name="T4" fmla="*/ 28 w 38"/>
                <a:gd name="T5" fmla="*/ 5 h 38"/>
                <a:gd name="T6" fmla="*/ 5 w 38"/>
                <a:gd name="T7" fmla="*/ 10 h 38"/>
                <a:gd name="T8" fmla="*/ 10 w 38"/>
                <a:gd name="T9" fmla="*/ 3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10" y="33"/>
                  </a:moveTo>
                  <a:cubicBezTo>
                    <a:pt x="18" y="38"/>
                    <a:pt x="28" y="36"/>
                    <a:pt x="33" y="28"/>
                  </a:cubicBezTo>
                  <a:cubicBezTo>
                    <a:pt x="38" y="20"/>
                    <a:pt x="36" y="10"/>
                    <a:pt x="28" y="5"/>
                  </a:cubicBezTo>
                  <a:cubicBezTo>
                    <a:pt x="20" y="0"/>
                    <a:pt x="10" y="2"/>
                    <a:pt x="5" y="10"/>
                  </a:cubicBezTo>
                  <a:cubicBezTo>
                    <a:pt x="0" y="17"/>
                    <a:pt x="2" y="28"/>
                    <a:pt x="10" y="3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79" name="Freeform 18"/>
            <p:cNvSpPr>
              <a:spLocks noChangeAspect="1"/>
            </p:cNvSpPr>
            <p:nvPr/>
          </p:nvSpPr>
          <p:spPr bwMode="auto">
            <a:xfrm>
              <a:off x="1490101" y="4037828"/>
              <a:ext cx="422407" cy="427825"/>
            </a:xfrm>
            <a:custGeom>
              <a:avLst/>
              <a:gdLst>
                <a:gd name="T0" fmla="*/ 8 w 33"/>
                <a:gd name="T1" fmla="*/ 28 h 33"/>
                <a:gd name="T2" fmla="*/ 28 w 33"/>
                <a:gd name="T3" fmla="*/ 24 h 33"/>
                <a:gd name="T4" fmla="*/ 24 w 33"/>
                <a:gd name="T5" fmla="*/ 4 h 33"/>
                <a:gd name="T6" fmla="*/ 4 w 33"/>
                <a:gd name="T7" fmla="*/ 8 h 33"/>
                <a:gd name="T8" fmla="*/ 8 w 33"/>
                <a:gd name="T9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8" y="28"/>
                  </a:moveTo>
                  <a:cubicBezTo>
                    <a:pt x="15" y="33"/>
                    <a:pt x="24" y="31"/>
                    <a:pt x="28" y="24"/>
                  </a:cubicBezTo>
                  <a:cubicBezTo>
                    <a:pt x="33" y="17"/>
                    <a:pt x="31" y="8"/>
                    <a:pt x="24" y="4"/>
                  </a:cubicBezTo>
                  <a:cubicBezTo>
                    <a:pt x="17" y="0"/>
                    <a:pt x="8" y="2"/>
                    <a:pt x="4" y="8"/>
                  </a:cubicBezTo>
                  <a:cubicBezTo>
                    <a:pt x="0" y="15"/>
                    <a:pt x="1" y="24"/>
                    <a:pt x="8" y="2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80" name="Freeform 19"/>
            <p:cNvSpPr>
              <a:spLocks noChangeAspect="1"/>
            </p:cNvSpPr>
            <p:nvPr/>
          </p:nvSpPr>
          <p:spPr bwMode="auto">
            <a:xfrm>
              <a:off x="3898670" y="2970914"/>
              <a:ext cx="801819" cy="816757"/>
            </a:xfrm>
            <a:custGeom>
              <a:avLst/>
              <a:gdLst>
                <a:gd name="T0" fmla="*/ 17 w 68"/>
                <a:gd name="T1" fmla="*/ 60 h 69"/>
                <a:gd name="T2" fmla="*/ 59 w 68"/>
                <a:gd name="T3" fmla="*/ 51 h 69"/>
                <a:gd name="T4" fmla="*/ 50 w 68"/>
                <a:gd name="T5" fmla="*/ 9 h 69"/>
                <a:gd name="T6" fmla="*/ 9 w 68"/>
                <a:gd name="T7" fmla="*/ 18 h 69"/>
                <a:gd name="T8" fmla="*/ 17 w 68"/>
                <a:gd name="T9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9">
                  <a:moveTo>
                    <a:pt x="17" y="60"/>
                  </a:moveTo>
                  <a:cubicBezTo>
                    <a:pt x="31" y="69"/>
                    <a:pt x="50" y="65"/>
                    <a:pt x="59" y="51"/>
                  </a:cubicBezTo>
                  <a:cubicBezTo>
                    <a:pt x="68" y="37"/>
                    <a:pt x="64" y="18"/>
                    <a:pt x="50" y="9"/>
                  </a:cubicBezTo>
                  <a:cubicBezTo>
                    <a:pt x="36" y="0"/>
                    <a:pt x="18" y="4"/>
                    <a:pt x="9" y="18"/>
                  </a:cubicBezTo>
                  <a:cubicBezTo>
                    <a:pt x="0" y="32"/>
                    <a:pt x="3" y="51"/>
                    <a:pt x="17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81" name="Freeform 20"/>
            <p:cNvSpPr>
              <a:spLocks noChangeAspect="1"/>
            </p:cNvSpPr>
            <p:nvPr/>
          </p:nvSpPr>
          <p:spPr bwMode="auto">
            <a:xfrm>
              <a:off x="1902212" y="4431624"/>
              <a:ext cx="377659" cy="388932"/>
            </a:xfrm>
            <a:custGeom>
              <a:avLst/>
              <a:gdLst>
                <a:gd name="T0" fmla="*/ 7 w 28"/>
                <a:gd name="T1" fmla="*/ 25 h 29"/>
                <a:gd name="T2" fmla="*/ 24 w 28"/>
                <a:gd name="T3" fmla="*/ 21 h 29"/>
                <a:gd name="T4" fmla="*/ 21 w 28"/>
                <a:gd name="T5" fmla="*/ 4 h 29"/>
                <a:gd name="T6" fmla="*/ 3 w 28"/>
                <a:gd name="T7" fmla="*/ 8 h 29"/>
                <a:gd name="T8" fmla="*/ 7 w 28"/>
                <a:gd name="T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7" y="25"/>
                  </a:moveTo>
                  <a:cubicBezTo>
                    <a:pt x="13" y="29"/>
                    <a:pt x="20" y="27"/>
                    <a:pt x="24" y="21"/>
                  </a:cubicBezTo>
                  <a:cubicBezTo>
                    <a:pt x="28" y="15"/>
                    <a:pt x="26" y="8"/>
                    <a:pt x="21" y="4"/>
                  </a:cubicBezTo>
                  <a:cubicBezTo>
                    <a:pt x="15" y="0"/>
                    <a:pt x="7" y="2"/>
                    <a:pt x="3" y="8"/>
                  </a:cubicBezTo>
                  <a:cubicBezTo>
                    <a:pt x="0" y="13"/>
                    <a:pt x="1" y="21"/>
                    <a:pt x="7" y="2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grpSp>
          <p:nvGrpSpPr>
            <p:cNvPr id="582" name="Group 57"/>
            <p:cNvGrpSpPr>
              <a:grpSpLocks noChangeAspect="1"/>
            </p:cNvGrpSpPr>
            <p:nvPr/>
          </p:nvGrpSpPr>
          <p:grpSpPr>
            <a:xfrm>
              <a:off x="2983574" y="1904989"/>
              <a:ext cx="360000" cy="225002"/>
              <a:chOff x="5492750" y="1624013"/>
              <a:chExt cx="241300" cy="150813"/>
            </a:xfrm>
            <a:solidFill>
              <a:schemeClr val="bg1"/>
            </a:solidFill>
          </p:grpSpPr>
          <p:sp>
            <p:nvSpPr>
              <p:cNvPr id="583" name="Freeform 24"/>
              <p:cNvSpPr>
                <a:spLocks/>
              </p:cNvSpPr>
              <p:nvPr/>
            </p:nvSpPr>
            <p:spPr bwMode="auto">
              <a:xfrm>
                <a:off x="5508625" y="1624013"/>
                <a:ext cx="214313" cy="93663"/>
              </a:xfrm>
              <a:custGeom>
                <a:avLst/>
                <a:gdLst>
                  <a:gd name="T0" fmla="*/ 135 w 135"/>
                  <a:gd name="T1" fmla="*/ 0 h 59"/>
                  <a:gd name="T2" fmla="*/ 132 w 135"/>
                  <a:gd name="T3" fmla="*/ 0 h 59"/>
                  <a:gd name="T4" fmla="*/ 0 w 135"/>
                  <a:gd name="T5" fmla="*/ 0 h 59"/>
                  <a:gd name="T6" fmla="*/ 0 w 135"/>
                  <a:gd name="T7" fmla="*/ 0 h 59"/>
                  <a:gd name="T8" fmla="*/ 66 w 135"/>
                  <a:gd name="T9" fmla="*/ 59 h 59"/>
                  <a:gd name="T10" fmla="*/ 135 w 135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59">
                    <a:moveTo>
                      <a:pt x="135" y="0"/>
                    </a:moveTo>
                    <a:lnTo>
                      <a:pt x="13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6" y="59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584" name="Freeform 25"/>
              <p:cNvSpPr>
                <a:spLocks/>
              </p:cNvSpPr>
              <p:nvPr/>
            </p:nvSpPr>
            <p:spPr bwMode="auto">
              <a:xfrm>
                <a:off x="5657850" y="1635126"/>
                <a:ext cx="76200" cy="131763"/>
              </a:xfrm>
              <a:custGeom>
                <a:avLst/>
                <a:gdLst>
                  <a:gd name="T0" fmla="*/ 20 w 20"/>
                  <a:gd name="T1" fmla="*/ 0 h 35"/>
                  <a:gd name="T2" fmla="*/ 0 w 20"/>
                  <a:gd name="T3" fmla="*/ 17 h 35"/>
                  <a:gd name="T4" fmla="*/ 19 w 20"/>
                  <a:gd name="T5" fmla="*/ 35 h 35"/>
                  <a:gd name="T6" fmla="*/ 20 w 20"/>
                  <a:gd name="T7" fmla="*/ 33 h 35"/>
                  <a:gd name="T8" fmla="*/ 20 w 20"/>
                  <a:gd name="T9" fmla="*/ 1 h 35"/>
                  <a:gd name="T10" fmla="*/ 20 w 20"/>
                  <a:gd name="T1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5">
                    <a:moveTo>
                      <a:pt x="20" y="0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4"/>
                      <a:pt x="20" y="34"/>
                      <a:pt x="20" y="33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585" name="Freeform 26"/>
              <p:cNvSpPr>
                <a:spLocks/>
              </p:cNvSpPr>
              <p:nvPr/>
            </p:nvSpPr>
            <p:spPr bwMode="auto">
              <a:xfrm>
                <a:off x="5492750" y="1631951"/>
                <a:ext cx="74613" cy="134938"/>
              </a:xfrm>
              <a:custGeom>
                <a:avLst/>
                <a:gdLst>
                  <a:gd name="T0" fmla="*/ 0 w 20"/>
                  <a:gd name="T1" fmla="*/ 0 h 36"/>
                  <a:gd name="T2" fmla="*/ 0 w 20"/>
                  <a:gd name="T3" fmla="*/ 2 h 36"/>
                  <a:gd name="T4" fmla="*/ 0 w 20"/>
                  <a:gd name="T5" fmla="*/ 34 h 36"/>
                  <a:gd name="T6" fmla="*/ 0 w 20"/>
                  <a:gd name="T7" fmla="*/ 36 h 36"/>
                  <a:gd name="T8" fmla="*/ 20 w 20"/>
                  <a:gd name="T9" fmla="*/ 18 h 36"/>
                  <a:gd name="T10" fmla="*/ 0 w 2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6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6"/>
                    </a:cubicBezTo>
                    <a:cubicBezTo>
                      <a:pt x="20" y="18"/>
                      <a:pt x="20" y="18"/>
                      <a:pt x="20" y="1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586" name="Freeform 27"/>
              <p:cNvSpPr>
                <a:spLocks/>
              </p:cNvSpPr>
              <p:nvPr/>
            </p:nvSpPr>
            <p:spPr bwMode="auto">
              <a:xfrm>
                <a:off x="5508625" y="1711326"/>
                <a:ext cx="209550" cy="63500"/>
              </a:xfrm>
              <a:custGeom>
                <a:avLst/>
                <a:gdLst>
                  <a:gd name="T0" fmla="*/ 66 w 132"/>
                  <a:gd name="T1" fmla="*/ 19 h 40"/>
                  <a:gd name="T2" fmla="*/ 45 w 132"/>
                  <a:gd name="T3" fmla="*/ 0 h 40"/>
                  <a:gd name="T4" fmla="*/ 0 w 132"/>
                  <a:gd name="T5" fmla="*/ 40 h 40"/>
                  <a:gd name="T6" fmla="*/ 0 w 132"/>
                  <a:gd name="T7" fmla="*/ 40 h 40"/>
                  <a:gd name="T8" fmla="*/ 132 w 132"/>
                  <a:gd name="T9" fmla="*/ 40 h 40"/>
                  <a:gd name="T10" fmla="*/ 87 w 132"/>
                  <a:gd name="T11" fmla="*/ 0 h 40"/>
                  <a:gd name="T12" fmla="*/ 66 w 132"/>
                  <a:gd name="T13" fmla="*/ 1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40">
                    <a:moveTo>
                      <a:pt x="66" y="19"/>
                    </a:moveTo>
                    <a:lnTo>
                      <a:pt x="45" y="0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32" y="40"/>
                    </a:lnTo>
                    <a:lnTo>
                      <a:pt x="87" y="0"/>
                    </a:lnTo>
                    <a:lnTo>
                      <a:pt x="6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+mn-ea"/>
                </a:endParaRPr>
              </a:p>
            </p:txBody>
          </p:sp>
        </p:grpSp>
        <p:sp>
          <p:nvSpPr>
            <p:cNvPr id="587" name="Freeform 28"/>
            <p:cNvSpPr>
              <a:spLocks noEditPoints="1"/>
            </p:cNvSpPr>
            <p:nvPr/>
          </p:nvSpPr>
          <p:spPr bwMode="auto">
            <a:xfrm>
              <a:off x="4068903" y="3175546"/>
              <a:ext cx="433563" cy="381879"/>
            </a:xfrm>
            <a:custGeom>
              <a:avLst/>
              <a:gdLst>
                <a:gd name="T0" fmla="*/ 52 w 64"/>
                <a:gd name="T1" fmla="*/ 4 h 56"/>
                <a:gd name="T2" fmla="*/ 52 w 64"/>
                <a:gd name="T3" fmla="*/ 8 h 56"/>
                <a:gd name="T4" fmla="*/ 8 w 64"/>
                <a:gd name="T5" fmla="*/ 20 h 56"/>
                <a:gd name="T6" fmla="*/ 0 w 64"/>
                <a:gd name="T7" fmla="*/ 16 h 56"/>
                <a:gd name="T8" fmla="*/ 0 w 64"/>
                <a:gd name="T9" fmla="*/ 40 h 56"/>
                <a:gd name="T10" fmla="*/ 8 w 64"/>
                <a:gd name="T11" fmla="*/ 36 h 56"/>
                <a:gd name="T12" fmla="*/ 13 w 64"/>
                <a:gd name="T13" fmla="*/ 37 h 56"/>
                <a:gd name="T14" fmla="*/ 11 w 64"/>
                <a:gd name="T15" fmla="*/ 42 h 56"/>
                <a:gd name="T16" fmla="*/ 16 w 64"/>
                <a:gd name="T17" fmla="*/ 50 h 56"/>
                <a:gd name="T18" fmla="*/ 28 w 64"/>
                <a:gd name="T19" fmla="*/ 53 h 56"/>
                <a:gd name="T20" fmla="*/ 29 w 64"/>
                <a:gd name="T21" fmla="*/ 53 h 56"/>
                <a:gd name="T22" fmla="*/ 35 w 64"/>
                <a:gd name="T23" fmla="*/ 48 h 56"/>
                <a:gd name="T24" fmla="*/ 36 w 64"/>
                <a:gd name="T25" fmla="*/ 44 h 56"/>
                <a:gd name="T26" fmla="*/ 52 w 64"/>
                <a:gd name="T27" fmla="*/ 48 h 56"/>
                <a:gd name="T28" fmla="*/ 52 w 64"/>
                <a:gd name="T29" fmla="*/ 52 h 56"/>
                <a:gd name="T30" fmla="*/ 64 w 64"/>
                <a:gd name="T31" fmla="*/ 56 h 56"/>
                <a:gd name="T32" fmla="*/ 64 w 64"/>
                <a:gd name="T33" fmla="*/ 0 h 56"/>
                <a:gd name="T34" fmla="*/ 52 w 64"/>
                <a:gd name="T35" fmla="*/ 4 h 56"/>
                <a:gd name="T36" fmla="*/ 31 w 64"/>
                <a:gd name="T37" fmla="*/ 47 h 56"/>
                <a:gd name="T38" fmla="*/ 29 w 64"/>
                <a:gd name="T39" fmla="*/ 49 h 56"/>
                <a:gd name="T40" fmla="*/ 17 w 64"/>
                <a:gd name="T41" fmla="*/ 46 h 56"/>
                <a:gd name="T42" fmla="*/ 15 w 64"/>
                <a:gd name="T43" fmla="*/ 43 h 56"/>
                <a:gd name="T44" fmla="*/ 17 w 64"/>
                <a:gd name="T45" fmla="*/ 38 h 56"/>
                <a:gd name="T46" fmla="*/ 32 w 64"/>
                <a:gd name="T47" fmla="*/ 43 h 56"/>
                <a:gd name="T48" fmla="*/ 31 w 64"/>
                <a:gd name="T49" fmla="*/ 47 h 56"/>
                <a:gd name="T50" fmla="*/ 52 w 64"/>
                <a:gd name="T51" fmla="*/ 28 h 56"/>
                <a:gd name="T52" fmla="*/ 8 w 64"/>
                <a:gd name="T53" fmla="*/ 28 h 56"/>
                <a:gd name="T54" fmla="*/ 8 w 64"/>
                <a:gd name="T55" fmla="*/ 24 h 56"/>
                <a:gd name="T56" fmla="*/ 52 w 64"/>
                <a:gd name="T57" fmla="*/ 12 h 56"/>
                <a:gd name="T58" fmla="*/ 52 w 64"/>
                <a:gd name="T59" fmla="*/ 28 h 56"/>
                <a:gd name="T60" fmla="*/ 60 w 64"/>
                <a:gd name="T61" fmla="*/ 28 h 56"/>
                <a:gd name="T62" fmla="*/ 56 w 64"/>
                <a:gd name="T63" fmla="*/ 28 h 56"/>
                <a:gd name="T64" fmla="*/ 56 w 64"/>
                <a:gd name="T65" fmla="*/ 8 h 56"/>
                <a:gd name="T66" fmla="*/ 60 w 64"/>
                <a:gd name="T67" fmla="*/ 8 h 56"/>
                <a:gd name="T68" fmla="*/ 60 w 64"/>
                <a:gd name="T6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56">
                  <a:moveTo>
                    <a:pt x="52" y="4"/>
                  </a:moveTo>
                  <a:cubicBezTo>
                    <a:pt x="52" y="8"/>
                    <a:pt x="52" y="8"/>
                    <a:pt x="52" y="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6"/>
                    <a:pt x="13" y="49"/>
                    <a:pt x="16" y="50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9" y="53"/>
                    <a:pt x="29" y="53"/>
                  </a:cubicBezTo>
                  <a:cubicBezTo>
                    <a:pt x="32" y="53"/>
                    <a:pt x="34" y="51"/>
                    <a:pt x="35" y="48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52" y="4"/>
                  </a:lnTo>
                  <a:close/>
                  <a:moveTo>
                    <a:pt x="31" y="47"/>
                  </a:moveTo>
                  <a:cubicBezTo>
                    <a:pt x="31" y="48"/>
                    <a:pt x="30" y="49"/>
                    <a:pt x="29" y="4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6" y="45"/>
                    <a:pt x="15" y="44"/>
                    <a:pt x="15" y="43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32" y="43"/>
                    <a:pt x="32" y="43"/>
                    <a:pt x="32" y="43"/>
                  </a:cubicBezTo>
                  <a:lnTo>
                    <a:pt x="31" y="47"/>
                  </a:lnTo>
                  <a:close/>
                  <a:moveTo>
                    <a:pt x="52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52" y="12"/>
                    <a:pt x="52" y="12"/>
                    <a:pt x="52" y="12"/>
                  </a:cubicBezTo>
                  <a:lnTo>
                    <a:pt x="52" y="28"/>
                  </a:lnTo>
                  <a:close/>
                  <a:moveTo>
                    <a:pt x="60" y="28"/>
                  </a:moveTo>
                  <a:cubicBezTo>
                    <a:pt x="56" y="28"/>
                    <a:pt x="56" y="28"/>
                    <a:pt x="56" y="2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60" y="8"/>
                    <a:pt x="60" y="8"/>
                    <a:pt x="60" y="8"/>
                  </a:cubicBezTo>
                  <a:lnTo>
                    <a:pt x="60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88" name="Freeform 31"/>
            <p:cNvSpPr>
              <a:spLocks noEditPoints="1"/>
            </p:cNvSpPr>
            <p:nvPr/>
          </p:nvSpPr>
          <p:spPr bwMode="auto">
            <a:xfrm>
              <a:off x="3753567" y="2272502"/>
              <a:ext cx="390236" cy="390236"/>
            </a:xfrm>
            <a:custGeom>
              <a:avLst/>
              <a:gdLst>
                <a:gd name="T0" fmla="*/ 123 w 151"/>
                <a:gd name="T1" fmla="*/ 95 h 151"/>
                <a:gd name="T2" fmla="*/ 123 w 151"/>
                <a:gd name="T3" fmla="*/ 66 h 151"/>
                <a:gd name="T4" fmla="*/ 85 w 151"/>
                <a:gd name="T5" fmla="*/ 66 h 151"/>
                <a:gd name="T6" fmla="*/ 85 w 151"/>
                <a:gd name="T7" fmla="*/ 57 h 151"/>
                <a:gd name="T8" fmla="*/ 113 w 151"/>
                <a:gd name="T9" fmla="*/ 57 h 151"/>
                <a:gd name="T10" fmla="*/ 113 w 151"/>
                <a:gd name="T11" fmla="*/ 0 h 151"/>
                <a:gd name="T12" fmla="*/ 47 w 151"/>
                <a:gd name="T13" fmla="*/ 0 h 151"/>
                <a:gd name="T14" fmla="*/ 47 w 151"/>
                <a:gd name="T15" fmla="*/ 57 h 151"/>
                <a:gd name="T16" fmla="*/ 75 w 151"/>
                <a:gd name="T17" fmla="*/ 57 h 151"/>
                <a:gd name="T18" fmla="*/ 75 w 151"/>
                <a:gd name="T19" fmla="*/ 66 h 151"/>
                <a:gd name="T20" fmla="*/ 28 w 151"/>
                <a:gd name="T21" fmla="*/ 66 h 151"/>
                <a:gd name="T22" fmla="*/ 28 w 151"/>
                <a:gd name="T23" fmla="*/ 95 h 151"/>
                <a:gd name="T24" fmla="*/ 0 w 151"/>
                <a:gd name="T25" fmla="*/ 95 h 151"/>
                <a:gd name="T26" fmla="*/ 0 w 151"/>
                <a:gd name="T27" fmla="*/ 151 h 151"/>
                <a:gd name="T28" fmla="*/ 66 w 151"/>
                <a:gd name="T29" fmla="*/ 151 h 151"/>
                <a:gd name="T30" fmla="*/ 66 w 151"/>
                <a:gd name="T31" fmla="*/ 95 h 151"/>
                <a:gd name="T32" fmla="*/ 37 w 151"/>
                <a:gd name="T33" fmla="*/ 95 h 151"/>
                <a:gd name="T34" fmla="*/ 37 w 151"/>
                <a:gd name="T35" fmla="*/ 76 h 151"/>
                <a:gd name="T36" fmla="*/ 113 w 151"/>
                <a:gd name="T37" fmla="*/ 76 h 151"/>
                <a:gd name="T38" fmla="*/ 113 w 151"/>
                <a:gd name="T39" fmla="*/ 95 h 151"/>
                <a:gd name="T40" fmla="*/ 85 w 151"/>
                <a:gd name="T41" fmla="*/ 95 h 151"/>
                <a:gd name="T42" fmla="*/ 85 w 151"/>
                <a:gd name="T43" fmla="*/ 151 h 151"/>
                <a:gd name="T44" fmla="*/ 151 w 151"/>
                <a:gd name="T45" fmla="*/ 151 h 151"/>
                <a:gd name="T46" fmla="*/ 151 w 151"/>
                <a:gd name="T47" fmla="*/ 95 h 151"/>
                <a:gd name="T48" fmla="*/ 123 w 151"/>
                <a:gd name="T49" fmla="*/ 95 h 151"/>
                <a:gd name="T50" fmla="*/ 56 w 151"/>
                <a:gd name="T51" fmla="*/ 104 h 151"/>
                <a:gd name="T52" fmla="*/ 56 w 151"/>
                <a:gd name="T53" fmla="*/ 114 h 151"/>
                <a:gd name="T54" fmla="*/ 9 w 151"/>
                <a:gd name="T55" fmla="*/ 114 h 151"/>
                <a:gd name="T56" fmla="*/ 9 w 151"/>
                <a:gd name="T57" fmla="*/ 104 h 151"/>
                <a:gd name="T58" fmla="*/ 56 w 151"/>
                <a:gd name="T59" fmla="*/ 104 h 151"/>
                <a:gd name="T60" fmla="*/ 56 w 151"/>
                <a:gd name="T61" fmla="*/ 19 h 151"/>
                <a:gd name="T62" fmla="*/ 56 w 151"/>
                <a:gd name="T63" fmla="*/ 9 h 151"/>
                <a:gd name="T64" fmla="*/ 104 w 151"/>
                <a:gd name="T65" fmla="*/ 9 h 151"/>
                <a:gd name="T66" fmla="*/ 104 w 151"/>
                <a:gd name="T67" fmla="*/ 19 h 151"/>
                <a:gd name="T68" fmla="*/ 56 w 151"/>
                <a:gd name="T69" fmla="*/ 19 h 151"/>
                <a:gd name="T70" fmla="*/ 142 w 151"/>
                <a:gd name="T71" fmla="*/ 114 h 151"/>
                <a:gd name="T72" fmla="*/ 94 w 151"/>
                <a:gd name="T73" fmla="*/ 114 h 151"/>
                <a:gd name="T74" fmla="*/ 94 w 151"/>
                <a:gd name="T75" fmla="*/ 104 h 151"/>
                <a:gd name="T76" fmla="*/ 142 w 151"/>
                <a:gd name="T77" fmla="*/ 104 h 151"/>
                <a:gd name="T78" fmla="*/ 142 w 151"/>
                <a:gd name="T79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" h="151">
                  <a:moveTo>
                    <a:pt x="123" y="95"/>
                  </a:moveTo>
                  <a:lnTo>
                    <a:pt x="123" y="66"/>
                  </a:lnTo>
                  <a:lnTo>
                    <a:pt x="85" y="66"/>
                  </a:lnTo>
                  <a:lnTo>
                    <a:pt x="85" y="57"/>
                  </a:lnTo>
                  <a:lnTo>
                    <a:pt x="113" y="57"/>
                  </a:lnTo>
                  <a:lnTo>
                    <a:pt x="113" y="0"/>
                  </a:lnTo>
                  <a:lnTo>
                    <a:pt x="47" y="0"/>
                  </a:lnTo>
                  <a:lnTo>
                    <a:pt x="47" y="57"/>
                  </a:lnTo>
                  <a:lnTo>
                    <a:pt x="75" y="57"/>
                  </a:lnTo>
                  <a:lnTo>
                    <a:pt x="75" y="66"/>
                  </a:lnTo>
                  <a:lnTo>
                    <a:pt x="28" y="66"/>
                  </a:lnTo>
                  <a:lnTo>
                    <a:pt x="28" y="95"/>
                  </a:lnTo>
                  <a:lnTo>
                    <a:pt x="0" y="95"/>
                  </a:lnTo>
                  <a:lnTo>
                    <a:pt x="0" y="151"/>
                  </a:lnTo>
                  <a:lnTo>
                    <a:pt x="66" y="151"/>
                  </a:lnTo>
                  <a:lnTo>
                    <a:pt x="66" y="95"/>
                  </a:lnTo>
                  <a:lnTo>
                    <a:pt x="37" y="95"/>
                  </a:lnTo>
                  <a:lnTo>
                    <a:pt x="37" y="76"/>
                  </a:lnTo>
                  <a:lnTo>
                    <a:pt x="113" y="76"/>
                  </a:lnTo>
                  <a:lnTo>
                    <a:pt x="113" y="95"/>
                  </a:lnTo>
                  <a:lnTo>
                    <a:pt x="85" y="95"/>
                  </a:lnTo>
                  <a:lnTo>
                    <a:pt x="85" y="151"/>
                  </a:lnTo>
                  <a:lnTo>
                    <a:pt x="151" y="151"/>
                  </a:lnTo>
                  <a:lnTo>
                    <a:pt x="151" y="95"/>
                  </a:lnTo>
                  <a:lnTo>
                    <a:pt x="123" y="95"/>
                  </a:lnTo>
                  <a:close/>
                  <a:moveTo>
                    <a:pt x="56" y="104"/>
                  </a:moveTo>
                  <a:lnTo>
                    <a:pt x="56" y="114"/>
                  </a:lnTo>
                  <a:lnTo>
                    <a:pt x="9" y="114"/>
                  </a:lnTo>
                  <a:lnTo>
                    <a:pt x="9" y="104"/>
                  </a:lnTo>
                  <a:lnTo>
                    <a:pt x="56" y="104"/>
                  </a:lnTo>
                  <a:close/>
                  <a:moveTo>
                    <a:pt x="56" y="19"/>
                  </a:moveTo>
                  <a:lnTo>
                    <a:pt x="56" y="9"/>
                  </a:lnTo>
                  <a:lnTo>
                    <a:pt x="104" y="9"/>
                  </a:lnTo>
                  <a:lnTo>
                    <a:pt x="104" y="19"/>
                  </a:lnTo>
                  <a:lnTo>
                    <a:pt x="56" y="19"/>
                  </a:lnTo>
                  <a:close/>
                  <a:moveTo>
                    <a:pt x="142" y="114"/>
                  </a:moveTo>
                  <a:lnTo>
                    <a:pt x="94" y="114"/>
                  </a:lnTo>
                  <a:lnTo>
                    <a:pt x="94" y="104"/>
                  </a:lnTo>
                  <a:lnTo>
                    <a:pt x="142" y="104"/>
                  </a:lnTo>
                  <a:lnTo>
                    <a:pt x="14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89" name="Freeform 42"/>
            <p:cNvSpPr>
              <a:spLocks noEditPoints="1"/>
            </p:cNvSpPr>
            <p:nvPr/>
          </p:nvSpPr>
          <p:spPr bwMode="auto">
            <a:xfrm>
              <a:off x="819551" y="1284842"/>
              <a:ext cx="4227263" cy="4227265"/>
            </a:xfrm>
            <a:custGeom>
              <a:avLst/>
              <a:gdLst>
                <a:gd name="T0" fmla="*/ 200 w 401"/>
                <a:gd name="T1" fmla="*/ 401 h 401"/>
                <a:gd name="T2" fmla="*/ 0 w 401"/>
                <a:gd name="T3" fmla="*/ 200 h 401"/>
                <a:gd name="T4" fmla="*/ 200 w 401"/>
                <a:gd name="T5" fmla="*/ 0 h 401"/>
                <a:gd name="T6" fmla="*/ 401 w 401"/>
                <a:gd name="T7" fmla="*/ 200 h 401"/>
                <a:gd name="T8" fmla="*/ 200 w 401"/>
                <a:gd name="T9" fmla="*/ 401 h 401"/>
                <a:gd name="T10" fmla="*/ 200 w 401"/>
                <a:gd name="T11" fmla="*/ 21 h 401"/>
                <a:gd name="T12" fmla="*/ 21 w 401"/>
                <a:gd name="T13" fmla="*/ 200 h 401"/>
                <a:gd name="T14" fmla="*/ 200 w 401"/>
                <a:gd name="T15" fmla="*/ 379 h 401"/>
                <a:gd name="T16" fmla="*/ 380 w 401"/>
                <a:gd name="T17" fmla="*/ 200 h 401"/>
                <a:gd name="T18" fmla="*/ 200 w 401"/>
                <a:gd name="T19" fmla="*/ 2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1">
                  <a:moveTo>
                    <a:pt x="200" y="401"/>
                  </a:moveTo>
                  <a:cubicBezTo>
                    <a:pt x="90" y="401"/>
                    <a:pt x="0" y="311"/>
                    <a:pt x="0" y="200"/>
                  </a:cubicBezTo>
                  <a:cubicBezTo>
                    <a:pt x="0" y="90"/>
                    <a:pt x="90" y="0"/>
                    <a:pt x="200" y="0"/>
                  </a:cubicBezTo>
                  <a:cubicBezTo>
                    <a:pt x="311" y="0"/>
                    <a:pt x="401" y="90"/>
                    <a:pt x="401" y="200"/>
                  </a:cubicBezTo>
                  <a:cubicBezTo>
                    <a:pt x="401" y="311"/>
                    <a:pt x="311" y="401"/>
                    <a:pt x="200" y="401"/>
                  </a:cubicBezTo>
                  <a:close/>
                  <a:moveTo>
                    <a:pt x="200" y="21"/>
                  </a:moveTo>
                  <a:cubicBezTo>
                    <a:pt x="102" y="21"/>
                    <a:pt x="21" y="101"/>
                    <a:pt x="21" y="200"/>
                  </a:cubicBezTo>
                  <a:cubicBezTo>
                    <a:pt x="21" y="299"/>
                    <a:pt x="102" y="379"/>
                    <a:pt x="200" y="379"/>
                  </a:cubicBezTo>
                  <a:cubicBezTo>
                    <a:pt x="299" y="379"/>
                    <a:pt x="380" y="299"/>
                    <a:pt x="380" y="200"/>
                  </a:cubicBezTo>
                  <a:cubicBezTo>
                    <a:pt x="380" y="101"/>
                    <a:pt x="299" y="21"/>
                    <a:pt x="200" y="2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grpSp>
          <p:nvGrpSpPr>
            <p:cNvPr id="590" name="Group 65"/>
            <p:cNvGrpSpPr>
              <a:grpSpLocks noChangeAspect="1"/>
            </p:cNvGrpSpPr>
            <p:nvPr/>
          </p:nvGrpSpPr>
          <p:grpSpPr>
            <a:xfrm>
              <a:off x="1633097" y="2363946"/>
              <a:ext cx="288001" cy="288000"/>
              <a:chOff x="5492750" y="4992688"/>
              <a:chExt cx="241301" cy="241300"/>
            </a:xfrm>
            <a:solidFill>
              <a:schemeClr val="bg1"/>
            </a:solidFill>
          </p:grpSpPr>
          <p:sp>
            <p:nvSpPr>
              <p:cNvPr id="591" name="Freeform 29"/>
              <p:cNvSpPr>
                <a:spLocks noEditPoints="1"/>
              </p:cNvSpPr>
              <p:nvPr/>
            </p:nvSpPr>
            <p:spPr bwMode="auto">
              <a:xfrm>
                <a:off x="5492750" y="5068888"/>
                <a:ext cx="165100" cy="165100"/>
              </a:xfrm>
              <a:custGeom>
                <a:avLst/>
                <a:gdLst>
                  <a:gd name="T0" fmla="*/ 42 w 44"/>
                  <a:gd name="T1" fmla="*/ 18 h 44"/>
                  <a:gd name="T2" fmla="*/ 35 w 44"/>
                  <a:gd name="T3" fmla="*/ 18 h 44"/>
                  <a:gd name="T4" fmla="*/ 34 w 44"/>
                  <a:gd name="T5" fmla="*/ 14 h 44"/>
                  <a:gd name="T6" fmla="*/ 38 w 44"/>
                  <a:gd name="T7" fmla="*/ 10 h 44"/>
                  <a:gd name="T8" fmla="*/ 38 w 44"/>
                  <a:gd name="T9" fmla="*/ 7 h 44"/>
                  <a:gd name="T10" fmla="*/ 36 w 44"/>
                  <a:gd name="T11" fmla="*/ 5 h 44"/>
                  <a:gd name="T12" fmla="*/ 33 w 44"/>
                  <a:gd name="T13" fmla="*/ 5 h 44"/>
                  <a:gd name="T14" fmla="*/ 29 w 44"/>
                  <a:gd name="T15" fmla="*/ 9 h 44"/>
                  <a:gd name="T16" fmla="*/ 25 w 44"/>
                  <a:gd name="T17" fmla="*/ 8 h 44"/>
                  <a:gd name="T18" fmla="*/ 25 w 44"/>
                  <a:gd name="T19" fmla="*/ 2 h 44"/>
                  <a:gd name="T20" fmla="*/ 23 w 44"/>
                  <a:gd name="T21" fmla="*/ 0 h 44"/>
                  <a:gd name="T22" fmla="*/ 20 w 44"/>
                  <a:gd name="T23" fmla="*/ 0 h 44"/>
                  <a:gd name="T24" fmla="*/ 18 w 44"/>
                  <a:gd name="T25" fmla="*/ 2 h 44"/>
                  <a:gd name="T26" fmla="*/ 18 w 44"/>
                  <a:gd name="T27" fmla="*/ 8 h 44"/>
                  <a:gd name="T28" fmla="*/ 14 w 44"/>
                  <a:gd name="T29" fmla="*/ 9 h 44"/>
                  <a:gd name="T30" fmla="*/ 10 w 44"/>
                  <a:gd name="T31" fmla="*/ 6 h 44"/>
                  <a:gd name="T32" fmla="*/ 7 w 44"/>
                  <a:gd name="T33" fmla="*/ 6 h 44"/>
                  <a:gd name="T34" fmla="*/ 5 w 44"/>
                  <a:gd name="T35" fmla="*/ 8 h 44"/>
                  <a:gd name="T36" fmla="*/ 5 w 44"/>
                  <a:gd name="T37" fmla="*/ 11 h 44"/>
                  <a:gd name="T38" fmla="*/ 9 w 44"/>
                  <a:gd name="T39" fmla="*/ 15 h 44"/>
                  <a:gd name="T40" fmla="*/ 7 w 44"/>
                  <a:gd name="T41" fmla="*/ 19 h 44"/>
                  <a:gd name="T42" fmla="*/ 2 w 44"/>
                  <a:gd name="T43" fmla="*/ 19 h 44"/>
                  <a:gd name="T44" fmla="*/ 0 w 44"/>
                  <a:gd name="T45" fmla="*/ 21 h 44"/>
                  <a:gd name="T46" fmla="*/ 0 w 44"/>
                  <a:gd name="T47" fmla="*/ 24 h 44"/>
                  <a:gd name="T48" fmla="*/ 2 w 44"/>
                  <a:gd name="T49" fmla="*/ 26 h 44"/>
                  <a:gd name="T50" fmla="*/ 7 w 44"/>
                  <a:gd name="T51" fmla="*/ 26 h 44"/>
                  <a:gd name="T52" fmla="*/ 9 w 44"/>
                  <a:gd name="T53" fmla="*/ 30 h 44"/>
                  <a:gd name="T54" fmla="*/ 6 w 44"/>
                  <a:gd name="T55" fmla="*/ 34 h 44"/>
                  <a:gd name="T56" fmla="*/ 6 w 44"/>
                  <a:gd name="T57" fmla="*/ 37 h 44"/>
                  <a:gd name="T58" fmla="*/ 8 w 44"/>
                  <a:gd name="T59" fmla="*/ 39 h 44"/>
                  <a:gd name="T60" fmla="*/ 11 w 44"/>
                  <a:gd name="T61" fmla="*/ 39 h 44"/>
                  <a:gd name="T62" fmla="*/ 15 w 44"/>
                  <a:gd name="T63" fmla="*/ 35 h 44"/>
                  <a:gd name="T64" fmla="*/ 19 w 44"/>
                  <a:gd name="T65" fmla="*/ 36 h 44"/>
                  <a:gd name="T66" fmla="*/ 19 w 44"/>
                  <a:gd name="T67" fmla="*/ 42 h 44"/>
                  <a:gd name="T68" fmla="*/ 21 w 44"/>
                  <a:gd name="T69" fmla="*/ 44 h 44"/>
                  <a:gd name="T70" fmla="*/ 24 w 44"/>
                  <a:gd name="T71" fmla="*/ 44 h 44"/>
                  <a:gd name="T72" fmla="*/ 26 w 44"/>
                  <a:gd name="T73" fmla="*/ 42 h 44"/>
                  <a:gd name="T74" fmla="*/ 26 w 44"/>
                  <a:gd name="T75" fmla="*/ 36 h 44"/>
                  <a:gd name="T76" fmla="*/ 30 w 44"/>
                  <a:gd name="T77" fmla="*/ 34 h 44"/>
                  <a:gd name="T78" fmla="*/ 34 w 44"/>
                  <a:gd name="T79" fmla="*/ 38 h 44"/>
                  <a:gd name="T80" fmla="*/ 37 w 44"/>
                  <a:gd name="T81" fmla="*/ 38 h 44"/>
                  <a:gd name="T82" fmla="*/ 39 w 44"/>
                  <a:gd name="T83" fmla="*/ 36 h 44"/>
                  <a:gd name="T84" fmla="*/ 39 w 44"/>
                  <a:gd name="T85" fmla="*/ 33 h 44"/>
                  <a:gd name="T86" fmla="*/ 35 w 44"/>
                  <a:gd name="T87" fmla="*/ 28 h 44"/>
                  <a:gd name="T88" fmla="*/ 36 w 44"/>
                  <a:gd name="T89" fmla="*/ 25 h 44"/>
                  <a:gd name="T90" fmla="*/ 42 w 44"/>
                  <a:gd name="T91" fmla="*/ 25 h 44"/>
                  <a:gd name="T92" fmla="*/ 44 w 44"/>
                  <a:gd name="T93" fmla="*/ 23 h 44"/>
                  <a:gd name="T94" fmla="*/ 44 w 44"/>
                  <a:gd name="T95" fmla="*/ 20 h 44"/>
                  <a:gd name="T96" fmla="*/ 42 w 44"/>
                  <a:gd name="T97" fmla="*/ 18 h 44"/>
                  <a:gd name="T98" fmla="*/ 21 w 44"/>
                  <a:gd name="T99" fmla="*/ 28 h 44"/>
                  <a:gd name="T100" fmla="*/ 15 w 44"/>
                  <a:gd name="T101" fmla="*/ 22 h 44"/>
                  <a:gd name="T102" fmla="*/ 21 w 44"/>
                  <a:gd name="T103" fmla="*/ 16 h 44"/>
                  <a:gd name="T104" fmla="*/ 28 w 44"/>
                  <a:gd name="T105" fmla="*/ 22 h 44"/>
                  <a:gd name="T106" fmla="*/ 21 w 44"/>
                  <a:gd name="T107" fmla="*/ 2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4" h="44">
                    <a:moveTo>
                      <a:pt x="42" y="18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7"/>
                      <a:pt x="35" y="15"/>
                      <a:pt x="34" y="14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9"/>
                      <a:pt x="39" y="8"/>
                      <a:pt x="38" y="7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4"/>
                      <a:pt x="34" y="4"/>
                      <a:pt x="33" y="5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6" y="8"/>
                      <a:pt x="25" y="8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1"/>
                      <a:pt x="24" y="0"/>
                      <a:pt x="23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8" y="1"/>
                      <a:pt x="18" y="2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6" y="8"/>
                      <a:pt x="15" y="9"/>
                      <a:pt x="14" y="9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5"/>
                      <a:pt x="8" y="5"/>
                      <a:pt x="7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9"/>
                      <a:pt x="4" y="10"/>
                      <a:pt x="5" y="11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8" y="16"/>
                      <a:pt x="7" y="17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20"/>
                      <a:pt x="0" y="2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2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8"/>
                      <a:pt x="8" y="29"/>
                      <a:pt x="9" y="30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5" y="35"/>
                      <a:pt x="5" y="36"/>
                      <a:pt x="6" y="37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9" y="40"/>
                      <a:pt x="10" y="40"/>
                      <a:pt x="11" y="39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6" y="36"/>
                      <a:pt x="18" y="36"/>
                      <a:pt x="19" y="36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9" y="43"/>
                      <a:pt x="20" y="44"/>
                      <a:pt x="21" y="44"/>
                    </a:cubicBezTo>
                    <a:cubicBezTo>
                      <a:pt x="24" y="44"/>
                      <a:pt x="24" y="44"/>
                      <a:pt x="24" y="44"/>
                    </a:cubicBezTo>
                    <a:cubicBezTo>
                      <a:pt x="25" y="44"/>
                      <a:pt x="26" y="43"/>
                      <a:pt x="26" y="42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8" y="35"/>
                      <a:pt x="29" y="35"/>
                      <a:pt x="30" y="34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5" y="39"/>
                      <a:pt x="36" y="39"/>
                      <a:pt x="37" y="38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40" y="35"/>
                      <a:pt x="40" y="34"/>
                      <a:pt x="39" y="33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7"/>
                      <a:pt x="35" y="26"/>
                      <a:pt x="36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3" y="25"/>
                      <a:pt x="44" y="24"/>
                      <a:pt x="44" y="23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19"/>
                      <a:pt x="43" y="18"/>
                      <a:pt x="42" y="18"/>
                    </a:cubicBezTo>
                    <a:close/>
                    <a:moveTo>
                      <a:pt x="21" y="28"/>
                    </a:moveTo>
                    <a:cubicBezTo>
                      <a:pt x="18" y="28"/>
                      <a:pt x="15" y="25"/>
                      <a:pt x="15" y="22"/>
                    </a:cubicBezTo>
                    <a:cubicBezTo>
                      <a:pt x="15" y="19"/>
                      <a:pt x="18" y="16"/>
                      <a:pt x="21" y="16"/>
                    </a:cubicBezTo>
                    <a:cubicBezTo>
                      <a:pt x="25" y="16"/>
                      <a:pt x="28" y="19"/>
                      <a:pt x="28" y="22"/>
                    </a:cubicBezTo>
                    <a:cubicBezTo>
                      <a:pt x="28" y="25"/>
                      <a:pt x="25" y="28"/>
                      <a:pt x="2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592" name="Freeform 30"/>
              <p:cNvSpPr>
                <a:spLocks noEditPoints="1"/>
              </p:cNvSpPr>
              <p:nvPr/>
            </p:nvSpPr>
            <p:spPr bwMode="auto">
              <a:xfrm>
                <a:off x="5627688" y="4992688"/>
                <a:ext cx="106363" cy="106363"/>
              </a:xfrm>
              <a:custGeom>
                <a:avLst/>
                <a:gdLst>
                  <a:gd name="T0" fmla="*/ 26 w 28"/>
                  <a:gd name="T1" fmla="*/ 11 h 28"/>
                  <a:gd name="T2" fmla="*/ 23 w 28"/>
                  <a:gd name="T3" fmla="*/ 11 h 28"/>
                  <a:gd name="T4" fmla="*/ 22 w 28"/>
                  <a:gd name="T5" fmla="*/ 9 h 28"/>
                  <a:gd name="T6" fmla="*/ 24 w 28"/>
                  <a:gd name="T7" fmla="*/ 7 h 28"/>
                  <a:gd name="T8" fmla="*/ 24 w 28"/>
                  <a:gd name="T9" fmla="*/ 4 h 28"/>
                  <a:gd name="T10" fmla="*/ 23 w 28"/>
                  <a:gd name="T11" fmla="*/ 3 h 28"/>
                  <a:gd name="T12" fmla="*/ 21 w 28"/>
                  <a:gd name="T13" fmla="*/ 3 h 28"/>
                  <a:gd name="T14" fmla="*/ 18 w 28"/>
                  <a:gd name="T15" fmla="*/ 6 h 28"/>
                  <a:gd name="T16" fmla="*/ 16 w 28"/>
                  <a:gd name="T17" fmla="*/ 5 h 28"/>
                  <a:gd name="T18" fmla="*/ 16 w 28"/>
                  <a:gd name="T19" fmla="*/ 2 h 28"/>
                  <a:gd name="T20" fmla="*/ 14 w 28"/>
                  <a:gd name="T21" fmla="*/ 0 h 28"/>
                  <a:gd name="T22" fmla="*/ 13 w 28"/>
                  <a:gd name="T23" fmla="*/ 0 h 28"/>
                  <a:gd name="T24" fmla="*/ 11 w 28"/>
                  <a:gd name="T25" fmla="*/ 2 h 28"/>
                  <a:gd name="T26" fmla="*/ 11 w 28"/>
                  <a:gd name="T27" fmla="*/ 5 h 28"/>
                  <a:gd name="T28" fmla="*/ 9 w 28"/>
                  <a:gd name="T29" fmla="*/ 6 h 28"/>
                  <a:gd name="T30" fmla="*/ 7 w 28"/>
                  <a:gd name="T31" fmla="*/ 4 h 28"/>
                  <a:gd name="T32" fmla="*/ 4 w 28"/>
                  <a:gd name="T33" fmla="*/ 4 h 28"/>
                  <a:gd name="T34" fmla="*/ 3 w 28"/>
                  <a:gd name="T35" fmla="*/ 5 h 28"/>
                  <a:gd name="T36" fmla="*/ 3 w 28"/>
                  <a:gd name="T37" fmla="*/ 7 h 28"/>
                  <a:gd name="T38" fmla="*/ 6 w 28"/>
                  <a:gd name="T39" fmla="*/ 9 h 28"/>
                  <a:gd name="T40" fmla="*/ 4 w 28"/>
                  <a:gd name="T41" fmla="*/ 12 h 28"/>
                  <a:gd name="T42" fmla="*/ 2 w 28"/>
                  <a:gd name="T43" fmla="*/ 12 h 28"/>
                  <a:gd name="T44" fmla="*/ 0 w 28"/>
                  <a:gd name="T45" fmla="*/ 14 h 28"/>
                  <a:gd name="T46" fmla="*/ 0 w 28"/>
                  <a:gd name="T47" fmla="*/ 15 h 28"/>
                  <a:gd name="T48" fmla="*/ 2 w 28"/>
                  <a:gd name="T49" fmla="*/ 17 h 28"/>
                  <a:gd name="T50" fmla="*/ 5 w 28"/>
                  <a:gd name="T51" fmla="*/ 17 h 28"/>
                  <a:gd name="T52" fmla="*/ 6 w 28"/>
                  <a:gd name="T53" fmla="*/ 19 h 28"/>
                  <a:gd name="T54" fmla="*/ 4 w 28"/>
                  <a:gd name="T55" fmla="*/ 21 h 28"/>
                  <a:gd name="T56" fmla="*/ 4 w 28"/>
                  <a:gd name="T57" fmla="*/ 24 h 28"/>
                  <a:gd name="T58" fmla="*/ 5 w 28"/>
                  <a:gd name="T59" fmla="*/ 25 h 28"/>
                  <a:gd name="T60" fmla="*/ 7 w 28"/>
                  <a:gd name="T61" fmla="*/ 25 h 28"/>
                  <a:gd name="T62" fmla="*/ 9 w 28"/>
                  <a:gd name="T63" fmla="*/ 22 h 28"/>
                  <a:gd name="T64" fmla="*/ 12 w 28"/>
                  <a:gd name="T65" fmla="*/ 23 h 28"/>
                  <a:gd name="T66" fmla="*/ 12 w 28"/>
                  <a:gd name="T67" fmla="*/ 26 h 28"/>
                  <a:gd name="T68" fmla="*/ 14 w 28"/>
                  <a:gd name="T69" fmla="*/ 28 h 28"/>
                  <a:gd name="T70" fmla="*/ 15 w 28"/>
                  <a:gd name="T71" fmla="*/ 28 h 28"/>
                  <a:gd name="T72" fmla="*/ 17 w 28"/>
                  <a:gd name="T73" fmla="*/ 26 h 28"/>
                  <a:gd name="T74" fmla="*/ 17 w 28"/>
                  <a:gd name="T75" fmla="*/ 23 h 28"/>
                  <a:gd name="T76" fmla="*/ 19 w 28"/>
                  <a:gd name="T77" fmla="*/ 22 h 28"/>
                  <a:gd name="T78" fmla="*/ 21 w 28"/>
                  <a:gd name="T79" fmla="*/ 24 h 28"/>
                  <a:gd name="T80" fmla="*/ 24 w 28"/>
                  <a:gd name="T81" fmla="*/ 24 h 28"/>
                  <a:gd name="T82" fmla="*/ 25 w 28"/>
                  <a:gd name="T83" fmla="*/ 23 h 28"/>
                  <a:gd name="T84" fmla="*/ 25 w 28"/>
                  <a:gd name="T85" fmla="*/ 21 h 28"/>
                  <a:gd name="T86" fmla="*/ 22 w 28"/>
                  <a:gd name="T87" fmla="*/ 18 h 28"/>
                  <a:gd name="T88" fmla="*/ 23 w 28"/>
                  <a:gd name="T89" fmla="*/ 16 h 28"/>
                  <a:gd name="T90" fmla="*/ 26 w 28"/>
                  <a:gd name="T91" fmla="*/ 16 h 28"/>
                  <a:gd name="T92" fmla="*/ 28 w 28"/>
                  <a:gd name="T93" fmla="*/ 14 h 28"/>
                  <a:gd name="T94" fmla="*/ 28 w 28"/>
                  <a:gd name="T95" fmla="*/ 13 h 28"/>
                  <a:gd name="T96" fmla="*/ 26 w 28"/>
                  <a:gd name="T97" fmla="*/ 11 h 28"/>
                  <a:gd name="T98" fmla="*/ 14 w 28"/>
                  <a:gd name="T99" fmla="*/ 18 h 28"/>
                  <a:gd name="T100" fmla="*/ 10 w 28"/>
                  <a:gd name="T101" fmla="*/ 14 h 28"/>
                  <a:gd name="T102" fmla="*/ 14 w 28"/>
                  <a:gd name="T103" fmla="*/ 10 h 28"/>
                  <a:gd name="T104" fmla="*/ 18 w 28"/>
                  <a:gd name="T105" fmla="*/ 14 h 28"/>
                  <a:gd name="T106" fmla="*/ 14 w 28"/>
                  <a:gd name="T10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8" h="28">
                    <a:moveTo>
                      <a:pt x="26" y="11"/>
                    </a:move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0"/>
                      <a:pt x="22" y="9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5" y="6"/>
                      <a:pt x="25" y="5"/>
                      <a:pt x="24" y="4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2" y="3"/>
                      <a:pt x="21" y="3"/>
                      <a:pt x="21" y="3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1"/>
                      <a:pt x="15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1" y="1"/>
                      <a:pt x="11" y="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6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5" y="3"/>
                      <a:pt x="4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10"/>
                      <a:pt x="5" y="11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2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5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4" y="24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5"/>
                      <a:pt x="7" y="25"/>
                      <a:pt x="7" y="25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7"/>
                      <a:pt x="13" y="28"/>
                      <a:pt x="14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6" y="28"/>
                      <a:pt x="17" y="27"/>
                      <a:pt x="17" y="2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2"/>
                      <a:pt x="19" y="22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5"/>
                      <a:pt x="23" y="25"/>
                      <a:pt x="24" y="24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2"/>
                      <a:pt x="25" y="21"/>
                      <a:pt x="25" y="21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7"/>
                      <a:pt x="23" y="17"/>
                      <a:pt x="23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7" y="16"/>
                      <a:pt x="28" y="15"/>
                      <a:pt x="28" y="14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2"/>
                      <a:pt x="27" y="11"/>
                      <a:pt x="26" y="11"/>
                    </a:cubicBezTo>
                    <a:close/>
                    <a:moveTo>
                      <a:pt x="14" y="18"/>
                    </a:moveTo>
                    <a:cubicBezTo>
                      <a:pt x="11" y="18"/>
                      <a:pt x="10" y="16"/>
                      <a:pt x="10" y="14"/>
                    </a:cubicBezTo>
                    <a:cubicBezTo>
                      <a:pt x="10" y="12"/>
                      <a:pt x="11" y="10"/>
                      <a:pt x="14" y="10"/>
                    </a:cubicBezTo>
                    <a:cubicBezTo>
                      <a:pt x="16" y="10"/>
                      <a:pt x="18" y="12"/>
                      <a:pt x="18" y="14"/>
                    </a:cubicBezTo>
                    <a:cubicBezTo>
                      <a:pt x="18" y="16"/>
                      <a:pt x="16" y="18"/>
                      <a:pt x="1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+mn-ea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1666891" y="2873322"/>
              <a:ext cx="2424378" cy="13405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3600" b="1" cap="all" dirty="0">
                  <a:ln w="0"/>
                  <a:solidFill>
                    <a:schemeClr val="tx2"/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  <a:reflection blurRad="12700" stA="50000" endPos="50000" dist="5000" dir="5400000" sy="-100000" rotWithShape="0"/>
                  </a:effectLst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信控</a:t>
              </a:r>
            </a:p>
          </p:txBody>
        </p:sp>
      </p:grpSp>
      <p:sp>
        <p:nvSpPr>
          <p:cNvPr id="652" name="矩形 651"/>
          <p:cNvSpPr/>
          <p:nvPr/>
        </p:nvSpPr>
        <p:spPr>
          <a:xfrm>
            <a:off x="2393027" y="4473487"/>
            <a:ext cx="9446373" cy="573673"/>
          </a:xfrm>
          <a:prstGeom prst="rect">
            <a:avLst/>
          </a:prstGeom>
          <a:solidFill>
            <a:schemeClr val="tx2"/>
          </a:solidFill>
          <a:ln>
            <a:noFill/>
            <a:prstDash val="sysDash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3" name="object 20"/>
          <p:cNvSpPr/>
          <p:nvPr/>
        </p:nvSpPr>
        <p:spPr>
          <a:xfrm>
            <a:off x="2398495" y="4660765"/>
            <a:ext cx="942975" cy="307975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rPr>
              <a:t>主数据</a:t>
            </a:r>
          </a:p>
        </p:txBody>
      </p:sp>
      <p:sp>
        <p:nvSpPr>
          <p:cNvPr id="654" name="object 110"/>
          <p:cNvSpPr txBox="1"/>
          <p:nvPr/>
        </p:nvSpPr>
        <p:spPr>
          <a:xfrm>
            <a:off x="3734168" y="4577538"/>
            <a:ext cx="1369568" cy="36556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/>
          <a:lstStyle>
            <a:defPPr>
              <a:defRPr lang="zh-CN"/>
            </a:defPPr>
            <a:lvl1pPr marL="12700" algn="ctr">
              <a:lnSpc>
                <a:spcPct val="100000"/>
              </a:lnSpc>
              <a:defRPr sz="1100" b="1">
                <a:latin typeface="华文中宋" panose="02010600040101010101" pitchFamily="2" charset="-122"/>
                <a:ea typeface="华文中宋" panose="02010600040101010101" pitchFamily="2" charset="-122"/>
                <a:cs typeface="Microsoft JhengHei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客户主数据管理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5" name="object 110"/>
          <p:cNvSpPr txBox="1"/>
          <p:nvPr/>
        </p:nvSpPr>
        <p:spPr>
          <a:xfrm>
            <a:off x="5767876" y="4577538"/>
            <a:ext cx="1369568" cy="36556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/>
          <a:lstStyle>
            <a:defPPr>
              <a:defRPr lang="zh-CN"/>
            </a:defPPr>
            <a:lvl1pPr marL="12700" algn="ctr">
              <a:lnSpc>
                <a:spcPct val="100000"/>
              </a:lnSpc>
              <a:defRPr sz="1100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供应商主数据管理</a:t>
            </a:r>
            <a:endParaRPr dirty="0"/>
          </a:p>
        </p:txBody>
      </p:sp>
      <p:sp>
        <p:nvSpPr>
          <p:cNvPr id="656" name="object 110"/>
          <p:cNvSpPr txBox="1"/>
          <p:nvPr/>
        </p:nvSpPr>
        <p:spPr>
          <a:xfrm>
            <a:off x="7975760" y="4577538"/>
            <a:ext cx="1369568" cy="36556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/>
          <a:lstStyle>
            <a:defPPr>
              <a:defRPr lang="zh-CN"/>
            </a:defPPr>
            <a:lvl1pPr marL="12700" algn="ctr">
              <a:lnSpc>
                <a:spcPct val="100000"/>
              </a:lnSpc>
              <a:defRPr sz="1100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动态更新客户数据</a:t>
            </a:r>
            <a:endParaRPr dirty="0"/>
          </a:p>
        </p:txBody>
      </p:sp>
      <p:sp>
        <p:nvSpPr>
          <p:cNvPr id="657" name="object 110"/>
          <p:cNvSpPr txBox="1"/>
          <p:nvPr/>
        </p:nvSpPr>
        <p:spPr>
          <a:xfrm>
            <a:off x="9976811" y="4577538"/>
            <a:ext cx="1369568" cy="36556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/>
          <a:lstStyle>
            <a:defPPr>
              <a:defRPr lang="zh-CN"/>
            </a:defPPr>
            <a:lvl1pPr marL="12700" algn="ctr">
              <a:lnSpc>
                <a:spcPct val="100000"/>
              </a:lnSpc>
              <a:defRPr sz="1100" b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动态更新供应商数据</a:t>
            </a:r>
            <a:endParaRPr dirty="0"/>
          </a:p>
        </p:txBody>
      </p:sp>
      <p:sp>
        <p:nvSpPr>
          <p:cNvPr id="658" name="object 20"/>
          <p:cNvSpPr/>
          <p:nvPr/>
        </p:nvSpPr>
        <p:spPr>
          <a:xfrm>
            <a:off x="2398048" y="5201530"/>
            <a:ext cx="942975" cy="307975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rPr>
              <a:t>系统集成</a:t>
            </a:r>
          </a:p>
        </p:txBody>
      </p:sp>
      <p:sp>
        <p:nvSpPr>
          <p:cNvPr id="660" name="object 110"/>
          <p:cNvSpPr txBox="1"/>
          <p:nvPr/>
        </p:nvSpPr>
        <p:spPr>
          <a:xfrm>
            <a:off x="3605757" y="5749677"/>
            <a:ext cx="1076274" cy="365567"/>
          </a:xfrm>
          <a:prstGeom prst="rect">
            <a:avLst/>
          </a:prstGeom>
          <a:solidFill>
            <a:schemeClr val="tx2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/>
          <a:lstStyle>
            <a:defPPr>
              <a:defRPr lang="zh-CN"/>
            </a:defPPr>
            <a:lvl1pPr marL="12700" algn="ctr">
              <a:lnSpc>
                <a:spcPct val="100000"/>
              </a:lnSpc>
              <a:defRPr sz="1100" b="1">
                <a:latin typeface="华文中宋" panose="02010600040101010101" pitchFamily="2" charset="-122"/>
                <a:ea typeface="华文中宋" panose="02010600040101010101" pitchFamily="2" charset="-122"/>
                <a:cs typeface="Microsoft JhengHei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主数据管理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1" name="object 110"/>
          <p:cNvSpPr txBox="1"/>
          <p:nvPr/>
        </p:nvSpPr>
        <p:spPr>
          <a:xfrm>
            <a:off x="5248063" y="5749677"/>
            <a:ext cx="1076274" cy="365567"/>
          </a:xfrm>
          <a:prstGeom prst="rect">
            <a:avLst/>
          </a:prstGeom>
          <a:solidFill>
            <a:schemeClr val="tx2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/>
          <a:lstStyle>
            <a:defPPr>
              <a:defRPr lang="zh-CN"/>
            </a:defPPr>
            <a:lvl1pPr marL="12700" algn="ctr">
              <a:lnSpc>
                <a:spcPct val="100000"/>
              </a:lnSpc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defRPr>
            </a:lvl1pPr>
          </a:lstStyle>
          <a:p>
            <a:r>
              <a:rPr lang="zh-CN" altLang="en-US" dirty="0"/>
              <a:t>信用额度</a:t>
            </a:r>
            <a:endParaRPr dirty="0"/>
          </a:p>
        </p:txBody>
      </p:sp>
      <p:sp>
        <p:nvSpPr>
          <p:cNvPr id="662" name="object 110"/>
          <p:cNvSpPr txBox="1"/>
          <p:nvPr/>
        </p:nvSpPr>
        <p:spPr>
          <a:xfrm>
            <a:off x="8532675" y="5749677"/>
            <a:ext cx="1076274" cy="365567"/>
          </a:xfrm>
          <a:prstGeom prst="rect">
            <a:avLst/>
          </a:prstGeom>
          <a:solidFill>
            <a:schemeClr val="tx2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/>
          <a:lstStyle>
            <a:defPPr>
              <a:defRPr lang="zh-CN"/>
            </a:defPPr>
            <a:lvl1pPr marL="12700" algn="ctr">
              <a:lnSpc>
                <a:spcPct val="100000"/>
              </a:lnSpc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defRPr>
            </a:lvl1pPr>
          </a:lstStyle>
          <a:p>
            <a:r>
              <a:rPr lang="zh-CN" altLang="en-US" dirty="0"/>
              <a:t>订单执行</a:t>
            </a:r>
            <a:endParaRPr dirty="0"/>
          </a:p>
        </p:txBody>
      </p:sp>
      <p:sp>
        <p:nvSpPr>
          <p:cNvPr id="663" name="object 110"/>
          <p:cNvSpPr txBox="1"/>
          <p:nvPr/>
        </p:nvSpPr>
        <p:spPr>
          <a:xfrm>
            <a:off x="10174980" y="5749677"/>
            <a:ext cx="1076274" cy="365567"/>
          </a:xfrm>
          <a:prstGeom prst="rect">
            <a:avLst/>
          </a:prstGeom>
          <a:solidFill>
            <a:schemeClr val="tx2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/>
          <a:lstStyle>
            <a:defPPr>
              <a:defRPr lang="zh-CN"/>
            </a:defPPr>
            <a:lvl1pPr marL="12700" algn="ctr">
              <a:lnSpc>
                <a:spcPct val="100000"/>
              </a:lnSpc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defRPr>
            </a:lvl1pPr>
          </a:lstStyle>
          <a:p>
            <a:r>
              <a:rPr lang="zh-CN" altLang="en-US" dirty="0"/>
              <a:t>收款管理</a:t>
            </a:r>
            <a:endParaRPr dirty="0"/>
          </a:p>
        </p:txBody>
      </p:sp>
      <p:sp>
        <p:nvSpPr>
          <p:cNvPr id="668" name="object 110"/>
          <p:cNvSpPr txBox="1"/>
          <p:nvPr/>
        </p:nvSpPr>
        <p:spPr>
          <a:xfrm>
            <a:off x="6890369" y="5749677"/>
            <a:ext cx="1076274" cy="365567"/>
          </a:xfrm>
          <a:prstGeom prst="rect">
            <a:avLst/>
          </a:prstGeom>
          <a:solidFill>
            <a:schemeClr val="tx2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0"/>
          <a:lstStyle>
            <a:defPPr>
              <a:defRPr lang="zh-CN"/>
            </a:defPPr>
            <a:lvl1pPr marL="12700" algn="ctr">
              <a:lnSpc>
                <a:spcPct val="100000"/>
              </a:lnSpc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defRPr>
            </a:lvl1pPr>
          </a:lstStyle>
          <a:p>
            <a:r>
              <a:rPr lang="zh-CN" altLang="en-US" dirty="0"/>
              <a:t>合同授信</a:t>
            </a:r>
            <a:endParaRPr dirty="0"/>
          </a:p>
        </p:txBody>
      </p:sp>
      <p:sp>
        <p:nvSpPr>
          <p:cNvPr id="669" name="圆角矩形 668"/>
          <p:cNvSpPr/>
          <p:nvPr/>
        </p:nvSpPr>
        <p:spPr>
          <a:xfrm>
            <a:off x="9798770" y="5210574"/>
            <a:ext cx="1150937" cy="31782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/>
          <a:lstStyle/>
          <a:p>
            <a:pPr marL="12700"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rPr>
              <a:t>…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  <a:cs typeface="Microsoft JhengHei"/>
            </a:endParaRPr>
          </a:p>
        </p:txBody>
      </p:sp>
      <p:sp>
        <p:nvSpPr>
          <p:cNvPr id="670" name="object 20"/>
          <p:cNvSpPr/>
          <p:nvPr/>
        </p:nvSpPr>
        <p:spPr>
          <a:xfrm>
            <a:off x="2419822" y="5786873"/>
            <a:ext cx="942975" cy="307975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rPr>
              <a:t>业务环节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485250" y="2708068"/>
            <a:ext cx="1819425" cy="1085439"/>
            <a:chOff x="7710243" y="2708068"/>
            <a:chExt cx="1819425" cy="1085439"/>
          </a:xfrm>
        </p:grpSpPr>
        <p:sp>
          <p:nvSpPr>
            <p:cNvPr id="628" name="矩形 627"/>
            <p:cNvSpPr/>
            <p:nvPr/>
          </p:nvSpPr>
          <p:spPr>
            <a:xfrm>
              <a:off x="7723690" y="2708068"/>
              <a:ext cx="1805978" cy="31337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事后跟踪处理</a:t>
              </a:r>
            </a:p>
          </p:txBody>
        </p:sp>
        <p:sp>
          <p:nvSpPr>
            <p:cNvPr id="645" name="object 76"/>
            <p:cNvSpPr txBox="1"/>
            <p:nvPr/>
          </p:nvSpPr>
          <p:spPr>
            <a:xfrm>
              <a:off x="7713259" y="3115616"/>
              <a:ext cx="806853" cy="31285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0"/>
            <a:lstStyle>
              <a:defPPr>
                <a:defRPr lang="zh-CN"/>
              </a:defPPr>
              <a:lvl1pPr marL="12700" algn="ctr">
                <a:lnSpc>
                  <a:spcPct val="100000"/>
                </a:lnSpc>
                <a:defRPr sz="1100" b="1">
                  <a:latin typeface="华文中宋" panose="02010600040101010101" pitchFamily="2" charset="-122"/>
                  <a:ea typeface="华文中宋" panose="02010600040101010101" pitchFamily="2" charset="-122"/>
                  <a:cs typeface="Microsoft JhengHei"/>
                </a:defRPr>
              </a:lvl1pPr>
            </a:lstStyle>
            <a:p>
              <a:r>
                <a:rPr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应收款管理</a:t>
              </a:r>
            </a:p>
          </p:txBody>
        </p:sp>
        <p:sp>
          <p:nvSpPr>
            <p:cNvPr id="647" name="object 118"/>
            <p:cNvSpPr txBox="1"/>
            <p:nvPr/>
          </p:nvSpPr>
          <p:spPr>
            <a:xfrm>
              <a:off x="8691316" y="3115616"/>
              <a:ext cx="803911" cy="31285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0"/>
            <a:lstStyle>
              <a:defPPr>
                <a:defRPr lang="zh-CN"/>
              </a:defPPr>
              <a:lvl1pPr marL="12700" algn="ctr">
                <a:lnSpc>
                  <a:spcPct val="100000"/>
                </a:lnSpc>
                <a:defRPr sz="1100">
                  <a:latin typeface="华文中宋" panose="02010600040101010101" pitchFamily="2" charset="-122"/>
                  <a:ea typeface="华文中宋" panose="02010600040101010101" pitchFamily="2" charset="-122"/>
                  <a:cs typeface="Microsoft JhengHei"/>
                </a:defRPr>
              </a:lvl1pPr>
            </a:lstStyle>
            <a:p>
              <a:r>
                <a:rPr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逾期处理</a:t>
              </a:r>
            </a:p>
          </p:txBody>
        </p:sp>
        <p:sp>
          <p:nvSpPr>
            <p:cNvPr id="77" name="object 76"/>
            <p:cNvSpPr txBox="1"/>
            <p:nvPr/>
          </p:nvSpPr>
          <p:spPr>
            <a:xfrm>
              <a:off x="7710243" y="3480654"/>
              <a:ext cx="806853" cy="31285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0"/>
            <a:lstStyle>
              <a:defPPr>
                <a:defRPr lang="zh-CN"/>
              </a:defPPr>
              <a:lvl1pPr marL="12700" algn="ctr">
                <a:lnSpc>
                  <a:spcPct val="100000"/>
                </a:lnSpc>
                <a:defRPr sz="1100" b="1">
                  <a:latin typeface="华文中宋" panose="02010600040101010101" pitchFamily="2" charset="-122"/>
                  <a:ea typeface="华文中宋" panose="02010600040101010101" pitchFamily="2" charset="-122"/>
                  <a:cs typeface="Microsoft JhengHei"/>
                </a:defRPr>
              </a:lvl1pPr>
            </a:lstStyle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投保</a:t>
              </a:r>
              <a:endParaRPr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93149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roup 2"/>
          <p:cNvGrpSpPr/>
          <p:nvPr/>
        </p:nvGrpSpPr>
        <p:grpSpPr>
          <a:xfrm>
            <a:off x="867405" y="731516"/>
            <a:ext cx="9752970" cy="5109883"/>
            <a:chOff x="230659" y="1429484"/>
            <a:chExt cx="6887380" cy="3406182"/>
          </a:xfrm>
          <a:solidFill>
            <a:schemeClr val="bg2"/>
          </a:solidFill>
        </p:grpSpPr>
        <p:sp>
          <p:nvSpPr>
            <p:cNvPr id="508" name="Freeform 781"/>
            <p:cNvSpPr>
              <a:spLocks/>
            </p:cNvSpPr>
            <p:nvPr/>
          </p:nvSpPr>
          <p:spPr bwMode="auto">
            <a:xfrm>
              <a:off x="2699745" y="1445278"/>
              <a:ext cx="35536" cy="15794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09" name="Freeform 403"/>
            <p:cNvSpPr>
              <a:spLocks/>
            </p:cNvSpPr>
            <p:nvPr/>
          </p:nvSpPr>
          <p:spPr bwMode="auto">
            <a:xfrm>
              <a:off x="5609739" y="3841977"/>
              <a:ext cx="787054" cy="588316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10" name="Freeform 404"/>
            <p:cNvSpPr>
              <a:spLocks/>
            </p:cNvSpPr>
            <p:nvPr/>
          </p:nvSpPr>
          <p:spPr bwMode="auto">
            <a:xfrm>
              <a:off x="3360449" y="2341572"/>
              <a:ext cx="153988" cy="232957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solidFill>
              <a:schemeClr val="tx2"/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11" name="Freeform 405"/>
            <p:cNvSpPr>
              <a:spLocks/>
            </p:cNvSpPr>
            <p:nvPr/>
          </p:nvSpPr>
          <p:spPr bwMode="auto">
            <a:xfrm>
              <a:off x="3009038" y="2098086"/>
              <a:ext cx="207951" cy="101344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12" name="Freeform 406"/>
            <p:cNvSpPr>
              <a:spLocks/>
            </p:cNvSpPr>
            <p:nvPr/>
          </p:nvSpPr>
          <p:spPr bwMode="auto">
            <a:xfrm>
              <a:off x="4463377" y="1726933"/>
              <a:ext cx="347462" cy="239539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13" name="Freeform 407"/>
            <p:cNvSpPr>
              <a:spLocks/>
            </p:cNvSpPr>
            <p:nvPr/>
          </p:nvSpPr>
          <p:spPr bwMode="auto">
            <a:xfrm>
              <a:off x="5354407" y="1626906"/>
              <a:ext cx="123718" cy="61859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14" name="Freeform 408"/>
            <p:cNvSpPr>
              <a:spLocks/>
            </p:cNvSpPr>
            <p:nvPr/>
          </p:nvSpPr>
          <p:spPr bwMode="auto">
            <a:xfrm>
              <a:off x="5254380" y="1591370"/>
              <a:ext cx="115821" cy="61859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15" name="Freeform 409"/>
            <p:cNvSpPr>
              <a:spLocks/>
            </p:cNvSpPr>
            <p:nvPr/>
          </p:nvSpPr>
          <p:spPr bwMode="auto">
            <a:xfrm>
              <a:off x="5220160" y="1595318"/>
              <a:ext cx="57910" cy="19743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16" name="Freeform 410"/>
            <p:cNvSpPr>
              <a:spLocks/>
            </p:cNvSpPr>
            <p:nvPr/>
          </p:nvSpPr>
          <p:spPr bwMode="auto">
            <a:xfrm>
              <a:off x="5230689" y="1541357"/>
              <a:ext cx="97394" cy="61859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17" name="Freeform 411"/>
            <p:cNvSpPr>
              <a:spLocks/>
            </p:cNvSpPr>
            <p:nvPr/>
          </p:nvSpPr>
          <p:spPr bwMode="auto">
            <a:xfrm>
              <a:off x="6257282" y="1784843"/>
              <a:ext cx="97394" cy="31587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18" name="Freeform 412"/>
            <p:cNvSpPr>
              <a:spLocks/>
            </p:cNvSpPr>
            <p:nvPr/>
          </p:nvSpPr>
          <p:spPr bwMode="auto">
            <a:xfrm>
              <a:off x="6133564" y="1846701"/>
              <a:ext cx="81601" cy="31587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19" name="Freeform 413"/>
            <p:cNvSpPr>
              <a:spLocks/>
            </p:cNvSpPr>
            <p:nvPr/>
          </p:nvSpPr>
          <p:spPr bwMode="auto">
            <a:xfrm>
              <a:off x="6137513" y="1832225"/>
              <a:ext cx="31587" cy="18426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20" name="Freeform 414"/>
            <p:cNvSpPr>
              <a:spLocks/>
            </p:cNvSpPr>
            <p:nvPr/>
          </p:nvSpPr>
          <p:spPr bwMode="auto">
            <a:xfrm>
              <a:off x="6053279" y="1776946"/>
              <a:ext cx="11845" cy="19743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21" name="Freeform 415"/>
            <p:cNvSpPr>
              <a:spLocks/>
            </p:cNvSpPr>
            <p:nvPr/>
          </p:nvSpPr>
          <p:spPr bwMode="auto">
            <a:xfrm>
              <a:off x="6053279" y="1834856"/>
              <a:ext cx="15794" cy="19743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22" name="Freeform 416"/>
            <p:cNvSpPr>
              <a:spLocks/>
            </p:cNvSpPr>
            <p:nvPr/>
          </p:nvSpPr>
          <p:spPr bwMode="auto">
            <a:xfrm>
              <a:off x="6079602" y="1762469"/>
              <a:ext cx="163202" cy="61859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23" name="Freeform 417"/>
            <p:cNvSpPr>
              <a:spLocks/>
            </p:cNvSpPr>
            <p:nvPr/>
          </p:nvSpPr>
          <p:spPr bwMode="auto">
            <a:xfrm>
              <a:off x="6173049" y="1780895"/>
              <a:ext cx="30271" cy="31587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24" name="Freeform 418"/>
            <p:cNvSpPr>
              <a:spLocks/>
            </p:cNvSpPr>
            <p:nvPr/>
          </p:nvSpPr>
          <p:spPr bwMode="auto">
            <a:xfrm>
              <a:off x="6678448" y="1990161"/>
              <a:ext cx="42116" cy="23690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25" name="Freeform 419"/>
            <p:cNvSpPr>
              <a:spLocks/>
            </p:cNvSpPr>
            <p:nvPr/>
          </p:nvSpPr>
          <p:spPr bwMode="auto">
            <a:xfrm>
              <a:off x="6596846" y="2329727"/>
              <a:ext cx="23690" cy="19743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26" name="Freeform 420"/>
            <p:cNvSpPr>
              <a:spLocks/>
            </p:cNvSpPr>
            <p:nvPr/>
          </p:nvSpPr>
          <p:spPr bwMode="auto">
            <a:xfrm>
              <a:off x="6083550" y="2442916"/>
              <a:ext cx="19742" cy="10529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27" name="Freeform 421"/>
            <p:cNvSpPr>
              <a:spLocks/>
            </p:cNvSpPr>
            <p:nvPr/>
          </p:nvSpPr>
          <p:spPr bwMode="auto">
            <a:xfrm>
              <a:off x="6431012" y="2558736"/>
              <a:ext cx="19742" cy="18426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28" name="Freeform 422"/>
            <p:cNvSpPr>
              <a:spLocks/>
            </p:cNvSpPr>
            <p:nvPr/>
          </p:nvSpPr>
          <p:spPr bwMode="auto">
            <a:xfrm>
              <a:off x="6419167" y="2589007"/>
              <a:ext cx="7897" cy="3948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29" name="Freeform 423"/>
            <p:cNvSpPr>
              <a:spLocks/>
            </p:cNvSpPr>
            <p:nvPr/>
          </p:nvSpPr>
          <p:spPr bwMode="auto">
            <a:xfrm>
              <a:off x="6365206" y="2650866"/>
              <a:ext cx="11845" cy="3948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30" name="Freeform 424"/>
            <p:cNvSpPr>
              <a:spLocks/>
            </p:cNvSpPr>
            <p:nvPr/>
          </p:nvSpPr>
          <p:spPr bwMode="auto">
            <a:xfrm>
              <a:off x="6319140" y="2670608"/>
              <a:ext cx="27639" cy="15794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31" name="Freeform 425"/>
            <p:cNvSpPr>
              <a:spLocks/>
            </p:cNvSpPr>
            <p:nvPr/>
          </p:nvSpPr>
          <p:spPr bwMode="auto">
            <a:xfrm>
              <a:off x="6288869" y="2686402"/>
              <a:ext cx="22374" cy="14478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32" name="Freeform 426"/>
            <p:cNvSpPr>
              <a:spLocks/>
            </p:cNvSpPr>
            <p:nvPr/>
          </p:nvSpPr>
          <p:spPr bwMode="auto">
            <a:xfrm>
              <a:off x="6269127" y="2698247"/>
              <a:ext cx="19742" cy="18426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33" name="Freeform 427"/>
            <p:cNvSpPr>
              <a:spLocks/>
            </p:cNvSpPr>
            <p:nvPr/>
          </p:nvSpPr>
          <p:spPr bwMode="auto">
            <a:xfrm>
              <a:off x="6265178" y="2724570"/>
              <a:ext cx="3948" cy="394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34" name="Freeform 428"/>
            <p:cNvSpPr>
              <a:spLocks/>
            </p:cNvSpPr>
            <p:nvPr/>
          </p:nvSpPr>
          <p:spPr bwMode="auto">
            <a:xfrm>
              <a:off x="6245436" y="2708776"/>
              <a:ext cx="19742" cy="15794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35" name="Freeform 429"/>
            <p:cNvSpPr>
              <a:spLocks/>
            </p:cNvSpPr>
            <p:nvPr/>
          </p:nvSpPr>
          <p:spPr bwMode="auto">
            <a:xfrm>
              <a:off x="6103292" y="2852236"/>
              <a:ext cx="7897" cy="11845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grpSp>
          <p:nvGrpSpPr>
            <p:cNvPr id="536" name="Group 31"/>
            <p:cNvGrpSpPr/>
            <p:nvPr/>
          </p:nvGrpSpPr>
          <p:grpSpPr>
            <a:xfrm>
              <a:off x="5961150" y="2686402"/>
              <a:ext cx="288234" cy="273758"/>
              <a:chOff x="5961121" y="2686387"/>
              <a:chExt cx="288233" cy="273757"/>
            </a:xfrm>
            <a:grpFill/>
          </p:grpSpPr>
          <p:sp>
            <p:nvSpPr>
              <p:cNvPr id="901" name="Freeform 430"/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902" name="Freeform 431"/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+mn-ea"/>
                </a:endParaRPr>
              </a:p>
            </p:txBody>
          </p:sp>
        </p:grpSp>
        <p:sp>
          <p:nvSpPr>
            <p:cNvPr id="537" name="Freeform 432"/>
            <p:cNvSpPr>
              <a:spLocks/>
            </p:cNvSpPr>
            <p:nvPr/>
          </p:nvSpPr>
          <p:spPr bwMode="auto">
            <a:xfrm>
              <a:off x="6033536" y="2937785"/>
              <a:ext cx="7897" cy="10529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38" name="Freeform 433"/>
            <p:cNvSpPr>
              <a:spLocks/>
            </p:cNvSpPr>
            <p:nvPr/>
          </p:nvSpPr>
          <p:spPr bwMode="auto">
            <a:xfrm>
              <a:off x="5987471" y="2937785"/>
              <a:ext cx="50013" cy="38168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39" name="Freeform 434"/>
            <p:cNvSpPr>
              <a:spLocks/>
            </p:cNvSpPr>
            <p:nvPr/>
          </p:nvSpPr>
          <p:spPr bwMode="auto">
            <a:xfrm>
              <a:off x="5937458" y="2952263"/>
              <a:ext cx="42116" cy="61859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40" name="Freeform 435"/>
            <p:cNvSpPr>
              <a:spLocks/>
            </p:cNvSpPr>
            <p:nvPr/>
          </p:nvSpPr>
          <p:spPr bwMode="auto">
            <a:xfrm>
              <a:off x="5895342" y="3103621"/>
              <a:ext cx="14478" cy="11845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41" name="Freeform 436"/>
            <p:cNvSpPr>
              <a:spLocks/>
            </p:cNvSpPr>
            <p:nvPr/>
          </p:nvSpPr>
          <p:spPr bwMode="auto">
            <a:xfrm>
              <a:off x="5929561" y="3065452"/>
              <a:ext cx="7897" cy="6581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42" name="Freeform 437"/>
            <p:cNvSpPr>
              <a:spLocks/>
            </p:cNvSpPr>
            <p:nvPr/>
          </p:nvSpPr>
          <p:spPr bwMode="auto">
            <a:xfrm>
              <a:off x="5825586" y="3145737"/>
              <a:ext cx="7897" cy="394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43" name="Freeform 438"/>
            <p:cNvSpPr>
              <a:spLocks/>
            </p:cNvSpPr>
            <p:nvPr/>
          </p:nvSpPr>
          <p:spPr bwMode="auto">
            <a:xfrm>
              <a:off x="5751883" y="3131259"/>
              <a:ext cx="46065" cy="64491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44" name="Freeform 439"/>
            <p:cNvSpPr>
              <a:spLocks/>
            </p:cNvSpPr>
            <p:nvPr/>
          </p:nvSpPr>
          <p:spPr bwMode="auto">
            <a:xfrm>
              <a:off x="5524190" y="3239183"/>
              <a:ext cx="53962" cy="38168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45" name="Freeform 440"/>
            <p:cNvSpPr>
              <a:spLocks/>
            </p:cNvSpPr>
            <p:nvPr/>
          </p:nvSpPr>
          <p:spPr bwMode="auto">
            <a:xfrm>
              <a:off x="5743986" y="3265506"/>
              <a:ext cx="77652" cy="10924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46" name="Freeform 441"/>
            <p:cNvSpPr>
              <a:spLocks/>
            </p:cNvSpPr>
            <p:nvPr/>
          </p:nvSpPr>
          <p:spPr bwMode="auto">
            <a:xfrm>
              <a:off x="5809793" y="3358952"/>
              <a:ext cx="23690" cy="30272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47" name="Freeform 442"/>
            <p:cNvSpPr>
              <a:spLocks/>
            </p:cNvSpPr>
            <p:nvPr/>
          </p:nvSpPr>
          <p:spPr bwMode="auto">
            <a:xfrm>
              <a:off x="5825586" y="3385275"/>
              <a:ext cx="38168" cy="51330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48" name="Freeform 443"/>
            <p:cNvSpPr>
              <a:spLocks/>
            </p:cNvSpPr>
            <p:nvPr/>
          </p:nvSpPr>
          <p:spPr bwMode="auto">
            <a:xfrm>
              <a:off x="5755830" y="3362901"/>
              <a:ext cx="23690" cy="30272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49" name="Freeform 444"/>
            <p:cNvSpPr>
              <a:spLocks/>
            </p:cNvSpPr>
            <p:nvPr/>
          </p:nvSpPr>
          <p:spPr bwMode="auto">
            <a:xfrm>
              <a:off x="5783470" y="3393172"/>
              <a:ext cx="34220" cy="39484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50" name="Freeform 445"/>
            <p:cNvSpPr>
              <a:spLocks/>
            </p:cNvSpPr>
            <p:nvPr/>
          </p:nvSpPr>
          <p:spPr bwMode="auto">
            <a:xfrm>
              <a:off x="5791367" y="3416862"/>
              <a:ext cx="26323" cy="4211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51" name="Freeform 446"/>
            <p:cNvSpPr>
              <a:spLocks/>
            </p:cNvSpPr>
            <p:nvPr/>
          </p:nvSpPr>
          <p:spPr bwMode="auto">
            <a:xfrm>
              <a:off x="5813740" y="3412914"/>
              <a:ext cx="15794" cy="30272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52" name="Freeform 447"/>
            <p:cNvSpPr>
              <a:spLocks/>
            </p:cNvSpPr>
            <p:nvPr/>
          </p:nvSpPr>
          <p:spPr bwMode="auto">
            <a:xfrm>
              <a:off x="5821638" y="3432656"/>
              <a:ext cx="23690" cy="14478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53" name="Freeform 448"/>
            <p:cNvSpPr>
              <a:spLocks/>
            </p:cNvSpPr>
            <p:nvPr/>
          </p:nvSpPr>
          <p:spPr bwMode="auto">
            <a:xfrm>
              <a:off x="5821638" y="3443186"/>
              <a:ext cx="53962" cy="81602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54" name="Freeform 449"/>
            <p:cNvSpPr>
              <a:spLocks/>
            </p:cNvSpPr>
            <p:nvPr/>
          </p:nvSpPr>
          <p:spPr bwMode="auto">
            <a:xfrm>
              <a:off x="5787418" y="3458979"/>
              <a:ext cx="46065" cy="39484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55" name="Freeform 450"/>
            <p:cNvSpPr>
              <a:spLocks/>
            </p:cNvSpPr>
            <p:nvPr/>
          </p:nvSpPr>
          <p:spPr bwMode="auto">
            <a:xfrm>
              <a:off x="5693972" y="3420811"/>
              <a:ext cx="46065" cy="46065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56" name="Freeform 451"/>
            <p:cNvSpPr>
              <a:spLocks/>
            </p:cNvSpPr>
            <p:nvPr/>
          </p:nvSpPr>
          <p:spPr bwMode="auto">
            <a:xfrm>
              <a:off x="5829535" y="3362901"/>
              <a:ext cx="7897" cy="3948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57" name="Freeform 452"/>
            <p:cNvSpPr>
              <a:spLocks/>
            </p:cNvSpPr>
            <p:nvPr/>
          </p:nvSpPr>
          <p:spPr bwMode="auto">
            <a:xfrm>
              <a:off x="5270173" y="3520838"/>
              <a:ext cx="215848" cy="225061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58" name="Freeform 453"/>
            <p:cNvSpPr>
              <a:spLocks/>
            </p:cNvSpPr>
            <p:nvPr/>
          </p:nvSpPr>
          <p:spPr bwMode="auto">
            <a:xfrm>
              <a:off x="5308341" y="3602440"/>
              <a:ext cx="19742" cy="19743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59" name="Freeform 454"/>
            <p:cNvSpPr>
              <a:spLocks/>
            </p:cNvSpPr>
            <p:nvPr/>
          </p:nvSpPr>
          <p:spPr bwMode="auto">
            <a:xfrm>
              <a:off x="5335981" y="3648505"/>
              <a:ext cx="18426" cy="19743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60" name="Freeform 455"/>
            <p:cNvSpPr>
              <a:spLocks/>
            </p:cNvSpPr>
            <p:nvPr/>
          </p:nvSpPr>
          <p:spPr bwMode="auto">
            <a:xfrm>
              <a:off x="5466279" y="3660349"/>
              <a:ext cx="27639" cy="27639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61" name="Freeform 456"/>
            <p:cNvSpPr>
              <a:spLocks/>
            </p:cNvSpPr>
            <p:nvPr/>
          </p:nvSpPr>
          <p:spPr bwMode="auto">
            <a:xfrm>
              <a:off x="5509712" y="3680092"/>
              <a:ext cx="14478" cy="14478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62" name="Freeform 457"/>
            <p:cNvSpPr>
              <a:spLocks/>
            </p:cNvSpPr>
            <p:nvPr/>
          </p:nvSpPr>
          <p:spPr bwMode="auto">
            <a:xfrm>
              <a:off x="5470227" y="3745899"/>
              <a:ext cx="177680" cy="57910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63" name="Freeform 458"/>
            <p:cNvSpPr>
              <a:spLocks/>
            </p:cNvSpPr>
            <p:nvPr/>
          </p:nvSpPr>
          <p:spPr bwMode="auto">
            <a:xfrm>
              <a:off x="5601842" y="3760376"/>
              <a:ext cx="30271" cy="11845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64" name="Freeform 459"/>
            <p:cNvSpPr>
              <a:spLocks/>
            </p:cNvSpPr>
            <p:nvPr/>
          </p:nvSpPr>
          <p:spPr bwMode="auto">
            <a:xfrm>
              <a:off x="5643958" y="3788015"/>
              <a:ext cx="23690" cy="15794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65" name="Freeform 460"/>
            <p:cNvSpPr>
              <a:spLocks/>
            </p:cNvSpPr>
            <p:nvPr/>
          </p:nvSpPr>
          <p:spPr bwMode="auto">
            <a:xfrm>
              <a:off x="5667649" y="3791963"/>
              <a:ext cx="18426" cy="11845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66" name="Freeform 461"/>
            <p:cNvSpPr>
              <a:spLocks/>
            </p:cNvSpPr>
            <p:nvPr/>
          </p:nvSpPr>
          <p:spPr bwMode="auto">
            <a:xfrm>
              <a:off x="5682126" y="3791963"/>
              <a:ext cx="27639" cy="15794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67" name="Freeform 462"/>
            <p:cNvSpPr>
              <a:spLocks/>
            </p:cNvSpPr>
            <p:nvPr/>
          </p:nvSpPr>
          <p:spPr bwMode="auto">
            <a:xfrm>
              <a:off x="5701868" y="3788015"/>
              <a:ext cx="31587" cy="19743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68" name="Freeform 463"/>
            <p:cNvSpPr>
              <a:spLocks/>
            </p:cNvSpPr>
            <p:nvPr/>
          </p:nvSpPr>
          <p:spPr bwMode="auto">
            <a:xfrm>
              <a:off x="5743986" y="3791963"/>
              <a:ext cx="47381" cy="15794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69" name="Freeform 464"/>
            <p:cNvSpPr>
              <a:spLocks/>
            </p:cNvSpPr>
            <p:nvPr/>
          </p:nvSpPr>
          <p:spPr bwMode="auto">
            <a:xfrm>
              <a:off x="5729508" y="3814338"/>
              <a:ext cx="42116" cy="23690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70" name="Freeform 465"/>
            <p:cNvSpPr>
              <a:spLocks/>
            </p:cNvSpPr>
            <p:nvPr/>
          </p:nvSpPr>
          <p:spPr bwMode="auto">
            <a:xfrm>
              <a:off x="5863754" y="3690621"/>
              <a:ext cx="23690" cy="15794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71" name="Freeform 466"/>
            <p:cNvSpPr>
              <a:spLocks/>
            </p:cNvSpPr>
            <p:nvPr/>
          </p:nvSpPr>
          <p:spPr bwMode="auto">
            <a:xfrm>
              <a:off x="5903239" y="3687989"/>
              <a:ext cx="57910" cy="18426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72" name="Freeform 467"/>
            <p:cNvSpPr>
              <a:spLocks/>
            </p:cNvSpPr>
            <p:nvPr/>
          </p:nvSpPr>
          <p:spPr bwMode="auto">
            <a:xfrm>
              <a:off x="5725559" y="3598490"/>
              <a:ext cx="123718" cy="139511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73" name="Freeform 468"/>
            <p:cNvSpPr>
              <a:spLocks/>
            </p:cNvSpPr>
            <p:nvPr/>
          </p:nvSpPr>
          <p:spPr bwMode="auto">
            <a:xfrm>
              <a:off x="5891393" y="3590593"/>
              <a:ext cx="30271" cy="57910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74" name="Freeform 469"/>
            <p:cNvSpPr>
              <a:spLocks/>
            </p:cNvSpPr>
            <p:nvPr/>
          </p:nvSpPr>
          <p:spPr bwMode="auto">
            <a:xfrm>
              <a:off x="5907188" y="3582697"/>
              <a:ext cx="10529" cy="7897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75" name="Freeform 470"/>
            <p:cNvSpPr>
              <a:spLocks/>
            </p:cNvSpPr>
            <p:nvPr/>
          </p:nvSpPr>
          <p:spPr bwMode="auto">
            <a:xfrm>
              <a:off x="5949304" y="3632710"/>
              <a:ext cx="18426" cy="7897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76" name="Freeform 471"/>
            <p:cNvSpPr>
              <a:spLocks/>
            </p:cNvSpPr>
            <p:nvPr/>
          </p:nvSpPr>
          <p:spPr bwMode="auto">
            <a:xfrm>
              <a:off x="5953253" y="3636658"/>
              <a:ext cx="72388" cy="43433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77" name="Freeform 472"/>
            <p:cNvSpPr>
              <a:spLocks/>
            </p:cNvSpPr>
            <p:nvPr/>
          </p:nvSpPr>
          <p:spPr bwMode="auto">
            <a:xfrm>
              <a:off x="6296766" y="3710363"/>
              <a:ext cx="80285" cy="46065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78" name="Freeform 473"/>
            <p:cNvSpPr>
              <a:spLocks/>
            </p:cNvSpPr>
            <p:nvPr/>
          </p:nvSpPr>
          <p:spPr bwMode="auto">
            <a:xfrm>
              <a:off x="6412587" y="3734053"/>
              <a:ext cx="34220" cy="4211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79" name="Freeform 474"/>
            <p:cNvSpPr>
              <a:spLocks/>
            </p:cNvSpPr>
            <p:nvPr/>
          </p:nvSpPr>
          <p:spPr bwMode="auto">
            <a:xfrm>
              <a:off x="6512613" y="3811707"/>
              <a:ext cx="22374" cy="22374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80" name="Freeform 475"/>
            <p:cNvSpPr>
              <a:spLocks/>
            </p:cNvSpPr>
            <p:nvPr/>
          </p:nvSpPr>
          <p:spPr bwMode="auto">
            <a:xfrm>
              <a:off x="6488923" y="3776170"/>
              <a:ext cx="35536" cy="23690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81" name="Freeform 476"/>
            <p:cNvSpPr>
              <a:spLocks/>
            </p:cNvSpPr>
            <p:nvPr/>
          </p:nvSpPr>
          <p:spPr bwMode="auto">
            <a:xfrm>
              <a:off x="6454703" y="3760376"/>
              <a:ext cx="15794" cy="19743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82" name="Freeform 477"/>
            <p:cNvSpPr>
              <a:spLocks/>
            </p:cNvSpPr>
            <p:nvPr/>
          </p:nvSpPr>
          <p:spPr bwMode="auto">
            <a:xfrm>
              <a:off x="6596846" y="4031502"/>
              <a:ext cx="61858" cy="46065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83" name="Freeform 478"/>
            <p:cNvSpPr>
              <a:spLocks/>
            </p:cNvSpPr>
            <p:nvPr/>
          </p:nvSpPr>
          <p:spPr bwMode="auto">
            <a:xfrm>
              <a:off x="6762680" y="4325002"/>
              <a:ext cx="43433" cy="53962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84" name="Freeform 479"/>
            <p:cNvSpPr>
              <a:spLocks/>
            </p:cNvSpPr>
            <p:nvPr/>
          </p:nvSpPr>
          <p:spPr bwMode="auto">
            <a:xfrm>
              <a:off x="6774526" y="4375016"/>
              <a:ext cx="100026" cy="117137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85" name="Freeform 480"/>
            <p:cNvSpPr>
              <a:spLocks/>
            </p:cNvSpPr>
            <p:nvPr/>
          </p:nvSpPr>
          <p:spPr bwMode="auto">
            <a:xfrm>
              <a:off x="6642912" y="4460565"/>
              <a:ext cx="151357" cy="147408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86" name="Freeform 481"/>
            <p:cNvSpPr>
              <a:spLocks/>
            </p:cNvSpPr>
            <p:nvPr/>
          </p:nvSpPr>
          <p:spPr bwMode="auto">
            <a:xfrm>
              <a:off x="6666602" y="4607974"/>
              <a:ext cx="7897" cy="7897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87" name="Freeform 482"/>
            <p:cNvSpPr>
              <a:spLocks/>
            </p:cNvSpPr>
            <p:nvPr/>
          </p:nvSpPr>
          <p:spPr bwMode="auto">
            <a:xfrm>
              <a:off x="6223062" y="4464514"/>
              <a:ext cx="73705" cy="69756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88" name="Freeform 483"/>
            <p:cNvSpPr>
              <a:spLocks/>
            </p:cNvSpPr>
            <p:nvPr/>
          </p:nvSpPr>
          <p:spPr bwMode="auto">
            <a:xfrm>
              <a:off x="6280972" y="4444772"/>
              <a:ext cx="11845" cy="19743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89" name="Freeform 484"/>
            <p:cNvSpPr>
              <a:spLocks/>
            </p:cNvSpPr>
            <p:nvPr/>
          </p:nvSpPr>
          <p:spPr bwMode="auto">
            <a:xfrm>
              <a:off x="6203320" y="4444772"/>
              <a:ext cx="7897" cy="7897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90" name="Freeform 485"/>
            <p:cNvSpPr>
              <a:spLocks/>
            </p:cNvSpPr>
            <p:nvPr/>
          </p:nvSpPr>
          <p:spPr bwMode="auto">
            <a:xfrm>
              <a:off x="5000364" y="3443186"/>
              <a:ext cx="42116" cy="69756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91" name="Freeform 486"/>
            <p:cNvSpPr>
              <a:spLocks/>
            </p:cNvSpPr>
            <p:nvPr/>
          </p:nvSpPr>
          <p:spPr bwMode="auto">
            <a:xfrm>
              <a:off x="4289647" y="3861720"/>
              <a:ext cx="139511" cy="269809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92" name="Freeform 487"/>
            <p:cNvSpPr>
              <a:spLocks/>
            </p:cNvSpPr>
            <p:nvPr/>
          </p:nvSpPr>
          <p:spPr bwMode="auto">
            <a:xfrm>
              <a:off x="4598940" y="1970419"/>
              <a:ext cx="42116" cy="31587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93" name="Freeform 488"/>
            <p:cNvSpPr>
              <a:spLocks/>
            </p:cNvSpPr>
            <p:nvPr/>
          </p:nvSpPr>
          <p:spPr bwMode="auto">
            <a:xfrm>
              <a:off x="4397570" y="1994110"/>
              <a:ext cx="42116" cy="38168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94" name="Freeform 489"/>
            <p:cNvSpPr>
              <a:spLocks/>
            </p:cNvSpPr>
            <p:nvPr/>
          </p:nvSpPr>
          <p:spPr bwMode="auto">
            <a:xfrm>
              <a:off x="4818736" y="1862495"/>
              <a:ext cx="34220" cy="19743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95" name="Freeform 490"/>
            <p:cNvSpPr>
              <a:spLocks/>
            </p:cNvSpPr>
            <p:nvPr/>
          </p:nvSpPr>
          <p:spPr bwMode="auto">
            <a:xfrm>
              <a:off x="5589996" y="1824327"/>
              <a:ext cx="38168" cy="18426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96" name="Freeform 491"/>
            <p:cNvSpPr>
              <a:spLocks/>
            </p:cNvSpPr>
            <p:nvPr/>
          </p:nvSpPr>
          <p:spPr bwMode="auto">
            <a:xfrm>
              <a:off x="5200418" y="1545305"/>
              <a:ext cx="23690" cy="7897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97" name="Freeform 492"/>
            <p:cNvSpPr>
              <a:spLocks/>
            </p:cNvSpPr>
            <p:nvPr/>
          </p:nvSpPr>
          <p:spPr bwMode="auto">
            <a:xfrm>
              <a:off x="4984571" y="1878290"/>
              <a:ext cx="22374" cy="15794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98" name="Freeform 493"/>
            <p:cNvSpPr>
              <a:spLocks/>
            </p:cNvSpPr>
            <p:nvPr/>
          </p:nvSpPr>
          <p:spPr bwMode="auto">
            <a:xfrm>
              <a:off x="3642103" y="2740364"/>
              <a:ext cx="22374" cy="4211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599" name="Freeform 494"/>
            <p:cNvSpPr>
              <a:spLocks/>
            </p:cNvSpPr>
            <p:nvPr/>
          </p:nvSpPr>
          <p:spPr bwMode="auto">
            <a:xfrm>
              <a:off x="3634206" y="2778533"/>
              <a:ext cx="34220" cy="57910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00" name="Freeform 495"/>
            <p:cNvSpPr>
              <a:spLocks/>
            </p:cNvSpPr>
            <p:nvPr/>
          </p:nvSpPr>
          <p:spPr bwMode="auto">
            <a:xfrm>
              <a:off x="3714492" y="2848288"/>
              <a:ext cx="61858" cy="38168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01" name="Freeform 496"/>
            <p:cNvSpPr>
              <a:spLocks/>
            </p:cNvSpPr>
            <p:nvPr/>
          </p:nvSpPr>
          <p:spPr bwMode="auto">
            <a:xfrm>
              <a:off x="4081695" y="2902250"/>
              <a:ext cx="50013" cy="27639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02" name="Freeform 497"/>
            <p:cNvSpPr>
              <a:spLocks/>
            </p:cNvSpPr>
            <p:nvPr/>
          </p:nvSpPr>
          <p:spPr bwMode="auto">
            <a:xfrm>
              <a:off x="3915862" y="2906198"/>
              <a:ext cx="57910" cy="15794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03" name="Freeform 498"/>
            <p:cNvSpPr>
              <a:spLocks/>
            </p:cNvSpPr>
            <p:nvPr/>
          </p:nvSpPr>
          <p:spPr bwMode="auto">
            <a:xfrm>
              <a:off x="3888223" y="2337624"/>
              <a:ext cx="27639" cy="27639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04" name="Freeform 499"/>
            <p:cNvSpPr>
              <a:spLocks/>
            </p:cNvSpPr>
            <p:nvPr/>
          </p:nvSpPr>
          <p:spPr bwMode="auto">
            <a:xfrm>
              <a:off x="3892171" y="2327095"/>
              <a:ext cx="19742" cy="10529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05" name="Freeform 500"/>
            <p:cNvSpPr>
              <a:spLocks/>
            </p:cNvSpPr>
            <p:nvPr/>
          </p:nvSpPr>
          <p:spPr bwMode="auto">
            <a:xfrm>
              <a:off x="3811886" y="2353417"/>
              <a:ext cx="22374" cy="38168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06" name="Freeform 501"/>
            <p:cNvSpPr>
              <a:spLocks/>
            </p:cNvSpPr>
            <p:nvPr/>
          </p:nvSpPr>
          <p:spPr bwMode="auto">
            <a:xfrm>
              <a:off x="3846107" y="2287610"/>
              <a:ext cx="15794" cy="15794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07" name="Freeform 502"/>
            <p:cNvSpPr>
              <a:spLocks/>
            </p:cNvSpPr>
            <p:nvPr/>
          </p:nvSpPr>
          <p:spPr bwMode="auto">
            <a:xfrm>
              <a:off x="3692117" y="2407379"/>
              <a:ext cx="22374" cy="35536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08" name="Freeform 503"/>
            <p:cNvSpPr>
              <a:spLocks/>
            </p:cNvSpPr>
            <p:nvPr/>
          </p:nvSpPr>
          <p:spPr bwMode="auto">
            <a:xfrm>
              <a:off x="3664479" y="2415276"/>
              <a:ext cx="31587" cy="31587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09" name="Freeform 504"/>
            <p:cNvSpPr>
              <a:spLocks/>
            </p:cNvSpPr>
            <p:nvPr/>
          </p:nvSpPr>
          <p:spPr bwMode="auto">
            <a:xfrm>
              <a:off x="3526283" y="2814068"/>
              <a:ext cx="18426" cy="14478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10" name="Freeform 505"/>
            <p:cNvSpPr>
              <a:spLocks/>
            </p:cNvSpPr>
            <p:nvPr/>
          </p:nvSpPr>
          <p:spPr bwMode="auto">
            <a:xfrm>
              <a:off x="3336757" y="2341572"/>
              <a:ext cx="23690" cy="23690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11" name="Freeform 506"/>
            <p:cNvSpPr>
              <a:spLocks/>
            </p:cNvSpPr>
            <p:nvPr/>
          </p:nvSpPr>
          <p:spPr bwMode="auto">
            <a:xfrm>
              <a:off x="3348604" y="2369211"/>
              <a:ext cx="11845" cy="11845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12" name="Freeform 507"/>
            <p:cNvSpPr>
              <a:spLocks/>
            </p:cNvSpPr>
            <p:nvPr/>
          </p:nvSpPr>
          <p:spPr bwMode="auto">
            <a:xfrm>
              <a:off x="3360449" y="2381057"/>
              <a:ext cx="6581" cy="394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13" name="Freeform 508"/>
            <p:cNvSpPr>
              <a:spLocks/>
            </p:cNvSpPr>
            <p:nvPr/>
          </p:nvSpPr>
          <p:spPr bwMode="auto">
            <a:xfrm>
              <a:off x="3360449" y="2391586"/>
              <a:ext cx="3948" cy="7897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14" name="Freeform 509"/>
            <p:cNvSpPr>
              <a:spLocks/>
            </p:cNvSpPr>
            <p:nvPr/>
          </p:nvSpPr>
          <p:spPr bwMode="auto">
            <a:xfrm>
              <a:off x="3360449" y="2399482"/>
              <a:ext cx="6581" cy="394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15" name="Freeform 510"/>
            <p:cNvSpPr>
              <a:spLocks/>
            </p:cNvSpPr>
            <p:nvPr/>
          </p:nvSpPr>
          <p:spPr bwMode="auto">
            <a:xfrm>
              <a:off x="3390720" y="2457392"/>
              <a:ext cx="3948" cy="7897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16" name="Freeform 511"/>
            <p:cNvSpPr>
              <a:spLocks/>
            </p:cNvSpPr>
            <p:nvPr/>
          </p:nvSpPr>
          <p:spPr bwMode="auto">
            <a:xfrm>
              <a:off x="3448631" y="2283662"/>
              <a:ext cx="7897" cy="15794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17" name="Freeform 512"/>
            <p:cNvSpPr>
              <a:spLocks/>
            </p:cNvSpPr>
            <p:nvPr/>
          </p:nvSpPr>
          <p:spPr bwMode="auto">
            <a:xfrm>
              <a:off x="2056150" y="4746169"/>
              <a:ext cx="46065" cy="23690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18" name="Freeform 513"/>
            <p:cNvSpPr>
              <a:spLocks/>
            </p:cNvSpPr>
            <p:nvPr/>
          </p:nvSpPr>
          <p:spPr bwMode="auto">
            <a:xfrm>
              <a:off x="2052201" y="4769859"/>
              <a:ext cx="34220" cy="23690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19" name="Freeform 514"/>
            <p:cNvSpPr>
              <a:spLocks/>
            </p:cNvSpPr>
            <p:nvPr/>
          </p:nvSpPr>
          <p:spPr bwMode="auto">
            <a:xfrm>
              <a:off x="2048254" y="4739588"/>
              <a:ext cx="30271" cy="18426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20" name="Freeform 515"/>
            <p:cNvSpPr>
              <a:spLocks/>
            </p:cNvSpPr>
            <p:nvPr/>
          </p:nvSpPr>
          <p:spPr bwMode="auto">
            <a:xfrm>
              <a:off x="2032460" y="4754066"/>
              <a:ext cx="31587" cy="19743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21" name="Freeform 516"/>
            <p:cNvSpPr>
              <a:spLocks/>
            </p:cNvSpPr>
            <p:nvPr/>
          </p:nvSpPr>
          <p:spPr bwMode="auto">
            <a:xfrm>
              <a:off x="2024563" y="4727742"/>
              <a:ext cx="11845" cy="11845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22" name="Freeform 517"/>
            <p:cNvSpPr>
              <a:spLocks/>
            </p:cNvSpPr>
            <p:nvPr/>
          </p:nvSpPr>
          <p:spPr bwMode="auto">
            <a:xfrm>
              <a:off x="2024563" y="4696155"/>
              <a:ext cx="27639" cy="27639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23" name="Freeform 518"/>
            <p:cNvSpPr>
              <a:spLocks/>
            </p:cNvSpPr>
            <p:nvPr/>
          </p:nvSpPr>
          <p:spPr bwMode="auto">
            <a:xfrm>
              <a:off x="2020614" y="4646142"/>
              <a:ext cx="19742" cy="4211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24" name="Freeform 519"/>
            <p:cNvSpPr>
              <a:spLocks/>
            </p:cNvSpPr>
            <p:nvPr/>
          </p:nvSpPr>
          <p:spPr bwMode="auto">
            <a:xfrm>
              <a:off x="2016666" y="4680361"/>
              <a:ext cx="11845" cy="23690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25" name="Freeform 520"/>
            <p:cNvSpPr>
              <a:spLocks/>
            </p:cNvSpPr>
            <p:nvPr/>
          </p:nvSpPr>
          <p:spPr bwMode="auto">
            <a:xfrm>
              <a:off x="2016666" y="4630348"/>
              <a:ext cx="19742" cy="27639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26" name="Freeform 521"/>
            <p:cNvSpPr>
              <a:spLocks/>
            </p:cNvSpPr>
            <p:nvPr/>
          </p:nvSpPr>
          <p:spPr bwMode="auto">
            <a:xfrm>
              <a:off x="2036409" y="4554011"/>
              <a:ext cx="19742" cy="18426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27" name="Freeform 522"/>
            <p:cNvSpPr>
              <a:spLocks/>
            </p:cNvSpPr>
            <p:nvPr/>
          </p:nvSpPr>
          <p:spPr bwMode="auto">
            <a:xfrm>
              <a:off x="2040357" y="4484256"/>
              <a:ext cx="23690" cy="4211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28" name="Freeform 523"/>
            <p:cNvSpPr>
              <a:spLocks/>
            </p:cNvSpPr>
            <p:nvPr/>
          </p:nvSpPr>
          <p:spPr bwMode="auto">
            <a:xfrm>
              <a:off x="2118009" y="3389223"/>
              <a:ext cx="18426" cy="15794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29" name="Freeform 524"/>
            <p:cNvSpPr>
              <a:spLocks/>
            </p:cNvSpPr>
            <p:nvPr/>
          </p:nvSpPr>
          <p:spPr bwMode="auto">
            <a:xfrm>
              <a:off x="2283843" y="3412914"/>
              <a:ext cx="22374" cy="30272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30" name="Freeform 525"/>
            <p:cNvSpPr>
              <a:spLocks/>
            </p:cNvSpPr>
            <p:nvPr/>
          </p:nvSpPr>
          <p:spPr bwMode="auto">
            <a:xfrm>
              <a:off x="2495743" y="3622181"/>
              <a:ext cx="53962" cy="50013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31" name="Freeform 526"/>
            <p:cNvSpPr>
              <a:spLocks/>
            </p:cNvSpPr>
            <p:nvPr/>
          </p:nvSpPr>
          <p:spPr bwMode="auto">
            <a:xfrm>
              <a:off x="2179868" y="3265506"/>
              <a:ext cx="38168" cy="15794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32" name="Freeform 527"/>
            <p:cNvSpPr>
              <a:spLocks/>
            </p:cNvSpPr>
            <p:nvPr/>
          </p:nvSpPr>
          <p:spPr bwMode="auto">
            <a:xfrm>
              <a:off x="1962704" y="3261557"/>
              <a:ext cx="43433" cy="19743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33" name="Freeform 528"/>
            <p:cNvSpPr>
              <a:spLocks/>
            </p:cNvSpPr>
            <p:nvPr/>
          </p:nvSpPr>
          <p:spPr bwMode="auto">
            <a:xfrm>
              <a:off x="1844252" y="3173376"/>
              <a:ext cx="200054" cy="69756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34" name="Freeform 529"/>
            <p:cNvSpPr>
              <a:spLocks/>
            </p:cNvSpPr>
            <p:nvPr/>
          </p:nvSpPr>
          <p:spPr bwMode="auto">
            <a:xfrm>
              <a:off x="1962704" y="3131259"/>
              <a:ext cx="15794" cy="14478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35" name="Freeform 530"/>
            <p:cNvSpPr>
              <a:spLocks/>
            </p:cNvSpPr>
            <p:nvPr/>
          </p:nvSpPr>
          <p:spPr bwMode="auto">
            <a:xfrm>
              <a:off x="2060099" y="3211544"/>
              <a:ext cx="7897" cy="7897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36" name="Freeform 531"/>
            <p:cNvSpPr>
              <a:spLocks/>
            </p:cNvSpPr>
            <p:nvPr/>
          </p:nvSpPr>
          <p:spPr bwMode="auto">
            <a:xfrm>
              <a:off x="2291740" y="2642970"/>
              <a:ext cx="22374" cy="39484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37" name="Freeform 532"/>
            <p:cNvSpPr>
              <a:spLocks/>
            </p:cNvSpPr>
            <p:nvPr/>
          </p:nvSpPr>
          <p:spPr bwMode="auto">
            <a:xfrm>
              <a:off x="2302269" y="2662712"/>
              <a:ext cx="27639" cy="15794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38" name="Freeform 533"/>
            <p:cNvSpPr>
              <a:spLocks/>
            </p:cNvSpPr>
            <p:nvPr/>
          </p:nvSpPr>
          <p:spPr bwMode="auto">
            <a:xfrm>
              <a:off x="2225932" y="2646918"/>
              <a:ext cx="57910" cy="27639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39" name="Freeform 534"/>
            <p:cNvSpPr>
              <a:spLocks/>
            </p:cNvSpPr>
            <p:nvPr/>
          </p:nvSpPr>
          <p:spPr bwMode="auto">
            <a:xfrm>
              <a:off x="2237779" y="2570581"/>
              <a:ext cx="60542" cy="30272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40" name="Freeform 535"/>
            <p:cNvSpPr>
              <a:spLocks/>
            </p:cNvSpPr>
            <p:nvPr/>
          </p:nvSpPr>
          <p:spPr bwMode="auto">
            <a:xfrm>
              <a:off x="2333857" y="2531097"/>
              <a:ext cx="123718" cy="119769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41" name="Freeform 536"/>
            <p:cNvSpPr>
              <a:spLocks/>
            </p:cNvSpPr>
            <p:nvPr/>
          </p:nvSpPr>
          <p:spPr bwMode="auto">
            <a:xfrm>
              <a:off x="2433884" y="2616646"/>
              <a:ext cx="31587" cy="38168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42" name="Freeform 537"/>
            <p:cNvSpPr>
              <a:spLocks/>
            </p:cNvSpPr>
            <p:nvPr/>
          </p:nvSpPr>
          <p:spPr bwMode="auto">
            <a:xfrm>
              <a:off x="2218037" y="2245493"/>
              <a:ext cx="11845" cy="22374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43" name="Freeform 538"/>
            <p:cNvSpPr>
              <a:spLocks/>
            </p:cNvSpPr>
            <p:nvPr/>
          </p:nvSpPr>
          <p:spPr bwMode="auto">
            <a:xfrm>
              <a:off x="2160127" y="2283662"/>
              <a:ext cx="11845" cy="11845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44" name="Freeform 539"/>
            <p:cNvSpPr>
              <a:spLocks/>
            </p:cNvSpPr>
            <p:nvPr/>
          </p:nvSpPr>
          <p:spPr bwMode="auto">
            <a:xfrm>
              <a:off x="1894265" y="2488981"/>
              <a:ext cx="26323" cy="15794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45" name="Freeform 540"/>
            <p:cNvSpPr>
              <a:spLocks/>
            </p:cNvSpPr>
            <p:nvPr/>
          </p:nvSpPr>
          <p:spPr bwMode="auto">
            <a:xfrm>
              <a:off x="1936381" y="2395535"/>
              <a:ext cx="23690" cy="23690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46" name="Freeform 541"/>
            <p:cNvSpPr>
              <a:spLocks/>
            </p:cNvSpPr>
            <p:nvPr/>
          </p:nvSpPr>
          <p:spPr bwMode="auto">
            <a:xfrm>
              <a:off x="1924536" y="2229699"/>
              <a:ext cx="23690" cy="27639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47" name="Freeform 542"/>
            <p:cNvSpPr>
              <a:spLocks/>
            </p:cNvSpPr>
            <p:nvPr/>
          </p:nvSpPr>
          <p:spPr bwMode="auto">
            <a:xfrm>
              <a:off x="1858729" y="2213906"/>
              <a:ext cx="46065" cy="23690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48" name="Freeform 543"/>
            <p:cNvSpPr>
              <a:spLocks/>
            </p:cNvSpPr>
            <p:nvPr/>
          </p:nvSpPr>
          <p:spPr bwMode="auto">
            <a:xfrm>
              <a:off x="1956123" y="2199428"/>
              <a:ext cx="26323" cy="10529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49" name="Freeform 544"/>
            <p:cNvSpPr>
              <a:spLocks/>
            </p:cNvSpPr>
            <p:nvPr/>
          </p:nvSpPr>
          <p:spPr bwMode="auto">
            <a:xfrm>
              <a:off x="1792921" y="2121776"/>
              <a:ext cx="131615" cy="92131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50" name="Freeform 545"/>
            <p:cNvSpPr>
              <a:spLocks/>
            </p:cNvSpPr>
            <p:nvPr/>
          </p:nvSpPr>
          <p:spPr bwMode="auto">
            <a:xfrm>
              <a:off x="1844252" y="2113878"/>
              <a:ext cx="26323" cy="19743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51" name="Freeform 546"/>
            <p:cNvSpPr>
              <a:spLocks/>
            </p:cNvSpPr>
            <p:nvPr/>
          </p:nvSpPr>
          <p:spPr bwMode="auto">
            <a:xfrm>
              <a:off x="1836354" y="2117827"/>
              <a:ext cx="14478" cy="19743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52" name="Freeform 547"/>
            <p:cNvSpPr>
              <a:spLocks/>
            </p:cNvSpPr>
            <p:nvPr/>
          </p:nvSpPr>
          <p:spPr bwMode="auto">
            <a:xfrm>
              <a:off x="1800818" y="2044124"/>
              <a:ext cx="11845" cy="23690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53" name="Freeform 548"/>
            <p:cNvSpPr>
              <a:spLocks/>
            </p:cNvSpPr>
            <p:nvPr/>
          </p:nvSpPr>
          <p:spPr bwMode="auto">
            <a:xfrm>
              <a:off x="1742908" y="1842754"/>
              <a:ext cx="555413" cy="406688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54" name="Freeform 549"/>
            <p:cNvSpPr>
              <a:spLocks/>
            </p:cNvSpPr>
            <p:nvPr/>
          </p:nvSpPr>
          <p:spPr bwMode="auto">
            <a:xfrm>
              <a:off x="2102215" y="2221804"/>
              <a:ext cx="23690" cy="7897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55" name="Freeform 550"/>
            <p:cNvSpPr>
              <a:spLocks/>
            </p:cNvSpPr>
            <p:nvPr/>
          </p:nvSpPr>
          <p:spPr bwMode="auto">
            <a:xfrm>
              <a:off x="2032460" y="2052021"/>
              <a:ext cx="31587" cy="7897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56" name="Freeform 551"/>
            <p:cNvSpPr>
              <a:spLocks/>
            </p:cNvSpPr>
            <p:nvPr/>
          </p:nvSpPr>
          <p:spPr bwMode="auto">
            <a:xfrm>
              <a:off x="1986395" y="2044124"/>
              <a:ext cx="46065" cy="38168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57" name="Freeform 552"/>
            <p:cNvSpPr>
              <a:spLocks/>
            </p:cNvSpPr>
            <p:nvPr/>
          </p:nvSpPr>
          <p:spPr bwMode="auto">
            <a:xfrm>
              <a:off x="1944278" y="2009904"/>
              <a:ext cx="26323" cy="14478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58" name="Freeform 553"/>
            <p:cNvSpPr>
              <a:spLocks/>
            </p:cNvSpPr>
            <p:nvPr/>
          </p:nvSpPr>
          <p:spPr bwMode="auto">
            <a:xfrm>
              <a:off x="1982447" y="2005955"/>
              <a:ext cx="23690" cy="11845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59" name="Freeform 554"/>
            <p:cNvSpPr>
              <a:spLocks/>
            </p:cNvSpPr>
            <p:nvPr/>
          </p:nvSpPr>
          <p:spPr bwMode="auto">
            <a:xfrm>
              <a:off x="1960072" y="1998059"/>
              <a:ext cx="18426" cy="7897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60" name="Freeform 555"/>
            <p:cNvSpPr>
              <a:spLocks/>
            </p:cNvSpPr>
            <p:nvPr/>
          </p:nvSpPr>
          <p:spPr bwMode="auto">
            <a:xfrm>
              <a:off x="1912691" y="1850650"/>
              <a:ext cx="101343" cy="43433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61" name="Freeform 556"/>
            <p:cNvSpPr>
              <a:spLocks/>
            </p:cNvSpPr>
            <p:nvPr/>
          </p:nvSpPr>
          <p:spPr bwMode="auto">
            <a:xfrm>
              <a:off x="1001919" y="2550840"/>
              <a:ext cx="111872" cy="73705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62" name="Freeform 557"/>
            <p:cNvSpPr>
              <a:spLocks/>
            </p:cNvSpPr>
            <p:nvPr/>
          </p:nvSpPr>
          <p:spPr bwMode="auto">
            <a:xfrm>
              <a:off x="913738" y="2465290"/>
              <a:ext cx="50013" cy="53962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63" name="Freeform 558"/>
            <p:cNvSpPr>
              <a:spLocks/>
            </p:cNvSpPr>
            <p:nvPr/>
          </p:nvSpPr>
          <p:spPr bwMode="auto">
            <a:xfrm>
              <a:off x="917687" y="2403431"/>
              <a:ext cx="15794" cy="15794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64" name="Freeform 559"/>
            <p:cNvSpPr>
              <a:spLocks/>
            </p:cNvSpPr>
            <p:nvPr/>
          </p:nvSpPr>
          <p:spPr bwMode="auto">
            <a:xfrm>
              <a:off x="897944" y="2385006"/>
              <a:ext cx="23690" cy="22374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65" name="Freeform 560"/>
            <p:cNvSpPr>
              <a:spLocks/>
            </p:cNvSpPr>
            <p:nvPr/>
          </p:nvSpPr>
          <p:spPr bwMode="auto">
            <a:xfrm>
              <a:off x="887415" y="2391586"/>
              <a:ext cx="14478" cy="23690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66" name="Freeform 561"/>
            <p:cNvSpPr>
              <a:spLocks/>
            </p:cNvSpPr>
            <p:nvPr/>
          </p:nvSpPr>
          <p:spPr bwMode="auto">
            <a:xfrm>
              <a:off x="863724" y="2369211"/>
              <a:ext cx="19742" cy="4211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67" name="Freeform 562"/>
            <p:cNvSpPr>
              <a:spLocks/>
            </p:cNvSpPr>
            <p:nvPr/>
          </p:nvSpPr>
          <p:spPr bwMode="auto">
            <a:xfrm>
              <a:off x="847930" y="2353417"/>
              <a:ext cx="27639" cy="27639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68" name="Freeform 563"/>
            <p:cNvSpPr>
              <a:spLocks/>
            </p:cNvSpPr>
            <p:nvPr/>
          </p:nvSpPr>
          <p:spPr bwMode="auto">
            <a:xfrm>
              <a:off x="875569" y="2353417"/>
              <a:ext cx="26323" cy="35536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69" name="Freeform 564"/>
            <p:cNvSpPr>
              <a:spLocks/>
            </p:cNvSpPr>
            <p:nvPr/>
          </p:nvSpPr>
          <p:spPr bwMode="auto">
            <a:xfrm>
              <a:off x="867672" y="2361314"/>
              <a:ext cx="11845" cy="3948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70" name="Freeform 565"/>
            <p:cNvSpPr>
              <a:spLocks/>
            </p:cNvSpPr>
            <p:nvPr/>
          </p:nvSpPr>
          <p:spPr bwMode="auto">
            <a:xfrm>
              <a:off x="496520" y="2365263"/>
              <a:ext cx="51329" cy="26323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71" name="Freeform 566"/>
            <p:cNvSpPr>
              <a:spLocks/>
            </p:cNvSpPr>
            <p:nvPr/>
          </p:nvSpPr>
          <p:spPr bwMode="auto">
            <a:xfrm>
              <a:off x="516262" y="2341572"/>
              <a:ext cx="31587" cy="27639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72" name="Freeform 567"/>
            <p:cNvSpPr>
              <a:spLocks/>
            </p:cNvSpPr>
            <p:nvPr/>
          </p:nvSpPr>
          <p:spPr bwMode="auto">
            <a:xfrm>
              <a:off x="296466" y="2446863"/>
              <a:ext cx="38168" cy="14478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73" name="Freeform 568"/>
            <p:cNvSpPr>
              <a:spLocks/>
            </p:cNvSpPr>
            <p:nvPr/>
          </p:nvSpPr>
          <p:spPr bwMode="auto">
            <a:xfrm>
              <a:off x="250401" y="2469238"/>
              <a:ext cx="22374" cy="19743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74" name="Freeform 569"/>
            <p:cNvSpPr>
              <a:spLocks/>
            </p:cNvSpPr>
            <p:nvPr/>
          </p:nvSpPr>
          <p:spPr bwMode="auto">
            <a:xfrm>
              <a:off x="1562596" y="1990161"/>
              <a:ext cx="80285" cy="50013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75" name="Freeform 570"/>
            <p:cNvSpPr>
              <a:spLocks/>
            </p:cNvSpPr>
            <p:nvPr/>
          </p:nvSpPr>
          <p:spPr bwMode="auto">
            <a:xfrm>
              <a:off x="1534958" y="2013852"/>
              <a:ext cx="19742" cy="14478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76" name="Freeform 571"/>
            <p:cNvSpPr>
              <a:spLocks/>
            </p:cNvSpPr>
            <p:nvPr/>
          </p:nvSpPr>
          <p:spPr bwMode="auto">
            <a:xfrm>
              <a:off x="1511267" y="2028329"/>
              <a:ext cx="7897" cy="7897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77" name="Freeform 572"/>
            <p:cNvSpPr>
              <a:spLocks/>
            </p:cNvSpPr>
            <p:nvPr/>
          </p:nvSpPr>
          <p:spPr bwMode="auto">
            <a:xfrm>
              <a:off x="1179598" y="1866444"/>
              <a:ext cx="355359" cy="173731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78" name="Freeform 573"/>
            <p:cNvSpPr>
              <a:spLocks/>
            </p:cNvSpPr>
            <p:nvPr/>
          </p:nvSpPr>
          <p:spPr bwMode="auto">
            <a:xfrm>
              <a:off x="1415189" y="1850650"/>
              <a:ext cx="53962" cy="35536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79" name="Freeform 574"/>
            <p:cNvSpPr>
              <a:spLocks/>
            </p:cNvSpPr>
            <p:nvPr/>
          </p:nvSpPr>
          <p:spPr bwMode="auto">
            <a:xfrm>
              <a:off x="1500738" y="1834856"/>
              <a:ext cx="122401" cy="113189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80" name="Freeform 575"/>
            <p:cNvSpPr>
              <a:spLocks/>
            </p:cNvSpPr>
            <p:nvPr/>
          </p:nvSpPr>
          <p:spPr bwMode="auto">
            <a:xfrm>
              <a:off x="1631036" y="1834856"/>
              <a:ext cx="107923" cy="85549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81" name="Freeform 576"/>
            <p:cNvSpPr>
              <a:spLocks/>
            </p:cNvSpPr>
            <p:nvPr/>
          </p:nvSpPr>
          <p:spPr bwMode="auto">
            <a:xfrm>
              <a:off x="1053249" y="1824327"/>
              <a:ext cx="207951" cy="127666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82" name="Freeform 577"/>
            <p:cNvSpPr>
              <a:spLocks/>
            </p:cNvSpPr>
            <p:nvPr/>
          </p:nvSpPr>
          <p:spPr bwMode="auto">
            <a:xfrm>
              <a:off x="1457305" y="1788791"/>
              <a:ext cx="27639" cy="15794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83" name="Freeform 578"/>
            <p:cNvSpPr>
              <a:spLocks/>
            </p:cNvSpPr>
            <p:nvPr/>
          </p:nvSpPr>
          <p:spPr bwMode="auto">
            <a:xfrm>
              <a:off x="1219083" y="1719036"/>
              <a:ext cx="231641" cy="10924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84" name="Freeform 579"/>
            <p:cNvSpPr>
              <a:spLocks/>
            </p:cNvSpPr>
            <p:nvPr/>
          </p:nvSpPr>
          <p:spPr bwMode="auto">
            <a:xfrm>
              <a:off x="1179598" y="1762469"/>
              <a:ext cx="39484" cy="26323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85" name="Freeform 580"/>
            <p:cNvSpPr>
              <a:spLocks/>
            </p:cNvSpPr>
            <p:nvPr/>
          </p:nvSpPr>
          <p:spPr bwMode="auto">
            <a:xfrm>
              <a:off x="1111159" y="1704559"/>
              <a:ext cx="142144" cy="65808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86" name="Freeform 581"/>
            <p:cNvSpPr>
              <a:spLocks/>
            </p:cNvSpPr>
            <p:nvPr/>
          </p:nvSpPr>
          <p:spPr bwMode="auto">
            <a:xfrm>
              <a:off x="1265148" y="1730880"/>
              <a:ext cx="30271" cy="7897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87" name="Freeform 582"/>
            <p:cNvSpPr>
              <a:spLocks/>
            </p:cNvSpPr>
            <p:nvPr/>
          </p:nvSpPr>
          <p:spPr bwMode="auto">
            <a:xfrm>
              <a:off x="1291471" y="1676920"/>
              <a:ext cx="81601" cy="38168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88" name="Freeform 583"/>
            <p:cNvSpPr>
              <a:spLocks/>
            </p:cNvSpPr>
            <p:nvPr/>
          </p:nvSpPr>
          <p:spPr bwMode="auto">
            <a:xfrm>
              <a:off x="1257251" y="1684816"/>
              <a:ext cx="30271" cy="15794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89" name="Freeform 584"/>
            <p:cNvSpPr>
              <a:spLocks/>
            </p:cNvSpPr>
            <p:nvPr/>
          </p:nvSpPr>
          <p:spPr bwMode="auto">
            <a:xfrm>
              <a:off x="1299368" y="1649280"/>
              <a:ext cx="81601" cy="27639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90" name="Freeform 585"/>
            <p:cNvSpPr>
              <a:spLocks/>
            </p:cNvSpPr>
            <p:nvPr/>
          </p:nvSpPr>
          <p:spPr bwMode="auto">
            <a:xfrm>
              <a:off x="1496789" y="1730880"/>
              <a:ext cx="107923" cy="73705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91" name="Freeform 586"/>
            <p:cNvSpPr>
              <a:spLocks/>
            </p:cNvSpPr>
            <p:nvPr/>
          </p:nvSpPr>
          <p:spPr bwMode="auto">
            <a:xfrm>
              <a:off x="1484944" y="1766417"/>
              <a:ext cx="34220" cy="10529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92" name="Freeform 587"/>
            <p:cNvSpPr>
              <a:spLocks/>
            </p:cNvSpPr>
            <p:nvPr/>
          </p:nvSpPr>
          <p:spPr bwMode="auto">
            <a:xfrm>
              <a:off x="1477047" y="1762469"/>
              <a:ext cx="31587" cy="7897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93" name="Freeform 588"/>
            <p:cNvSpPr>
              <a:spLocks/>
            </p:cNvSpPr>
            <p:nvPr/>
          </p:nvSpPr>
          <p:spPr bwMode="auto">
            <a:xfrm>
              <a:off x="1461253" y="1750623"/>
              <a:ext cx="39484" cy="19743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94" name="Freeform 589"/>
            <p:cNvSpPr>
              <a:spLocks/>
            </p:cNvSpPr>
            <p:nvPr/>
          </p:nvSpPr>
          <p:spPr bwMode="auto">
            <a:xfrm>
              <a:off x="1465202" y="1734830"/>
              <a:ext cx="27639" cy="19743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95" name="Freeform 590"/>
            <p:cNvSpPr>
              <a:spLocks/>
            </p:cNvSpPr>
            <p:nvPr/>
          </p:nvSpPr>
          <p:spPr bwMode="auto">
            <a:xfrm>
              <a:off x="1427034" y="1688764"/>
              <a:ext cx="46065" cy="34221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96" name="Freeform 591"/>
            <p:cNvSpPr>
              <a:spLocks/>
            </p:cNvSpPr>
            <p:nvPr/>
          </p:nvSpPr>
          <p:spPr bwMode="auto">
            <a:xfrm>
              <a:off x="1500738" y="1684816"/>
              <a:ext cx="34220" cy="11845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97" name="Freeform 592"/>
            <p:cNvSpPr>
              <a:spLocks/>
            </p:cNvSpPr>
            <p:nvPr/>
          </p:nvSpPr>
          <p:spPr bwMode="auto">
            <a:xfrm>
              <a:off x="1434930" y="1622957"/>
              <a:ext cx="138195" cy="73705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98" name="Freeform 593"/>
            <p:cNvSpPr>
              <a:spLocks/>
            </p:cNvSpPr>
            <p:nvPr/>
          </p:nvSpPr>
          <p:spPr bwMode="auto">
            <a:xfrm>
              <a:off x="1542854" y="1587421"/>
              <a:ext cx="42116" cy="19743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699" name="Freeform 594"/>
            <p:cNvSpPr>
              <a:spLocks/>
            </p:cNvSpPr>
            <p:nvPr/>
          </p:nvSpPr>
          <p:spPr bwMode="auto">
            <a:xfrm>
              <a:off x="1577074" y="1649280"/>
              <a:ext cx="77652" cy="43433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00" name="Freeform 595"/>
            <p:cNvSpPr>
              <a:spLocks/>
            </p:cNvSpPr>
            <p:nvPr/>
          </p:nvSpPr>
          <p:spPr bwMode="auto">
            <a:xfrm>
              <a:off x="1620507" y="1688764"/>
              <a:ext cx="68439" cy="19743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01" name="Freeform 596"/>
            <p:cNvSpPr>
              <a:spLocks/>
            </p:cNvSpPr>
            <p:nvPr/>
          </p:nvSpPr>
          <p:spPr bwMode="auto">
            <a:xfrm>
              <a:off x="1616559" y="1776946"/>
              <a:ext cx="64491" cy="43433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02" name="Freeform 597"/>
            <p:cNvSpPr>
              <a:spLocks/>
            </p:cNvSpPr>
            <p:nvPr/>
          </p:nvSpPr>
          <p:spPr bwMode="auto">
            <a:xfrm>
              <a:off x="1646830" y="1766417"/>
              <a:ext cx="15794" cy="10529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03" name="Freeform 598"/>
            <p:cNvSpPr>
              <a:spLocks/>
            </p:cNvSpPr>
            <p:nvPr/>
          </p:nvSpPr>
          <p:spPr bwMode="auto">
            <a:xfrm>
              <a:off x="1716585" y="1696661"/>
              <a:ext cx="34220" cy="22374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04" name="Freeform 599"/>
            <p:cNvSpPr>
              <a:spLocks/>
            </p:cNvSpPr>
            <p:nvPr/>
          </p:nvSpPr>
          <p:spPr bwMode="auto">
            <a:xfrm>
              <a:off x="1735011" y="1730880"/>
              <a:ext cx="11845" cy="15794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05" name="Freeform 600"/>
            <p:cNvSpPr>
              <a:spLocks/>
            </p:cNvSpPr>
            <p:nvPr/>
          </p:nvSpPr>
          <p:spPr bwMode="auto">
            <a:xfrm>
              <a:off x="1608661" y="1719036"/>
              <a:ext cx="343514" cy="105292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06" name="Freeform 601"/>
            <p:cNvSpPr>
              <a:spLocks/>
            </p:cNvSpPr>
            <p:nvPr/>
          </p:nvSpPr>
          <p:spPr bwMode="auto">
            <a:xfrm>
              <a:off x="1616559" y="1537408"/>
              <a:ext cx="227693" cy="143460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07" name="Freeform 602"/>
            <p:cNvSpPr>
              <a:spLocks/>
            </p:cNvSpPr>
            <p:nvPr/>
          </p:nvSpPr>
          <p:spPr bwMode="auto">
            <a:xfrm>
              <a:off x="1708688" y="1449227"/>
              <a:ext cx="601478" cy="313242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08" name="Freeform 604"/>
            <p:cNvSpPr>
              <a:spLocks/>
            </p:cNvSpPr>
            <p:nvPr/>
          </p:nvSpPr>
          <p:spPr bwMode="auto">
            <a:xfrm>
              <a:off x="1990344" y="1622957"/>
              <a:ext cx="53962" cy="19743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09" name="Freeform 605"/>
            <p:cNvSpPr>
              <a:spLocks/>
            </p:cNvSpPr>
            <p:nvPr/>
          </p:nvSpPr>
          <p:spPr bwMode="auto">
            <a:xfrm>
              <a:off x="1840303" y="1638750"/>
              <a:ext cx="22375" cy="7897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10" name="Freeform 606"/>
            <p:cNvSpPr>
              <a:spLocks/>
            </p:cNvSpPr>
            <p:nvPr/>
          </p:nvSpPr>
          <p:spPr bwMode="auto">
            <a:xfrm>
              <a:off x="1940330" y="1758520"/>
              <a:ext cx="22375" cy="11846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11" name="Freeform 607"/>
            <p:cNvSpPr>
              <a:spLocks/>
            </p:cNvSpPr>
            <p:nvPr/>
          </p:nvSpPr>
          <p:spPr bwMode="auto">
            <a:xfrm>
              <a:off x="628134" y="2295507"/>
              <a:ext cx="19742" cy="15794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12" name="Freeform 608"/>
            <p:cNvSpPr>
              <a:spLocks/>
            </p:cNvSpPr>
            <p:nvPr/>
          </p:nvSpPr>
          <p:spPr bwMode="auto">
            <a:xfrm>
              <a:off x="655774" y="2291558"/>
              <a:ext cx="3949" cy="3949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13" name="Freeform 609"/>
            <p:cNvSpPr>
              <a:spLocks/>
            </p:cNvSpPr>
            <p:nvPr/>
          </p:nvSpPr>
          <p:spPr bwMode="auto">
            <a:xfrm>
              <a:off x="262246" y="2295507"/>
              <a:ext cx="26323" cy="23690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14" name="Freeform 610"/>
            <p:cNvSpPr>
              <a:spLocks/>
            </p:cNvSpPr>
            <p:nvPr/>
          </p:nvSpPr>
          <p:spPr bwMode="auto">
            <a:xfrm>
              <a:off x="5941406" y="3668245"/>
              <a:ext cx="7897" cy="3949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15" name="Freeform 611"/>
            <p:cNvSpPr>
              <a:spLocks/>
            </p:cNvSpPr>
            <p:nvPr/>
          </p:nvSpPr>
          <p:spPr bwMode="auto">
            <a:xfrm>
              <a:off x="5891393" y="3660348"/>
              <a:ext cx="7897" cy="7897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16" name="Freeform 612"/>
            <p:cNvSpPr>
              <a:spLocks/>
            </p:cNvSpPr>
            <p:nvPr/>
          </p:nvSpPr>
          <p:spPr bwMode="auto">
            <a:xfrm>
              <a:off x="6065124" y="4348692"/>
              <a:ext cx="26323" cy="19743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17" name="Rectangle 613"/>
            <p:cNvSpPr>
              <a:spLocks noChangeArrowheads="1"/>
            </p:cNvSpPr>
            <p:nvPr/>
          </p:nvSpPr>
          <p:spPr bwMode="auto">
            <a:xfrm>
              <a:off x="3788196" y="2040175"/>
              <a:ext cx="1317" cy="1317"/>
            </a:xfrm>
            <a:prstGeom prst="rect">
              <a:avLst/>
            </a:pr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18" name="Freeform 614"/>
            <p:cNvSpPr>
              <a:spLocks/>
            </p:cNvSpPr>
            <p:nvPr/>
          </p:nvSpPr>
          <p:spPr bwMode="auto">
            <a:xfrm>
              <a:off x="2468103" y="4232872"/>
              <a:ext cx="39484" cy="34221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19" name="Freeform 615"/>
            <p:cNvSpPr>
              <a:spLocks/>
            </p:cNvSpPr>
            <p:nvPr/>
          </p:nvSpPr>
          <p:spPr bwMode="auto">
            <a:xfrm>
              <a:off x="1874523" y="2674557"/>
              <a:ext cx="27639" cy="11846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20" name="Freeform 616"/>
            <p:cNvSpPr>
              <a:spLocks/>
            </p:cNvSpPr>
            <p:nvPr/>
          </p:nvSpPr>
          <p:spPr bwMode="auto">
            <a:xfrm>
              <a:off x="2148280" y="4754064"/>
              <a:ext cx="69756" cy="61859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21" name="Freeform 617"/>
            <p:cNvSpPr>
              <a:spLocks/>
            </p:cNvSpPr>
            <p:nvPr/>
          </p:nvSpPr>
          <p:spPr bwMode="auto">
            <a:xfrm>
              <a:off x="2074577" y="4746169"/>
              <a:ext cx="115821" cy="89497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22" name="Freeform 618"/>
            <p:cNvSpPr>
              <a:spLocks/>
            </p:cNvSpPr>
            <p:nvPr/>
          </p:nvSpPr>
          <p:spPr bwMode="auto">
            <a:xfrm>
              <a:off x="2056150" y="3405016"/>
              <a:ext cx="293501" cy="213215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23" name="Freeform 619"/>
            <p:cNvSpPr>
              <a:spLocks/>
            </p:cNvSpPr>
            <p:nvPr/>
          </p:nvSpPr>
          <p:spPr bwMode="auto">
            <a:xfrm>
              <a:off x="2291740" y="3462927"/>
              <a:ext cx="100026" cy="147408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24" name="Freeform 620"/>
            <p:cNvSpPr>
              <a:spLocks/>
            </p:cNvSpPr>
            <p:nvPr/>
          </p:nvSpPr>
          <p:spPr bwMode="auto">
            <a:xfrm>
              <a:off x="2356231" y="3508992"/>
              <a:ext cx="85549" cy="89497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25" name="Freeform 621"/>
            <p:cNvSpPr>
              <a:spLocks/>
            </p:cNvSpPr>
            <p:nvPr/>
          </p:nvSpPr>
          <p:spPr bwMode="auto">
            <a:xfrm>
              <a:off x="2425987" y="3516890"/>
              <a:ext cx="61859" cy="6975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26" name="Freeform 622"/>
            <p:cNvSpPr>
              <a:spLocks/>
            </p:cNvSpPr>
            <p:nvPr/>
          </p:nvSpPr>
          <p:spPr bwMode="auto">
            <a:xfrm>
              <a:off x="1874523" y="3385275"/>
              <a:ext cx="311927" cy="325088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27" name="Freeform 623"/>
            <p:cNvSpPr>
              <a:spLocks/>
            </p:cNvSpPr>
            <p:nvPr/>
          </p:nvSpPr>
          <p:spPr bwMode="auto">
            <a:xfrm>
              <a:off x="1916639" y="3602438"/>
              <a:ext cx="107923" cy="127667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28" name="Freeform 624"/>
            <p:cNvSpPr>
              <a:spLocks/>
            </p:cNvSpPr>
            <p:nvPr/>
          </p:nvSpPr>
          <p:spPr bwMode="auto">
            <a:xfrm>
              <a:off x="1904794" y="3626129"/>
              <a:ext cx="247435" cy="367205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29" name="Freeform 625"/>
            <p:cNvSpPr>
              <a:spLocks/>
            </p:cNvSpPr>
            <p:nvPr/>
          </p:nvSpPr>
          <p:spPr bwMode="auto">
            <a:xfrm>
              <a:off x="2014034" y="3969643"/>
              <a:ext cx="168466" cy="819959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30" name="Freeform 626"/>
            <p:cNvSpPr>
              <a:spLocks/>
            </p:cNvSpPr>
            <p:nvPr/>
          </p:nvSpPr>
          <p:spPr bwMode="auto">
            <a:xfrm>
              <a:off x="2128538" y="3811705"/>
              <a:ext cx="247435" cy="269810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31" name="Freeform 627"/>
            <p:cNvSpPr>
              <a:spLocks/>
            </p:cNvSpPr>
            <p:nvPr/>
          </p:nvSpPr>
          <p:spPr bwMode="auto">
            <a:xfrm>
              <a:off x="2268050" y="4003862"/>
              <a:ext cx="173731" cy="171099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32" name="Freeform 628"/>
            <p:cNvSpPr>
              <a:spLocks noEditPoints="1"/>
            </p:cNvSpPr>
            <p:nvPr/>
          </p:nvSpPr>
          <p:spPr bwMode="auto">
            <a:xfrm>
              <a:off x="2048254" y="3528734"/>
              <a:ext cx="767311" cy="777842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33" name="Freeform 629"/>
            <p:cNvSpPr>
              <a:spLocks/>
            </p:cNvSpPr>
            <p:nvPr/>
          </p:nvSpPr>
          <p:spPr bwMode="auto">
            <a:xfrm>
              <a:off x="2345702" y="4224975"/>
              <a:ext cx="103975" cy="107924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34" name="Freeform 630"/>
            <p:cNvSpPr>
              <a:spLocks/>
            </p:cNvSpPr>
            <p:nvPr/>
          </p:nvSpPr>
          <p:spPr bwMode="auto">
            <a:xfrm>
              <a:off x="2048254" y="4055192"/>
              <a:ext cx="397475" cy="690976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35" name="Freeform 631"/>
            <p:cNvSpPr>
              <a:spLocks/>
            </p:cNvSpPr>
            <p:nvPr/>
          </p:nvSpPr>
          <p:spPr bwMode="auto">
            <a:xfrm>
              <a:off x="1790289" y="3327365"/>
              <a:ext cx="84234" cy="93446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36" name="Freeform 632"/>
            <p:cNvSpPr>
              <a:spLocks/>
            </p:cNvSpPr>
            <p:nvPr/>
          </p:nvSpPr>
          <p:spPr bwMode="auto">
            <a:xfrm>
              <a:off x="1816613" y="3412913"/>
              <a:ext cx="65807" cy="57910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37" name="Freeform 633"/>
            <p:cNvSpPr>
              <a:spLocks/>
            </p:cNvSpPr>
            <p:nvPr/>
          </p:nvSpPr>
          <p:spPr bwMode="auto">
            <a:xfrm>
              <a:off x="1742908" y="3347106"/>
              <a:ext cx="43433" cy="34221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38" name="Freeform 634"/>
            <p:cNvSpPr>
              <a:spLocks/>
            </p:cNvSpPr>
            <p:nvPr/>
          </p:nvSpPr>
          <p:spPr bwMode="auto">
            <a:xfrm>
              <a:off x="1696843" y="3277352"/>
              <a:ext cx="77654" cy="89497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39" name="Freeform 635"/>
            <p:cNvSpPr>
              <a:spLocks/>
            </p:cNvSpPr>
            <p:nvPr/>
          </p:nvSpPr>
          <p:spPr bwMode="auto">
            <a:xfrm>
              <a:off x="1226980" y="2972006"/>
              <a:ext cx="577788" cy="371153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40" name="Freeform 636"/>
            <p:cNvSpPr>
              <a:spLocks/>
            </p:cNvSpPr>
            <p:nvPr/>
          </p:nvSpPr>
          <p:spPr bwMode="auto">
            <a:xfrm>
              <a:off x="1754754" y="3316836"/>
              <a:ext cx="115821" cy="61859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41" name="Freeform 637"/>
            <p:cNvSpPr>
              <a:spLocks/>
            </p:cNvSpPr>
            <p:nvPr/>
          </p:nvSpPr>
          <p:spPr bwMode="auto">
            <a:xfrm>
              <a:off x="1754754" y="3265506"/>
              <a:ext cx="27639" cy="57910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42" name="Freeform 638"/>
            <p:cNvSpPr>
              <a:spLocks/>
            </p:cNvSpPr>
            <p:nvPr/>
          </p:nvSpPr>
          <p:spPr bwMode="auto">
            <a:xfrm>
              <a:off x="2044304" y="3231285"/>
              <a:ext cx="50013" cy="4211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43" name="Freeform 639"/>
            <p:cNvSpPr>
              <a:spLocks/>
            </p:cNvSpPr>
            <p:nvPr/>
          </p:nvSpPr>
          <p:spPr bwMode="auto">
            <a:xfrm>
              <a:off x="2090370" y="3231285"/>
              <a:ext cx="69756" cy="57910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44" name="Freeform 640"/>
            <p:cNvSpPr>
              <a:spLocks/>
            </p:cNvSpPr>
            <p:nvPr/>
          </p:nvSpPr>
          <p:spPr bwMode="auto">
            <a:xfrm>
              <a:off x="230659" y="1944096"/>
              <a:ext cx="748887" cy="502767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45" name="Freeform 641"/>
            <p:cNvSpPr>
              <a:spLocks/>
            </p:cNvSpPr>
            <p:nvPr/>
          </p:nvSpPr>
          <p:spPr bwMode="auto">
            <a:xfrm>
              <a:off x="1075623" y="2585058"/>
              <a:ext cx="1114774" cy="552781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46" name="Freeform 642"/>
            <p:cNvSpPr>
              <a:spLocks noEditPoints="1"/>
            </p:cNvSpPr>
            <p:nvPr/>
          </p:nvSpPr>
          <p:spPr bwMode="auto">
            <a:xfrm>
              <a:off x="763697" y="1920406"/>
              <a:ext cx="1646496" cy="846282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47" name="Freeform 643"/>
            <p:cNvSpPr>
              <a:spLocks/>
            </p:cNvSpPr>
            <p:nvPr/>
          </p:nvSpPr>
          <p:spPr bwMode="auto">
            <a:xfrm>
              <a:off x="5809793" y="3803809"/>
              <a:ext cx="39484" cy="34221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48" name="Freeform 644"/>
            <p:cNvSpPr>
              <a:spLocks/>
            </p:cNvSpPr>
            <p:nvPr/>
          </p:nvSpPr>
          <p:spPr bwMode="auto">
            <a:xfrm>
              <a:off x="5841380" y="3795912"/>
              <a:ext cx="50013" cy="18426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49" name="Freeform 645"/>
            <p:cNvSpPr>
              <a:spLocks/>
            </p:cNvSpPr>
            <p:nvPr/>
          </p:nvSpPr>
          <p:spPr bwMode="auto">
            <a:xfrm>
              <a:off x="3714492" y="2542942"/>
              <a:ext cx="119770" cy="65808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50" name="Freeform 646"/>
            <p:cNvSpPr>
              <a:spLocks/>
            </p:cNvSpPr>
            <p:nvPr/>
          </p:nvSpPr>
          <p:spPr bwMode="auto">
            <a:xfrm>
              <a:off x="3660530" y="2596904"/>
              <a:ext cx="143459" cy="61859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51" name="Freeform 647"/>
            <p:cNvSpPr>
              <a:spLocks/>
            </p:cNvSpPr>
            <p:nvPr/>
          </p:nvSpPr>
          <p:spPr bwMode="auto">
            <a:xfrm>
              <a:off x="3610516" y="2642969"/>
              <a:ext cx="219796" cy="213215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52" name="Freeform 648"/>
            <p:cNvSpPr>
              <a:spLocks/>
            </p:cNvSpPr>
            <p:nvPr/>
          </p:nvSpPr>
          <p:spPr bwMode="auto">
            <a:xfrm>
              <a:off x="3738182" y="2654814"/>
              <a:ext cx="103975" cy="97395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53" name="Freeform 649"/>
            <p:cNvSpPr>
              <a:spLocks/>
            </p:cNvSpPr>
            <p:nvPr/>
          </p:nvSpPr>
          <p:spPr bwMode="auto">
            <a:xfrm>
              <a:off x="3382823" y="2542942"/>
              <a:ext cx="255332" cy="21979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54" name="Freeform 650"/>
            <p:cNvSpPr>
              <a:spLocks/>
            </p:cNvSpPr>
            <p:nvPr/>
          </p:nvSpPr>
          <p:spPr bwMode="auto">
            <a:xfrm>
              <a:off x="3594722" y="2628492"/>
              <a:ext cx="85549" cy="57910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55" name="Freeform 651"/>
            <p:cNvSpPr>
              <a:spLocks/>
            </p:cNvSpPr>
            <p:nvPr/>
          </p:nvSpPr>
          <p:spPr bwMode="auto">
            <a:xfrm>
              <a:off x="3522335" y="2535045"/>
              <a:ext cx="80285" cy="50013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56" name="Freeform 652"/>
            <p:cNvSpPr>
              <a:spLocks/>
            </p:cNvSpPr>
            <p:nvPr/>
          </p:nvSpPr>
          <p:spPr bwMode="auto">
            <a:xfrm>
              <a:off x="3588142" y="2570581"/>
              <a:ext cx="14478" cy="14478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57" name="Freeform 653"/>
            <p:cNvSpPr>
              <a:spLocks/>
            </p:cNvSpPr>
            <p:nvPr/>
          </p:nvSpPr>
          <p:spPr bwMode="auto">
            <a:xfrm>
              <a:off x="3540761" y="2481083"/>
              <a:ext cx="77654" cy="6975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58" name="Freeform 654"/>
            <p:cNvSpPr>
              <a:spLocks/>
            </p:cNvSpPr>
            <p:nvPr/>
          </p:nvSpPr>
          <p:spPr bwMode="auto">
            <a:xfrm>
              <a:off x="3634206" y="2365262"/>
              <a:ext cx="57910" cy="85549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59" name="Freeform 655"/>
            <p:cNvSpPr>
              <a:spLocks/>
            </p:cNvSpPr>
            <p:nvPr/>
          </p:nvSpPr>
          <p:spPr bwMode="auto">
            <a:xfrm>
              <a:off x="3592090" y="2442916"/>
              <a:ext cx="172415" cy="200054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60" name="Freeform 656"/>
            <p:cNvSpPr>
              <a:spLocks/>
            </p:cNvSpPr>
            <p:nvPr/>
          </p:nvSpPr>
          <p:spPr bwMode="auto">
            <a:xfrm>
              <a:off x="3896120" y="2504774"/>
              <a:ext cx="343514" cy="204003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61" name="Freeform 657"/>
            <p:cNvSpPr>
              <a:spLocks/>
            </p:cNvSpPr>
            <p:nvPr/>
          </p:nvSpPr>
          <p:spPr bwMode="auto">
            <a:xfrm>
              <a:off x="3788196" y="2581110"/>
              <a:ext cx="115821" cy="47381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62" name="Freeform 658"/>
            <p:cNvSpPr>
              <a:spLocks/>
            </p:cNvSpPr>
            <p:nvPr/>
          </p:nvSpPr>
          <p:spPr bwMode="auto">
            <a:xfrm>
              <a:off x="3915861" y="2407379"/>
              <a:ext cx="181628" cy="13556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63" name="Freeform 659"/>
            <p:cNvSpPr>
              <a:spLocks/>
            </p:cNvSpPr>
            <p:nvPr/>
          </p:nvSpPr>
          <p:spPr bwMode="auto">
            <a:xfrm>
              <a:off x="3873745" y="2399482"/>
              <a:ext cx="111872" cy="73705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64" name="Freeform 660"/>
            <p:cNvSpPr>
              <a:spLocks/>
            </p:cNvSpPr>
            <p:nvPr/>
          </p:nvSpPr>
          <p:spPr bwMode="auto">
            <a:xfrm>
              <a:off x="3873745" y="2353417"/>
              <a:ext cx="138196" cy="6975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65" name="Freeform 661"/>
            <p:cNvSpPr>
              <a:spLocks/>
            </p:cNvSpPr>
            <p:nvPr/>
          </p:nvSpPr>
          <p:spPr bwMode="auto">
            <a:xfrm>
              <a:off x="3915861" y="2311301"/>
              <a:ext cx="92131" cy="57910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66" name="Freeform 662"/>
            <p:cNvSpPr>
              <a:spLocks/>
            </p:cNvSpPr>
            <p:nvPr/>
          </p:nvSpPr>
          <p:spPr bwMode="auto">
            <a:xfrm>
              <a:off x="3846107" y="2431070"/>
              <a:ext cx="61859" cy="30272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67" name="Freeform 663"/>
            <p:cNvSpPr>
              <a:spLocks/>
            </p:cNvSpPr>
            <p:nvPr/>
          </p:nvSpPr>
          <p:spPr bwMode="auto">
            <a:xfrm>
              <a:off x="3750027" y="2438966"/>
              <a:ext cx="184260" cy="161886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68" name="Freeform 664"/>
            <p:cNvSpPr>
              <a:spLocks/>
            </p:cNvSpPr>
            <p:nvPr/>
          </p:nvSpPr>
          <p:spPr bwMode="auto">
            <a:xfrm>
              <a:off x="3861899" y="2608750"/>
              <a:ext cx="177680" cy="115821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69" name="Freeform 665"/>
            <p:cNvSpPr>
              <a:spLocks/>
            </p:cNvSpPr>
            <p:nvPr/>
          </p:nvSpPr>
          <p:spPr bwMode="auto">
            <a:xfrm>
              <a:off x="3985617" y="2604801"/>
              <a:ext cx="64491" cy="77654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70" name="Freeform 666"/>
            <p:cNvSpPr>
              <a:spLocks/>
            </p:cNvSpPr>
            <p:nvPr/>
          </p:nvSpPr>
          <p:spPr bwMode="auto">
            <a:xfrm>
              <a:off x="4011940" y="2646917"/>
              <a:ext cx="38168" cy="39484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71" name="Freeform 667"/>
            <p:cNvSpPr>
              <a:spLocks/>
            </p:cNvSpPr>
            <p:nvPr/>
          </p:nvSpPr>
          <p:spPr bwMode="auto">
            <a:xfrm>
              <a:off x="3896120" y="2708776"/>
              <a:ext cx="123718" cy="73705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72" name="Freeform 668"/>
            <p:cNvSpPr>
              <a:spLocks/>
            </p:cNvSpPr>
            <p:nvPr/>
          </p:nvSpPr>
          <p:spPr bwMode="auto">
            <a:xfrm>
              <a:off x="3776350" y="2690350"/>
              <a:ext cx="69756" cy="57910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73" name="Freeform 669"/>
            <p:cNvSpPr>
              <a:spLocks/>
            </p:cNvSpPr>
            <p:nvPr/>
          </p:nvSpPr>
          <p:spPr bwMode="auto">
            <a:xfrm>
              <a:off x="3826363" y="2662711"/>
              <a:ext cx="85549" cy="103975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74" name="Freeform 670"/>
            <p:cNvSpPr>
              <a:spLocks/>
            </p:cNvSpPr>
            <p:nvPr/>
          </p:nvSpPr>
          <p:spPr bwMode="auto">
            <a:xfrm>
              <a:off x="3780299" y="2600853"/>
              <a:ext cx="135564" cy="73705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75" name="Freeform 671"/>
            <p:cNvSpPr>
              <a:spLocks/>
            </p:cNvSpPr>
            <p:nvPr/>
          </p:nvSpPr>
          <p:spPr bwMode="auto">
            <a:xfrm>
              <a:off x="3857950" y="2766687"/>
              <a:ext cx="119770" cy="123718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76" name="Freeform 672"/>
            <p:cNvSpPr>
              <a:spLocks/>
            </p:cNvSpPr>
            <p:nvPr/>
          </p:nvSpPr>
          <p:spPr bwMode="auto">
            <a:xfrm>
              <a:off x="3965875" y="2760105"/>
              <a:ext cx="57910" cy="38168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77" name="Freeform 673"/>
            <p:cNvSpPr>
              <a:spLocks/>
            </p:cNvSpPr>
            <p:nvPr/>
          </p:nvSpPr>
          <p:spPr bwMode="auto">
            <a:xfrm>
              <a:off x="3842158" y="2748261"/>
              <a:ext cx="34220" cy="6975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78" name="Freeform 674"/>
            <p:cNvSpPr>
              <a:spLocks/>
            </p:cNvSpPr>
            <p:nvPr/>
          </p:nvSpPr>
          <p:spPr bwMode="auto">
            <a:xfrm>
              <a:off x="3861899" y="2756158"/>
              <a:ext cx="50013" cy="34221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79" name="Freeform 675"/>
            <p:cNvSpPr>
              <a:spLocks/>
            </p:cNvSpPr>
            <p:nvPr/>
          </p:nvSpPr>
          <p:spPr bwMode="auto">
            <a:xfrm>
              <a:off x="4285698" y="2778531"/>
              <a:ext cx="73705" cy="61859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80" name="Freeform 676"/>
            <p:cNvSpPr>
              <a:spLocks/>
            </p:cNvSpPr>
            <p:nvPr/>
          </p:nvSpPr>
          <p:spPr bwMode="auto">
            <a:xfrm>
              <a:off x="4313337" y="2810119"/>
              <a:ext cx="381682" cy="323771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81" name="Freeform 677"/>
            <p:cNvSpPr>
              <a:spLocks/>
            </p:cNvSpPr>
            <p:nvPr/>
          </p:nvSpPr>
          <p:spPr bwMode="auto">
            <a:xfrm>
              <a:off x="4321234" y="2814068"/>
              <a:ext cx="30272" cy="22375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82" name="Freeform 678"/>
            <p:cNvSpPr>
              <a:spLocks/>
            </p:cNvSpPr>
            <p:nvPr/>
          </p:nvSpPr>
          <p:spPr bwMode="auto">
            <a:xfrm>
              <a:off x="4231735" y="2720621"/>
              <a:ext cx="135564" cy="6975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83" name="Freeform 679"/>
            <p:cNvSpPr>
              <a:spLocks/>
            </p:cNvSpPr>
            <p:nvPr/>
          </p:nvSpPr>
          <p:spPr bwMode="auto">
            <a:xfrm>
              <a:off x="4325183" y="2766687"/>
              <a:ext cx="103975" cy="81602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84" name="Freeform 680"/>
            <p:cNvSpPr>
              <a:spLocks/>
            </p:cNvSpPr>
            <p:nvPr/>
          </p:nvSpPr>
          <p:spPr bwMode="auto">
            <a:xfrm>
              <a:off x="4359402" y="3022019"/>
              <a:ext cx="34220" cy="39484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85" name="Freeform 681"/>
            <p:cNvSpPr>
              <a:spLocks/>
            </p:cNvSpPr>
            <p:nvPr/>
          </p:nvSpPr>
          <p:spPr bwMode="auto">
            <a:xfrm>
              <a:off x="4143555" y="2875926"/>
              <a:ext cx="134247" cy="103975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86" name="Freeform 682"/>
            <p:cNvSpPr>
              <a:spLocks/>
            </p:cNvSpPr>
            <p:nvPr/>
          </p:nvSpPr>
          <p:spPr bwMode="auto">
            <a:xfrm>
              <a:off x="4205413" y="2868030"/>
              <a:ext cx="192157" cy="181628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87" name="Freeform 683"/>
            <p:cNvSpPr>
              <a:spLocks/>
            </p:cNvSpPr>
            <p:nvPr/>
          </p:nvSpPr>
          <p:spPr bwMode="auto">
            <a:xfrm>
              <a:off x="3961926" y="2762739"/>
              <a:ext cx="365888" cy="139511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88" name="Freeform 684"/>
            <p:cNvSpPr>
              <a:spLocks/>
            </p:cNvSpPr>
            <p:nvPr/>
          </p:nvSpPr>
          <p:spPr bwMode="auto">
            <a:xfrm>
              <a:off x="4127760" y="2983851"/>
              <a:ext cx="405372" cy="325088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89" name="Freeform 685"/>
            <p:cNvSpPr>
              <a:spLocks/>
            </p:cNvSpPr>
            <p:nvPr/>
          </p:nvSpPr>
          <p:spPr bwMode="auto">
            <a:xfrm>
              <a:off x="4135657" y="2960159"/>
              <a:ext cx="80285" cy="85549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90" name="Freeform 686"/>
            <p:cNvSpPr>
              <a:spLocks/>
            </p:cNvSpPr>
            <p:nvPr/>
          </p:nvSpPr>
          <p:spPr bwMode="auto">
            <a:xfrm>
              <a:off x="4139606" y="2929889"/>
              <a:ext cx="30272" cy="34221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91" name="Freeform 687"/>
            <p:cNvSpPr>
              <a:spLocks/>
            </p:cNvSpPr>
            <p:nvPr/>
          </p:nvSpPr>
          <p:spPr bwMode="auto">
            <a:xfrm>
              <a:off x="4135657" y="2975954"/>
              <a:ext cx="11846" cy="27639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92" name="Freeform 688"/>
            <p:cNvSpPr>
              <a:spLocks/>
            </p:cNvSpPr>
            <p:nvPr/>
          </p:nvSpPr>
          <p:spPr bwMode="auto">
            <a:xfrm>
              <a:off x="4119864" y="2960159"/>
              <a:ext cx="31587" cy="101344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93" name="Freeform 689"/>
            <p:cNvSpPr>
              <a:spLocks/>
            </p:cNvSpPr>
            <p:nvPr/>
          </p:nvSpPr>
          <p:spPr bwMode="auto">
            <a:xfrm>
              <a:off x="4439686" y="3111516"/>
              <a:ext cx="19742" cy="30272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94" name="Freeform 690"/>
            <p:cNvSpPr>
              <a:spLocks/>
            </p:cNvSpPr>
            <p:nvPr/>
          </p:nvSpPr>
          <p:spPr bwMode="auto">
            <a:xfrm>
              <a:off x="4281750" y="3254977"/>
              <a:ext cx="205318" cy="130299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95" name="Freeform 691"/>
            <p:cNvSpPr>
              <a:spLocks/>
            </p:cNvSpPr>
            <p:nvPr/>
          </p:nvSpPr>
          <p:spPr bwMode="auto">
            <a:xfrm>
              <a:off x="4463377" y="3111516"/>
              <a:ext cx="157937" cy="189525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96" name="Freeform 692"/>
            <p:cNvSpPr>
              <a:spLocks/>
            </p:cNvSpPr>
            <p:nvPr/>
          </p:nvSpPr>
          <p:spPr bwMode="auto">
            <a:xfrm>
              <a:off x="4798993" y="2740364"/>
              <a:ext cx="211900" cy="92131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97" name="Freeform 693"/>
            <p:cNvSpPr>
              <a:spLocks/>
            </p:cNvSpPr>
            <p:nvPr/>
          </p:nvSpPr>
          <p:spPr bwMode="auto">
            <a:xfrm>
              <a:off x="4541030" y="2682454"/>
              <a:ext cx="343514" cy="201370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98" name="Freeform 694"/>
            <p:cNvSpPr>
              <a:spLocks/>
            </p:cNvSpPr>
            <p:nvPr/>
          </p:nvSpPr>
          <p:spPr bwMode="auto">
            <a:xfrm>
              <a:off x="4645005" y="2906198"/>
              <a:ext cx="0" cy="3949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799" name="Freeform 695"/>
            <p:cNvSpPr>
              <a:spLocks/>
            </p:cNvSpPr>
            <p:nvPr/>
          </p:nvSpPr>
          <p:spPr bwMode="auto">
            <a:xfrm>
              <a:off x="4467325" y="2752209"/>
              <a:ext cx="281654" cy="165834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00" name="Freeform 696"/>
            <p:cNvSpPr>
              <a:spLocks/>
            </p:cNvSpPr>
            <p:nvPr/>
          </p:nvSpPr>
          <p:spPr bwMode="auto">
            <a:xfrm>
              <a:off x="4764774" y="2790377"/>
              <a:ext cx="153988" cy="103975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01" name="Freeform 697"/>
            <p:cNvSpPr>
              <a:spLocks/>
            </p:cNvSpPr>
            <p:nvPr/>
          </p:nvSpPr>
          <p:spPr bwMode="auto">
            <a:xfrm>
              <a:off x="4641057" y="2879875"/>
              <a:ext cx="319824" cy="285604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02" name="Freeform 698"/>
            <p:cNvSpPr>
              <a:spLocks/>
            </p:cNvSpPr>
            <p:nvPr/>
          </p:nvSpPr>
          <p:spPr bwMode="auto">
            <a:xfrm>
              <a:off x="4625263" y="2844339"/>
              <a:ext cx="289552" cy="205318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03" name="Freeform 699"/>
            <p:cNvSpPr>
              <a:spLocks/>
            </p:cNvSpPr>
            <p:nvPr/>
          </p:nvSpPr>
          <p:spPr bwMode="auto">
            <a:xfrm>
              <a:off x="4598940" y="2678505"/>
              <a:ext cx="10529" cy="15794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04" name="Freeform 700"/>
            <p:cNvSpPr>
              <a:spLocks noEditPoints="1"/>
            </p:cNvSpPr>
            <p:nvPr/>
          </p:nvSpPr>
          <p:spPr bwMode="auto">
            <a:xfrm>
              <a:off x="4355453" y="2435019"/>
              <a:ext cx="783106" cy="37510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05" name="Freeform 701"/>
            <p:cNvSpPr>
              <a:spLocks/>
            </p:cNvSpPr>
            <p:nvPr/>
          </p:nvSpPr>
          <p:spPr bwMode="auto">
            <a:xfrm>
              <a:off x="4779252" y="2902249"/>
              <a:ext cx="540935" cy="576471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06" name="Freeform 702"/>
            <p:cNvSpPr>
              <a:spLocks/>
            </p:cNvSpPr>
            <p:nvPr/>
          </p:nvSpPr>
          <p:spPr bwMode="auto">
            <a:xfrm>
              <a:off x="5224108" y="3061503"/>
              <a:ext cx="157937" cy="379050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07" name="Freeform 703"/>
            <p:cNvSpPr>
              <a:spLocks/>
            </p:cNvSpPr>
            <p:nvPr/>
          </p:nvSpPr>
          <p:spPr bwMode="auto">
            <a:xfrm>
              <a:off x="5150404" y="3107567"/>
              <a:ext cx="88183" cy="107924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08" name="Freeform 704"/>
            <p:cNvSpPr>
              <a:spLocks/>
            </p:cNvSpPr>
            <p:nvPr/>
          </p:nvSpPr>
          <p:spPr bwMode="auto">
            <a:xfrm>
              <a:off x="5316238" y="3227337"/>
              <a:ext cx="161886" cy="297449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09" name="Freeform 705"/>
            <p:cNvSpPr>
              <a:spLocks/>
            </p:cNvSpPr>
            <p:nvPr/>
          </p:nvSpPr>
          <p:spPr bwMode="auto">
            <a:xfrm>
              <a:off x="5404420" y="3165478"/>
              <a:ext cx="147408" cy="301398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10" name="Freeform 706"/>
            <p:cNvSpPr>
              <a:spLocks/>
            </p:cNvSpPr>
            <p:nvPr/>
          </p:nvSpPr>
          <p:spPr bwMode="auto">
            <a:xfrm>
              <a:off x="5370200" y="3189169"/>
              <a:ext cx="142144" cy="173731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11" name="Freeform 707"/>
            <p:cNvSpPr>
              <a:spLocks/>
            </p:cNvSpPr>
            <p:nvPr/>
          </p:nvSpPr>
          <p:spPr bwMode="auto">
            <a:xfrm>
              <a:off x="5979574" y="3660348"/>
              <a:ext cx="173731" cy="147408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12" name="Freeform 708"/>
            <p:cNvSpPr>
              <a:spLocks/>
            </p:cNvSpPr>
            <p:nvPr/>
          </p:nvSpPr>
          <p:spPr bwMode="auto">
            <a:xfrm>
              <a:off x="6149357" y="3684040"/>
              <a:ext cx="197422" cy="157937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13" name="Freeform 709"/>
            <p:cNvSpPr>
              <a:spLocks/>
            </p:cNvSpPr>
            <p:nvPr/>
          </p:nvSpPr>
          <p:spPr bwMode="auto">
            <a:xfrm>
              <a:off x="5536034" y="3540580"/>
              <a:ext cx="197422" cy="173731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14" name="Freeform 710"/>
            <p:cNvSpPr>
              <a:spLocks/>
            </p:cNvSpPr>
            <p:nvPr/>
          </p:nvSpPr>
          <p:spPr bwMode="auto">
            <a:xfrm>
              <a:off x="5547879" y="3494514"/>
              <a:ext cx="189525" cy="123718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15" name="Freeform 711"/>
            <p:cNvSpPr>
              <a:spLocks/>
            </p:cNvSpPr>
            <p:nvPr/>
          </p:nvSpPr>
          <p:spPr bwMode="auto">
            <a:xfrm>
              <a:off x="5162250" y="3065451"/>
              <a:ext cx="65807" cy="38168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16" name="Freeform 712"/>
            <p:cNvSpPr>
              <a:spLocks/>
            </p:cNvSpPr>
            <p:nvPr/>
          </p:nvSpPr>
          <p:spPr bwMode="auto">
            <a:xfrm>
              <a:off x="5010893" y="3022019"/>
              <a:ext cx="143459" cy="89497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17" name="Freeform 713"/>
            <p:cNvSpPr>
              <a:spLocks/>
            </p:cNvSpPr>
            <p:nvPr/>
          </p:nvSpPr>
          <p:spPr bwMode="auto">
            <a:xfrm>
              <a:off x="5408368" y="3347106"/>
              <a:ext cx="107923" cy="89497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18" name="Freeform 714"/>
            <p:cNvSpPr>
              <a:spLocks/>
            </p:cNvSpPr>
            <p:nvPr/>
          </p:nvSpPr>
          <p:spPr bwMode="auto">
            <a:xfrm>
              <a:off x="5366251" y="3505043"/>
              <a:ext cx="85549" cy="101344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19" name="Freeform 715"/>
            <p:cNvSpPr>
              <a:spLocks/>
            </p:cNvSpPr>
            <p:nvPr/>
          </p:nvSpPr>
          <p:spPr bwMode="auto">
            <a:xfrm>
              <a:off x="4884543" y="2481083"/>
              <a:ext cx="1156891" cy="754151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20" name="Freeform 716"/>
            <p:cNvSpPr>
              <a:spLocks/>
            </p:cNvSpPr>
            <p:nvPr/>
          </p:nvSpPr>
          <p:spPr bwMode="auto">
            <a:xfrm>
              <a:off x="5150404" y="2519252"/>
              <a:ext cx="605426" cy="263228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21" name="Freeform 717"/>
            <p:cNvSpPr>
              <a:spLocks/>
            </p:cNvSpPr>
            <p:nvPr/>
          </p:nvSpPr>
          <p:spPr bwMode="auto">
            <a:xfrm>
              <a:off x="3692117" y="2013852"/>
              <a:ext cx="242170" cy="417219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22" name="Freeform 718"/>
            <p:cNvSpPr>
              <a:spLocks/>
            </p:cNvSpPr>
            <p:nvPr/>
          </p:nvSpPr>
          <p:spPr bwMode="auto">
            <a:xfrm>
              <a:off x="3869797" y="1982265"/>
              <a:ext cx="207951" cy="325088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23" name="Freeform 719"/>
            <p:cNvSpPr>
              <a:spLocks/>
            </p:cNvSpPr>
            <p:nvPr/>
          </p:nvSpPr>
          <p:spPr bwMode="auto">
            <a:xfrm>
              <a:off x="3572348" y="1944096"/>
              <a:ext cx="493554" cy="413270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24" name="Freeform 720"/>
            <p:cNvSpPr>
              <a:spLocks noEditPoints="1"/>
            </p:cNvSpPr>
            <p:nvPr/>
          </p:nvSpPr>
          <p:spPr bwMode="auto">
            <a:xfrm>
              <a:off x="3992197" y="1696661"/>
              <a:ext cx="3125842" cy="1089768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25" name="Freeform 721"/>
            <p:cNvSpPr>
              <a:spLocks/>
            </p:cNvSpPr>
            <p:nvPr/>
          </p:nvSpPr>
          <p:spPr bwMode="auto">
            <a:xfrm>
              <a:off x="6161202" y="2465290"/>
              <a:ext cx="57910" cy="123718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26" name="Freeform 722"/>
            <p:cNvSpPr>
              <a:spLocks/>
            </p:cNvSpPr>
            <p:nvPr/>
          </p:nvSpPr>
          <p:spPr bwMode="auto">
            <a:xfrm>
              <a:off x="6173047" y="2585058"/>
              <a:ext cx="57910" cy="89497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27" name="Freeform 723"/>
            <p:cNvSpPr>
              <a:spLocks/>
            </p:cNvSpPr>
            <p:nvPr/>
          </p:nvSpPr>
          <p:spPr bwMode="auto">
            <a:xfrm>
              <a:off x="5867702" y="2848288"/>
              <a:ext cx="81601" cy="97395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28" name="Freeform 724"/>
            <p:cNvSpPr>
              <a:spLocks/>
            </p:cNvSpPr>
            <p:nvPr/>
          </p:nvSpPr>
          <p:spPr bwMode="auto">
            <a:xfrm>
              <a:off x="5833483" y="2744312"/>
              <a:ext cx="123718" cy="119770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29" name="Freeform 725"/>
            <p:cNvSpPr>
              <a:spLocks/>
            </p:cNvSpPr>
            <p:nvPr/>
          </p:nvSpPr>
          <p:spPr bwMode="auto">
            <a:xfrm>
              <a:off x="3274900" y="2438966"/>
              <a:ext cx="92131" cy="96078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30" name="Freeform 726"/>
            <p:cNvSpPr>
              <a:spLocks/>
            </p:cNvSpPr>
            <p:nvPr/>
          </p:nvSpPr>
          <p:spPr bwMode="auto">
            <a:xfrm>
              <a:off x="3320964" y="2435019"/>
              <a:ext cx="61859" cy="38168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31" name="Freeform 727"/>
            <p:cNvSpPr>
              <a:spLocks/>
            </p:cNvSpPr>
            <p:nvPr/>
          </p:nvSpPr>
          <p:spPr bwMode="auto">
            <a:xfrm>
              <a:off x="3298590" y="2724570"/>
              <a:ext cx="242170" cy="17768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32" name="Freeform 728"/>
            <p:cNvSpPr>
              <a:spLocks/>
            </p:cNvSpPr>
            <p:nvPr/>
          </p:nvSpPr>
          <p:spPr bwMode="auto">
            <a:xfrm>
              <a:off x="3298590" y="2762739"/>
              <a:ext cx="61859" cy="117138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33" name="Freeform 729"/>
            <p:cNvSpPr>
              <a:spLocks/>
            </p:cNvSpPr>
            <p:nvPr/>
          </p:nvSpPr>
          <p:spPr bwMode="auto">
            <a:xfrm>
              <a:off x="4043527" y="3822234"/>
              <a:ext cx="204003" cy="340882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34" name="Freeform 730"/>
            <p:cNvSpPr>
              <a:spLocks/>
            </p:cNvSpPr>
            <p:nvPr/>
          </p:nvSpPr>
          <p:spPr bwMode="auto">
            <a:xfrm>
              <a:off x="4089592" y="3811705"/>
              <a:ext cx="61859" cy="146093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35" name="Freeform 731"/>
            <p:cNvSpPr>
              <a:spLocks/>
            </p:cNvSpPr>
            <p:nvPr/>
          </p:nvSpPr>
          <p:spPr bwMode="auto">
            <a:xfrm>
              <a:off x="3880325" y="3784066"/>
              <a:ext cx="231641" cy="193474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36" name="Freeform 732"/>
            <p:cNvSpPr>
              <a:spLocks/>
            </p:cNvSpPr>
            <p:nvPr/>
          </p:nvSpPr>
          <p:spPr bwMode="auto">
            <a:xfrm>
              <a:off x="3703963" y="3957797"/>
              <a:ext cx="246119" cy="243488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37" name="Freeform 733"/>
            <p:cNvSpPr>
              <a:spLocks/>
            </p:cNvSpPr>
            <p:nvPr/>
          </p:nvSpPr>
          <p:spPr bwMode="auto">
            <a:xfrm>
              <a:off x="3710543" y="3520838"/>
              <a:ext cx="351411" cy="367205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38" name="Freeform 734"/>
            <p:cNvSpPr>
              <a:spLocks/>
            </p:cNvSpPr>
            <p:nvPr/>
          </p:nvSpPr>
          <p:spPr bwMode="auto">
            <a:xfrm>
              <a:off x="3706594" y="3738002"/>
              <a:ext cx="217164" cy="243488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39" name="Freeform 735"/>
            <p:cNvSpPr>
              <a:spLocks/>
            </p:cNvSpPr>
            <p:nvPr/>
          </p:nvSpPr>
          <p:spPr bwMode="auto">
            <a:xfrm>
              <a:off x="3846106" y="3969643"/>
              <a:ext cx="177680" cy="185577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40" name="Freeform 736"/>
            <p:cNvSpPr>
              <a:spLocks/>
            </p:cNvSpPr>
            <p:nvPr/>
          </p:nvSpPr>
          <p:spPr bwMode="auto">
            <a:xfrm>
              <a:off x="3942184" y="3931474"/>
              <a:ext cx="151357" cy="134247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41" name="Freeform 737"/>
            <p:cNvSpPr>
              <a:spLocks/>
            </p:cNvSpPr>
            <p:nvPr/>
          </p:nvSpPr>
          <p:spPr bwMode="auto">
            <a:xfrm>
              <a:off x="4043527" y="4131528"/>
              <a:ext cx="38168" cy="43433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42" name="Freeform 738"/>
            <p:cNvSpPr>
              <a:spLocks noEditPoints="1"/>
            </p:cNvSpPr>
            <p:nvPr/>
          </p:nvSpPr>
          <p:spPr bwMode="auto">
            <a:xfrm>
              <a:off x="3784247" y="4061773"/>
              <a:ext cx="305345" cy="267177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43" name="Freeform 739"/>
            <p:cNvSpPr>
              <a:spLocks/>
            </p:cNvSpPr>
            <p:nvPr/>
          </p:nvSpPr>
          <p:spPr bwMode="auto">
            <a:xfrm>
              <a:off x="3981668" y="4189439"/>
              <a:ext cx="50013" cy="51330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44" name="Freeform 740"/>
            <p:cNvSpPr>
              <a:spLocks/>
            </p:cNvSpPr>
            <p:nvPr/>
          </p:nvSpPr>
          <p:spPr bwMode="auto">
            <a:xfrm>
              <a:off x="3710543" y="3710361"/>
              <a:ext cx="19742" cy="31587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45" name="Freeform 741"/>
            <p:cNvSpPr>
              <a:spLocks/>
            </p:cNvSpPr>
            <p:nvPr/>
          </p:nvSpPr>
          <p:spPr bwMode="auto">
            <a:xfrm>
              <a:off x="3692116" y="3552425"/>
              <a:ext cx="134247" cy="173731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46" name="Freeform 742"/>
            <p:cNvSpPr>
              <a:spLocks/>
            </p:cNvSpPr>
            <p:nvPr/>
          </p:nvSpPr>
          <p:spPr bwMode="auto">
            <a:xfrm>
              <a:off x="3750027" y="3412913"/>
              <a:ext cx="246119" cy="173731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47" name="Freeform 743"/>
            <p:cNvSpPr>
              <a:spLocks/>
            </p:cNvSpPr>
            <p:nvPr/>
          </p:nvSpPr>
          <p:spPr bwMode="auto">
            <a:xfrm>
              <a:off x="3476269" y="3165478"/>
              <a:ext cx="451438" cy="317191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48" name="Freeform 744"/>
            <p:cNvSpPr>
              <a:spLocks/>
            </p:cNvSpPr>
            <p:nvPr/>
          </p:nvSpPr>
          <p:spPr bwMode="auto">
            <a:xfrm>
              <a:off x="3884273" y="3173375"/>
              <a:ext cx="317191" cy="390895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49" name="Freeform 745"/>
            <p:cNvSpPr>
              <a:spLocks/>
            </p:cNvSpPr>
            <p:nvPr/>
          </p:nvSpPr>
          <p:spPr bwMode="auto">
            <a:xfrm>
              <a:off x="4161981" y="3273402"/>
              <a:ext cx="123718" cy="1118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50" name="Freeform 746"/>
            <p:cNvSpPr>
              <a:spLocks/>
            </p:cNvSpPr>
            <p:nvPr/>
          </p:nvSpPr>
          <p:spPr bwMode="auto">
            <a:xfrm>
              <a:off x="4097489" y="3327365"/>
              <a:ext cx="285603" cy="236906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51" name="Freeform 747"/>
            <p:cNvSpPr>
              <a:spLocks/>
            </p:cNvSpPr>
            <p:nvPr/>
          </p:nvSpPr>
          <p:spPr bwMode="auto">
            <a:xfrm>
              <a:off x="4111967" y="3397120"/>
              <a:ext cx="335617" cy="321139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52" name="Freeform 748"/>
            <p:cNvSpPr>
              <a:spLocks/>
            </p:cNvSpPr>
            <p:nvPr/>
          </p:nvSpPr>
          <p:spPr bwMode="auto">
            <a:xfrm>
              <a:off x="4263324" y="3378694"/>
              <a:ext cx="34220" cy="4211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53" name="Freeform 749"/>
            <p:cNvSpPr>
              <a:spLocks/>
            </p:cNvSpPr>
            <p:nvPr/>
          </p:nvSpPr>
          <p:spPr bwMode="auto">
            <a:xfrm>
              <a:off x="4031683" y="3548477"/>
              <a:ext cx="100026" cy="107924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54" name="Freeform 750"/>
            <p:cNvSpPr>
              <a:spLocks/>
            </p:cNvSpPr>
            <p:nvPr/>
          </p:nvSpPr>
          <p:spPr bwMode="auto">
            <a:xfrm>
              <a:off x="4019837" y="3672194"/>
              <a:ext cx="38168" cy="38168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55" name="Freeform 751"/>
            <p:cNvSpPr>
              <a:spLocks/>
            </p:cNvSpPr>
            <p:nvPr/>
          </p:nvSpPr>
          <p:spPr bwMode="auto">
            <a:xfrm>
              <a:off x="4019837" y="3648504"/>
              <a:ext cx="42116" cy="35536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56" name="Freeform 752"/>
            <p:cNvSpPr>
              <a:spLocks/>
            </p:cNvSpPr>
            <p:nvPr/>
          </p:nvSpPr>
          <p:spPr bwMode="auto">
            <a:xfrm>
              <a:off x="4027734" y="3636658"/>
              <a:ext cx="207951" cy="225061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57" name="Freeform 753"/>
            <p:cNvSpPr>
              <a:spLocks/>
            </p:cNvSpPr>
            <p:nvPr/>
          </p:nvSpPr>
          <p:spPr bwMode="auto">
            <a:xfrm>
              <a:off x="3650001" y="3582696"/>
              <a:ext cx="103975" cy="119770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58" name="Freeform 754"/>
            <p:cNvSpPr>
              <a:spLocks/>
            </p:cNvSpPr>
            <p:nvPr/>
          </p:nvSpPr>
          <p:spPr bwMode="auto">
            <a:xfrm>
              <a:off x="3656581" y="3582696"/>
              <a:ext cx="43433" cy="27639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59" name="Freeform 755"/>
            <p:cNvSpPr>
              <a:spLocks/>
            </p:cNvSpPr>
            <p:nvPr/>
          </p:nvSpPr>
          <p:spPr bwMode="auto">
            <a:xfrm>
              <a:off x="3642103" y="3374746"/>
              <a:ext cx="142144" cy="21979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60" name="Freeform 756"/>
            <p:cNvSpPr>
              <a:spLocks/>
            </p:cNvSpPr>
            <p:nvPr/>
          </p:nvSpPr>
          <p:spPr bwMode="auto">
            <a:xfrm>
              <a:off x="3490748" y="3385275"/>
              <a:ext cx="57910" cy="119770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61" name="Freeform 757"/>
            <p:cNvSpPr>
              <a:spLocks/>
            </p:cNvSpPr>
            <p:nvPr/>
          </p:nvSpPr>
          <p:spPr bwMode="auto">
            <a:xfrm>
              <a:off x="3530232" y="3355002"/>
              <a:ext cx="227693" cy="197422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62" name="Freeform 758"/>
            <p:cNvSpPr>
              <a:spLocks/>
            </p:cNvSpPr>
            <p:nvPr/>
          </p:nvSpPr>
          <p:spPr bwMode="auto">
            <a:xfrm>
              <a:off x="3367030" y="3331311"/>
              <a:ext cx="163202" cy="115821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63" name="Freeform 759"/>
            <p:cNvSpPr>
              <a:spLocks/>
            </p:cNvSpPr>
            <p:nvPr/>
          </p:nvSpPr>
          <p:spPr bwMode="auto">
            <a:xfrm>
              <a:off x="3476270" y="3416861"/>
              <a:ext cx="38168" cy="92131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64" name="Freeform 760"/>
            <p:cNvSpPr>
              <a:spLocks/>
            </p:cNvSpPr>
            <p:nvPr/>
          </p:nvSpPr>
          <p:spPr bwMode="auto">
            <a:xfrm>
              <a:off x="3310435" y="3420810"/>
              <a:ext cx="122401" cy="119770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65" name="Freeform 761"/>
            <p:cNvSpPr>
              <a:spLocks/>
            </p:cNvSpPr>
            <p:nvPr/>
          </p:nvSpPr>
          <p:spPr bwMode="auto">
            <a:xfrm>
              <a:off x="3414411" y="3416861"/>
              <a:ext cx="88183" cy="115821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66" name="Freeform 762"/>
            <p:cNvSpPr>
              <a:spLocks/>
            </p:cNvSpPr>
            <p:nvPr/>
          </p:nvSpPr>
          <p:spPr bwMode="auto">
            <a:xfrm>
              <a:off x="3220938" y="3428706"/>
              <a:ext cx="57910" cy="69756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67" name="Freeform 763"/>
            <p:cNvSpPr>
              <a:spLocks/>
            </p:cNvSpPr>
            <p:nvPr/>
          </p:nvSpPr>
          <p:spPr bwMode="auto">
            <a:xfrm>
              <a:off x="3255157" y="3458978"/>
              <a:ext cx="85549" cy="81602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68" name="Freeform 764"/>
            <p:cNvSpPr>
              <a:spLocks/>
            </p:cNvSpPr>
            <p:nvPr/>
          </p:nvSpPr>
          <p:spPr bwMode="auto">
            <a:xfrm>
              <a:off x="3194614" y="3381326"/>
              <a:ext cx="134247" cy="113189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69" name="Freeform 765"/>
            <p:cNvSpPr>
              <a:spLocks/>
            </p:cNvSpPr>
            <p:nvPr/>
          </p:nvSpPr>
          <p:spPr bwMode="auto">
            <a:xfrm>
              <a:off x="3159079" y="3385275"/>
              <a:ext cx="61859" cy="27639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70" name="Freeform 766"/>
            <p:cNvSpPr>
              <a:spLocks/>
            </p:cNvSpPr>
            <p:nvPr/>
          </p:nvSpPr>
          <p:spPr bwMode="auto">
            <a:xfrm>
              <a:off x="3155130" y="3358951"/>
              <a:ext cx="57910" cy="15794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71" name="Freeform 767"/>
            <p:cNvSpPr>
              <a:spLocks/>
            </p:cNvSpPr>
            <p:nvPr/>
          </p:nvSpPr>
          <p:spPr bwMode="auto">
            <a:xfrm>
              <a:off x="3147233" y="3087826"/>
              <a:ext cx="231641" cy="263228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72" name="Freeform 768"/>
            <p:cNvSpPr>
              <a:spLocks/>
            </p:cNvSpPr>
            <p:nvPr/>
          </p:nvSpPr>
          <p:spPr bwMode="auto">
            <a:xfrm>
              <a:off x="3147233" y="3304989"/>
              <a:ext cx="111872" cy="88183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73" name="Freeform 769"/>
            <p:cNvSpPr>
              <a:spLocks/>
            </p:cNvSpPr>
            <p:nvPr/>
          </p:nvSpPr>
          <p:spPr bwMode="auto">
            <a:xfrm>
              <a:off x="3244628" y="3131258"/>
              <a:ext cx="323771" cy="301398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74" name="Freeform 770"/>
            <p:cNvSpPr>
              <a:spLocks/>
            </p:cNvSpPr>
            <p:nvPr/>
          </p:nvSpPr>
          <p:spPr bwMode="auto">
            <a:xfrm>
              <a:off x="3938236" y="2991746"/>
              <a:ext cx="213215" cy="207951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75" name="Freeform 771"/>
            <p:cNvSpPr>
              <a:spLocks/>
            </p:cNvSpPr>
            <p:nvPr/>
          </p:nvSpPr>
          <p:spPr bwMode="auto">
            <a:xfrm>
              <a:off x="3622361" y="2871978"/>
              <a:ext cx="77654" cy="150041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76" name="Freeform 772"/>
            <p:cNvSpPr>
              <a:spLocks/>
            </p:cNvSpPr>
            <p:nvPr/>
          </p:nvSpPr>
          <p:spPr bwMode="auto">
            <a:xfrm>
              <a:off x="3656582" y="2960159"/>
              <a:ext cx="293501" cy="282972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77" name="Freeform 773"/>
            <p:cNvSpPr>
              <a:spLocks/>
            </p:cNvSpPr>
            <p:nvPr/>
          </p:nvSpPr>
          <p:spPr bwMode="auto">
            <a:xfrm>
              <a:off x="3151182" y="3079929"/>
              <a:ext cx="161886" cy="131615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78" name="Freeform 774"/>
            <p:cNvSpPr>
              <a:spLocks/>
            </p:cNvSpPr>
            <p:nvPr/>
          </p:nvSpPr>
          <p:spPr bwMode="auto">
            <a:xfrm>
              <a:off x="3228834" y="2894352"/>
              <a:ext cx="231641" cy="185577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79" name="Freeform 775"/>
            <p:cNvSpPr>
              <a:spLocks/>
            </p:cNvSpPr>
            <p:nvPr/>
          </p:nvSpPr>
          <p:spPr bwMode="auto">
            <a:xfrm>
              <a:off x="3310436" y="2875926"/>
              <a:ext cx="400108" cy="381682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80" name="Freeform 776"/>
            <p:cNvSpPr>
              <a:spLocks/>
            </p:cNvSpPr>
            <p:nvPr/>
          </p:nvSpPr>
          <p:spPr bwMode="auto">
            <a:xfrm>
              <a:off x="2070628" y="1429484"/>
              <a:ext cx="1177949" cy="877869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81" name="Freeform 777"/>
            <p:cNvSpPr>
              <a:spLocks/>
            </p:cNvSpPr>
            <p:nvPr/>
          </p:nvSpPr>
          <p:spPr bwMode="auto">
            <a:xfrm>
              <a:off x="2418090" y="1974368"/>
              <a:ext cx="61859" cy="43433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82" name="Freeform 778"/>
            <p:cNvSpPr>
              <a:spLocks/>
            </p:cNvSpPr>
            <p:nvPr/>
          </p:nvSpPr>
          <p:spPr bwMode="auto">
            <a:xfrm>
              <a:off x="2437833" y="1944096"/>
              <a:ext cx="15794" cy="7897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83" name="Freeform 779"/>
            <p:cNvSpPr>
              <a:spLocks/>
            </p:cNvSpPr>
            <p:nvPr/>
          </p:nvSpPr>
          <p:spPr bwMode="auto">
            <a:xfrm>
              <a:off x="2449678" y="1487394"/>
              <a:ext cx="42116" cy="23690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84" name="Freeform 780"/>
            <p:cNvSpPr>
              <a:spLocks/>
            </p:cNvSpPr>
            <p:nvPr/>
          </p:nvSpPr>
          <p:spPr bwMode="auto">
            <a:xfrm>
              <a:off x="2579976" y="1453173"/>
              <a:ext cx="31587" cy="18426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85" name="Freeform 782"/>
            <p:cNvSpPr>
              <a:spLocks/>
            </p:cNvSpPr>
            <p:nvPr/>
          </p:nvSpPr>
          <p:spPr bwMode="auto">
            <a:xfrm>
              <a:off x="3078794" y="1503188"/>
              <a:ext cx="22375" cy="15794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86" name="Freeform 783"/>
            <p:cNvSpPr>
              <a:spLocks/>
            </p:cNvSpPr>
            <p:nvPr/>
          </p:nvSpPr>
          <p:spPr bwMode="auto">
            <a:xfrm>
              <a:off x="3109066" y="1518981"/>
              <a:ext cx="19742" cy="3949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87" name="Freeform 784"/>
            <p:cNvSpPr>
              <a:spLocks/>
            </p:cNvSpPr>
            <p:nvPr/>
          </p:nvSpPr>
          <p:spPr bwMode="auto">
            <a:xfrm>
              <a:off x="3109066" y="1738777"/>
              <a:ext cx="15794" cy="27639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88" name="Freeform 785"/>
            <p:cNvSpPr>
              <a:spLocks/>
            </p:cNvSpPr>
            <p:nvPr/>
          </p:nvSpPr>
          <p:spPr bwMode="auto">
            <a:xfrm>
              <a:off x="3116963" y="1788790"/>
              <a:ext cx="26323" cy="15794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89" name="Freeform 786"/>
            <p:cNvSpPr>
              <a:spLocks/>
            </p:cNvSpPr>
            <p:nvPr/>
          </p:nvSpPr>
          <p:spPr bwMode="auto">
            <a:xfrm>
              <a:off x="3009038" y="1874340"/>
              <a:ext cx="65807" cy="38168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90" name="Freeform 787"/>
            <p:cNvSpPr>
              <a:spLocks/>
            </p:cNvSpPr>
            <p:nvPr/>
          </p:nvSpPr>
          <p:spPr bwMode="auto">
            <a:xfrm>
              <a:off x="2997194" y="1866444"/>
              <a:ext cx="34220" cy="11846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91" name="Freeform 788"/>
            <p:cNvSpPr>
              <a:spLocks/>
            </p:cNvSpPr>
            <p:nvPr/>
          </p:nvSpPr>
          <p:spPr bwMode="auto">
            <a:xfrm>
              <a:off x="2943232" y="1948044"/>
              <a:ext cx="50013" cy="26323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92" name="Freeform 789"/>
            <p:cNvSpPr>
              <a:spLocks/>
            </p:cNvSpPr>
            <p:nvPr/>
          </p:nvSpPr>
          <p:spPr bwMode="auto">
            <a:xfrm>
              <a:off x="2487846" y="1986213"/>
              <a:ext cx="15794" cy="23690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93" name="Freeform 790"/>
            <p:cNvSpPr>
              <a:spLocks/>
            </p:cNvSpPr>
            <p:nvPr/>
          </p:nvSpPr>
          <p:spPr bwMode="auto">
            <a:xfrm>
              <a:off x="2453626" y="1936199"/>
              <a:ext cx="14478" cy="15794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94" name="Freeform 791"/>
            <p:cNvSpPr>
              <a:spLocks/>
            </p:cNvSpPr>
            <p:nvPr/>
          </p:nvSpPr>
          <p:spPr bwMode="auto">
            <a:xfrm>
              <a:off x="3132756" y="1688764"/>
              <a:ext cx="7897" cy="7897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95" name="Freeform 792"/>
            <p:cNvSpPr>
              <a:spLocks/>
            </p:cNvSpPr>
            <p:nvPr/>
          </p:nvSpPr>
          <p:spPr bwMode="auto">
            <a:xfrm>
              <a:off x="3101169" y="1646647"/>
              <a:ext cx="11846" cy="6581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96" name="Freeform 793"/>
            <p:cNvSpPr>
              <a:spLocks/>
            </p:cNvSpPr>
            <p:nvPr/>
          </p:nvSpPr>
          <p:spPr bwMode="auto">
            <a:xfrm>
              <a:off x="3132756" y="1630853"/>
              <a:ext cx="10529" cy="11846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97" name="Freeform 794"/>
            <p:cNvSpPr>
              <a:spLocks/>
            </p:cNvSpPr>
            <p:nvPr/>
          </p:nvSpPr>
          <p:spPr bwMode="auto">
            <a:xfrm>
              <a:off x="2078525" y="1708506"/>
              <a:ext cx="19742" cy="2632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98" name="Freeform 795"/>
            <p:cNvSpPr>
              <a:spLocks/>
            </p:cNvSpPr>
            <p:nvPr/>
          </p:nvSpPr>
          <p:spPr bwMode="auto">
            <a:xfrm>
              <a:off x="2102215" y="1708506"/>
              <a:ext cx="23690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899" name="Freeform 796"/>
            <p:cNvSpPr>
              <a:spLocks/>
            </p:cNvSpPr>
            <p:nvPr/>
          </p:nvSpPr>
          <p:spPr bwMode="auto">
            <a:xfrm>
              <a:off x="2545757" y="1463704"/>
              <a:ext cx="15794" cy="7897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900" name="Freeform 797"/>
            <p:cNvSpPr>
              <a:spLocks/>
            </p:cNvSpPr>
            <p:nvPr/>
          </p:nvSpPr>
          <p:spPr bwMode="auto">
            <a:xfrm>
              <a:off x="901888" y="2407366"/>
              <a:ext cx="35536" cy="46065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</p:grpSp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438146" y="6383548"/>
            <a:ext cx="569823" cy="411378"/>
          </a:xfrm>
        </p:spPr>
        <p:txBody>
          <a:bodyPr/>
          <a:lstStyle/>
          <a:p>
            <a:r>
              <a:rPr lang="en-US" dirty="0"/>
              <a:t>0</a:t>
            </a:r>
            <a:fld id="{F329B725-341D-4E37-99CB-9163D0CC293A}" type="slidenum">
              <a:rPr lang="en-US" smtClean="0"/>
              <a:t>5</a:t>
            </a:fld>
            <a:endParaRPr lang="id-ID" dirty="0">
              <a:latin typeface="+mn-ea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182870" y="66063"/>
            <a:ext cx="6132259" cy="50562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长虹的信用风险管理整体架构分享</a:t>
            </a:r>
          </a:p>
        </p:txBody>
      </p:sp>
      <p:sp>
        <p:nvSpPr>
          <p:cNvPr id="2" name="椭圆 1"/>
          <p:cNvSpPr/>
          <p:nvPr/>
        </p:nvSpPr>
        <p:spPr>
          <a:xfrm>
            <a:off x="867405" y="1495321"/>
            <a:ext cx="1488505" cy="1398495"/>
          </a:xfrm>
          <a:prstGeom prst="ellipse">
            <a:avLst/>
          </a:prstGeom>
          <a:solidFill>
            <a:schemeClr val="bg1"/>
          </a:solidFill>
          <a:ln w="41275"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n"/>
            </a:pPr>
            <a:r>
              <a:rPr lang="zh-CN" altLang="en-US" sz="1100" b="1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客户解冻</a:t>
            </a:r>
            <a:endParaRPr lang="en-US" altLang="zh-CN" sz="1100" b="1" dirty="0">
              <a:solidFill>
                <a:schemeClr val="accent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 algn="ctr">
              <a:buFont typeface="Wingdings" panose="05000000000000000000" pitchFamily="2" charset="2"/>
              <a:buChar char="n"/>
            </a:pPr>
            <a:r>
              <a:rPr lang="zh-CN" altLang="en-US" sz="1100" b="1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客户冻结</a:t>
            </a:r>
          </a:p>
        </p:txBody>
      </p:sp>
      <p:sp>
        <p:nvSpPr>
          <p:cNvPr id="478" name="椭圆 477"/>
          <p:cNvSpPr/>
          <p:nvPr/>
        </p:nvSpPr>
        <p:spPr>
          <a:xfrm>
            <a:off x="2856001" y="1495321"/>
            <a:ext cx="1488505" cy="1398495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b="1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常规额度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b="1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临时额度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b="1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敞口授信</a:t>
            </a:r>
            <a:endParaRPr lang="en-US" altLang="zh-CN" sz="1000" b="1" dirty="0">
              <a:solidFill>
                <a:schemeClr val="tx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b="1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闭口授信</a:t>
            </a:r>
          </a:p>
        </p:txBody>
      </p:sp>
      <p:sp>
        <p:nvSpPr>
          <p:cNvPr id="479" name="椭圆 478"/>
          <p:cNvSpPr/>
          <p:nvPr/>
        </p:nvSpPr>
        <p:spPr>
          <a:xfrm>
            <a:off x="4844597" y="1495321"/>
            <a:ext cx="1488505" cy="1398495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100" b="1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合同额度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100" b="1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合同交货</a:t>
            </a:r>
          </a:p>
        </p:txBody>
      </p:sp>
      <p:sp>
        <p:nvSpPr>
          <p:cNvPr id="480" name="椭圆 479"/>
          <p:cNvSpPr/>
          <p:nvPr/>
        </p:nvSpPr>
        <p:spPr>
          <a:xfrm>
            <a:off x="6833193" y="1495321"/>
            <a:ext cx="1488505" cy="1398495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050" b="1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订单额度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050" b="1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订单发货</a:t>
            </a:r>
            <a:endParaRPr lang="en-US" altLang="zh-CN" sz="1050" b="1" dirty="0">
              <a:solidFill>
                <a:schemeClr val="tx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81" name="椭圆 480"/>
          <p:cNvSpPr/>
          <p:nvPr/>
        </p:nvSpPr>
        <p:spPr>
          <a:xfrm>
            <a:off x="8821789" y="1495321"/>
            <a:ext cx="1488505" cy="1398495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n"/>
            </a:pPr>
            <a:r>
              <a:rPr lang="zh-CN" altLang="en-US" sz="1100" b="1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订单收款</a:t>
            </a:r>
            <a:endParaRPr lang="en-US" altLang="zh-CN" sz="1100" b="1" dirty="0">
              <a:solidFill>
                <a:schemeClr val="accent5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 algn="ctr">
              <a:buFont typeface="Wingdings" panose="05000000000000000000" pitchFamily="2" charset="2"/>
              <a:buChar char="n"/>
            </a:pPr>
            <a:r>
              <a:rPr lang="zh-CN" altLang="en-US" sz="1100" b="1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回款催款</a:t>
            </a:r>
          </a:p>
          <a:p>
            <a:pPr algn="ctr"/>
            <a:endParaRPr lang="zh-CN" altLang="en-US" sz="1100" b="1" dirty="0"/>
          </a:p>
        </p:txBody>
      </p:sp>
      <p:sp>
        <p:nvSpPr>
          <p:cNvPr id="3" name="圆角矩形 2"/>
          <p:cNvSpPr/>
          <p:nvPr/>
        </p:nvSpPr>
        <p:spPr>
          <a:xfrm>
            <a:off x="1611657" y="2710936"/>
            <a:ext cx="1025911" cy="3657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客户管理</a:t>
            </a:r>
          </a:p>
        </p:txBody>
      </p:sp>
      <p:sp>
        <p:nvSpPr>
          <p:cNvPr id="482" name="圆角矩形 481"/>
          <p:cNvSpPr/>
          <p:nvPr/>
        </p:nvSpPr>
        <p:spPr>
          <a:xfrm>
            <a:off x="3600253" y="1312441"/>
            <a:ext cx="1025911" cy="3657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信用额度</a:t>
            </a:r>
          </a:p>
        </p:txBody>
      </p:sp>
      <p:sp>
        <p:nvSpPr>
          <p:cNvPr id="483" name="圆角矩形 482"/>
          <p:cNvSpPr/>
          <p:nvPr/>
        </p:nvSpPr>
        <p:spPr>
          <a:xfrm>
            <a:off x="5698611" y="2710936"/>
            <a:ext cx="1025911" cy="3657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合同管理</a:t>
            </a:r>
          </a:p>
        </p:txBody>
      </p:sp>
      <p:sp>
        <p:nvSpPr>
          <p:cNvPr id="484" name="圆角矩形 483"/>
          <p:cNvSpPr/>
          <p:nvPr/>
        </p:nvSpPr>
        <p:spPr>
          <a:xfrm>
            <a:off x="7795878" y="1346507"/>
            <a:ext cx="1025911" cy="3657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订单执行</a:t>
            </a:r>
          </a:p>
        </p:txBody>
      </p:sp>
      <p:sp>
        <p:nvSpPr>
          <p:cNvPr id="485" name="圆角矩形 484"/>
          <p:cNvSpPr/>
          <p:nvPr/>
        </p:nvSpPr>
        <p:spPr>
          <a:xfrm>
            <a:off x="9594464" y="2710936"/>
            <a:ext cx="1025911" cy="3657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收款管理</a:t>
            </a:r>
          </a:p>
        </p:txBody>
      </p:sp>
      <p:sp>
        <p:nvSpPr>
          <p:cNvPr id="502" name="环形箭头 501"/>
          <p:cNvSpPr/>
          <p:nvPr/>
        </p:nvSpPr>
        <p:spPr>
          <a:xfrm>
            <a:off x="3461988" y="604300"/>
            <a:ext cx="2328351" cy="2328351"/>
          </a:xfrm>
          <a:prstGeom prst="circularArrow">
            <a:avLst>
              <a:gd name="adj1" fmla="val 3435"/>
              <a:gd name="adj2" fmla="val 425593"/>
              <a:gd name="adj3" fmla="val 19398897"/>
              <a:gd name="adj4" fmla="val 12575511"/>
              <a:gd name="adj5" fmla="val 400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3" name="形状 502"/>
          <p:cNvSpPr/>
          <p:nvPr/>
        </p:nvSpPr>
        <p:spPr>
          <a:xfrm>
            <a:off x="1499322" y="1678201"/>
            <a:ext cx="2100931" cy="2100931"/>
          </a:xfrm>
          <a:prstGeom prst="leftCircularArrow">
            <a:avLst>
              <a:gd name="adj1" fmla="val 3807"/>
              <a:gd name="adj2" fmla="val 475880"/>
              <a:gd name="adj3" fmla="val 2251391"/>
              <a:gd name="adj4" fmla="val 9024489"/>
              <a:gd name="adj5" fmla="val 4442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4" name="形状 503"/>
          <p:cNvSpPr/>
          <p:nvPr/>
        </p:nvSpPr>
        <p:spPr>
          <a:xfrm>
            <a:off x="5588849" y="1707527"/>
            <a:ext cx="2100931" cy="2100931"/>
          </a:xfrm>
          <a:prstGeom prst="leftCircularArrow">
            <a:avLst>
              <a:gd name="adj1" fmla="val 3807"/>
              <a:gd name="adj2" fmla="val 475880"/>
              <a:gd name="adj3" fmla="val 2251391"/>
              <a:gd name="adj4" fmla="val 9024489"/>
              <a:gd name="adj5" fmla="val 4442"/>
            </a:avLst>
          </a:prstGeom>
          <a:solidFill>
            <a:schemeClr val="bg2">
              <a:lumMod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6" name="环形箭头 505"/>
          <p:cNvSpPr/>
          <p:nvPr/>
        </p:nvSpPr>
        <p:spPr>
          <a:xfrm>
            <a:off x="7633925" y="604300"/>
            <a:ext cx="2328351" cy="2328351"/>
          </a:xfrm>
          <a:prstGeom prst="circularArrow">
            <a:avLst>
              <a:gd name="adj1" fmla="val 3435"/>
              <a:gd name="adj2" fmla="val 425593"/>
              <a:gd name="adj3" fmla="val 19398897"/>
              <a:gd name="adj4" fmla="val 12575511"/>
              <a:gd name="adj5" fmla="val 4008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44" name="Group 14"/>
          <p:cNvGrpSpPr/>
          <p:nvPr/>
        </p:nvGrpSpPr>
        <p:grpSpPr>
          <a:xfrm>
            <a:off x="1292214" y="3302919"/>
            <a:ext cx="361950" cy="404070"/>
            <a:chOff x="4551363" y="2189163"/>
            <a:chExt cx="361950" cy="481012"/>
          </a:xfrm>
          <a:solidFill>
            <a:schemeClr val="accent1"/>
          </a:solidFill>
        </p:grpSpPr>
        <p:sp>
          <p:nvSpPr>
            <p:cNvPr id="1045" name="Freeform 10"/>
            <p:cNvSpPr>
              <a:spLocks noEditPoints="1"/>
            </p:cNvSpPr>
            <p:nvPr/>
          </p:nvSpPr>
          <p:spPr bwMode="auto">
            <a:xfrm>
              <a:off x="4641850" y="2274888"/>
              <a:ext cx="180975" cy="180975"/>
            </a:xfrm>
            <a:custGeom>
              <a:avLst/>
              <a:gdLst>
                <a:gd name="T0" fmla="*/ 24 w 48"/>
                <a:gd name="T1" fmla="*/ 48 h 48"/>
                <a:gd name="T2" fmla="*/ 48 w 48"/>
                <a:gd name="T3" fmla="*/ 24 h 48"/>
                <a:gd name="T4" fmla="*/ 24 w 48"/>
                <a:gd name="T5" fmla="*/ 0 h 48"/>
                <a:gd name="T6" fmla="*/ 0 w 48"/>
                <a:gd name="T7" fmla="*/ 24 h 48"/>
                <a:gd name="T8" fmla="*/ 24 w 48"/>
                <a:gd name="T9" fmla="*/ 48 h 48"/>
                <a:gd name="T10" fmla="*/ 24 w 48"/>
                <a:gd name="T11" fmla="*/ 4 h 48"/>
                <a:gd name="T12" fmla="*/ 44 w 48"/>
                <a:gd name="T13" fmla="*/ 24 h 48"/>
                <a:gd name="T14" fmla="*/ 24 w 48"/>
                <a:gd name="T15" fmla="*/ 44 h 48"/>
                <a:gd name="T16" fmla="*/ 4 w 48"/>
                <a:gd name="T17" fmla="*/ 24 h 48"/>
                <a:gd name="T18" fmla="*/ 24 w 48"/>
                <a:gd name="T19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37" y="48"/>
                    <a:pt x="48" y="37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"/>
                  </a:moveTo>
                  <a:cubicBezTo>
                    <a:pt x="35" y="4"/>
                    <a:pt x="44" y="13"/>
                    <a:pt x="44" y="24"/>
                  </a:cubicBezTo>
                  <a:cubicBezTo>
                    <a:pt x="44" y="35"/>
                    <a:pt x="35" y="44"/>
                    <a:pt x="24" y="44"/>
                  </a:cubicBezTo>
                  <a:cubicBezTo>
                    <a:pt x="13" y="44"/>
                    <a:pt x="4" y="3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1046" name="Freeform 11"/>
            <p:cNvSpPr>
              <a:spLocks noEditPoints="1"/>
            </p:cNvSpPr>
            <p:nvPr/>
          </p:nvSpPr>
          <p:spPr bwMode="auto">
            <a:xfrm>
              <a:off x="4551363" y="2189163"/>
              <a:ext cx="361950" cy="481012"/>
            </a:xfrm>
            <a:custGeom>
              <a:avLst/>
              <a:gdLst>
                <a:gd name="T0" fmla="*/ 48 w 96"/>
                <a:gd name="T1" fmla="*/ 0 h 128"/>
                <a:gd name="T2" fmla="*/ 0 w 96"/>
                <a:gd name="T3" fmla="*/ 48 h 128"/>
                <a:gd name="T4" fmla="*/ 41 w 96"/>
                <a:gd name="T5" fmla="*/ 125 h 128"/>
                <a:gd name="T6" fmla="*/ 48 w 96"/>
                <a:gd name="T7" fmla="*/ 128 h 128"/>
                <a:gd name="T8" fmla="*/ 48 w 96"/>
                <a:gd name="T9" fmla="*/ 128 h 128"/>
                <a:gd name="T10" fmla="*/ 54 w 96"/>
                <a:gd name="T11" fmla="*/ 125 h 128"/>
                <a:gd name="T12" fmla="*/ 96 w 96"/>
                <a:gd name="T13" fmla="*/ 48 h 128"/>
                <a:gd name="T14" fmla="*/ 48 w 96"/>
                <a:gd name="T15" fmla="*/ 0 h 128"/>
                <a:gd name="T16" fmla="*/ 48 w 96"/>
                <a:gd name="T17" fmla="*/ 120 h 128"/>
                <a:gd name="T18" fmla="*/ 48 w 96"/>
                <a:gd name="T19" fmla="*/ 120 h 128"/>
                <a:gd name="T20" fmla="*/ 47 w 96"/>
                <a:gd name="T21" fmla="*/ 119 h 128"/>
                <a:gd name="T22" fmla="*/ 8 w 96"/>
                <a:gd name="T23" fmla="*/ 48 h 128"/>
                <a:gd name="T24" fmla="*/ 48 w 96"/>
                <a:gd name="T25" fmla="*/ 8 h 128"/>
                <a:gd name="T26" fmla="*/ 88 w 96"/>
                <a:gd name="T27" fmla="*/ 48 h 128"/>
                <a:gd name="T28" fmla="*/ 48 w 96"/>
                <a:gd name="T29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28">
                  <a:moveTo>
                    <a:pt x="48" y="0"/>
                  </a:moveTo>
                  <a:cubicBezTo>
                    <a:pt x="22" y="0"/>
                    <a:pt x="0" y="21"/>
                    <a:pt x="0" y="48"/>
                  </a:cubicBezTo>
                  <a:cubicBezTo>
                    <a:pt x="0" y="76"/>
                    <a:pt x="24" y="105"/>
                    <a:pt x="41" y="125"/>
                  </a:cubicBezTo>
                  <a:cubicBezTo>
                    <a:pt x="42" y="125"/>
                    <a:pt x="44" y="128"/>
                    <a:pt x="48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2" y="128"/>
                    <a:pt x="54" y="125"/>
                    <a:pt x="54" y="125"/>
                  </a:cubicBezTo>
                  <a:cubicBezTo>
                    <a:pt x="72" y="105"/>
                    <a:pt x="96" y="76"/>
                    <a:pt x="96" y="48"/>
                  </a:cubicBezTo>
                  <a:cubicBezTo>
                    <a:pt x="96" y="21"/>
                    <a:pt x="74" y="0"/>
                    <a:pt x="48" y="0"/>
                  </a:cubicBezTo>
                  <a:close/>
                  <a:moveTo>
                    <a:pt x="48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8" y="120"/>
                    <a:pt x="47" y="119"/>
                  </a:cubicBezTo>
                  <a:cubicBezTo>
                    <a:pt x="33" y="103"/>
                    <a:pt x="8" y="74"/>
                    <a:pt x="8" y="48"/>
                  </a:cubicBezTo>
                  <a:cubicBezTo>
                    <a:pt x="8" y="26"/>
                    <a:pt x="26" y="8"/>
                    <a:pt x="48" y="8"/>
                  </a:cubicBezTo>
                  <a:cubicBezTo>
                    <a:pt x="70" y="8"/>
                    <a:pt x="88" y="26"/>
                    <a:pt x="88" y="48"/>
                  </a:cubicBezTo>
                  <a:cubicBezTo>
                    <a:pt x="88" y="74"/>
                    <a:pt x="63" y="103"/>
                    <a:pt x="48" y="1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</p:grpSp>
      <p:cxnSp>
        <p:nvCxnSpPr>
          <p:cNvPr id="1047" name="Straight Connector 27"/>
          <p:cNvCxnSpPr/>
          <p:nvPr/>
        </p:nvCxnSpPr>
        <p:spPr>
          <a:xfrm>
            <a:off x="1713411" y="6014167"/>
            <a:ext cx="152976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35"/>
          <p:cNvCxnSpPr/>
          <p:nvPr/>
        </p:nvCxnSpPr>
        <p:spPr>
          <a:xfrm>
            <a:off x="3334405" y="6014167"/>
            <a:ext cx="152976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37"/>
          <p:cNvCxnSpPr/>
          <p:nvPr/>
        </p:nvCxnSpPr>
        <p:spPr>
          <a:xfrm>
            <a:off x="4970588" y="6014167"/>
            <a:ext cx="152976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39"/>
          <p:cNvCxnSpPr/>
          <p:nvPr/>
        </p:nvCxnSpPr>
        <p:spPr>
          <a:xfrm>
            <a:off x="6591582" y="6014167"/>
            <a:ext cx="152976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43"/>
          <p:cNvCxnSpPr/>
          <p:nvPr/>
        </p:nvCxnSpPr>
        <p:spPr>
          <a:xfrm rot="10800000">
            <a:off x="9870602" y="6014168"/>
            <a:ext cx="123127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45"/>
          <p:cNvCxnSpPr/>
          <p:nvPr/>
        </p:nvCxnSpPr>
        <p:spPr>
          <a:xfrm rot="10800000">
            <a:off x="8227532" y="6014167"/>
            <a:ext cx="152976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48"/>
          <p:cNvCxnSpPr/>
          <p:nvPr/>
        </p:nvCxnSpPr>
        <p:spPr>
          <a:xfrm rot="10800000">
            <a:off x="388088" y="6014167"/>
            <a:ext cx="123127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TextBox 1053"/>
          <p:cNvSpPr txBox="1"/>
          <p:nvPr/>
        </p:nvSpPr>
        <p:spPr>
          <a:xfrm>
            <a:off x="1277948" y="434373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集团板块</a:t>
            </a:r>
            <a:endParaRPr lang="id-ID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55" name="TextBox 1054"/>
          <p:cNvSpPr txBox="1"/>
          <p:nvPr/>
        </p:nvSpPr>
        <p:spPr>
          <a:xfrm>
            <a:off x="725780" y="4520111"/>
            <a:ext cx="1904556" cy="433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氯碱、电力、纺织、现代物流、境外投资、现代贸易、现代服务等多领域互补的产业集团</a:t>
            </a:r>
            <a:endParaRPr lang="en-US" sz="1000" b="1" dirty="0">
              <a:solidFill>
                <a:schemeClr val="tx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56" name="TextBox 1055"/>
          <p:cNvSpPr txBox="1"/>
          <p:nvPr/>
        </p:nvSpPr>
        <p:spPr>
          <a:xfrm>
            <a:off x="9490439" y="6091477"/>
            <a:ext cx="637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endParaRPr lang="id-ID" sz="1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57" name="TextBox 1056"/>
          <p:cNvSpPr txBox="1"/>
          <p:nvPr/>
        </p:nvSpPr>
        <p:spPr>
          <a:xfrm>
            <a:off x="7758984" y="6091477"/>
            <a:ext cx="829367" cy="216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物产公司</a:t>
            </a:r>
            <a:endParaRPr lang="id-ID" sz="1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58" name="TextBox 1057"/>
          <p:cNvSpPr txBox="1"/>
          <p:nvPr/>
        </p:nvSpPr>
        <p:spPr>
          <a:xfrm>
            <a:off x="6170704" y="6084019"/>
            <a:ext cx="829367" cy="216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蓝天物流</a:t>
            </a:r>
            <a:endParaRPr lang="id-ID" sz="1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59" name="TextBox 1058"/>
          <p:cNvSpPr txBox="1"/>
          <p:nvPr/>
        </p:nvSpPr>
        <p:spPr>
          <a:xfrm>
            <a:off x="4438652" y="6091477"/>
            <a:ext cx="988860" cy="216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进出口公司</a:t>
            </a:r>
            <a:endParaRPr lang="id-ID" sz="1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60" name="TextBox 1059"/>
          <p:cNvSpPr txBox="1"/>
          <p:nvPr/>
        </p:nvSpPr>
        <p:spPr>
          <a:xfrm>
            <a:off x="2813160" y="6091477"/>
            <a:ext cx="988860" cy="216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销售总公司</a:t>
            </a:r>
            <a:endParaRPr lang="id-ID" sz="1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61" name="TextBox 1060"/>
          <p:cNvSpPr txBox="1"/>
          <p:nvPr/>
        </p:nvSpPr>
        <p:spPr>
          <a:xfrm>
            <a:off x="1271976" y="6091477"/>
            <a:ext cx="829367" cy="216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中泰集团</a:t>
            </a:r>
            <a:endParaRPr lang="id-ID" sz="1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62" name="Oval 26"/>
          <p:cNvSpPr/>
          <p:nvPr/>
        </p:nvSpPr>
        <p:spPr>
          <a:xfrm>
            <a:off x="1622090" y="5971887"/>
            <a:ext cx="111934" cy="845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063" name="Oval 28"/>
          <p:cNvSpPr/>
          <p:nvPr/>
        </p:nvSpPr>
        <p:spPr>
          <a:xfrm>
            <a:off x="3239182" y="5971887"/>
            <a:ext cx="111934" cy="845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064" name="Oval 36"/>
          <p:cNvSpPr/>
          <p:nvPr/>
        </p:nvSpPr>
        <p:spPr>
          <a:xfrm>
            <a:off x="4872021" y="5971887"/>
            <a:ext cx="111934" cy="845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065" name="Oval 38"/>
          <p:cNvSpPr/>
          <p:nvPr/>
        </p:nvSpPr>
        <p:spPr>
          <a:xfrm>
            <a:off x="6500882" y="5971887"/>
            <a:ext cx="111934" cy="845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066" name="Oval 40"/>
          <p:cNvSpPr/>
          <p:nvPr/>
        </p:nvSpPr>
        <p:spPr>
          <a:xfrm>
            <a:off x="8105347" y="5971887"/>
            <a:ext cx="111934" cy="845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067" name="Oval 44"/>
          <p:cNvSpPr/>
          <p:nvPr/>
        </p:nvSpPr>
        <p:spPr>
          <a:xfrm rot="10800000">
            <a:off x="9752590" y="5971888"/>
            <a:ext cx="111934" cy="845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cxnSp>
        <p:nvCxnSpPr>
          <p:cNvPr id="1068" name="Straight Connector 66"/>
          <p:cNvCxnSpPr>
            <a:stCxn id="1062" idx="0"/>
            <a:endCxn id="1055" idx="2"/>
          </p:cNvCxnSpPr>
          <p:nvPr/>
        </p:nvCxnSpPr>
        <p:spPr>
          <a:xfrm flipV="1">
            <a:off x="1678057" y="4953874"/>
            <a:ext cx="1" cy="1018014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67"/>
          <p:cNvCxnSpPr/>
          <p:nvPr/>
        </p:nvCxnSpPr>
        <p:spPr>
          <a:xfrm flipV="1">
            <a:off x="1678057" y="4045420"/>
            <a:ext cx="0" cy="310055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TextBox 1069"/>
          <p:cNvSpPr txBox="1"/>
          <p:nvPr/>
        </p:nvSpPr>
        <p:spPr>
          <a:xfrm>
            <a:off x="2905345" y="48278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主业销售</a:t>
            </a:r>
            <a:endParaRPr lang="id-ID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71" name="TextBox 1070"/>
          <p:cNvSpPr txBox="1"/>
          <p:nvPr/>
        </p:nvSpPr>
        <p:spPr>
          <a:xfrm>
            <a:off x="2353173" y="5004213"/>
            <a:ext cx="1904556" cy="554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00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CN" altLang="en-US" dirty="0"/>
              <a:t>聚氯乙烯树脂、离子膜烧碱、粘胶纤维等产品，其中聚氯乙烯树脂、离子膜烧碱是“新疆名牌”产品</a:t>
            </a:r>
            <a:r>
              <a:rPr lang="en-US" altLang="zh-CN" dirty="0"/>
              <a:t>.</a:t>
            </a:r>
            <a:endParaRPr lang="en-US" dirty="0"/>
          </a:p>
        </p:txBody>
      </p:sp>
      <p:cxnSp>
        <p:nvCxnSpPr>
          <p:cNvPr id="1072" name="Straight Connector 77"/>
          <p:cNvCxnSpPr>
            <a:cxnSpLocks/>
            <a:stCxn id="1063" idx="0"/>
            <a:endCxn id="1071" idx="2"/>
          </p:cNvCxnSpPr>
          <p:nvPr/>
        </p:nvCxnSpPr>
        <p:spPr>
          <a:xfrm flipV="1">
            <a:off x="3295149" y="5558465"/>
            <a:ext cx="10302" cy="413422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78"/>
          <p:cNvCxnSpPr/>
          <p:nvPr/>
        </p:nvCxnSpPr>
        <p:spPr>
          <a:xfrm flipV="1">
            <a:off x="3295149" y="4522064"/>
            <a:ext cx="0" cy="310055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4" name="Group 95"/>
          <p:cNvGrpSpPr/>
          <p:nvPr/>
        </p:nvGrpSpPr>
        <p:grpSpPr>
          <a:xfrm>
            <a:off x="7889219" y="4195236"/>
            <a:ext cx="559669" cy="422802"/>
            <a:chOff x="3450124" y="2009775"/>
            <a:chExt cx="540000" cy="540000"/>
          </a:xfrm>
        </p:grpSpPr>
        <p:sp>
          <p:nvSpPr>
            <p:cNvPr id="1075" name="Oval 80"/>
            <p:cNvSpPr/>
            <p:nvPr/>
          </p:nvSpPr>
          <p:spPr>
            <a:xfrm>
              <a:off x="3450124" y="2009775"/>
              <a:ext cx="540000" cy="54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+mn-ea"/>
              </a:endParaRPr>
            </a:p>
          </p:txBody>
        </p:sp>
        <p:grpSp>
          <p:nvGrpSpPr>
            <p:cNvPr id="1076" name="Group 93"/>
            <p:cNvGrpSpPr/>
            <p:nvPr/>
          </p:nvGrpSpPr>
          <p:grpSpPr>
            <a:xfrm>
              <a:off x="3567883" y="2071836"/>
              <a:ext cx="304483" cy="415879"/>
              <a:chOff x="5772150" y="2981325"/>
              <a:chExt cx="650875" cy="889001"/>
            </a:xfrm>
            <a:solidFill>
              <a:schemeClr val="bg1"/>
            </a:solidFill>
          </p:grpSpPr>
          <p:sp>
            <p:nvSpPr>
              <p:cNvPr id="1077" name="Rectangle 9"/>
              <p:cNvSpPr>
                <a:spLocks noChangeArrowheads="1"/>
              </p:cNvSpPr>
              <p:nvPr/>
            </p:nvSpPr>
            <p:spPr bwMode="auto">
              <a:xfrm>
                <a:off x="5875338" y="3159125"/>
                <a:ext cx="14605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1078" name="Rectangle 10"/>
              <p:cNvSpPr>
                <a:spLocks noChangeArrowheads="1"/>
              </p:cNvSpPr>
              <p:nvPr/>
            </p:nvSpPr>
            <p:spPr bwMode="auto">
              <a:xfrm>
                <a:off x="5875338" y="3375025"/>
                <a:ext cx="368300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1079" name="Rectangle 11"/>
              <p:cNvSpPr>
                <a:spLocks noChangeArrowheads="1"/>
              </p:cNvSpPr>
              <p:nvPr/>
            </p:nvSpPr>
            <p:spPr bwMode="auto">
              <a:xfrm>
                <a:off x="5875338" y="3470275"/>
                <a:ext cx="3683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1080" name="Rectangle 12"/>
              <p:cNvSpPr>
                <a:spLocks noChangeArrowheads="1"/>
              </p:cNvSpPr>
              <p:nvPr/>
            </p:nvSpPr>
            <p:spPr bwMode="auto">
              <a:xfrm>
                <a:off x="5875338" y="3565525"/>
                <a:ext cx="206375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1081" name="Freeform 13"/>
              <p:cNvSpPr>
                <a:spLocks/>
              </p:cNvSpPr>
              <p:nvPr/>
            </p:nvSpPr>
            <p:spPr bwMode="auto">
              <a:xfrm>
                <a:off x="5772150" y="2981325"/>
                <a:ext cx="650875" cy="835025"/>
              </a:xfrm>
              <a:custGeom>
                <a:avLst/>
                <a:gdLst>
                  <a:gd name="T0" fmla="*/ 87 w 170"/>
                  <a:gd name="T1" fmla="*/ 0 h 220"/>
                  <a:gd name="T2" fmla="*/ 34 w 170"/>
                  <a:gd name="T3" fmla="*/ 0 h 220"/>
                  <a:gd name="T4" fmla="*/ 0 w 170"/>
                  <a:gd name="T5" fmla="*/ 34 h 220"/>
                  <a:gd name="T6" fmla="*/ 0 w 170"/>
                  <a:gd name="T7" fmla="*/ 185 h 220"/>
                  <a:gd name="T8" fmla="*/ 34 w 170"/>
                  <a:gd name="T9" fmla="*/ 220 h 220"/>
                  <a:gd name="T10" fmla="*/ 91 w 170"/>
                  <a:gd name="T11" fmla="*/ 220 h 220"/>
                  <a:gd name="T12" fmla="*/ 91 w 170"/>
                  <a:gd name="T13" fmla="*/ 203 h 220"/>
                  <a:gd name="T14" fmla="*/ 34 w 170"/>
                  <a:gd name="T15" fmla="*/ 203 h 220"/>
                  <a:gd name="T16" fmla="*/ 16 w 170"/>
                  <a:gd name="T17" fmla="*/ 185 h 220"/>
                  <a:gd name="T18" fmla="*/ 16 w 170"/>
                  <a:gd name="T19" fmla="*/ 34 h 220"/>
                  <a:gd name="T20" fmla="*/ 34 w 170"/>
                  <a:gd name="T21" fmla="*/ 16 h 220"/>
                  <a:gd name="T22" fmla="*/ 79 w 170"/>
                  <a:gd name="T23" fmla="*/ 16 h 220"/>
                  <a:gd name="T24" fmla="*/ 79 w 170"/>
                  <a:gd name="T25" fmla="*/ 67 h 220"/>
                  <a:gd name="T26" fmla="*/ 105 w 170"/>
                  <a:gd name="T27" fmla="*/ 93 h 220"/>
                  <a:gd name="T28" fmla="*/ 154 w 170"/>
                  <a:gd name="T29" fmla="*/ 93 h 220"/>
                  <a:gd name="T30" fmla="*/ 154 w 170"/>
                  <a:gd name="T31" fmla="*/ 185 h 220"/>
                  <a:gd name="T32" fmla="*/ 143 w 170"/>
                  <a:gd name="T33" fmla="*/ 202 h 220"/>
                  <a:gd name="T34" fmla="*/ 143 w 170"/>
                  <a:gd name="T35" fmla="*/ 219 h 220"/>
                  <a:gd name="T36" fmla="*/ 170 w 170"/>
                  <a:gd name="T37" fmla="*/ 185 h 220"/>
                  <a:gd name="T38" fmla="*/ 170 w 170"/>
                  <a:gd name="T39" fmla="*/ 83 h 220"/>
                  <a:gd name="T40" fmla="*/ 87 w 170"/>
                  <a:gd name="T41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0" h="220">
                    <a:moveTo>
                      <a:pt x="87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204"/>
                      <a:pt x="15" y="220"/>
                      <a:pt x="34" y="220"/>
                    </a:cubicBezTo>
                    <a:cubicBezTo>
                      <a:pt x="91" y="220"/>
                      <a:pt x="91" y="220"/>
                      <a:pt x="91" y="220"/>
                    </a:cubicBezTo>
                    <a:cubicBezTo>
                      <a:pt x="91" y="203"/>
                      <a:pt x="91" y="203"/>
                      <a:pt x="91" y="203"/>
                    </a:cubicBezTo>
                    <a:cubicBezTo>
                      <a:pt x="34" y="203"/>
                      <a:pt x="34" y="203"/>
                      <a:pt x="34" y="203"/>
                    </a:cubicBezTo>
                    <a:cubicBezTo>
                      <a:pt x="24" y="203"/>
                      <a:pt x="16" y="195"/>
                      <a:pt x="16" y="185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24"/>
                      <a:pt x="24" y="16"/>
                      <a:pt x="34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81"/>
                      <a:pt x="90" y="93"/>
                      <a:pt x="105" y="93"/>
                    </a:cubicBezTo>
                    <a:cubicBezTo>
                      <a:pt x="154" y="93"/>
                      <a:pt x="154" y="93"/>
                      <a:pt x="154" y="93"/>
                    </a:cubicBezTo>
                    <a:cubicBezTo>
                      <a:pt x="154" y="185"/>
                      <a:pt x="154" y="185"/>
                      <a:pt x="154" y="185"/>
                    </a:cubicBezTo>
                    <a:cubicBezTo>
                      <a:pt x="154" y="193"/>
                      <a:pt x="149" y="199"/>
                      <a:pt x="143" y="202"/>
                    </a:cubicBezTo>
                    <a:cubicBezTo>
                      <a:pt x="143" y="219"/>
                      <a:pt x="143" y="219"/>
                      <a:pt x="143" y="219"/>
                    </a:cubicBezTo>
                    <a:cubicBezTo>
                      <a:pt x="158" y="216"/>
                      <a:pt x="170" y="202"/>
                      <a:pt x="170" y="185"/>
                    </a:cubicBezTo>
                    <a:cubicBezTo>
                      <a:pt x="170" y="83"/>
                      <a:pt x="170" y="83"/>
                      <a:pt x="170" y="83"/>
                    </a:cubicBezTo>
                    <a:lnTo>
                      <a:pt x="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1082" name="Freeform 14"/>
              <p:cNvSpPr>
                <a:spLocks/>
              </p:cNvSpPr>
              <p:nvPr/>
            </p:nvSpPr>
            <p:spPr bwMode="auto">
              <a:xfrm>
                <a:off x="6154738" y="3744913"/>
                <a:ext cx="130175" cy="125413"/>
              </a:xfrm>
              <a:custGeom>
                <a:avLst/>
                <a:gdLst>
                  <a:gd name="T0" fmla="*/ 32 w 34"/>
                  <a:gd name="T1" fmla="*/ 0 h 33"/>
                  <a:gd name="T2" fmla="*/ 31 w 34"/>
                  <a:gd name="T3" fmla="*/ 2 h 33"/>
                  <a:gd name="T4" fmla="*/ 26 w 34"/>
                  <a:gd name="T5" fmla="*/ 7 h 33"/>
                  <a:gd name="T6" fmla="*/ 24 w 34"/>
                  <a:gd name="T7" fmla="*/ 8 h 33"/>
                  <a:gd name="T8" fmla="*/ 19 w 34"/>
                  <a:gd name="T9" fmla="*/ 6 h 33"/>
                  <a:gd name="T10" fmla="*/ 17 w 34"/>
                  <a:gd name="T11" fmla="*/ 5 h 33"/>
                  <a:gd name="T12" fmla="*/ 16 w 34"/>
                  <a:gd name="T13" fmla="*/ 6 h 33"/>
                  <a:gd name="T14" fmla="*/ 10 w 34"/>
                  <a:gd name="T15" fmla="*/ 8 h 33"/>
                  <a:gd name="T16" fmla="*/ 10 w 34"/>
                  <a:gd name="T17" fmla="*/ 8 h 33"/>
                  <a:gd name="T18" fmla="*/ 8 w 34"/>
                  <a:gd name="T19" fmla="*/ 7 h 33"/>
                  <a:gd name="T20" fmla="*/ 3 w 34"/>
                  <a:gd name="T21" fmla="*/ 2 h 33"/>
                  <a:gd name="T22" fmla="*/ 2 w 34"/>
                  <a:gd name="T23" fmla="*/ 0 h 33"/>
                  <a:gd name="T24" fmla="*/ 1 w 34"/>
                  <a:gd name="T25" fmla="*/ 0 h 33"/>
                  <a:gd name="T26" fmla="*/ 0 w 34"/>
                  <a:gd name="T27" fmla="*/ 0 h 33"/>
                  <a:gd name="T28" fmla="*/ 0 w 34"/>
                  <a:gd name="T29" fmla="*/ 33 h 33"/>
                  <a:gd name="T30" fmla="*/ 17 w 34"/>
                  <a:gd name="T31" fmla="*/ 21 h 33"/>
                  <a:gd name="T32" fmla="*/ 34 w 34"/>
                  <a:gd name="T33" fmla="*/ 33 h 33"/>
                  <a:gd name="T34" fmla="*/ 34 w 34"/>
                  <a:gd name="T35" fmla="*/ 0 h 33"/>
                  <a:gd name="T36" fmla="*/ 34 w 34"/>
                  <a:gd name="T37" fmla="*/ 0 h 33"/>
                  <a:gd name="T38" fmla="*/ 32 w 34"/>
                  <a:gd name="T3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" h="33">
                    <a:moveTo>
                      <a:pt x="32" y="0"/>
                    </a:moveTo>
                    <a:cubicBezTo>
                      <a:pt x="32" y="1"/>
                      <a:pt x="31" y="1"/>
                      <a:pt x="31" y="2"/>
                    </a:cubicBezTo>
                    <a:cubicBezTo>
                      <a:pt x="30" y="4"/>
                      <a:pt x="29" y="6"/>
                      <a:pt x="26" y="7"/>
                    </a:cubicBezTo>
                    <a:cubicBezTo>
                      <a:pt x="25" y="7"/>
                      <a:pt x="25" y="8"/>
                      <a:pt x="24" y="8"/>
                    </a:cubicBezTo>
                    <a:cubicBezTo>
                      <a:pt x="22" y="8"/>
                      <a:pt x="20" y="7"/>
                      <a:pt x="19" y="6"/>
                    </a:cubicBezTo>
                    <a:cubicBezTo>
                      <a:pt x="18" y="6"/>
                      <a:pt x="17" y="5"/>
                      <a:pt x="17" y="5"/>
                    </a:cubicBezTo>
                    <a:cubicBezTo>
                      <a:pt x="17" y="5"/>
                      <a:pt x="16" y="6"/>
                      <a:pt x="16" y="6"/>
                    </a:cubicBezTo>
                    <a:cubicBezTo>
                      <a:pt x="14" y="7"/>
                      <a:pt x="12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5" y="6"/>
                      <a:pt x="4" y="4"/>
                      <a:pt x="3" y="2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2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1083" name="Oval 15"/>
              <p:cNvSpPr>
                <a:spLocks noChangeArrowheads="1"/>
              </p:cNvSpPr>
              <p:nvPr/>
            </p:nvSpPr>
            <p:spPr bwMode="auto">
              <a:xfrm>
                <a:off x="6178550" y="3625850"/>
                <a:ext cx="84138" cy="809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1084" name="Freeform 16"/>
              <p:cNvSpPr>
                <a:spLocks noEditPoints="1"/>
              </p:cNvSpPr>
              <p:nvPr/>
            </p:nvSpPr>
            <p:spPr bwMode="auto">
              <a:xfrm>
                <a:off x="6127750" y="3573463"/>
                <a:ext cx="187325" cy="185738"/>
              </a:xfrm>
              <a:custGeom>
                <a:avLst/>
                <a:gdLst>
                  <a:gd name="T0" fmla="*/ 44 w 49"/>
                  <a:gd name="T1" fmla="*/ 18 h 49"/>
                  <a:gd name="T2" fmla="*/ 44 w 49"/>
                  <a:gd name="T3" fmla="*/ 10 h 49"/>
                  <a:gd name="T4" fmla="*/ 36 w 49"/>
                  <a:gd name="T5" fmla="*/ 7 h 49"/>
                  <a:gd name="T6" fmla="*/ 32 w 49"/>
                  <a:gd name="T7" fmla="*/ 1 h 49"/>
                  <a:gd name="T8" fmla="*/ 24 w 49"/>
                  <a:gd name="T9" fmla="*/ 3 h 49"/>
                  <a:gd name="T10" fmla="*/ 16 w 49"/>
                  <a:gd name="T11" fmla="*/ 1 h 49"/>
                  <a:gd name="T12" fmla="*/ 12 w 49"/>
                  <a:gd name="T13" fmla="*/ 7 h 49"/>
                  <a:gd name="T14" fmla="*/ 4 w 49"/>
                  <a:gd name="T15" fmla="*/ 10 h 49"/>
                  <a:gd name="T16" fmla="*/ 4 w 49"/>
                  <a:gd name="T17" fmla="*/ 18 h 49"/>
                  <a:gd name="T18" fmla="*/ 0 w 49"/>
                  <a:gd name="T19" fmla="*/ 24 h 49"/>
                  <a:gd name="T20" fmla="*/ 4 w 49"/>
                  <a:gd name="T21" fmla="*/ 31 h 49"/>
                  <a:gd name="T22" fmla="*/ 4 w 49"/>
                  <a:gd name="T23" fmla="*/ 39 h 49"/>
                  <a:gd name="T24" fmla="*/ 12 w 49"/>
                  <a:gd name="T25" fmla="*/ 41 h 49"/>
                  <a:gd name="T26" fmla="*/ 16 w 49"/>
                  <a:gd name="T27" fmla="*/ 48 h 49"/>
                  <a:gd name="T28" fmla="*/ 24 w 49"/>
                  <a:gd name="T29" fmla="*/ 45 h 49"/>
                  <a:gd name="T30" fmla="*/ 32 w 49"/>
                  <a:gd name="T31" fmla="*/ 48 h 49"/>
                  <a:gd name="T32" fmla="*/ 36 w 49"/>
                  <a:gd name="T33" fmla="*/ 41 h 49"/>
                  <a:gd name="T34" fmla="*/ 44 w 49"/>
                  <a:gd name="T35" fmla="*/ 39 h 49"/>
                  <a:gd name="T36" fmla="*/ 44 w 49"/>
                  <a:gd name="T37" fmla="*/ 31 h 49"/>
                  <a:gd name="T38" fmla="*/ 49 w 49"/>
                  <a:gd name="T39" fmla="*/ 24 h 49"/>
                  <a:gd name="T40" fmla="*/ 44 w 49"/>
                  <a:gd name="T41" fmla="*/ 18 h 49"/>
                  <a:gd name="T42" fmla="*/ 24 w 49"/>
                  <a:gd name="T43" fmla="*/ 37 h 49"/>
                  <a:gd name="T44" fmla="*/ 11 w 49"/>
                  <a:gd name="T45" fmla="*/ 24 h 49"/>
                  <a:gd name="T46" fmla="*/ 24 w 49"/>
                  <a:gd name="T47" fmla="*/ 12 h 49"/>
                  <a:gd name="T48" fmla="*/ 37 w 49"/>
                  <a:gd name="T49" fmla="*/ 24 h 49"/>
                  <a:gd name="T50" fmla="*/ 24 w 49"/>
                  <a:gd name="T5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49">
                    <a:moveTo>
                      <a:pt x="44" y="18"/>
                    </a:moveTo>
                    <a:cubicBezTo>
                      <a:pt x="43" y="16"/>
                      <a:pt x="45" y="12"/>
                      <a:pt x="44" y="10"/>
                    </a:cubicBezTo>
                    <a:cubicBezTo>
                      <a:pt x="42" y="8"/>
                      <a:pt x="38" y="9"/>
                      <a:pt x="36" y="7"/>
                    </a:cubicBezTo>
                    <a:cubicBezTo>
                      <a:pt x="34" y="6"/>
                      <a:pt x="34" y="2"/>
                      <a:pt x="32" y="1"/>
                    </a:cubicBezTo>
                    <a:cubicBezTo>
                      <a:pt x="29" y="0"/>
                      <a:pt x="27" y="3"/>
                      <a:pt x="24" y="3"/>
                    </a:cubicBezTo>
                    <a:cubicBezTo>
                      <a:pt x="22" y="3"/>
                      <a:pt x="19" y="0"/>
                      <a:pt x="16" y="1"/>
                    </a:cubicBezTo>
                    <a:cubicBezTo>
                      <a:pt x="14" y="2"/>
                      <a:pt x="14" y="6"/>
                      <a:pt x="12" y="7"/>
                    </a:cubicBezTo>
                    <a:cubicBezTo>
                      <a:pt x="10" y="9"/>
                      <a:pt x="6" y="8"/>
                      <a:pt x="4" y="10"/>
                    </a:cubicBezTo>
                    <a:cubicBezTo>
                      <a:pt x="3" y="12"/>
                      <a:pt x="5" y="16"/>
                      <a:pt x="4" y="18"/>
                    </a:cubicBezTo>
                    <a:cubicBezTo>
                      <a:pt x="3" y="20"/>
                      <a:pt x="0" y="22"/>
                      <a:pt x="0" y="24"/>
                    </a:cubicBezTo>
                    <a:cubicBezTo>
                      <a:pt x="0" y="27"/>
                      <a:pt x="3" y="29"/>
                      <a:pt x="4" y="31"/>
                    </a:cubicBezTo>
                    <a:cubicBezTo>
                      <a:pt x="5" y="33"/>
                      <a:pt x="3" y="37"/>
                      <a:pt x="4" y="39"/>
                    </a:cubicBezTo>
                    <a:cubicBezTo>
                      <a:pt x="6" y="41"/>
                      <a:pt x="10" y="40"/>
                      <a:pt x="12" y="41"/>
                    </a:cubicBezTo>
                    <a:cubicBezTo>
                      <a:pt x="14" y="43"/>
                      <a:pt x="14" y="47"/>
                      <a:pt x="16" y="48"/>
                    </a:cubicBezTo>
                    <a:cubicBezTo>
                      <a:pt x="19" y="49"/>
                      <a:pt x="22" y="45"/>
                      <a:pt x="24" y="45"/>
                    </a:cubicBezTo>
                    <a:cubicBezTo>
                      <a:pt x="27" y="45"/>
                      <a:pt x="29" y="49"/>
                      <a:pt x="32" y="48"/>
                    </a:cubicBezTo>
                    <a:cubicBezTo>
                      <a:pt x="34" y="47"/>
                      <a:pt x="34" y="43"/>
                      <a:pt x="36" y="41"/>
                    </a:cubicBezTo>
                    <a:cubicBezTo>
                      <a:pt x="38" y="40"/>
                      <a:pt x="42" y="41"/>
                      <a:pt x="44" y="39"/>
                    </a:cubicBezTo>
                    <a:cubicBezTo>
                      <a:pt x="45" y="37"/>
                      <a:pt x="43" y="33"/>
                      <a:pt x="44" y="31"/>
                    </a:cubicBezTo>
                    <a:cubicBezTo>
                      <a:pt x="45" y="29"/>
                      <a:pt x="49" y="27"/>
                      <a:pt x="49" y="24"/>
                    </a:cubicBezTo>
                    <a:cubicBezTo>
                      <a:pt x="49" y="22"/>
                      <a:pt x="45" y="20"/>
                      <a:pt x="44" y="18"/>
                    </a:cubicBezTo>
                    <a:close/>
                    <a:moveTo>
                      <a:pt x="24" y="37"/>
                    </a:moveTo>
                    <a:cubicBezTo>
                      <a:pt x="17" y="37"/>
                      <a:pt x="11" y="32"/>
                      <a:pt x="11" y="24"/>
                    </a:cubicBezTo>
                    <a:cubicBezTo>
                      <a:pt x="11" y="17"/>
                      <a:pt x="17" y="12"/>
                      <a:pt x="24" y="12"/>
                    </a:cubicBezTo>
                    <a:cubicBezTo>
                      <a:pt x="31" y="12"/>
                      <a:pt x="37" y="17"/>
                      <a:pt x="37" y="24"/>
                    </a:cubicBezTo>
                    <a:cubicBezTo>
                      <a:pt x="37" y="32"/>
                      <a:pt x="31" y="37"/>
                      <a:pt x="24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+mn-ea"/>
                </a:endParaRPr>
              </a:p>
            </p:txBody>
          </p:sp>
        </p:grpSp>
      </p:grpSp>
      <p:sp>
        <p:nvSpPr>
          <p:cNvPr id="1085" name="TextBox 1084"/>
          <p:cNvSpPr txBox="1"/>
          <p:nvPr/>
        </p:nvSpPr>
        <p:spPr>
          <a:xfrm>
            <a:off x="4459787" y="527774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进出口贸易</a:t>
            </a:r>
            <a:endParaRPr lang="id-ID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86" name="TextBox 1085"/>
          <p:cNvSpPr txBox="1"/>
          <p:nvPr/>
        </p:nvSpPr>
        <p:spPr>
          <a:xfrm>
            <a:off x="3984562" y="5420434"/>
            <a:ext cx="1904556" cy="19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00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CN" altLang="en-US" dirty="0"/>
              <a:t>境外销售采购</a:t>
            </a:r>
            <a:endParaRPr lang="en-US" dirty="0"/>
          </a:p>
        </p:txBody>
      </p:sp>
      <p:cxnSp>
        <p:nvCxnSpPr>
          <p:cNvPr id="1087" name="Straight Connector 98"/>
          <p:cNvCxnSpPr/>
          <p:nvPr/>
        </p:nvCxnSpPr>
        <p:spPr>
          <a:xfrm flipV="1">
            <a:off x="4936839" y="5625993"/>
            <a:ext cx="0" cy="310055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Connector 99"/>
          <p:cNvCxnSpPr/>
          <p:nvPr/>
        </p:nvCxnSpPr>
        <p:spPr>
          <a:xfrm flipV="1">
            <a:off x="4936839" y="5010563"/>
            <a:ext cx="0" cy="253681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9" name="TextBox 1088"/>
          <p:cNvSpPr txBox="1"/>
          <p:nvPr/>
        </p:nvSpPr>
        <p:spPr>
          <a:xfrm>
            <a:off x="6076882" y="463002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供应链金融</a:t>
            </a:r>
            <a:endParaRPr lang="id-ID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90" name="TextBox 1089"/>
          <p:cNvSpPr txBox="1"/>
          <p:nvPr/>
        </p:nvSpPr>
        <p:spPr>
          <a:xfrm>
            <a:off x="5601654" y="4806405"/>
            <a:ext cx="1904556" cy="313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00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CN" altLang="en-US" dirty="0"/>
              <a:t>现代物流、现代贸易、矿产开采等板块</a:t>
            </a:r>
            <a:endParaRPr lang="en-US" altLang="zh-CN" dirty="0"/>
          </a:p>
        </p:txBody>
      </p:sp>
      <p:cxnSp>
        <p:nvCxnSpPr>
          <p:cNvPr id="1091" name="Straight Connector 105"/>
          <p:cNvCxnSpPr>
            <a:endCxn id="1090" idx="2"/>
          </p:cNvCxnSpPr>
          <p:nvPr/>
        </p:nvCxnSpPr>
        <p:spPr>
          <a:xfrm flipV="1">
            <a:off x="6553931" y="5119678"/>
            <a:ext cx="1" cy="810815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6"/>
          <p:cNvCxnSpPr/>
          <p:nvPr/>
        </p:nvCxnSpPr>
        <p:spPr>
          <a:xfrm flipV="1">
            <a:off x="6553931" y="4324256"/>
            <a:ext cx="0" cy="310055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3" name="Group 122"/>
          <p:cNvGrpSpPr/>
          <p:nvPr/>
        </p:nvGrpSpPr>
        <p:grpSpPr>
          <a:xfrm>
            <a:off x="4662820" y="4536887"/>
            <a:ext cx="559669" cy="422802"/>
            <a:chOff x="5039729" y="3314307"/>
            <a:chExt cx="540000" cy="540000"/>
          </a:xfrm>
        </p:grpSpPr>
        <p:sp>
          <p:nvSpPr>
            <p:cNvPr id="1094" name="Oval 101"/>
            <p:cNvSpPr/>
            <p:nvPr/>
          </p:nvSpPr>
          <p:spPr>
            <a:xfrm>
              <a:off x="5039729" y="3314307"/>
              <a:ext cx="540000" cy="54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+mn-ea"/>
              </a:endParaRPr>
            </a:p>
          </p:txBody>
        </p:sp>
        <p:sp>
          <p:nvSpPr>
            <p:cNvPr id="1095" name="Freeform 20"/>
            <p:cNvSpPr>
              <a:spLocks/>
            </p:cNvSpPr>
            <p:nvPr/>
          </p:nvSpPr>
          <p:spPr bwMode="auto">
            <a:xfrm>
              <a:off x="5142973" y="3395648"/>
              <a:ext cx="333512" cy="377319"/>
            </a:xfrm>
            <a:custGeom>
              <a:avLst/>
              <a:gdLst>
                <a:gd name="T0" fmla="*/ 182 w 193"/>
                <a:gd name="T1" fmla="*/ 147 h 219"/>
                <a:gd name="T2" fmla="*/ 175 w 193"/>
                <a:gd name="T3" fmla="*/ 150 h 219"/>
                <a:gd name="T4" fmla="*/ 146 w 193"/>
                <a:gd name="T5" fmla="*/ 110 h 219"/>
                <a:gd name="T6" fmla="*/ 175 w 193"/>
                <a:gd name="T7" fmla="*/ 70 h 219"/>
                <a:gd name="T8" fmla="*/ 182 w 193"/>
                <a:gd name="T9" fmla="*/ 72 h 219"/>
                <a:gd name="T10" fmla="*/ 193 w 193"/>
                <a:gd name="T11" fmla="*/ 60 h 219"/>
                <a:gd name="T12" fmla="*/ 182 w 193"/>
                <a:gd name="T13" fmla="*/ 49 h 219"/>
                <a:gd name="T14" fmla="*/ 170 w 193"/>
                <a:gd name="T15" fmla="*/ 60 h 219"/>
                <a:gd name="T16" fmla="*/ 170 w 193"/>
                <a:gd name="T17" fmla="*/ 62 h 219"/>
                <a:gd name="T18" fmla="*/ 121 w 193"/>
                <a:gd name="T19" fmla="*/ 67 h 219"/>
                <a:gd name="T20" fmla="*/ 101 w 193"/>
                <a:gd name="T21" fmla="*/ 22 h 219"/>
                <a:gd name="T22" fmla="*/ 108 w 193"/>
                <a:gd name="T23" fmla="*/ 12 h 219"/>
                <a:gd name="T24" fmla="*/ 97 w 193"/>
                <a:gd name="T25" fmla="*/ 0 h 219"/>
                <a:gd name="T26" fmla="*/ 85 w 193"/>
                <a:gd name="T27" fmla="*/ 12 h 219"/>
                <a:gd name="T28" fmla="*/ 92 w 193"/>
                <a:gd name="T29" fmla="*/ 22 h 219"/>
                <a:gd name="T30" fmla="*/ 72 w 193"/>
                <a:gd name="T31" fmla="*/ 67 h 219"/>
                <a:gd name="T32" fmla="*/ 23 w 193"/>
                <a:gd name="T33" fmla="*/ 62 h 219"/>
                <a:gd name="T34" fmla="*/ 23 w 193"/>
                <a:gd name="T35" fmla="*/ 60 h 219"/>
                <a:gd name="T36" fmla="*/ 12 w 193"/>
                <a:gd name="T37" fmla="*/ 49 h 219"/>
                <a:gd name="T38" fmla="*/ 0 w 193"/>
                <a:gd name="T39" fmla="*/ 60 h 219"/>
                <a:gd name="T40" fmla="*/ 12 w 193"/>
                <a:gd name="T41" fmla="*/ 72 h 219"/>
                <a:gd name="T42" fmla="*/ 18 w 193"/>
                <a:gd name="T43" fmla="*/ 70 h 219"/>
                <a:gd name="T44" fmla="*/ 48 w 193"/>
                <a:gd name="T45" fmla="*/ 110 h 219"/>
                <a:gd name="T46" fmla="*/ 19 w 193"/>
                <a:gd name="T47" fmla="*/ 150 h 219"/>
                <a:gd name="T48" fmla="*/ 12 w 193"/>
                <a:gd name="T49" fmla="*/ 147 h 219"/>
                <a:gd name="T50" fmla="*/ 0 w 193"/>
                <a:gd name="T51" fmla="*/ 159 h 219"/>
                <a:gd name="T52" fmla="*/ 12 w 193"/>
                <a:gd name="T53" fmla="*/ 170 h 219"/>
                <a:gd name="T54" fmla="*/ 23 w 193"/>
                <a:gd name="T55" fmla="*/ 159 h 219"/>
                <a:gd name="T56" fmla="*/ 23 w 193"/>
                <a:gd name="T57" fmla="*/ 158 h 219"/>
                <a:gd name="T58" fmla="*/ 72 w 193"/>
                <a:gd name="T59" fmla="*/ 152 h 219"/>
                <a:gd name="T60" fmla="*/ 92 w 193"/>
                <a:gd name="T61" fmla="*/ 197 h 219"/>
                <a:gd name="T62" fmla="*/ 85 w 193"/>
                <a:gd name="T63" fmla="*/ 208 h 219"/>
                <a:gd name="T64" fmla="*/ 97 w 193"/>
                <a:gd name="T65" fmla="*/ 219 h 219"/>
                <a:gd name="T66" fmla="*/ 108 w 193"/>
                <a:gd name="T67" fmla="*/ 208 h 219"/>
                <a:gd name="T68" fmla="*/ 101 w 193"/>
                <a:gd name="T69" fmla="*/ 197 h 219"/>
                <a:gd name="T70" fmla="*/ 121 w 193"/>
                <a:gd name="T71" fmla="*/ 152 h 219"/>
                <a:gd name="T72" fmla="*/ 170 w 193"/>
                <a:gd name="T73" fmla="*/ 158 h 219"/>
                <a:gd name="T74" fmla="*/ 170 w 193"/>
                <a:gd name="T75" fmla="*/ 159 h 219"/>
                <a:gd name="T76" fmla="*/ 182 w 193"/>
                <a:gd name="T77" fmla="*/ 170 h 219"/>
                <a:gd name="T78" fmla="*/ 193 w 193"/>
                <a:gd name="T79" fmla="*/ 159 h 219"/>
                <a:gd name="T80" fmla="*/ 182 w 193"/>
                <a:gd name="T81" fmla="*/ 14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" h="219">
                  <a:moveTo>
                    <a:pt x="182" y="147"/>
                  </a:moveTo>
                  <a:cubicBezTo>
                    <a:pt x="179" y="147"/>
                    <a:pt x="177" y="148"/>
                    <a:pt x="175" y="150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7" y="71"/>
                    <a:pt x="179" y="72"/>
                    <a:pt x="182" y="72"/>
                  </a:cubicBezTo>
                  <a:cubicBezTo>
                    <a:pt x="188" y="72"/>
                    <a:pt x="193" y="67"/>
                    <a:pt x="193" y="60"/>
                  </a:cubicBezTo>
                  <a:cubicBezTo>
                    <a:pt x="193" y="54"/>
                    <a:pt x="188" y="49"/>
                    <a:pt x="182" y="49"/>
                  </a:cubicBezTo>
                  <a:cubicBezTo>
                    <a:pt x="175" y="49"/>
                    <a:pt x="170" y="54"/>
                    <a:pt x="170" y="60"/>
                  </a:cubicBezTo>
                  <a:cubicBezTo>
                    <a:pt x="170" y="61"/>
                    <a:pt x="170" y="61"/>
                    <a:pt x="170" y="62"/>
                  </a:cubicBezTo>
                  <a:cubicBezTo>
                    <a:pt x="121" y="67"/>
                    <a:pt x="121" y="67"/>
                    <a:pt x="121" y="67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5" y="20"/>
                    <a:pt x="108" y="16"/>
                    <a:pt x="108" y="12"/>
                  </a:cubicBezTo>
                  <a:cubicBezTo>
                    <a:pt x="108" y="5"/>
                    <a:pt x="103" y="0"/>
                    <a:pt x="97" y="0"/>
                  </a:cubicBezTo>
                  <a:cubicBezTo>
                    <a:pt x="90" y="0"/>
                    <a:pt x="85" y="5"/>
                    <a:pt x="85" y="12"/>
                  </a:cubicBezTo>
                  <a:cubicBezTo>
                    <a:pt x="85" y="16"/>
                    <a:pt x="88" y="20"/>
                    <a:pt x="92" y="22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1"/>
                    <a:pt x="23" y="61"/>
                    <a:pt x="23" y="60"/>
                  </a:cubicBezTo>
                  <a:cubicBezTo>
                    <a:pt x="23" y="54"/>
                    <a:pt x="18" y="49"/>
                    <a:pt x="12" y="49"/>
                  </a:cubicBezTo>
                  <a:cubicBezTo>
                    <a:pt x="5" y="49"/>
                    <a:pt x="0" y="54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ubicBezTo>
                    <a:pt x="14" y="72"/>
                    <a:pt x="16" y="71"/>
                    <a:pt x="18" y="7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48"/>
                    <a:pt x="14" y="147"/>
                    <a:pt x="12" y="147"/>
                  </a:cubicBezTo>
                  <a:cubicBezTo>
                    <a:pt x="5" y="147"/>
                    <a:pt x="0" y="152"/>
                    <a:pt x="0" y="159"/>
                  </a:cubicBezTo>
                  <a:cubicBezTo>
                    <a:pt x="0" y="165"/>
                    <a:pt x="5" y="170"/>
                    <a:pt x="12" y="170"/>
                  </a:cubicBezTo>
                  <a:cubicBezTo>
                    <a:pt x="18" y="170"/>
                    <a:pt x="23" y="165"/>
                    <a:pt x="23" y="159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92" y="197"/>
                    <a:pt x="92" y="197"/>
                    <a:pt x="92" y="197"/>
                  </a:cubicBezTo>
                  <a:cubicBezTo>
                    <a:pt x="88" y="199"/>
                    <a:pt x="85" y="203"/>
                    <a:pt x="85" y="208"/>
                  </a:cubicBezTo>
                  <a:cubicBezTo>
                    <a:pt x="85" y="214"/>
                    <a:pt x="90" y="219"/>
                    <a:pt x="97" y="219"/>
                  </a:cubicBezTo>
                  <a:cubicBezTo>
                    <a:pt x="103" y="219"/>
                    <a:pt x="108" y="214"/>
                    <a:pt x="108" y="208"/>
                  </a:cubicBezTo>
                  <a:cubicBezTo>
                    <a:pt x="108" y="203"/>
                    <a:pt x="105" y="199"/>
                    <a:pt x="101" y="197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70" y="158"/>
                    <a:pt x="170" y="158"/>
                    <a:pt x="170" y="158"/>
                  </a:cubicBezTo>
                  <a:cubicBezTo>
                    <a:pt x="170" y="158"/>
                    <a:pt x="170" y="158"/>
                    <a:pt x="170" y="159"/>
                  </a:cubicBezTo>
                  <a:cubicBezTo>
                    <a:pt x="170" y="165"/>
                    <a:pt x="175" y="170"/>
                    <a:pt x="182" y="170"/>
                  </a:cubicBezTo>
                  <a:cubicBezTo>
                    <a:pt x="188" y="170"/>
                    <a:pt x="193" y="165"/>
                    <a:pt x="193" y="159"/>
                  </a:cubicBezTo>
                  <a:cubicBezTo>
                    <a:pt x="193" y="152"/>
                    <a:pt x="188" y="147"/>
                    <a:pt x="182" y="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</p:grpSp>
      <p:grpSp>
        <p:nvGrpSpPr>
          <p:cNvPr id="1096" name="Group 130"/>
          <p:cNvGrpSpPr/>
          <p:nvPr/>
        </p:nvGrpSpPr>
        <p:grpSpPr>
          <a:xfrm>
            <a:off x="3015314" y="4043708"/>
            <a:ext cx="559669" cy="422802"/>
            <a:chOff x="6594378" y="2177931"/>
            <a:chExt cx="540000" cy="540000"/>
          </a:xfrm>
        </p:grpSpPr>
        <p:sp>
          <p:nvSpPr>
            <p:cNvPr id="1097" name="Oval 108"/>
            <p:cNvSpPr/>
            <p:nvPr/>
          </p:nvSpPr>
          <p:spPr>
            <a:xfrm>
              <a:off x="6594378" y="2177931"/>
              <a:ext cx="540000" cy="54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+mn-ea"/>
              </a:endParaRPr>
            </a:p>
          </p:txBody>
        </p:sp>
        <p:grpSp>
          <p:nvGrpSpPr>
            <p:cNvPr id="1098" name="Group 128"/>
            <p:cNvGrpSpPr/>
            <p:nvPr/>
          </p:nvGrpSpPr>
          <p:grpSpPr>
            <a:xfrm>
              <a:off x="6675953" y="2239847"/>
              <a:ext cx="371937" cy="351888"/>
              <a:chOff x="8493125" y="2289175"/>
              <a:chExt cx="854075" cy="808038"/>
            </a:xfrm>
            <a:solidFill>
              <a:schemeClr val="bg1"/>
            </a:solidFill>
          </p:grpSpPr>
          <p:sp>
            <p:nvSpPr>
              <p:cNvPr id="1099" name="Freeform 24"/>
              <p:cNvSpPr>
                <a:spLocks noEditPoints="1"/>
              </p:cNvSpPr>
              <p:nvPr/>
            </p:nvSpPr>
            <p:spPr bwMode="auto">
              <a:xfrm>
                <a:off x="8493125" y="2762250"/>
                <a:ext cx="854075" cy="334963"/>
              </a:xfrm>
              <a:custGeom>
                <a:avLst/>
                <a:gdLst>
                  <a:gd name="T0" fmla="*/ 517 w 538"/>
                  <a:gd name="T1" fmla="*/ 57 h 211"/>
                  <a:gd name="T2" fmla="*/ 335 w 538"/>
                  <a:gd name="T3" fmla="*/ 0 h 211"/>
                  <a:gd name="T4" fmla="*/ 299 w 538"/>
                  <a:gd name="T5" fmla="*/ 161 h 211"/>
                  <a:gd name="T6" fmla="*/ 278 w 538"/>
                  <a:gd name="T7" fmla="*/ 33 h 211"/>
                  <a:gd name="T8" fmla="*/ 287 w 538"/>
                  <a:gd name="T9" fmla="*/ 24 h 211"/>
                  <a:gd name="T10" fmla="*/ 304 w 538"/>
                  <a:gd name="T11" fmla="*/ 5 h 211"/>
                  <a:gd name="T12" fmla="*/ 235 w 538"/>
                  <a:gd name="T13" fmla="*/ 5 h 211"/>
                  <a:gd name="T14" fmla="*/ 251 w 538"/>
                  <a:gd name="T15" fmla="*/ 24 h 211"/>
                  <a:gd name="T16" fmla="*/ 261 w 538"/>
                  <a:gd name="T17" fmla="*/ 33 h 211"/>
                  <a:gd name="T18" fmla="*/ 239 w 538"/>
                  <a:gd name="T19" fmla="*/ 161 h 211"/>
                  <a:gd name="T20" fmla="*/ 204 w 538"/>
                  <a:gd name="T21" fmla="*/ 0 h 211"/>
                  <a:gd name="T22" fmla="*/ 20 w 538"/>
                  <a:gd name="T23" fmla="*/ 57 h 211"/>
                  <a:gd name="T24" fmla="*/ 0 w 538"/>
                  <a:gd name="T25" fmla="*/ 211 h 211"/>
                  <a:gd name="T26" fmla="*/ 538 w 538"/>
                  <a:gd name="T27" fmla="*/ 211 h 211"/>
                  <a:gd name="T28" fmla="*/ 517 w 538"/>
                  <a:gd name="T29" fmla="*/ 57 h 211"/>
                  <a:gd name="T30" fmla="*/ 459 w 538"/>
                  <a:gd name="T31" fmla="*/ 156 h 211"/>
                  <a:gd name="T32" fmla="*/ 366 w 538"/>
                  <a:gd name="T33" fmla="*/ 156 h 211"/>
                  <a:gd name="T34" fmla="*/ 366 w 538"/>
                  <a:gd name="T35" fmla="*/ 129 h 211"/>
                  <a:gd name="T36" fmla="*/ 412 w 538"/>
                  <a:gd name="T37" fmla="*/ 122 h 211"/>
                  <a:gd name="T38" fmla="*/ 459 w 538"/>
                  <a:gd name="T39" fmla="*/ 129 h 211"/>
                  <a:gd name="T40" fmla="*/ 459 w 538"/>
                  <a:gd name="T41" fmla="*/ 15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38" h="211">
                    <a:moveTo>
                      <a:pt x="517" y="57"/>
                    </a:moveTo>
                    <a:lnTo>
                      <a:pt x="335" y="0"/>
                    </a:lnTo>
                    <a:lnTo>
                      <a:pt x="299" y="161"/>
                    </a:lnTo>
                    <a:lnTo>
                      <a:pt x="278" y="33"/>
                    </a:lnTo>
                    <a:lnTo>
                      <a:pt x="287" y="24"/>
                    </a:lnTo>
                    <a:lnTo>
                      <a:pt x="304" y="5"/>
                    </a:lnTo>
                    <a:lnTo>
                      <a:pt x="235" y="5"/>
                    </a:lnTo>
                    <a:lnTo>
                      <a:pt x="251" y="24"/>
                    </a:lnTo>
                    <a:lnTo>
                      <a:pt x="261" y="33"/>
                    </a:lnTo>
                    <a:lnTo>
                      <a:pt x="239" y="161"/>
                    </a:lnTo>
                    <a:lnTo>
                      <a:pt x="204" y="0"/>
                    </a:lnTo>
                    <a:lnTo>
                      <a:pt x="20" y="57"/>
                    </a:lnTo>
                    <a:lnTo>
                      <a:pt x="0" y="211"/>
                    </a:lnTo>
                    <a:lnTo>
                      <a:pt x="538" y="211"/>
                    </a:lnTo>
                    <a:lnTo>
                      <a:pt x="517" y="57"/>
                    </a:lnTo>
                    <a:close/>
                    <a:moveTo>
                      <a:pt x="459" y="156"/>
                    </a:moveTo>
                    <a:lnTo>
                      <a:pt x="366" y="156"/>
                    </a:lnTo>
                    <a:lnTo>
                      <a:pt x="366" y="129"/>
                    </a:lnTo>
                    <a:lnTo>
                      <a:pt x="412" y="122"/>
                    </a:lnTo>
                    <a:lnTo>
                      <a:pt x="459" y="129"/>
                    </a:lnTo>
                    <a:lnTo>
                      <a:pt x="459" y="1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1100" name="Oval 25"/>
              <p:cNvSpPr>
                <a:spLocks noChangeArrowheads="1"/>
              </p:cNvSpPr>
              <p:nvPr/>
            </p:nvSpPr>
            <p:spPr bwMode="auto">
              <a:xfrm>
                <a:off x="8729663" y="2289175"/>
                <a:ext cx="382588" cy="4270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+mn-ea"/>
                </a:endParaRPr>
              </a:p>
            </p:txBody>
          </p:sp>
        </p:grpSp>
      </p:grpSp>
      <p:sp>
        <p:nvSpPr>
          <p:cNvPr id="1101" name="TextBox 1100"/>
          <p:cNvSpPr txBox="1"/>
          <p:nvPr/>
        </p:nvSpPr>
        <p:spPr>
          <a:xfrm>
            <a:off x="7768949" y="509115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农业板块</a:t>
            </a:r>
            <a:endParaRPr lang="id-ID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02" name="TextBox 1101"/>
          <p:cNvSpPr txBox="1"/>
          <p:nvPr/>
        </p:nvSpPr>
        <p:spPr>
          <a:xfrm>
            <a:off x="7216776" y="5284381"/>
            <a:ext cx="1904556" cy="19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00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CN" altLang="en-US" dirty="0"/>
              <a:t>纺织服装、农业</a:t>
            </a:r>
            <a:endParaRPr lang="en-US" dirty="0"/>
          </a:p>
        </p:txBody>
      </p:sp>
      <p:cxnSp>
        <p:nvCxnSpPr>
          <p:cNvPr id="1103" name="Straight Connector 133"/>
          <p:cNvCxnSpPr/>
          <p:nvPr/>
        </p:nvCxnSpPr>
        <p:spPr>
          <a:xfrm flipV="1">
            <a:off x="8169054" y="5623428"/>
            <a:ext cx="0" cy="310055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Straight Connector 134"/>
          <p:cNvCxnSpPr>
            <a:stCxn id="1101" idx="0"/>
            <a:endCxn id="1075" idx="4"/>
          </p:cNvCxnSpPr>
          <p:nvPr/>
        </p:nvCxnSpPr>
        <p:spPr>
          <a:xfrm flipH="1" flipV="1">
            <a:off x="8169054" y="4618038"/>
            <a:ext cx="5" cy="473116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TextBox 1104"/>
          <p:cNvSpPr txBox="1"/>
          <p:nvPr/>
        </p:nvSpPr>
        <p:spPr>
          <a:xfrm>
            <a:off x="9483586" y="542299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全球化</a:t>
            </a:r>
            <a:endParaRPr lang="id-ID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06" name="TextBox 1105"/>
          <p:cNvSpPr txBox="1"/>
          <p:nvPr/>
        </p:nvSpPr>
        <p:spPr>
          <a:xfrm>
            <a:off x="8854470" y="5599378"/>
            <a:ext cx="1904556" cy="19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000">
                <a:solidFill>
                  <a:schemeClr val="tx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CN" altLang="en-US" dirty="0"/>
              <a:t>多元发展的产业链</a:t>
            </a:r>
            <a:endParaRPr lang="en-US" altLang="zh-CN" dirty="0"/>
          </a:p>
        </p:txBody>
      </p:sp>
      <p:cxnSp>
        <p:nvCxnSpPr>
          <p:cNvPr id="1107" name="Straight Connector 140"/>
          <p:cNvCxnSpPr>
            <a:endCxn id="1106" idx="2"/>
          </p:cNvCxnSpPr>
          <p:nvPr/>
        </p:nvCxnSpPr>
        <p:spPr>
          <a:xfrm flipV="1">
            <a:off x="9806748" y="5792161"/>
            <a:ext cx="1" cy="128845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Straight Connector 141"/>
          <p:cNvCxnSpPr/>
          <p:nvPr/>
        </p:nvCxnSpPr>
        <p:spPr>
          <a:xfrm flipV="1">
            <a:off x="9806748" y="5117229"/>
            <a:ext cx="0" cy="310055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9" name="Group 164"/>
          <p:cNvGrpSpPr/>
          <p:nvPr/>
        </p:nvGrpSpPr>
        <p:grpSpPr>
          <a:xfrm>
            <a:off x="9517573" y="4645169"/>
            <a:ext cx="559669" cy="422802"/>
            <a:chOff x="9732876" y="1985814"/>
            <a:chExt cx="540000" cy="540000"/>
          </a:xfrm>
        </p:grpSpPr>
        <p:sp>
          <p:nvSpPr>
            <p:cNvPr id="1110" name="Oval 143"/>
            <p:cNvSpPr/>
            <p:nvPr/>
          </p:nvSpPr>
          <p:spPr>
            <a:xfrm>
              <a:off x="9732876" y="1985814"/>
              <a:ext cx="540000" cy="54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+mn-ea"/>
              </a:endParaRPr>
            </a:p>
          </p:txBody>
        </p:sp>
        <p:sp>
          <p:nvSpPr>
            <p:cNvPr id="1111" name="Freeform 34"/>
            <p:cNvSpPr>
              <a:spLocks noEditPoints="1"/>
            </p:cNvSpPr>
            <p:nvPr/>
          </p:nvSpPr>
          <p:spPr bwMode="auto">
            <a:xfrm>
              <a:off x="9842613" y="2095551"/>
              <a:ext cx="320527" cy="320527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</p:grpSp>
      <p:grpSp>
        <p:nvGrpSpPr>
          <p:cNvPr id="1112" name="Group 74"/>
          <p:cNvGrpSpPr/>
          <p:nvPr/>
        </p:nvGrpSpPr>
        <p:grpSpPr>
          <a:xfrm>
            <a:off x="6284609" y="3875597"/>
            <a:ext cx="559669" cy="422802"/>
            <a:chOff x="1895475" y="3190875"/>
            <a:chExt cx="540000" cy="540000"/>
          </a:xfrm>
        </p:grpSpPr>
        <p:sp>
          <p:nvSpPr>
            <p:cNvPr id="1113" name="Oval 69"/>
            <p:cNvSpPr/>
            <p:nvPr/>
          </p:nvSpPr>
          <p:spPr>
            <a:xfrm>
              <a:off x="1895475" y="3190875"/>
              <a:ext cx="540000" cy="54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+mn-ea"/>
              </a:endParaRPr>
            </a:p>
          </p:txBody>
        </p:sp>
        <p:sp>
          <p:nvSpPr>
            <p:cNvPr id="1114" name="Freeform 5"/>
            <p:cNvSpPr>
              <a:spLocks/>
            </p:cNvSpPr>
            <p:nvPr/>
          </p:nvSpPr>
          <p:spPr bwMode="auto">
            <a:xfrm>
              <a:off x="2000853" y="3295413"/>
              <a:ext cx="329244" cy="330924"/>
            </a:xfrm>
            <a:custGeom>
              <a:avLst/>
              <a:gdLst>
                <a:gd name="T0" fmla="*/ 234 w 246"/>
                <a:gd name="T1" fmla="*/ 13 h 247"/>
                <a:gd name="T2" fmla="*/ 175 w 246"/>
                <a:gd name="T3" fmla="*/ 35 h 247"/>
                <a:gd name="T4" fmla="*/ 153 w 246"/>
                <a:gd name="T5" fmla="*/ 60 h 247"/>
                <a:gd name="T6" fmla="*/ 24 w 246"/>
                <a:gd name="T7" fmla="*/ 36 h 247"/>
                <a:gd name="T8" fmla="*/ 5 w 246"/>
                <a:gd name="T9" fmla="*/ 55 h 247"/>
                <a:gd name="T10" fmla="*/ 107 w 246"/>
                <a:gd name="T11" fmla="*/ 109 h 247"/>
                <a:gd name="T12" fmla="*/ 65 w 246"/>
                <a:gd name="T13" fmla="*/ 159 h 247"/>
                <a:gd name="T14" fmla="*/ 54 w 246"/>
                <a:gd name="T15" fmla="*/ 172 h 247"/>
                <a:gd name="T16" fmla="*/ 12 w 246"/>
                <a:gd name="T17" fmla="*/ 161 h 247"/>
                <a:gd name="T18" fmla="*/ 0 w 246"/>
                <a:gd name="T19" fmla="*/ 173 h 247"/>
                <a:gd name="T20" fmla="*/ 47 w 246"/>
                <a:gd name="T21" fmla="*/ 200 h 247"/>
                <a:gd name="T22" fmla="*/ 74 w 246"/>
                <a:gd name="T23" fmla="*/ 247 h 247"/>
                <a:gd name="T24" fmla="*/ 86 w 246"/>
                <a:gd name="T25" fmla="*/ 235 h 247"/>
                <a:gd name="T26" fmla="*/ 75 w 246"/>
                <a:gd name="T27" fmla="*/ 193 h 247"/>
                <a:gd name="T28" fmla="*/ 88 w 246"/>
                <a:gd name="T29" fmla="*/ 182 h 247"/>
                <a:gd name="T30" fmla="*/ 138 w 246"/>
                <a:gd name="T31" fmla="*/ 140 h 247"/>
                <a:gd name="T32" fmla="*/ 192 w 246"/>
                <a:gd name="T33" fmla="*/ 242 h 247"/>
                <a:gd name="T34" fmla="*/ 211 w 246"/>
                <a:gd name="T35" fmla="*/ 223 h 247"/>
                <a:gd name="T36" fmla="*/ 187 w 246"/>
                <a:gd name="T37" fmla="*/ 94 h 247"/>
                <a:gd name="T38" fmla="*/ 212 w 246"/>
                <a:gd name="T39" fmla="*/ 72 h 247"/>
                <a:gd name="T40" fmla="*/ 234 w 246"/>
                <a:gd name="T41" fmla="*/ 1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6" h="247">
                  <a:moveTo>
                    <a:pt x="234" y="13"/>
                  </a:moveTo>
                  <a:cubicBezTo>
                    <a:pt x="221" y="0"/>
                    <a:pt x="196" y="11"/>
                    <a:pt x="175" y="35"/>
                  </a:cubicBezTo>
                  <a:cubicBezTo>
                    <a:pt x="153" y="60"/>
                    <a:pt x="153" y="60"/>
                    <a:pt x="153" y="60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65" y="159"/>
                    <a:pt x="65" y="159"/>
                    <a:pt x="65" y="159"/>
                  </a:cubicBezTo>
                  <a:cubicBezTo>
                    <a:pt x="61" y="164"/>
                    <a:pt x="57" y="168"/>
                    <a:pt x="54" y="172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7" y="200"/>
                    <a:pt x="47" y="200"/>
                    <a:pt x="47" y="200"/>
                  </a:cubicBezTo>
                  <a:cubicBezTo>
                    <a:pt x="74" y="247"/>
                    <a:pt x="74" y="247"/>
                    <a:pt x="74" y="247"/>
                  </a:cubicBezTo>
                  <a:cubicBezTo>
                    <a:pt x="86" y="235"/>
                    <a:pt x="86" y="235"/>
                    <a:pt x="86" y="235"/>
                  </a:cubicBezTo>
                  <a:cubicBezTo>
                    <a:pt x="75" y="193"/>
                    <a:pt x="75" y="193"/>
                    <a:pt x="75" y="193"/>
                  </a:cubicBezTo>
                  <a:cubicBezTo>
                    <a:pt x="79" y="190"/>
                    <a:pt x="83" y="186"/>
                    <a:pt x="88" y="182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92" y="242"/>
                    <a:pt x="192" y="242"/>
                    <a:pt x="192" y="242"/>
                  </a:cubicBezTo>
                  <a:cubicBezTo>
                    <a:pt x="211" y="223"/>
                    <a:pt x="211" y="223"/>
                    <a:pt x="211" y="223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212" y="72"/>
                    <a:pt x="212" y="72"/>
                    <a:pt x="212" y="72"/>
                  </a:cubicBezTo>
                  <a:cubicBezTo>
                    <a:pt x="236" y="51"/>
                    <a:pt x="246" y="25"/>
                    <a:pt x="234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</p:grpSp>
      <p:sp>
        <p:nvSpPr>
          <p:cNvPr id="1115" name="Oval 108"/>
          <p:cNvSpPr/>
          <p:nvPr/>
        </p:nvSpPr>
        <p:spPr>
          <a:xfrm>
            <a:off x="1422426" y="3602986"/>
            <a:ext cx="559669" cy="4228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grpSp>
        <p:nvGrpSpPr>
          <p:cNvPr id="1116" name="Group 14"/>
          <p:cNvGrpSpPr/>
          <p:nvPr/>
        </p:nvGrpSpPr>
        <p:grpSpPr>
          <a:xfrm>
            <a:off x="1503936" y="3679566"/>
            <a:ext cx="375134" cy="316374"/>
            <a:chOff x="4551363" y="2189163"/>
            <a:chExt cx="361950" cy="481012"/>
          </a:xfrm>
          <a:solidFill>
            <a:schemeClr val="accent1"/>
          </a:solidFill>
        </p:grpSpPr>
        <p:sp>
          <p:nvSpPr>
            <p:cNvPr id="1117" name="Freeform 10"/>
            <p:cNvSpPr>
              <a:spLocks noEditPoints="1"/>
            </p:cNvSpPr>
            <p:nvPr/>
          </p:nvSpPr>
          <p:spPr bwMode="auto">
            <a:xfrm>
              <a:off x="4641850" y="2274888"/>
              <a:ext cx="180975" cy="180975"/>
            </a:xfrm>
            <a:custGeom>
              <a:avLst/>
              <a:gdLst>
                <a:gd name="T0" fmla="*/ 24 w 48"/>
                <a:gd name="T1" fmla="*/ 48 h 48"/>
                <a:gd name="T2" fmla="*/ 48 w 48"/>
                <a:gd name="T3" fmla="*/ 24 h 48"/>
                <a:gd name="T4" fmla="*/ 24 w 48"/>
                <a:gd name="T5" fmla="*/ 0 h 48"/>
                <a:gd name="T6" fmla="*/ 0 w 48"/>
                <a:gd name="T7" fmla="*/ 24 h 48"/>
                <a:gd name="T8" fmla="*/ 24 w 48"/>
                <a:gd name="T9" fmla="*/ 48 h 48"/>
                <a:gd name="T10" fmla="*/ 24 w 48"/>
                <a:gd name="T11" fmla="*/ 4 h 48"/>
                <a:gd name="T12" fmla="*/ 44 w 48"/>
                <a:gd name="T13" fmla="*/ 24 h 48"/>
                <a:gd name="T14" fmla="*/ 24 w 48"/>
                <a:gd name="T15" fmla="*/ 44 h 48"/>
                <a:gd name="T16" fmla="*/ 4 w 48"/>
                <a:gd name="T17" fmla="*/ 24 h 48"/>
                <a:gd name="T18" fmla="*/ 24 w 48"/>
                <a:gd name="T19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37" y="48"/>
                    <a:pt x="48" y="37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"/>
                  </a:moveTo>
                  <a:cubicBezTo>
                    <a:pt x="35" y="4"/>
                    <a:pt x="44" y="13"/>
                    <a:pt x="44" y="24"/>
                  </a:cubicBezTo>
                  <a:cubicBezTo>
                    <a:pt x="44" y="35"/>
                    <a:pt x="35" y="44"/>
                    <a:pt x="24" y="44"/>
                  </a:cubicBezTo>
                  <a:cubicBezTo>
                    <a:pt x="13" y="44"/>
                    <a:pt x="4" y="3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1118" name="Freeform 11"/>
            <p:cNvSpPr>
              <a:spLocks noEditPoints="1"/>
            </p:cNvSpPr>
            <p:nvPr/>
          </p:nvSpPr>
          <p:spPr bwMode="auto">
            <a:xfrm>
              <a:off x="4551363" y="2189163"/>
              <a:ext cx="361950" cy="481012"/>
            </a:xfrm>
            <a:custGeom>
              <a:avLst/>
              <a:gdLst>
                <a:gd name="T0" fmla="*/ 48 w 96"/>
                <a:gd name="T1" fmla="*/ 0 h 128"/>
                <a:gd name="T2" fmla="*/ 0 w 96"/>
                <a:gd name="T3" fmla="*/ 48 h 128"/>
                <a:gd name="T4" fmla="*/ 41 w 96"/>
                <a:gd name="T5" fmla="*/ 125 h 128"/>
                <a:gd name="T6" fmla="*/ 48 w 96"/>
                <a:gd name="T7" fmla="*/ 128 h 128"/>
                <a:gd name="T8" fmla="*/ 48 w 96"/>
                <a:gd name="T9" fmla="*/ 128 h 128"/>
                <a:gd name="T10" fmla="*/ 54 w 96"/>
                <a:gd name="T11" fmla="*/ 125 h 128"/>
                <a:gd name="T12" fmla="*/ 96 w 96"/>
                <a:gd name="T13" fmla="*/ 48 h 128"/>
                <a:gd name="T14" fmla="*/ 48 w 96"/>
                <a:gd name="T15" fmla="*/ 0 h 128"/>
                <a:gd name="T16" fmla="*/ 48 w 96"/>
                <a:gd name="T17" fmla="*/ 120 h 128"/>
                <a:gd name="T18" fmla="*/ 48 w 96"/>
                <a:gd name="T19" fmla="*/ 120 h 128"/>
                <a:gd name="T20" fmla="*/ 47 w 96"/>
                <a:gd name="T21" fmla="*/ 119 h 128"/>
                <a:gd name="T22" fmla="*/ 8 w 96"/>
                <a:gd name="T23" fmla="*/ 48 h 128"/>
                <a:gd name="T24" fmla="*/ 48 w 96"/>
                <a:gd name="T25" fmla="*/ 8 h 128"/>
                <a:gd name="T26" fmla="*/ 88 w 96"/>
                <a:gd name="T27" fmla="*/ 48 h 128"/>
                <a:gd name="T28" fmla="*/ 48 w 96"/>
                <a:gd name="T29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28">
                  <a:moveTo>
                    <a:pt x="48" y="0"/>
                  </a:moveTo>
                  <a:cubicBezTo>
                    <a:pt x="22" y="0"/>
                    <a:pt x="0" y="21"/>
                    <a:pt x="0" y="48"/>
                  </a:cubicBezTo>
                  <a:cubicBezTo>
                    <a:pt x="0" y="76"/>
                    <a:pt x="24" y="105"/>
                    <a:pt x="41" y="125"/>
                  </a:cubicBezTo>
                  <a:cubicBezTo>
                    <a:pt x="42" y="125"/>
                    <a:pt x="44" y="128"/>
                    <a:pt x="48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2" y="128"/>
                    <a:pt x="54" y="125"/>
                    <a:pt x="54" y="125"/>
                  </a:cubicBezTo>
                  <a:cubicBezTo>
                    <a:pt x="72" y="105"/>
                    <a:pt x="96" y="76"/>
                    <a:pt x="96" y="48"/>
                  </a:cubicBezTo>
                  <a:cubicBezTo>
                    <a:pt x="96" y="21"/>
                    <a:pt x="74" y="0"/>
                    <a:pt x="48" y="0"/>
                  </a:cubicBezTo>
                  <a:close/>
                  <a:moveTo>
                    <a:pt x="48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8" y="120"/>
                    <a:pt x="47" y="119"/>
                  </a:cubicBezTo>
                  <a:cubicBezTo>
                    <a:pt x="33" y="103"/>
                    <a:pt x="8" y="74"/>
                    <a:pt x="8" y="48"/>
                  </a:cubicBezTo>
                  <a:cubicBezTo>
                    <a:pt x="8" y="26"/>
                    <a:pt x="26" y="8"/>
                    <a:pt x="48" y="8"/>
                  </a:cubicBezTo>
                  <a:cubicBezTo>
                    <a:pt x="70" y="8"/>
                    <a:pt x="88" y="26"/>
                    <a:pt x="88" y="48"/>
                  </a:cubicBezTo>
                  <a:cubicBezTo>
                    <a:pt x="88" y="74"/>
                    <a:pt x="63" y="103"/>
                    <a:pt x="48" y="1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69343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 156"/>
          <p:cNvSpPr/>
          <p:nvPr/>
        </p:nvSpPr>
        <p:spPr>
          <a:xfrm>
            <a:off x="176193" y="5894561"/>
            <a:ext cx="10043571" cy="444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336031" y="1435845"/>
            <a:ext cx="3134216" cy="89167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438146" y="6383548"/>
            <a:ext cx="569823" cy="411378"/>
          </a:xfrm>
        </p:spPr>
        <p:txBody>
          <a:bodyPr/>
          <a:lstStyle/>
          <a:p>
            <a:r>
              <a:rPr lang="en-US" dirty="0"/>
              <a:t>0</a:t>
            </a:r>
            <a:fld id="{F329B725-341D-4E37-99CB-9163D0CC293A}" type="slidenum">
              <a:rPr lang="en-US" smtClean="0"/>
              <a:t>6</a:t>
            </a:fld>
            <a:endParaRPr lang="id-ID" dirty="0">
              <a:latin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0596" y="53767"/>
            <a:ext cx="6519145" cy="50562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中泰集团敞</a:t>
            </a:r>
            <a:r>
              <a:rPr lang="zh-CN" alt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口授信</a:t>
            </a:r>
          </a:p>
        </p:txBody>
      </p:sp>
      <p:pic>
        <p:nvPicPr>
          <p:cNvPr id="6" name="Mark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78" y="785685"/>
            <a:ext cx="137622" cy="136600"/>
          </a:xfrm>
          <a:prstGeom prst="rect">
            <a:avLst/>
          </a:prstGeom>
        </p:spPr>
      </p:pic>
      <p:graphicFrame>
        <p:nvGraphicFramePr>
          <p:cNvPr id="31" name="图示 30"/>
          <p:cNvGraphicFramePr/>
          <p:nvPr>
            <p:extLst>
              <p:ext uri="{D42A27DB-BD31-4B8C-83A1-F6EECF244321}">
                <p14:modId xmlns:p14="http://schemas.microsoft.com/office/powerpoint/2010/main" val="3191956251"/>
              </p:ext>
            </p:extLst>
          </p:nvPr>
        </p:nvGraphicFramePr>
        <p:xfrm>
          <a:off x="8645250" y="856085"/>
          <a:ext cx="3371529" cy="1486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336031" y="1060536"/>
            <a:ext cx="816428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5220" y="700097"/>
            <a:ext cx="8098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公  司</a:t>
            </a:r>
            <a:endParaRPr lang="en-US" altLang="zh-CN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36031" y="1389843"/>
            <a:ext cx="8164285" cy="16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6031" y="1082066"/>
            <a:ext cx="1493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客  户</a:t>
            </a:r>
            <a:endParaRPr lang="en-US" altLang="zh-CN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41592" y="1073116"/>
            <a:ext cx="3330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中泰集团</a:t>
            </a:r>
            <a:endParaRPr lang="en-US" altLang="zh-CN" sz="1400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97978" y="1083875"/>
            <a:ext cx="161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供  应  商</a:t>
            </a:r>
            <a:endParaRPr lang="en-US" altLang="zh-CN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12646" y="1076413"/>
            <a:ext cx="166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SAP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25343" y="1599254"/>
            <a:ext cx="918778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蓝天</a:t>
            </a:r>
            <a:endParaRPr lang="en-US" altLang="zh-CN" dirty="0"/>
          </a:p>
          <a:p>
            <a:r>
              <a:rPr lang="zh-CN" altLang="en-US" dirty="0"/>
              <a:t>物流</a:t>
            </a:r>
            <a:endParaRPr lang="en-US" altLang="zh-CN" dirty="0"/>
          </a:p>
        </p:txBody>
      </p:sp>
      <p:sp>
        <p:nvSpPr>
          <p:cNvPr id="28" name="TextBox 27"/>
          <p:cNvSpPr txBox="1"/>
          <p:nvPr/>
        </p:nvSpPr>
        <p:spPr>
          <a:xfrm>
            <a:off x="3630450" y="2183651"/>
            <a:ext cx="1429788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ctr"/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销售总公司</a:t>
            </a: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832251" y="1060536"/>
            <a:ext cx="0" cy="4094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171850" y="1073116"/>
            <a:ext cx="0" cy="407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812647" y="1073598"/>
            <a:ext cx="0" cy="406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13918" y="2590037"/>
            <a:ext cx="1442477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ctr"/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供应链总公司</a:t>
            </a: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09308" y="3034708"/>
            <a:ext cx="1442477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ctr"/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进出口公司</a:t>
            </a: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1496655" y="1687829"/>
            <a:ext cx="10286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41593" y="1431487"/>
            <a:ext cx="749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常规授信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53656" y="1539660"/>
            <a:ext cx="656060" cy="26161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dirty="0"/>
              <a:t>500W</a:t>
            </a:r>
          </a:p>
        </p:txBody>
      </p:sp>
      <p:cxnSp>
        <p:nvCxnSpPr>
          <p:cNvPr id="54" name="直接连接符 53"/>
          <p:cNvCxnSpPr/>
          <p:nvPr/>
        </p:nvCxnSpPr>
        <p:spPr>
          <a:xfrm>
            <a:off x="3535561" y="1406574"/>
            <a:ext cx="0" cy="37479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841593" y="2451732"/>
            <a:ext cx="788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销售回款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7938" y="2595600"/>
            <a:ext cx="651778" cy="26161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dirty="0"/>
              <a:t>100W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20471" y="3424542"/>
            <a:ext cx="1442477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ctr"/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物产公司</a:t>
            </a: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18052" y="3817546"/>
            <a:ext cx="1442477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ctr"/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箭头连接符 62"/>
          <p:cNvCxnSpPr>
            <a:endCxn id="28" idx="3"/>
          </p:cNvCxnSpPr>
          <p:nvPr/>
        </p:nvCxnSpPr>
        <p:spPr>
          <a:xfrm flipH="1">
            <a:off x="5060238" y="2337539"/>
            <a:ext cx="87515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186962" y="2065908"/>
            <a:ext cx="491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29946" y="1779010"/>
            <a:ext cx="749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临时授信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flipH="1">
            <a:off x="1504467" y="2040619"/>
            <a:ext cx="1020876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48407" y="1909815"/>
            <a:ext cx="656060" cy="26161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dirty="0"/>
              <a:t>100W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853248" y="2229817"/>
            <a:ext cx="656060" cy="26161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1000W</a:t>
            </a:r>
          </a:p>
        </p:txBody>
      </p:sp>
      <p:cxnSp>
        <p:nvCxnSpPr>
          <p:cNvPr id="82" name="直接箭头连接符 81"/>
          <p:cNvCxnSpPr>
            <a:stCxn id="84" idx="1"/>
            <a:endCxn id="33" idx="3"/>
          </p:cNvCxnSpPr>
          <p:nvPr/>
        </p:nvCxnSpPr>
        <p:spPr>
          <a:xfrm flipH="1">
            <a:off x="5056395" y="2743925"/>
            <a:ext cx="79685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186962" y="2500929"/>
            <a:ext cx="491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53248" y="2613120"/>
            <a:ext cx="656060" cy="26161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500W</a:t>
            </a:r>
          </a:p>
        </p:txBody>
      </p:sp>
      <p:cxnSp>
        <p:nvCxnSpPr>
          <p:cNvPr id="86" name="直接箭头连接符 85"/>
          <p:cNvCxnSpPr>
            <a:stCxn id="87" idx="1"/>
            <a:endCxn id="34" idx="3"/>
          </p:cNvCxnSpPr>
          <p:nvPr/>
        </p:nvCxnSpPr>
        <p:spPr>
          <a:xfrm flipH="1">
            <a:off x="5051785" y="3188596"/>
            <a:ext cx="79677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848557" y="3057791"/>
            <a:ext cx="656060" cy="26161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200W</a:t>
            </a: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6509308" y="2360622"/>
            <a:ext cx="92384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433152" y="2239319"/>
            <a:ext cx="656060" cy="26161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1000W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943277" y="2099012"/>
            <a:ext cx="491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锁定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箭头连接符 94"/>
          <p:cNvCxnSpPr>
            <a:stCxn id="84" idx="3"/>
            <a:endCxn id="96" idx="1"/>
          </p:cNvCxnSpPr>
          <p:nvPr/>
        </p:nvCxnSpPr>
        <p:spPr>
          <a:xfrm flipV="1">
            <a:off x="6509308" y="2737208"/>
            <a:ext cx="923844" cy="67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433152" y="2606403"/>
            <a:ext cx="656060" cy="26161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300W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943277" y="2451732"/>
            <a:ext cx="491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锁定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191751" y="2945902"/>
            <a:ext cx="491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191751" y="3333101"/>
            <a:ext cx="491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2" name="直接箭头连接符 111"/>
          <p:cNvCxnSpPr>
            <a:stCxn id="113" idx="1"/>
            <a:endCxn id="61" idx="3"/>
          </p:cNvCxnSpPr>
          <p:nvPr/>
        </p:nvCxnSpPr>
        <p:spPr>
          <a:xfrm flipH="1">
            <a:off x="5062948" y="3578394"/>
            <a:ext cx="784207" cy="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847155" y="3447589"/>
            <a:ext cx="656060" cy="26161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300W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375220" y="1526597"/>
            <a:ext cx="339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敞口授信</a:t>
            </a:r>
          </a:p>
        </p:txBody>
      </p:sp>
      <p:sp>
        <p:nvSpPr>
          <p:cNvPr id="133" name="圆角矩形 132"/>
          <p:cNvSpPr/>
          <p:nvPr/>
        </p:nvSpPr>
        <p:spPr>
          <a:xfrm>
            <a:off x="330645" y="2438669"/>
            <a:ext cx="1453844" cy="605764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75220" y="2528664"/>
            <a:ext cx="3396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回款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841593" y="3398712"/>
            <a:ext cx="788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销售订单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57938" y="3542580"/>
            <a:ext cx="651778" cy="26161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100W</a:t>
            </a:r>
          </a:p>
        </p:txBody>
      </p:sp>
      <p:sp>
        <p:nvSpPr>
          <p:cNvPr id="143" name="圆角矩形 142"/>
          <p:cNvSpPr/>
          <p:nvPr/>
        </p:nvSpPr>
        <p:spPr>
          <a:xfrm>
            <a:off x="319887" y="3215829"/>
            <a:ext cx="1464602" cy="841723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75220" y="3279699"/>
            <a:ext cx="339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订单未清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841593" y="4323088"/>
            <a:ext cx="788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销售发货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57938" y="4466956"/>
            <a:ext cx="651778" cy="26161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dirty="0"/>
              <a:t>100W</a:t>
            </a:r>
          </a:p>
        </p:txBody>
      </p:sp>
      <p:sp>
        <p:nvSpPr>
          <p:cNvPr id="150" name="圆角矩形 149"/>
          <p:cNvSpPr/>
          <p:nvPr/>
        </p:nvSpPr>
        <p:spPr>
          <a:xfrm>
            <a:off x="319887" y="4179394"/>
            <a:ext cx="1464602" cy="841723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75220" y="4256327"/>
            <a:ext cx="339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发货未清</a:t>
            </a:r>
          </a:p>
        </p:txBody>
      </p:sp>
      <p:sp>
        <p:nvSpPr>
          <p:cNvPr id="169" name="圆角矩形 168"/>
          <p:cNvSpPr/>
          <p:nvPr/>
        </p:nvSpPr>
        <p:spPr>
          <a:xfrm>
            <a:off x="3574729" y="2082474"/>
            <a:ext cx="4925587" cy="891674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134555" y="2145299"/>
            <a:ext cx="339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闭口授信</a:t>
            </a:r>
          </a:p>
        </p:txBody>
      </p:sp>
      <p:cxnSp>
        <p:nvCxnSpPr>
          <p:cNvPr id="172" name="直接连接符 171"/>
          <p:cNvCxnSpPr/>
          <p:nvPr/>
        </p:nvCxnSpPr>
        <p:spPr>
          <a:xfrm>
            <a:off x="176194" y="5154563"/>
            <a:ext cx="8324122" cy="5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23836" y="5547813"/>
            <a:ext cx="4098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蓝天对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公司的闭口授信计算规则</a:t>
            </a:r>
          </a:p>
        </p:txBody>
      </p:sp>
      <p:sp>
        <p:nvSpPr>
          <p:cNvPr id="130" name="矩形 129"/>
          <p:cNvSpPr/>
          <p:nvPr/>
        </p:nvSpPr>
        <p:spPr>
          <a:xfrm>
            <a:off x="270716" y="5919574"/>
            <a:ext cx="1121435" cy="20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可用信用额度</a:t>
            </a:r>
          </a:p>
        </p:txBody>
      </p:sp>
      <p:sp>
        <p:nvSpPr>
          <p:cNvPr id="188" name="矩形 187"/>
          <p:cNvSpPr/>
          <p:nvPr/>
        </p:nvSpPr>
        <p:spPr>
          <a:xfrm>
            <a:off x="1743206" y="5919574"/>
            <a:ext cx="1121435" cy="20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常规授信额度</a:t>
            </a:r>
          </a:p>
        </p:txBody>
      </p:sp>
      <p:sp>
        <p:nvSpPr>
          <p:cNvPr id="189" name="矩形 188"/>
          <p:cNvSpPr/>
          <p:nvPr/>
        </p:nvSpPr>
        <p:spPr>
          <a:xfrm>
            <a:off x="3199396" y="5919574"/>
            <a:ext cx="1121435" cy="20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临时授信额度</a:t>
            </a:r>
          </a:p>
        </p:txBody>
      </p:sp>
      <p:sp>
        <p:nvSpPr>
          <p:cNvPr id="190" name="矩形 189"/>
          <p:cNvSpPr/>
          <p:nvPr/>
        </p:nvSpPr>
        <p:spPr>
          <a:xfrm>
            <a:off x="4643105" y="5919574"/>
            <a:ext cx="1121435" cy="20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回款额度</a:t>
            </a:r>
          </a:p>
        </p:txBody>
      </p:sp>
      <p:sp>
        <p:nvSpPr>
          <p:cNvPr id="191" name="矩形 190"/>
          <p:cNvSpPr/>
          <p:nvPr/>
        </p:nvSpPr>
        <p:spPr>
          <a:xfrm>
            <a:off x="6114611" y="5919574"/>
            <a:ext cx="1121435" cy="20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订单未清</a:t>
            </a:r>
          </a:p>
        </p:txBody>
      </p:sp>
      <p:sp>
        <p:nvSpPr>
          <p:cNvPr id="224" name="矩形 223"/>
          <p:cNvSpPr/>
          <p:nvPr/>
        </p:nvSpPr>
        <p:spPr>
          <a:xfrm>
            <a:off x="7534648" y="5919574"/>
            <a:ext cx="1121435" cy="20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发货未清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2825452" y="58317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4279546" y="58262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5767252" y="58154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7237866" y="58323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367387" y="58407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</a:p>
        </p:txBody>
      </p:sp>
      <p:sp>
        <p:nvSpPr>
          <p:cNvPr id="231" name="矩形 230"/>
          <p:cNvSpPr/>
          <p:nvPr/>
        </p:nvSpPr>
        <p:spPr>
          <a:xfrm>
            <a:off x="278528" y="6154745"/>
            <a:ext cx="1121435" cy="2093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1800W</a:t>
            </a:r>
            <a:endParaRPr lang="zh-CN" altLang="en-US" sz="12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1751018" y="6154745"/>
            <a:ext cx="1121435" cy="2093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500W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3207208" y="6154745"/>
            <a:ext cx="1121435" cy="2093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100W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4650917" y="6154745"/>
            <a:ext cx="1121435" cy="2093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100W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6122423" y="6154745"/>
            <a:ext cx="1121435" cy="2093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100W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7542460" y="6154745"/>
            <a:ext cx="1121435" cy="2093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100W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833264" y="6056144"/>
            <a:ext cx="41549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4287358" y="6050659"/>
            <a:ext cx="41549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5775064" y="6018385"/>
            <a:ext cx="309700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7245678" y="6013742"/>
            <a:ext cx="309700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375199" y="6054405"/>
            <a:ext cx="417102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</a:p>
        </p:txBody>
      </p:sp>
      <p:sp>
        <p:nvSpPr>
          <p:cNvPr id="98" name="矩形 97"/>
          <p:cNvSpPr/>
          <p:nvPr/>
        </p:nvSpPr>
        <p:spPr>
          <a:xfrm>
            <a:off x="8993334" y="5927785"/>
            <a:ext cx="1121435" cy="20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采购发票锁定</a:t>
            </a:r>
          </a:p>
        </p:txBody>
      </p:sp>
      <p:sp>
        <p:nvSpPr>
          <p:cNvPr id="100" name="矩形 99"/>
          <p:cNvSpPr/>
          <p:nvPr/>
        </p:nvSpPr>
        <p:spPr>
          <a:xfrm>
            <a:off x="8984577" y="6145260"/>
            <a:ext cx="1121435" cy="2093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1300W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620863" y="58343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623809" y="60217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63895" y="2500929"/>
            <a:ext cx="33308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中泰交易公司与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公司（客户、供应商）在</a:t>
            </a:r>
            <a:r>
              <a:rPr lang="zh-CN" altLang="en-US" sz="1000" i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同一信控范围</a:t>
            </a:r>
            <a:endParaRPr lang="en-US" altLang="zh-CN" sz="1000" i="1" u="sng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采购票据锁定、解锁需要人工手动完成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采购发票锁定的优先级需要</a:t>
            </a:r>
            <a:r>
              <a:rPr lang="zh-CN" altLang="en-US" sz="1000" i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财务人员或者风控部人员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进行判定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采购发票解锁的优先级需要</a:t>
            </a:r>
            <a:r>
              <a:rPr lang="zh-CN" altLang="en-US" sz="1000" i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财务人员或者风控部人员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进行判定；解锁会触发</a:t>
            </a:r>
            <a:r>
              <a:rPr lang="zh-CN" altLang="en-US" sz="1000" i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系统信用重新计算；仅满足信用的才允许解锁</a:t>
            </a:r>
            <a:endParaRPr lang="en-US" altLang="zh-CN" sz="1000" i="1" u="sng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采购票据锁定金额不得大于票据金额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采购票据处于锁定状态，禁止支付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采购票据处于解锁状态，允许支付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肘形连接符 6"/>
          <p:cNvCxnSpPr>
            <a:stCxn id="58" idx="3"/>
            <a:endCxn id="27" idx="2"/>
          </p:cNvCxnSpPr>
          <p:nvPr/>
        </p:nvCxnSpPr>
        <p:spPr>
          <a:xfrm flipV="1">
            <a:off x="1509716" y="2122474"/>
            <a:ext cx="1475016" cy="603931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142" idx="3"/>
            <a:endCxn id="27" idx="2"/>
          </p:cNvCxnSpPr>
          <p:nvPr/>
        </p:nvCxnSpPr>
        <p:spPr>
          <a:xfrm flipV="1">
            <a:off x="1509716" y="2122474"/>
            <a:ext cx="1475016" cy="1550911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49" idx="3"/>
          </p:cNvCxnSpPr>
          <p:nvPr/>
        </p:nvCxnSpPr>
        <p:spPr>
          <a:xfrm flipV="1">
            <a:off x="1509716" y="2122474"/>
            <a:ext cx="1475016" cy="2475287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504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 156"/>
          <p:cNvSpPr/>
          <p:nvPr/>
        </p:nvSpPr>
        <p:spPr>
          <a:xfrm>
            <a:off x="207627" y="5894561"/>
            <a:ext cx="10043571" cy="444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336031" y="1435845"/>
            <a:ext cx="3134216" cy="89167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438146" y="6383548"/>
            <a:ext cx="569823" cy="411378"/>
          </a:xfrm>
        </p:spPr>
        <p:txBody>
          <a:bodyPr/>
          <a:lstStyle/>
          <a:p>
            <a:r>
              <a:rPr lang="en-US" dirty="0"/>
              <a:t>0</a:t>
            </a:r>
            <a:fld id="{F329B725-341D-4E37-99CB-9163D0CC293A}" type="slidenum">
              <a:rPr lang="en-US" smtClean="0"/>
              <a:t>7</a:t>
            </a:fld>
            <a:endParaRPr lang="id-ID" dirty="0">
              <a:latin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0596" y="53767"/>
            <a:ext cx="6662050" cy="50562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中泰闭</a:t>
            </a:r>
            <a:r>
              <a:rPr lang="zh-CN" alt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口授信</a:t>
            </a:r>
          </a:p>
        </p:txBody>
      </p:sp>
      <p:pic>
        <p:nvPicPr>
          <p:cNvPr id="6" name="Mark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78" y="785685"/>
            <a:ext cx="137622" cy="1366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336031" y="1060536"/>
            <a:ext cx="8164285" cy="1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5220" y="700097"/>
            <a:ext cx="8098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公  司</a:t>
            </a:r>
            <a:endParaRPr lang="en-US" altLang="zh-CN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36031" y="1389843"/>
            <a:ext cx="8164285" cy="16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6031" y="1082066"/>
            <a:ext cx="1493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客  户</a:t>
            </a:r>
            <a:endParaRPr lang="en-US" altLang="zh-CN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41592" y="1073116"/>
            <a:ext cx="3330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中泰集团</a:t>
            </a:r>
            <a:endParaRPr lang="en-US" altLang="zh-CN" sz="1400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97978" y="1083875"/>
            <a:ext cx="161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供  应  商</a:t>
            </a:r>
            <a:endParaRPr lang="en-US" altLang="zh-CN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12646" y="1076413"/>
            <a:ext cx="166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SAP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25343" y="1599254"/>
            <a:ext cx="918778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蓝天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物流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30450" y="2183651"/>
            <a:ext cx="1429788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ctr"/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销售总公司</a:t>
            </a: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832251" y="1060536"/>
            <a:ext cx="0" cy="4094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171850" y="1073116"/>
            <a:ext cx="0" cy="407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812647" y="1073598"/>
            <a:ext cx="0" cy="406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13918" y="2590037"/>
            <a:ext cx="1442477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ctr"/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供应链总公司</a:t>
            </a: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09308" y="3013192"/>
            <a:ext cx="1442477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ctr"/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进出口公司</a:t>
            </a: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1496655" y="1687829"/>
            <a:ext cx="10286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41593" y="1431487"/>
            <a:ext cx="749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常规授信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53656" y="1539660"/>
            <a:ext cx="656060" cy="26161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dirty="0"/>
              <a:t>0W</a:t>
            </a:r>
          </a:p>
        </p:txBody>
      </p:sp>
      <p:cxnSp>
        <p:nvCxnSpPr>
          <p:cNvPr id="54" name="直接连接符 53"/>
          <p:cNvCxnSpPr/>
          <p:nvPr/>
        </p:nvCxnSpPr>
        <p:spPr>
          <a:xfrm>
            <a:off x="3535561" y="1406574"/>
            <a:ext cx="0" cy="37479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841593" y="2451732"/>
            <a:ext cx="788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销售回款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7938" y="2595600"/>
            <a:ext cx="651778" cy="26161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dirty="0"/>
              <a:t>100W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20471" y="3403026"/>
            <a:ext cx="1442477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ctr"/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物产公司</a:t>
            </a: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18052" y="3785272"/>
            <a:ext cx="1442477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ctr"/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箭头连接符 62"/>
          <p:cNvCxnSpPr>
            <a:endCxn id="28" idx="3"/>
          </p:cNvCxnSpPr>
          <p:nvPr/>
        </p:nvCxnSpPr>
        <p:spPr>
          <a:xfrm flipH="1">
            <a:off x="5060238" y="2337539"/>
            <a:ext cx="87515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176204" y="2065908"/>
            <a:ext cx="491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29946" y="1779010"/>
            <a:ext cx="749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临时授信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flipH="1">
            <a:off x="1504467" y="2040619"/>
            <a:ext cx="1020876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48407" y="1909815"/>
            <a:ext cx="656060" cy="26161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dirty="0"/>
              <a:t>0W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853248" y="2229817"/>
            <a:ext cx="656060" cy="26161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1000W</a:t>
            </a:r>
          </a:p>
        </p:txBody>
      </p:sp>
      <p:cxnSp>
        <p:nvCxnSpPr>
          <p:cNvPr id="82" name="直接箭头连接符 81"/>
          <p:cNvCxnSpPr>
            <a:stCxn id="84" idx="1"/>
            <a:endCxn id="33" idx="3"/>
          </p:cNvCxnSpPr>
          <p:nvPr/>
        </p:nvCxnSpPr>
        <p:spPr>
          <a:xfrm flipH="1">
            <a:off x="5056395" y="2743925"/>
            <a:ext cx="79685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176204" y="2500929"/>
            <a:ext cx="491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53248" y="2613120"/>
            <a:ext cx="656060" cy="26161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500W</a:t>
            </a:r>
          </a:p>
        </p:txBody>
      </p:sp>
      <p:cxnSp>
        <p:nvCxnSpPr>
          <p:cNvPr id="86" name="直接箭头连接符 85"/>
          <p:cNvCxnSpPr>
            <a:stCxn id="87" idx="1"/>
            <a:endCxn id="34" idx="3"/>
          </p:cNvCxnSpPr>
          <p:nvPr/>
        </p:nvCxnSpPr>
        <p:spPr>
          <a:xfrm flipH="1">
            <a:off x="5051785" y="3167080"/>
            <a:ext cx="79677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848557" y="3036275"/>
            <a:ext cx="656060" cy="26161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200W</a:t>
            </a: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6509308" y="2360622"/>
            <a:ext cx="92384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433152" y="2239319"/>
            <a:ext cx="656060" cy="26161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1000W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943277" y="2099012"/>
            <a:ext cx="491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锁定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箭头连接符 94"/>
          <p:cNvCxnSpPr>
            <a:stCxn id="84" idx="3"/>
            <a:endCxn id="96" idx="1"/>
          </p:cNvCxnSpPr>
          <p:nvPr/>
        </p:nvCxnSpPr>
        <p:spPr>
          <a:xfrm flipV="1">
            <a:off x="6509308" y="2737208"/>
            <a:ext cx="923844" cy="67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433152" y="2606403"/>
            <a:ext cx="656060" cy="26161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300W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943277" y="2451732"/>
            <a:ext cx="491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锁定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191751" y="2935144"/>
            <a:ext cx="491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191751" y="3311585"/>
            <a:ext cx="491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2" name="直接箭头连接符 111"/>
          <p:cNvCxnSpPr>
            <a:stCxn id="113" idx="1"/>
            <a:endCxn id="61" idx="3"/>
          </p:cNvCxnSpPr>
          <p:nvPr/>
        </p:nvCxnSpPr>
        <p:spPr>
          <a:xfrm flipH="1">
            <a:off x="5062948" y="3556878"/>
            <a:ext cx="784207" cy="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847155" y="3426073"/>
            <a:ext cx="656060" cy="26161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300W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375220" y="1526597"/>
            <a:ext cx="339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敞口授信</a:t>
            </a:r>
          </a:p>
        </p:txBody>
      </p:sp>
      <p:sp>
        <p:nvSpPr>
          <p:cNvPr id="133" name="圆角矩形 132"/>
          <p:cNvSpPr/>
          <p:nvPr/>
        </p:nvSpPr>
        <p:spPr>
          <a:xfrm>
            <a:off x="330645" y="2438669"/>
            <a:ext cx="1453844" cy="605764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75220" y="2528664"/>
            <a:ext cx="3396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回款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841593" y="3398712"/>
            <a:ext cx="788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销售订单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57938" y="3542580"/>
            <a:ext cx="651778" cy="26161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100W</a:t>
            </a:r>
          </a:p>
        </p:txBody>
      </p:sp>
      <p:sp>
        <p:nvSpPr>
          <p:cNvPr id="143" name="圆角矩形 142"/>
          <p:cNvSpPr/>
          <p:nvPr/>
        </p:nvSpPr>
        <p:spPr>
          <a:xfrm>
            <a:off x="319887" y="3215829"/>
            <a:ext cx="1431131" cy="841723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75220" y="3279699"/>
            <a:ext cx="339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订单未清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841593" y="4323088"/>
            <a:ext cx="788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销售发货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57938" y="4466956"/>
            <a:ext cx="651778" cy="26161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dirty="0"/>
              <a:t>100W</a:t>
            </a:r>
          </a:p>
        </p:txBody>
      </p:sp>
      <p:sp>
        <p:nvSpPr>
          <p:cNvPr id="150" name="圆角矩形 149"/>
          <p:cNvSpPr/>
          <p:nvPr/>
        </p:nvSpPr>
        <p:spPr>
          <a:xfrm>
            <a:off x="319887" y="4179394"/>
            <a:ext cx="1431131" cy="841723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75220" y="4256327"/>
            <a:ext cx="339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发货未清</a:t>
            </a:r>
          </a:p>
        </p:txBody>
      </p:sp>
      <p:sp>
        <p:nvSpPr>
          <p:cNvPr id="169" name="圆角矩形 168"/>
          <p:cNvSpPr/>
          <p:nvPr/>
        </p:nvSpPr>
        <p:spPr>
          <a:xfrm>
            <a:off x="3574729" y="2082474"/>
            <a:ext cx="4925587" cy="891674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134555" y="2145299"/>
            <a:ext cx="339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闭口授信</a:t>
            </a:r>
          </a:p>
        </p:txBody>
      </p:sp>
      <p:cxnSp>
        <p:nvCxnSpPr>
          <p:cNvPr id="172" name="直接连接符 171"/>
          <p:cNvCxnSpPr/>
          <p:nvPr/>
        </p:nvCxnSpPr>
        <p:spPr>
          <a:xfrm>
            <a:off x="176194" y="5154563"/>
            <a:ext cx="8324122" cy="5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23836" y="5547813"/>
            <a:ext cx="4098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蓝天对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公司的敞口授信计算规则</a:t>
            </a:r>
          </a:p>
        </p:txBody>
      </p:sp>
      <p:sp>
        <p:nvSpPr>
          <p:cNvPr id="130" name="矩形 129"/>
          <p:cNvSpPr/>
          <p:nvPr/>
        </p:nvSpPr>
        <p:spPr>
          <a:xfrm>
            <a:off x="270716" y="5919574"/>
            <a:ext cx="1121435" cy="20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可用信用额度</a:t>
            </a:r>
          </a:p>
        </p:txBody>
      </p:sp>
      <p:sp>
        <p:nvSpPr>
          <p:cNvPr id="188" name="矩形 187"/>
          <p:cNvSpPr/>
          <p:nvPr/>
        </p:nvSpPr>
        <p:spPr>
          <a:xfrm>
            <a:off x="1743206" y="5919574"/>
            <a:ext cx="1121435" cy="20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常规授信额度</a:t>
            </a:r>
          </a:p>
        </p:txBody>
      </p:sp>
      <p:sp>
        <p:nvSpPr>
          <p:cNvPr id="189" name="矩形 188"/>
          <p:cNvSpPr/>
          <p:nvPr/>
        </p:nvSpPr>
        <p:spPr>
          <a:xfrm>
            <a:off x="3199396" y="5919574"/>
            <a:ext cx="1121435" cy="20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临时授信额度</a:t>
            </a:r>
          </a:p>
        </p:txBody>
      </p:sp>
      <p:sp>
        <p:nvSpPr>
          <p:cNvPr id="190" name="矩形 189"/>
          <p:cNvSpPr/>
          <p:nvPr/>
        </p:nvSpPr>
        <p:spPr>
          <a:xfrm>
            <a:off x="4643105" y="5919574"/>
            <a:ext cx="1121435" cy="20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回款额度</a:t>
            </a:r>
          </a:p>
        </p:txBody>
      </p:sp>
      <p:sp>
        <p:nvSpPr>
          <p:cNvPr id="191" name="矩形 190"/>
          <p:cNvSpPr/>
          <p:nvPr/>
        </p:nvSpPr>
        <p:spPr>
          <a:xfrm>
            <a:off x="6114611" y="5919574"/>
            <a:ext cx="1121435" cy="20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订单未清</a:t>
            </a:r>
          </a:p>
        </p:txBody>
      </p:sp>
      <p:sp>
        <p:nvSpPr>
          <p:cNvPr id="224" name="矩形 223"/>
          <p:cNvSpPr/>
          <p:nvPr/>
        </p:nvSpPr>
        <p:spPr>
          <a:xfrm>
            <a:off x="7534648" y="5919574"/>
            <a:ext cx="1121435" cy="20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发货未清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2825452" y="58317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4279546" y="58262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5767252" y="58154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7237866" y="58323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367387" y="58407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</a:p>
        </p:txBody>
      </p:sp>
      <p:sp>
        <p:nvSpPr>
          <p:cNvPr id="231" name="矩形 230"/>
          <p:cNvSpPr/>
          <p:nvPr/>
        </p:nvSpPr>
        <p:spPr>
          <a:xfrm>
            <a:off x="278528" y="6154745"/>
            <a:ext cx="1121435" cy="2093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1200W</a:t>
            </a:r>
            <a:endParaRPr lang="zh-CN" altLang="en-US" sz="12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1751018" y="6154745"/>
            <a:ext cx="1121435" cy="2093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0W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3207208" y="6154745"/>
            <a:ext cx="1121435" cy="2093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0W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4650917" y="6154745"/>
            <a:ext cx="1121435" cy="2093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100W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6122423" y="6154745"/>
            <a:ext cx="1121435" cy="2093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100W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7542460" y="6154745"/>
            <a:ext cx="1121435" cy="2093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100W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833264" y="6056144"/>
            <a:ext cx="41549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4287358" y="6050659"/>
            <a:ext cx="415498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5775064" y="6018385"/>
            <a:ext cx="309700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7245678" y="6013742"/>
            <a:ext cx="309700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375199" y="6054405"/>
            <a:ext cx="417102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</a:p>
        </p:txBody>
      </p:sp>
      <p:sp>
        <p:nvSpPr>
          <p:cNvPr id="98" name="矩形 97"/>
          <p:cNvSpPr/>
          <p:nvPr/>
        </p:nvSpPr>
        <p:spPr>
          <a:xfrm>
            <a:off x="8993334" y="5927785"/>
            <a:ext cx="1121435" cy="20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采购发票锁定</a:t>
            </a:r>
          </a:p>
        </p:txBody>
      </p:sp>
      <p:sp>
        <p:nvSpPr>
          <p:cNvPr id="100" name="矩形 99"/>
          <p:cNvSpPr/>
          <p:nvPr/>
        </p:nvSpPr>
        <p:spPr>
          <a:xfrm>
            <a:off x="8984577" y="6145260"/>
            <a:ext cx="1121435" cy="2093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1300W</a:t>
            </a:r>
            <a:endParaRPr lang="zh-CN" altLang="en-US" sz="12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620863" y="58343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623809" y="60217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</a:p>
        </p:txBody>
      </p:sp>
      <p:graphicFrame>
        <p:nvGraphicFramePr>
          <p:cNvPr id="99" name="图示 98"/>
          <p:cNvGraphicFramePr/>
          <p:nvPr>
            <p:extLst>
              <p:ext uri="{D42A27DB-BD31-4B8C-83A1-F6EECF244321}">
                <p14:modId xmlns:p14="http://schemas.microsoft.com/office/powerpoint/2010/main" val="277792515"/>
              </p:ext>
            </p:extLst>
          </p:nvPr>
        </p:nvGraphicFramePr>
        <p:xfrm>
          <a:off x="8620863" y="866423"/>
          <a:ext cx="3371529" cy="1604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7" name="肘形连接符 6"/>
          <p:cNvCxnSpPr>
            <a:stCxn id="58" idx="3"/>
            <a:endCxn id="27" idx="2"/>
          </p:cNvCxnSpPr>
          <p:nvPr/>
        </p:nvCxnSpPr>
        <p:spPr>
          <a:xfrm flipV="1">
            <a:off x="1509716" y="2122474"/>
            <a:ext cx="1475016" cy="603931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endCxn id="27" idx="2"/>
          </p:cNvCxnSpPr>
          <p:nvPr/>
        </p:nvCxnSpPr>
        <p:spPr>
          <a:xfrm rot="5400000" flipH="1" flipV="1">
            <a:off x="1469142" y="2157798"/>
            <a:ext cx="1550914" cy="1480266"/>
          </a:xfrm>
          <a:prstGeom prst="bentConnector3">
            <a:avLst>
              <a:gd name="adj1" fmla="val 75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肘形连接符 243"/>
          <p:cNvCxnSpPr>
            <a:stCxn id="149" idx="3"/>
          </p:cNvCxnSpPr>
          <p:nvPr/>
        </p:nvCxnSpPr>
        <p:spPr>
          <a:xfrm flipV="1">
            <a:off x="1509716" y="2122474"/>
            <a:ext cx="1475016" cy="2475287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03837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剪去同侧角的矩形 4"/>
          <p:cNvSpPr/>
          <p:nvPr/>
        </p:nvSpPr>
        <p:spPr>
          <a:xfrm>
            <a:off x="3193546" y="2510147"/>
            <a:ext cx="6937611" cy="3455224"/>
          </a:xfrm>
          <a:prstGeom prst="snip2SameRect">
            <a:avLst/>
          </a:prstGeom>
          <a:solidFill>
            <a:schemeClr val="bg1">
              <a:lumMod val="9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流程图: 手动操作 86"/>
          <p:cNvSpPr/>
          <p:nvPr/>
        </p:nvSpPr>
        <p:spPr>
          <a:xfrm>
            <a:off x="4278111" y="4099864"/>
            <a:ext cx="5301344" cy="972879"/>
          </a:xfrm>
          <a:prstGeom prst="flowChartManualOperation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客户信用池</a:t>
            </a:r>
          </a:p>
        </p:txBody>
      </p:sp>
      <p:cxnSp>
        <p:nvCxnSpPr>
          <p:cNvPr id="78" name="直接连接符 77"/>
          <p:cNvCxnSpPr>
            <a:stCxn id="10" idx="2"/>
            <a:endCxn id="15" idx="6"/>
          </p:cNvCxnSpPr>
          <p:nvPr/>
        </p:nvCxnSpPr>
        <p:spPr>
          <a:xfrm flipV="1">
            <a:off x="933200" y="3114615"/>
            <a:ext cx="10453257" cy="301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438146" y="6383548"/>
            <a:ext cx="569823" cy="411378"/>
          </a:xfrm>
        </p:spPr>
        <p:txBody>
          <a:bodyPr/>
          <a:lstStyle/>
          <a:p>
            <a:r>
              <a:rPr lang="en-US" dirty="0"/>
              <a:t>0</a:t>
            </a:r>
            <a:fld id="{F329B725-341D-4E37-99CB-9163D0CC293A}" type="slidenum">
              <a:rPr lang="en-US" smtClean="0"/>
              <a:t>8</a:t>
            </a:fld>
            <a:endParaRPr lang="id-ID" dirty="0"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08085" y="109122"/>
            <a:ext cx="5926051" cy="50562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信用管理业务执行 </a:t>
            </a:r>
            <a:r>
              <a:rPr lang="en-US" altLang="zh-CN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</a:t>
            </a:r>
            <a:r>
              <a:rPr lang="zh-CN" alt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不过磅</a:t>
            </a:r>
            <a:r>
              <a:rPr lang="en-US" altLang="zh-CN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)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017144" y="809849"/>
            <a:ext cx="0" cy="50345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933200" y="2795975"/>
            <a:ext cx="710543" cy="637881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客户准入</a:t>
            </a:r>
          </a:p>
        </p:txBody>
      </p:sp>
      <p:sp>
        <p:nvSpPr>
          <p:cNvPr id="11" name="椭圆 10"/>
          <p:cNvSpPr/>
          <p:nvPr/>
        </p:nvSpPr>
        <p:spPr>
          <a:xfrm>
            <a:off x="1992424" y="2796230"/>
            <a:ext cx="745461" cy="637278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endParaRPr lang="en-US" altLang="zh-CN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合同</a:t>
            </a:r>
            <a:endParaRPr lang="en-US" altLang="zh-CN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160120" y="2795976"/>
            <a:ext cx="745461" cy="637278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endParaRPr lang="en-US" altLang="zh-CN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</a:p>
        </p:txBody>
      </p:sp>
      <p:sp>
        <p:nvSpPr>
          <p:cNvPr id="14" name="椭圆 13"/>
          <p:cNvSpPr/>
          <p:nvPr/>
        </p:nvSpPr>
        <p:spPr>
          <a:xfrm>
            <a:off x="8989172" y="2796229"/>
            <a:ext cx="745461" cy="637278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开票</a:t>
            </a:r>
          </a:p>
        </p:txBody>
      </p:sp>
      <p:sp>
        <p:nvSpPr>
          <p:cNvPr id="15" name="椭圆 14"/>
          <p:cNvSpPr/>
          <p:nvPr/>
        </p:nvSpPr>
        <p:spPr>
          <a:xfrm>
            <a:off x="10640996" y="2795976"/>
            <a:ext cx="745461" cy="637278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收款</a:t>
            </a:r>
          </a:p>
        </p:txBody>
      </p:sp>
      <p:sp>
        <p:nvSpPr>
          <p:cNvPr id="16" name="矩形 15"/>
          <p:cNvSpPr/>
          <p:nvPr/>
        </p:nvSpPr>
        <p:spPr>
          <a:xfrm>
            <a:off x="977217" y="874181"/>
            <a:ext cx="1927308" cy="677993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u="sng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事前控制</a:t>
            </a:r>
            <a:endParaRPr lang="en-US" altLang="zh-CN" sz="1200" b="1" u="sng" spc="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风险评测</a:t>
            </a:r>
          </a:p>
        </p:txBody>
      </p:sp>
      <p:sp>
        <p:nvSpPr>
          <p:cNvPr id="17" name="矩形 16"/>
          <p:cNvSpPr/>
          <p:nvPr/>
        </p:nvSpPr>
        <p:spPr>
          <a:xfrm>
            <a:off x="3160121" y="874182"/>
            <a:ext cx="6971036" cy="677992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u="sng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事中控制</a:t>
            </a:r>
            <a:endParaRPr lang="en-US" altLang="zh-CN" sz="1200" b="1" u="sng" spc="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赊销业务风险控制与监管</a:t>
            </a:r>
          </a:p>
        </p:txBody>
      </p:sp>
      <p:sp>
        <p:nvSpPr>
          <p:cNvPr id="18" name="矩形 17"/>
          <p:cNvSpPr/>
          <p:nvPr/>
        </p:nvSpPr>
        <p:spPr>
          <a:xfrm>
            <a:off x="10400407" y="874182"/>
            <a:ext cx="1483944" cy="677992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u="sng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事后控制</a:t>
            </a:r>
            <a:endParaRPr lang="en-US" altLang="zh-CN" sz="1200" b="1" u="sng" spc="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风险转移</a:t>
            </a:r>
            <a:endParaRPr lang="en-US" altLang="zh-CN" sz="1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281214" y="845188"/>
            <a:ext cx="0" cy="50345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66758" y="1768715"/>
            <a:ext cx="913920" cy="4544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确定客户</a:t>
            </a:r>
          </a:p>
        </p:txBody>
      </p:sp>
      <p:sp>
        <p:nvSpPr>
          <p:cNvPr id="21" name="矩形 20"/>
          <p:cNvSpPr/>
          <p:nvPr/>
        </p:nvSpPr>
        <p:spPr>
          <a:xfrm>
            <a:off x="1992424" y="1768715"/>
            <a:ext cx="912101" cy="4544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信用评定</a:t>
            </a:r>
          </a:p>
        </p:txBody>
      </p:sp>
      <p:sp>
        <p:nvSpPr>
          <p:cNvPr id="22" name="矩形 21"/>
          <p:cNvSpPr/>
          <p:nvPr/>
        </p:nvSpPr>
        <p:spPr>
          <a:xfrm>
            <a:off x="990586" y="4295086"/>
            <a:ext cx="981052" cy="2406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客户信用管理</a:t>
            </a:r>
          </a:p>
        </p:txBody>
      </p:sp>
      <p:sp>
        <p:nvSpPr>
          <p:cNvPr id="24" name="矩形 23"/>
          <p:cNvSpPr/>
          <p:nvPr/>
        </p:nvSpPr>
        <p:spPr>
          <a:xfrm>
            <a:off x="1388633" y="4609858"/>
            <a:ext cx="984091" cy="1765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客户信用分析</a:t>
            </a:r>
          </a:p>
        </p:txBody>
      </p:sp>
      <p:sp>
        <p:nvSpPr>
          <p:cNvPr id="25" name="矩形 24"/>
          <p:cNvSpPr/>
          <p:nvPr/>
        </p:nvSpPr>
        <p:spPr>
          <a:xfrm>
            <a:off x="1886698" y="4874236"/>
            <a:ext cx="984091" cy="1765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客户授信分配</a:t>
            </a:r>
          </a:p>
        </p:txBody>
      </p:sp>
      <p:sp>
        <p:nvSpPr>
          <p:cNvPr id="26" name="矩形 25"/>
          <p:cNvSpPr/>
          <p:nvPr/>
        </p:nvSpPr>
        <p:spPr>
          <a:xfrm>
            <a:off x="3193546" y="1768965"/>
            <a:ext cx="1585282" cy="4544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履约执行</a:t>
            </a:r>
          </a:p>
        </p:txBody>
      </p:sp>
      <p:sp>
        <p:nvSpPr>
          <p:cNvPr id="29" name="矩形 28"/>
          <p:cNvSpPr/>
          <p:nvPr/>
        </p:nvSpPr>
        <p:spPr>
          <a:xfrm>
            <a:off x="5202010" y="1768965"/>
            <a:ext cx="1452882" cy="4544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货物跟踪</a:t>
            </a:r>
          </a:p>
        </p:txBody>
      </p:sp>
      <p:sp>
        <p:nvSpPr>
          <p:cNvPr id="30" name="矩形 29"/>
          <p:cNvSpPr/>
          <p:nvPr/>
        </p:nvSpPr>
        <p:spPr>
          <a:xfrm>
            <a:off x="7073468" y="1766355"/>
            <a:ext cx="1366494" cy="4544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货款跟踪</a:t>
            </a:r>
          </a:p>
        </p:txBody>
      </p:sp>
      <p:sp>
        <p:nvSpPr>
          <p:cNvPr id="31" name="矩形 30"/>
          <p:cNvSpPr/>
          <p:nvPr/>
        </p:nvSpPr>
        <p:spPr>
          <a:xfrm>
            <a:off x="8773885" y="1768965"/>
            <a:ext cx="1357272" cy="4544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收款预警</a:t>
            </a:r>
          </a:p>
        </p:txBody>
      </p:sp>
      <p:sp>
        <p:nvSpPr>
          <p:cNvPr id="37" name="矩形 36"/>
          <p:cNvSpPr/>
          <p:nvPr/>
        </p:nvSpPr>
        <p:spPr>
          <a:xfrm>
            <a:off x="5329003" y="4525746"/>
            <a:ext cx="981052" cy="240663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敞口信用</a:t>
            </a:r>
          </a:p>
        </p:txBody>
      </p:sp>
      <p:sp>
        <p:nvSpPr>
          <p:cNvPr id="38" name="矩形 37"/>
          <p:cNvSpPr/>
          <p:nvPr/>
        </p:nvSpPr>
        <p:spPr>
          <a:xfrm>
            <a:off x="6475123" y="4528135"/>
            <a:ext cx="981052" cy="240663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闭口信用</a:t>
            </a:r>
          </a:p>
        </p:txBody>
      </p:sp>
      <p:sp>
        <p:nvSpPr>
          <p:cNvPr id="39" name="矩形 38"/>
          <p:cNvSpPr/>
          <p:nvPr/>
        </p:nvSpPr>
        <p:spPr>
          <a:xfrm>
            <a:off x="7590558" y="4524991"/>
            <a:ext cx="981052" cy="240663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客户回款</a:t>
            </a:r>
          </a:p>
        </p:txBody>
      </p:sp>
      <p:sp>
        <p:nvSpPr>
          <p:cNvPr id="40" name="矩形 39"/>
          <p:cNvSpPr/>
          <p:nvPr/>
        </p:nvSpPr>
        <p:spPr>
          <a:xfrm>
            <a:off x="10445787" y="1702218"/>
            <a:ext cx="1012231" cy="1765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坏账处理</a:t>
            </a:r>
          </a:p>
        </p:txBody>
      </p:sp>
      <p:sp>
        <p:nvSpPr>
          <p:cNvPr id="41" name="矩形 40"/>
          <p:cNvSpPr/>
          <p:nvPr/>
        </p:nvSpPr>
        <p:spPr>
          <a:xfrm>
            <a:off x="10714737" y="1955838"/>
            <a:ext cx="1012231" cy="1765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商务处理</a:t>
            </a:r>
          </a:p>
        </p:txBody>
      </p:sp>
      <p:sp>
        <p:nvSpPr>
          <p:cNvPr id="42" name="矩形 41"/>
          <p:cNvSpPr/>
          <p:nvPr/>
        </p:nvSpPr>
        <p:spPr>
          <a:xfrm>
            <a:off x="10929897" y="2223429"/>
            <a:ext cx="1012231" cy="1765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考核处理</a:t>
            </a:r>
          </a:p>
        </p:txBody>
      </p:sp>
      <p:sp>
        <p:nvSpPr>
          <p:cNvPr id="45" name="右箭头标注 44"/>
          <p:cNvSpPr/>
          <p:nvPr/>
        </p:nvSpPr>
        <p:spPr>
          <a:xfrm>
            <a:off x="401509" y="2874764"/>
            <a:ext cx="490526" cy="672963"/>
          </a:xfrm>
          <a:prstGeom prst="rightArrowCallou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endParaRPr lang="en-US" altLang="zh-CN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环节</a:t>
            </a:r>
          </a:p>
        </p:txBody>
      </p:sp>
      <p:sp>
        <p:nvSpPr>
          <p:cNvPr id="46" name="右箭头标注 45"/>
          <p:cNvSpPr/>
          <p:nvPr/>
        </p:nvSpPr>
        <p:spPr>
          <a:xfrm>
            <a:off x="401509" y="1703632"/>
            <a:ext cx="490526" cy="672963"/>
          </a:xfrm>
          <a:prstGeom prst="right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环节</a:t>
            </a:r>
          </a:p>
        </p:txBody>
      </p:sp>
      <p:sp>
        <p:nvSpPr>
          <p:cNvPr id="47" name="右箭头标注 46"/>
          <p:cNvSpPr/>
          <p:nvPr/>
        </p:nvSpPr>
        <p:spPr>
          <a:xfrm>
            <a:off x="421563" y="4281152"/>
            <a:ext cx="490526" cy="672963"/>
          </a:xfrm>
          <a:prstGeom prst="rightArrowCallou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系统环节</a:t>
            </a:r>
          </a:p>
        </p:txBody>
      </p:sp>
      <p:sp>
        <p:nvSpPr>
          <p:cNvPr id="48" name="右箭头标注 47"/>
          <p:cNvSpPr/>
          <p:nvPr/>
        </p:nvSpPr>
        <p:spPr>
          <a:xfrm>
            <a:off x="414274" y="866521"/>
            <a:ext cx="490526" cy="672963"/>
          </a:xfrm>
          <a:prstGeom prst="rightArrowCallou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en-US" altLang="zh-CN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环节</a:t>
            </a:r>
          </a:p>
        </p:txBody>
      </p:sp>
      <p:sp>
        <p:nvSpPr>
          <p:cNvPr id="50" name="十六角星 49"/>
          <p:cNvSpPr/>
          <p:nvPr/>
        </p:nvSpPr>
        <p:spPr>
          <a:xfrm>
            <a:off x="9089803" y="109122"/>
            <a:ext cx="593314" cy="457811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实时</a:t>
            </a:r>
          </a:p>
        </p:txBody>
      </p:sp>
      <p:sp>
        <p:nvSpPr>
          <p:cNvPr id="2" name="等腰三角形 1"/>
          <p:cNvSpPr/>
          <p:nvPr/>
        </p:nvSpPr>
        <p:spPr>
          <a:xfrm>
            <a:off x="10493775" y="4179746"/>
            <a:ext cx="1311790" cy="903291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信用统计分析</a:t>
            </a:r>
          </a:p>
        </p:txBody>
      </p:sp>
      <p:sp>
        <p:nvSpPr>
          <p:cNvPr id="52" name="椭圆 51"/>
          <p:cNvSpPr/>
          <p:nvPr/>
        </p:nvSpPr>
        <p:spPr>
          <a:xfrm>
            <a:off x="4350981" y="2796416"/>
            <a:ext cx="745461" cy="637278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发货</a:t>
            </a:r>
            <a:endParaRPr lang="en-US" altLang="zh-CN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</a:p>
        </p:txBody>
      </p:sp>
      <p:sp>
        <p:nvSpPr>
          <p:cNvPr id="55" name="椭圆 54"/>
          <p:cNvSpPr/>
          <p:nvPr/>
        </p:nvSpPr>
        <p:spPr>
          <a:xfrm>
            <a:off x="5661908" y="2796578"/>
            <a:ext cx="745461" cy="637278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发货</a:t>
            </a:r>
            <a:endParaRPr lang="en-US" altLang="zh-CN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登记</a:t>
            </a:r>
          </a:p>
        </p:txBody>
      </p:sp>
      <p:sp>
        <p:nvSpPr>
          <p:cNvPr id="83" name="椭圆 82"/>
          <p:cNvSpPr/>
          <p:nvPr/>
        </p:nvSpPr>
        <p:spPr>
          <a:xfrm>
            <a:off x="7500001" y="2785217"/>
            <a:ext cx="745461" cy="637278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交货</a:t>
            </a:r>
          </a:p>
        </p:txBody>
      </p:sp>
      <p:sp>
        <p:nvSpPr>
          <p:cNvPr id="85" name="流程图: 可选过程 84"/>
          <p:cNvSpPr/>
          <p:nvPr/>
        </p:nvSpPr>
        <p:spPr>
          <a:xfrm>
            <a:off x="5054549" y="5192486"/>
            <a:ext cx="981052" cy="390278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中泰化学</a:t>
            </a:r>
          </a:p>
        </p:txBody>
      </p:sp>
      <p:sp>
        <p:nvSpPr>
          <p:cNvPr id="88" name="流程图: 可选过程 87"/>
          <p:cNvSpPr/>
          <p:nvPr/>
        </p:nvSpPr>
        <p:spPr>
          <a:xfrm>
            <a:off x="6463594" y="5203372"/>
            <a:ext cx="981052" cy="390278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流程图: 可选过程 88"/>
          <p:cNvSpPr/>
          <p:nvPr/>
        </p:nvSpPr>
        <p:spPr>
          <a:xfrm>
            <a:off x="7857531" y="5203372"/>
            <a:ext cx="981052" cy="390278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蓝天物流</a:t>
            </a:r>
          </a:p>
        </p:txBody>
      </p:sp>
      <p:sp>
        <p:nvSpPr>
          <p:cNvPr id="86" name="矩形 85"/>
          <p:cNvSpPr/>
          <p:nvPr/>
        </p:nvSpPr>
        <p:spPr>
          <a:xfrm>
            <a:off x="4797452" y="5072743"/>
            <a:ext cx="4377254" cy="89262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 b="1" kern="1500" spc="1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中泰集团</a:t>
            </a:r>
          </a:p>
        </p:txBody>
      </p:sp>
      <p:sp>
        <p:nvSpPr>
          <p:cNvPr id="92" name="椭圆形标注 91"/>
          <p:cNvSpPr/>
          <p:nvPr/>
        </p:nvSpPr>
        <p:spPr>
          <a:xfrm>
            <a:off x="3363011" y="2258437"/>
            <a:ext cx="989427" cy="503420"/>
          </a:xfrm>
          <a:prstGeom prst="wedgeEllipseCallou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实时检查动态信用</a:t>
            </a:r>
          </a:p>
        </p:txBody>
      </p:sp>
      <p:sp>
        <p:nvSpPr>
          <p:cNvPr id="99" name="椭圆形标注 98"/>
          <p:cNvSpPr/>
          <p:nvPr/>
        </p:nvSpPr>
        <p:spPr>
          <a:xfrm>
            <a:off x="6034638" y="2311692"/>
            <a:ext cx="989427" cy="503420"/>
          </a:xfrm>
          <a:prstGeom prst="wedgeEllipseCallou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实时检查动态信用</a:t>
            </a:r>
          </a:p>
        </p:txBody>
      </p:sp>
      <p:cxnSp>
        <p:nvCxnSpPr>
          <p:cNvPr id="97" name="肘形连接符 96"/>
          <p:cNvCxnSpPr>
            <a:stCxn id="86" idx="1"/>
            <a:endCxn id="12" idx="4"/>
          </p:cNvCxnSpPr>
          <p:nvPr/>
        </p:nvCxnSpPr>
        <p:spPr>
          <a:xfrm rot="10800000">
            <a:off x="3532852" y="3433255"/>
            <a:ext cx="1264601" cy="208580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endCxn id="86" idx="3"/>
          </p:cNvCxnSpPr>
          <p:nvPr/>
        </p:nvCxnSpPr>
        <p:spPr>
          <a:xfrm rot="5400000">
            <a:off x="8225705" y="4382859"/>
            <a:ext cx="2085199" cy="187196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719" y="5976129"/>
            <a:ext cx="1007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9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发货计划如果存在多车配送时，发货登记（预扣信用）数量小于装货登记（由预扣转化为按实际装货数量扣减信用）数量时，可在装货处改单，保存时触发信用检查。提高司机的装货效率。</a:t>
            </a:r>
          </a:p>
        </p:txBody>
      </p:sp>
      <p:cxnSp>
        <p:nvCxnSpPr>
          <p:cNvPr id="59" name="肘形连接符 58"/>
          <p:cNvCxnSpPr>
            <a:stCxn id="15" idx="4"/>
            <a:endCxn id="7" idx="0"/>
          </p:cNvCxnSpPr>
          <p:nvPr/>
        </p:nvCxnSpPr>
        <p:spPr>
          <a:xfrm rot="5400000">
            <a:off x="8879192" y="2144621"/>
            <a:ext cx="845903" cy="3423169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同侧圆角矩形 6"/>
          <p:cNvSpPr/>
          <p:nvPr/>
        </p:nvSpPr>
        <p:spPr>
          <a:xfrm>
            <a:off x="6134137" y="4121380"/>
            <a:ext cx="1456421" cy="315553"/>
          </a:xfrm>
          <a:prstGeom prst="round2Same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肘形连接符 27"/>
          <p:cNvCxnSpPr>
            <a:stCxn id="52" idx="4"/>
            <a:endCxn id="7" idx="2"/>
          </p:cNvCxnSpPr>
          <p:nvPr/>
        </p:nvCxnSpPr>
        <p:spPr>
          <a:xfrm rot="16200000" flipH="1">
            <a:off x="5006193" y="3151212"/>
            <a:ext cx="845463" cy="1410425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形标注 97"/>
          <p:cNvSpPr/>
          <p:nvPr/>
        </p:nvSpPr>
        <p:spPr>
          <a:xfrm>
            <a:off x="4661265" y="3438821"/>
            <a:ext cx="989427" cy="503420"/>
          </a:xfrm>
          <a:prstGeom prst="wedgeEllipseCallout">
            <a:avLst>
              <a:gd name="adj1" fmla="val -18633"/>
              <a:gd name="adj2" fmla="val -67241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实时检查动态信用</a:t>
            </a:r>
          </a:p>
        </p:txBody>
      </p:sp>
      <p:cxnSp>
        <p:nvCxnSpPr>
          <p:cNvPr id="66" name="肘形连接符 65"/>
          <p:cNvCxnSpPr>
            <a:endCxn id="7" idx="2"/>
          </p:cNvCxnSpPr>
          <p:nvPr/>
        </p:nvCxnSpPr>
        <p:spPr>
          <a:xfrm rot="16200000" flipH="1">
            <a:off x="5634162" y="3779181"/>
            <a:ext cx="845299" cy="154651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83" idx="4"/>
            <a:endCxn id="7" idx="0"/>
          </p:cNvCxnSpPr>
          <p:nvPr/>
        </p:nvCxnSpPr>
        <p:spPr>
          <a:xfrm rot="5400000">
            <a:off x="7303314" y="3709739"/>
            <a:ext cx="856662" cy="282174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椭圆形标注 100"/>
          <p:cNvSpPr/>
          <p:nvPr/>
        </p:nvSpPr>
        <p:spPr>
          <a:xfrm>
            <a:off x="7945248" y="3366044"/>
            <a:ext cx="989427" cy="503420"/>
          </a:xfrm>
          <a:prstGeom prst="wedgeEllipseCallout">
            <a:avLst>
              <a:gd name="adj1" fmla="val -30735"/>
              <a:gd name="adj2" fmla="val -6291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实时检查动态信用</a:t>
            </a:r>
          </a:p>
        </p:txBody>
      </p:sp>
    </p:spTree>
    <p:extLst>
      <p:ext uri="{BB962C8B-B14F-4D97-AF65-F5344CB8AC3E}">
        <p14:creationId xmlns:p14="http://schemas.microsoft.com/office/powerpoint/2010/main" val="182195888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剪去同侧角的矩形 4"/>
          <p:cNvSpPr/>
          <p:nvPr/>
        </p:nvSpPr>
        <p:spPr>
          <a:xfrm>
            <a:off x="3193546" y="2510147"/>
            <a:ext cx="6937611" cy="3455224"/>
          </a:xfrm>
          <a:prstGeom prst="snip2SameRect">
            <a:avLst/>
          </a:prstGeom>
          <a:solidFill>
            <a:schemeClr val="bg1">
              <a:lumMod val="9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流程图: 手动操作 86"/>
          <p:cNvSpPr/>
          <p:nvPr/>
        </p:nvSpPr>
        <p:spPr>
          <a:xfrm>
            <a:off x="3933855" y="4099864"/>
            <a:ext cx="5301344" cy="972879"/>
          </a:xfrm>
          <a:prstGeom prst="flowChartManualOperation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客户信用池</a:t>
            </a:r>
          </a:p>
        </p:txBody>
      </p:sp>
      <p:cxnSp>
        <p:nvCxnSpPr>
          <p:cNvPr id="78" name="直接连接符 77"/>
          <p:cNvCxnSpPr>
            <a:stCxn id="10" idx="2"/>
            <a:endCxn id="15" idx="6"/>
          </p:cNvCxnSpPr>
          <p:nvPr/>
        </p:nvCxnSpPr>
        <p:spPr>
          <a:xfrm flipV="1">
            <a:off x="933200" y="3114615"/>
            <a:ext cx="10453257" cy="301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438146" y="6383548"/>
            <a:ext cx="569823" cy="411378"/>
          </a:xfrm>
        </p:spPr>
        <p:txBody>
          <a:bodyPr/>
          <a:lstStyle/>
          <a:p>
            <a:r>
              <a:rPr lang="en-US" dirty="0"/>
              <a:t>0</a:t>
            </a:r>
            <a:fld id="{F329B725-341D-4E37-99CB-9163D0CC293A}" type="slidenum">
              <a:rPr lang="en-US" smtClean="0"/>
              <a:t>9</a:t>
            </a:fld>
            <a:endParaRPr lang="id-ID" dirty="0"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08087" y="109122"/>
            <a:ext cx="2662702" cy="50562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信用管理关键环节</a:t>
            </a:r>
            <a:r>
              <a:rPr lang="en-US" altLang="zh-CN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</a:t>
            </a:r>
            <a:r>
              <a:rPr lang="zh-CN" alt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过磅</a:t>
            </a:r>
            <a:r>
              <a:rPr lang="en-US" altLang="zh-CN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)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017144" y="809849"/>
            <a:ext cx="0" cy="50345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933200" y="2795975"/>
            <a:ext cx="710543" cy="637881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客户准入</a:t>
            </a:r>
          </a:p>
        </p:txBody>
      </p:sp>
      <p:sp>
        <p:nvSpPr>
          <p:cNvPr id="11" name="椭圆 10"/>
          <p:cNvSpPr/>
          <p:nvPr/>
        </p:nvSpPr>
        <p:spPr>
          <a:xfrm>
            <a:off x="1992424" y="2796230"/>
            <a:ext cx="745461" cy="637278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endParaRPr lang="en-US" altLang="zh-CN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合同</a:t>
            </a:r>
            <a:endParaRPr lang="en-US" altLang="zh-CN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160120" y="2795976"/>
            <a:ext cx="745461" cy="637278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endParaRPr lang="en-US" altLang="zh-CN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</a:p>
        </p:txBody>
      </p:sp>
      <p:sp>
        <p:nvSpPr>
          <p:cNvPr id="13" name="椭圆 12"/>
          <p:cNvSpPr/>
          <p:nvPr/>
        </p:nvSpPr>
        <p:spPr>
          <a:xfrm>
            <a:off x="5768365" y="2796229"/>
            <a:ext cx="745461" cy="637278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endParaRPr lang="en-US" altLang="zh-CN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过磅</a:t>
            </a:r>
          </a:p>
        </p:txBody>
      </p:sp>
      <p:sp>
        <p:nvSpPr>
          <p:cNvPr id="14" name="椭圆 13"/>
          <p:cNvSpPr/>
          <p:nvPr/>
        </p:nvSpPr>
        <p:spPr>
          <a:xfrm>
            <a:off x="9354944" y="2796229"/>
            <a:ext cx="745461" cy="637278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开票</a:t>
            </a:r>
          </a:p>
        </p:txBody>
      </p:sp>
      <p:sp>
        <p:nvSpPr>
          <p:cNvPr id="15" name="椭圆 14"/>
          <p:cNvSpPr/>
          <p:nvPr/>
        </p:nvSpPr>
        <p:spPr>
          <a:xfrm>
            <a:off x="10640996" y="2795976"/>
            <a:ext cx="745461" cy="637278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收款</a:t>
            </a:r>
          </a:p>
        </p:txBody>
      </p:sp>
      <p:sp>
        <p:nvSpPr>
          <p:cNvPr id="16" name="矩形 15"/>
          <p:cNvSpPr/>
          <p:nvPr/>
        </p:nvSpPr>
        <p:spPr>
          <a:xfrm>
            <a:off x="977217" y="874181"/>
            <a:ext cx="1927308" cy="677993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u="sng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事前控制</a:t>
            </a:r>
            <a:endParaRPr lang="en-US" altLang="zh-CN" sz="1200" b="1" u="sng" spc="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风险评测</a:t>
            </a:r>
          </a:p>
        </p:txBody>
      </p:sp>
      <p:sp>
        <p:nvSpPr>
          <p:cNvPr id="17" name="矩形 16"/>
          <p:cNvSpPr/>
          <p:nvPr/>
        </p:nvSpPr>
        <p:spPr>
          <a:xfrm>
            <a:off x="3160121" y="874182"/>
            <a:ext cx="6971036" cy="677992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u="sng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事中控制</a:t>
            </a:r>
            <a:endParaRPr lang="en-US" altLang="zh-CN" sz="1200" b="1" u="sng" spc="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赊销业务风险控制与监管</a:t>
            </a:r>
          </a:p>
        </p:txBody>
      </p:sp>
      <p:sp>
        <p:nvSpPr>
          <p:cNvPr id="18" name="矩形 17"/>
          <p:cNvSpPr/>
          <p:nvPr/>
        </p:nvSpPr>
        <p:spPr>
          <a:xfrm>
            <a:off x="10400407" y="874182"/>
            <a:ext cx="1483944" cy="677992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u="sng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事后控制</a:t>
            </a:r>
            <a:endParaRPr lang="en-US" altLang="zh-CN" sz="1200" b="1" u="sng" spc="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风险转移</a:t>
            </a:r>
            <a:endParaRPr lang="en-US" altLang="zh-CN" sz="1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281214" y="845188"/>
            <a:ext cx="0" cy="50345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66758" y="1768715"/>
            <a:ext cx="913920" cy="4544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确定客户</a:t>
            </a:r>
          </a:p>
        </p:txBody>
      </p:sp>
      <p:sp>
        <p:nvSpPr>
          <p:cNvPr id="21" name="矩形 20"/>
          <p:cNvSpPr/>
          <p:nvPr/>
        </p:nvSpPr>
        <p:spPr>
          <a:xfrm>
            <a:off x="1992424" y="1768715"/>
            <a:ext cx="912101" cy="4544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信用评定</a:t>
            </a:r>
          </a:p>
        </p:txBody>
      </p:sp>
      <p:sp>
        <p:nvSpPr>
          <p:cNvPr id="22" name="矩形 21"/>
          <p:cNvSpPr/>
          <p:nvPr/>
        </p:nvSpPr>
        <p:spPr>
          <a:xfrm>
            <a:off x="990586" y="4295086"/>
            <a:ext cx="981052" cy="2406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客户信用管理</a:t>
            </a:r>
          </a:p>
        </p:txBody>
      </p:sp>
      <p:sp>
        <p:nvSpPr>
          <p:cNvPr id="24" name="矩形 23"/>
          <p:cNvSpPr/>
          <p:nvPr/>
        </p:nvSpPr>
        <p:spPr>
          <a:xfrm>
            <a:off x="1388633" y="4609858"/>
            <a:ext cx="984091" cy="1765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客户信用分析</a:t>
            </a:r>
          </a:p>
        </p:txBody>
      </p:sp>
      <p:sp>
        <p:nvSpPr>
          <p:cNvPr id="25" name="矩形 24"/>
          <p:cNvSpPr/>
          <p:nvPr/>
        </p:nvSpPr>
        <p:spPr>
          <a:xfrm>
            <a:off x="1886698" y="4874236"/>
            <a:ext cx="984091" cy="1765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客户授信分配</a:t>
            </a:r>
          </a:p>
        </p:txBody>
      </p:sp>
      <p:sp>
        <p:nvSpPr>
          <p:cNvPr id="26" name="矩形 25"/>
          <p:cNvSpPr/>
          <p:nvPr/>
        </p:nvSpPr>
        <p:spPr>
          <a:xfrm>
            <a:off x="3193546" y="1768965"/>
            <a:ext cx="1585282" cy="4544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履约执行</a:t>
            </a:r>
          </a:p>
        </p:txBody>
      </p:sp>
      <p:sp>
        <p:nvSpPr>
          <p:cNvPr id="29" name="矩形 28"/>
          <p:cNvSpPr/>
          <p:nvPr/>
        </p:nvSpPr>
        <p:spPr>
          <a:xfrm>
            <a:off x="5202010" y="1768965"/>
            <a:ext cx="1452882" cy="4544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货物跟踪</a:t>
            </a:r>
          </a:p>
        </p:txBody>
      </p:sp>
      <p:sp>
        <p:nvSpPr>
          <p:cNvPr id="30" name="矩形 29"/>
          <p:cNvSpPr/>
          <p:nvPr/>
        </p:nvSpPr>
        <p:spPr>
          <a:xfrm>
            <a:off x="7073468" y="1766355"/>
            <a:ext cx="1366494" cy="4544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货款跟踪</a:t>
            </a:r>
          </a:p>
        </p:txBody>
      </p:sp>
      <p:sp>
        <p:nvSpPr>
          <p:cNvPr id="31" name="矩形 30"/>
          <p:cNvSpPr/>
          <p:nvPr/>
        </p:nvSpPr>
        <p:spPr>
          <a:xfrm>
            <a:off x="8773885" y="1768965"/>
            <a:ext cx="1357272" cy="4544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spc="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收款预警</a:t>
            </a:r>
          </a:p>
        </p:txBody>
      </p:sp>
      <p:sp>
        <p:nvSpPr>
          <p:cNvPr id="37" name="矩形 36"/>
          <p:cNvSpPr/>
          <p:nvPr/>
        </p:nvSpPr>
        <p:spPr>
          <a:xfrm>
            <a:off x="4963231" y="4525746"/>
            <a:ext cx="981052" cy="240663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敞口信用</a:t>
            </a:r>
          </a:p>
        </p:txBody>
      </p:sp>
      <p:sp>
        <p:nvSpPr>
          <p:cNvPr id="38" name="矩形 37"/>
          <p:cNvSpPr/>
          <p:nvPr/>
        </p:nvSpPr>
        <p:spPr>
          <a:xfrm>
            <a:off x="6109351" y="4528135"/>
            <a:ext cx="981052" cy="240663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闭口信用</a:t>
            </a:r>
          </a:p>
        </p:txBody>
      </p:sp>
      <p:sp>
        <p:nvSpPr>
          <p:cNvPr id="39" name="矩形 38"/>
          <p:cNvSpPr/>
          <p:nvPr/>
        </p:nvSpPr>
        <p:spPr>
          <a:xfrm>
            <a:off x="7224786" y="4524991"/>
            <a:ext cx="981052" cy="240663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客户回款</a:t>
            </a:r>
          </a:p>
        </p:txBody>
      </p:sp>
      <p:sp>
        <p:nvSpPr>
          <p:cNvPr id="40" name="矩形 39"/>
          <p:cNvSpPr/>
          <p:nvPr/>
        </p:nvSpPr>
        <p:spPr>
          <a:xfrm>
            <a:off x="10445787" y="1702218"/>
            <a:ext cx="1012231" cy="1765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坏账处理</a:t>
            </a:r>
          </a:p>
        </p:txBody>
      </p:sp>
      <p:sp>
        <p:nvSpPr>
          <p:cNvPr id="41" name="矩形 40"/>
          <p:cNvSpPr/>
          <p:nvPr/>
        </p:nvSpPr>
        <p:spPr>
          <a:xfrm>
            <a:off x="10714737" y="1955838"/>
            <a:ext cx="1012231" cy="1765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商务处理</a:t>
            </a:r>
          </a:p>
        </p:txBody>
      </p:sp>
      <p:sp>
        <p:nvSpPr>
          <p:cNvPr id="42" name="矩形 41"/>
          <p:cNvSpPr/>
          <p:nvPr/>
        </p:nvSpPr>
        <p:spPr>
          <a:xfrm>
            <a:off x="10929897" y="2223429"/>
            <a:ext cx="1012231" cy="1765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考核处理</a:t>
            </a:r>
          </a:p>
        </p:txBody>
      </p:sp>
      <p:sp>
        <p:nvSpPr>
          <p:cNvPr id="45" name="右箭头标注 44"/>
          <p:cNvSpPr/>
          <p:nvPr/>
        </p:nvSpPr>
        <p:spPr>
          <a:xfrm>
            <a:off x="401509" y="2874764"/>
            <a:ext cx="490526" cy="672963"/>
          </a:xfrm>
          <a:prstGeom prst="rightArrowCallou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endParaRPr lang="en-US" altLang="zh-CN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环节</a:t>
            </a:r>
          </a:p>
        </p:txBody>
      </p:sp>
      <p:sp>
        <p:nvSpPr>
          <p:cNvPr id="46" name="右箭头标注 45"/>
          <p:cNvSpPr/>
          <p:nvPr/>
        </p:nvSpPr>
        <p:spPr>
          <a:xfrm>
            <a:off x="401509" y="1703632"/>
            <a:ext cx="490526" cy="672963"/>
          </a:xfrm>
          <a:prstGeom prst="right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环节</a:t>
            </a:r>
          </a:p>
        </p:txBody>
      </p:sp>
      <p:sp>
        <p:nvSpPr>
          <p:cNvPr id="47" name="右箭头标注 46"/>
          <p:cNvSpPr/>
          <p:nvPr/>
        </p:nvSpPr>
        <p:spPr>
          <a:xfrm>
            <a:off x="421563" y="4281152"/>
            <a:ext cx="490526" cy="672963"/>
          </a:xfrm>
          <a:prstGeom prst="rightArrowCallou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系统环节</a:t>
            </a:r>
          </a:p>
        </p:txBody>
      </p:sp>
      <p:sp>
        <p:nvSpPr>
          <p:cNvPr id="48" name="右箭头标注 47"/>
          <p:cNvSpPr/>
          <p:nvPr/>
        </p:nvSpPr>
        <p:spPr>
          <a:xfrm>
            <a:off x="414274" y="866521"/>
            <a:ext cx="490526" cy="672963"/>
          </a:xfrm>
          <a:prstGeom prst="rightArrowCallou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en-US" altLang="zh-CN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环节</a:t>
            </a:r>
          </a:p>
        </p:txBody>
      </p:sp>
      <p:sp>
        <p:nvSpPr>
          <p:cNvPr id="50" name="十六角星 49"/>
          <p:cNvSpPr/>
          <p:nvPr/>
        </p:nvSpPr>
        <p:spPr>
          <a:xfrm>
            <a:off x="9089803" y="109122"/>
            <a:ext cx="593314" cy="457811"/>
          </a:xfrm>
          <a:prstGeom prst="star16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实时</a:t>
            </a:r>
          </a:p>
        </p:txBody>
      </p:sp>
      <p:sp>
        <p:nvSpPr>
          <p:cNvPr id="2" name="等腰三角形 1"/>
          <p:cNvSpPr/>
          <p:nvPr/>
        </p:nvSpPr>
        <p:spPr>
          <a:xfrm>
            <a:off x="10493775" y="4179746"/>
            <a:ext cx="1311790" cy="903291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信用统计分析</a:t>
            </a:r>
          </a:p>
        </p:txBody>
      </p:sp>
      <p:sp>
        <p:nvSpPr>
          <p:cNvPr id="52" name="椭圆 51"/>
          <p:cNvSpPr/>
          <p:nvPr/>
        </p:nvSpPr>
        <p:spPr>
          <a:xfrm>
            <a:off x="4017483" y="2796416"/>
            <a:ext cx="745461" cy="637278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发货</a:t>
            </a:r>
            <a:endParaRPr lang="en-US" altLang="zh-CN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</a:p>
        </p:txBody>
      </p:sp>
      <p:sp>
        <p:nvSpPr>
          <p:cNvPr id="55" name="椭圆 54"/>
          <p:cNvSpPr/>
          <p:nvPr/>
        </p:nvSpPr>
        <p:spPr>
          <a:xfrm>
            <a:off x="4899223" y="2796578"/>
            <a:ext cx="745461" cy="637278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发货</a:t>
            </a:r>
            <a:endParaRPr lang="en-US" altLang="zh-CN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登记</a:t>
            </a:r>
          </a:p>
        </p:txBody>
      </p:sp>
      <p:sp>
        <p:nvSpPr>
          <p:cNvPr id="64" name="椭圆 63"/>
          <p:cNvSpPr/>
          <p:nvPr/>
        </p:nvSpPr>
        <p:spPr>
          <a:xfrm>
            <a:off x="7586323" y="2796225"/>
            <a:ext cx="745461" cy="637278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二次</a:t>
            </a:r>
            <a:endParaRPr lang="en-US" altLang="zh-CN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过磅</a:t>
            </a:r>
          </a:p>
        </p:txBody>
      </p:sp>
      <p:sp>
        <p:nvSpPr>
          <p:cNvPr id="69" name="椭圆 68"/>
          <p:cNvSpPr/>
          <p:nvPr/>
        </p:nvSpPr>
        <p:spPr>
          <a:xfrm>
            <a:off x="6647828" y="2791786"/>
            <a:ext cx="745461" cy="637278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装货管理</a:t>
            </a:r>
          </a:p>
        </p:txBody>
      </p:sp>
      <p:sp>
        <p:nvSpPr>
          <p:cNvPr id="83" name="椭圆 82"/>
          <p:cNvSpPr/>
          <p:nvPr/>
        </p:nvSpPr>
        <p:spPr>
          <a:xfrm>
            <a:off x="8489737" y="2785217"/>
            <a:ext cx="745461" cy="637278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交货</a:t>
            </a:r>
          </a:p>
        </p:txBody>
      </p:sp>
      <p:sp>
        <p:nvSpPr>
          <p:cNvPr id="81" name="剪去同侧角的矩形 80"/>
          <p:cNvSpPr/>
          <p:nvPr/>
        </p:nvSpPr>
        <p:spPr>
          <a:xfrm>
            <a:off x="5706825" y="2699653"/>
            <a:ext cx="2711621" cy="754026"/>
          </a:xfrm>
          <a:prstGeom prst="snip2Same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流程图: 可选过程 84"/>
          <p:cNvSpPr/>
          <p:nvPr/>
        </p:nvSpPr>
        <p:spPr>
          <a:xfrm>
            <a:off x="4495133" y="5192486"/>
            <a:ext cx="981052" cy="390278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中泰化学</a:t>
            </a:r>
          </a:p>
        </p:txBody>
      </p:sp>
      <p:sp>
        <p:nvSpPr>
          <p:cNvPr id="88" name="流程图: 可选过程 87"/>
          <p:cNvSpPr/>
          <p:nvPr/>
        </p:nvSpPr>
        <p:spPr>
          <a:xfrm>
            <a:off x="6011758" y="5203372"/>
            <a:ext cx="981052" cy="390278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流程图: 可选过程 88"/>
          <p:cNvSpPr/>
          <p:nvPr/>
        </p:nvSpPr>
        <p:spPr>
          <a:xfrm>
            <a:off x="7588581" y="5203372"/>
            <a:ext cx="981052" cy="390278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蓝天物流</a:t>
            </a:r>
          </a:p>
        </p:txBody>
      </p:sp>
      <p:sp>
        <p:nvSpPr>
          <p:cNvPr id="86" name="矩形 85"/>
          <p:cNvSpPr/>
          <p:nvPr/>
        </p:nvSpPr>
        <p:spPr>
          <a:xfrm>
            <a:off x="4334858" y="5072743"/>
            <a:ext cx="4377254" cy="89262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 b="1" kern="1500" spc="1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中泰集团</a:t>
            </a:r>
          </a:p>
        </p:txBody>
      </p:sp>
      <p:sp>
        <p:nvSpPr>
          <p:cNvPr id="92" name="椭圆形标注 91"/>
          <p:cNvSpPr/>
          <p:nvPr/>
        </p:nvSpPr>
        <p:spPr>
          <a:xfrm>
            <a:off x="3363011" y="2258437"/>
            <a:ext cx="989427" cy="503420"/>
          </a:xfrm>
          <a:prstGeom prst="wedgeEllipseCallou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实时检查动态信用</a:t>
            </a:r>
          </a:p>
        </p:txBody>
      </p:sp>
      <p:sp>
        <p:nvSpPr>
          <p:cNvPr id="95" name="椭圆形标注 94"/>
          <p:cNvSpPr/>
          <p:nvPr/>
        </p:nvSpPr>
        <p:spPr>
          <a:xfrm>
            <a:off x="7883926" y="2278070"/>
            <a:ext cx="989427" cy="503420"/>
          </a:xfrm>
          <a:prstGeom prst="wedgeEllipseCallou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实时检查动态信用</a:t>
            </a:r>
          </a:p>
        </p:txBody>
      </p:sp>
      <p:sp>
        <p:nvSpPr>
          <p:cNvPr id="99" name="椭圆形标注 98"/>
          <p:cNvSpPr/>
          <p:nvPr/>
        </p:nvSpPr>
        <p:spPr>
          <a:xfrm>
            <a:off x="5171592" y="2263535"/>
            <a:ext cx="989427" cy="503420"/>
          </a:xfrm>
          <a:prstGeom prst="wedgeEllipseCallou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实时检查动态信用</a:t>
            </a:r>
          </a:p>
        </p:txBody>
      </p:sp>
      <p:cxnSp>
        <p:nvCxnSpPr>
          <p:cNvPr id="97" name="肘形连接符 96"/>
          <p:cNvCxnSpPr>
            <a:stCxn id="86" idx="1"/>
            <a:endCxn id="12" idx="4"/>
          </p:cNvCxnSpPr>
          <p:nvPr/>
        </p:nvCxnSpPr>
        <p:spPr>
          <a:xfrm rot="10800000">
            <a:off x="3532852" y="3433255"/>
            <a:ext cx="802007" cy="208580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endCxn id="86" idx="3"/>
          </p:cNvCxnSpPr>
          <p:nvPr/>
        </p:nvCxnSpPr>
        <p:spPr>
          <a:xfrm rot="5400000">
            <a:off x="8174897" y="3966279"/>
            <a:ext cx="2089993" cy="1015562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622030" y="2499517"/>
            <a:ext cx="791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过磅环节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719" y="5976129"/>
            <a:ext cx="1007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9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发货计划如果存在多车配送时，发货登记（预扣信用）数量小于装货登记（由预扣转化为按实际装货数量扣减信用）数量时，可在装货处改单，保存时触发信用检查。提高司机的装货效率。</a:t>
            </a:r>
          </a:p>
        </p:txBody>
      </p:sp>
      <p:cxnSp>
        <p:nvCxnSpPr>
          <p:cNvPr id="59" name="肘形连接符 58"/>
          <p:cNvCxnSpPr>
            <a:stCxn id="15" idx="4"/>
            <a:endCxn id="7" idx="0"/>
          </p:cNvCxnSpPr>
          <p:nvPr/>
        </p:nvCxnSpPr>
        <p:spPr>
          <a:xfrm rot="5400000">
            <a:off x="8723201" y="1988630"/>
            <a:ext cx="845903" cy="3735151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同侧圆角矩形 6"/>
          <p:cNvSpPr/>
          <p:nvPr/>
        </p:nvSpPr>
        <p:spPr>
          <a:xfrm>
            <a:off x="5822155" y="4121380"/>
            <a:ext cx="1456421" cy="315553"/>
          </a:xfrm>
          <a:prstGeom prst="round2Same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肘形连接符 27"/>
          <p:cNvCxnSpPr>
            <a:stCxn id="52" idx="4"/>
            <a:endCxn id="7" idx="2"/>
          </p:cNvCxnSpPr>
          <p:nvPr/>
        </p:nvCxnSpPr>
        <p:spPr>
          <a:xfrm rot="16200000" flipH="1">
            <a:off x="4683453" y="3140454"/>
            <a:ext cx="845463" cy="1431941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形标注 97"/>
          <p:cNvSpPr/>
          <p:nvPr/>
        </p:nvSpPr>
        <p:spPr>
          <a:xfrm>
            <a:off x="4245892" y="3499802"/>
            <a:ext cx="989427" cy="503420"/>
          </a:xfrm>
          <a:prstGeom prst="wedgeEllipseCallout">
            <a:avLst>
              <a:gd name="adj1" fmla="val -18633"/>
              <a:gd name="adj2" fmla="val -67241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实时检查动态信用</a:t>
            </a:r>
          </a:p>
        </p:txBody>
      </p:sp>
      <p:cxnSp>
        <p:nvCxnSpPr>
          <p:cNvPr id="66" name="肘形连接符 65"/>
          <p:cNvCxnSpPr>
            <a:endCxn id="7" idx="2"/>
          </p:cNvCxnSpPr>
          <p:nvPr/>
        </p:nvCxnSpPr>
        <p:spPr>
          <a:xfrm rot="16200000" flipH="1">
            <a:off x="5124403" y="3581405"/>
            <a:ext cx="845302" cy="550201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81" idx="1"/>
            <a:endCxn id="87" idx="0"/>
          </p:cNvCxnSpPr>
          <p:nvPr/>
        </p:nvCxnSpPr>
        <p:spPr>
          <a:xfrm rot="5400000">
            <a:off x="6500490" y="3537717"/>
            <a:ext cx="646185" cy="47810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83" idx="4"/>
            <a:endCxn id="7" idx="0"/>
          </p:cNvCxnSpPr>
          <p:nvPr/>
        </p:nvCxnSpPr>
        <p:spPr>
          <a:xfrm rot="5400000">
            <a:off x="7642191" y="3058880"/>
            <a:ext cx="856662" cy="158389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形标注 99"/>
          <p:cNvSpPr/>
          <p:nvPr/>
        </p:nvSpPr>
        <p:spPr>
          <a:xfrm>
            <a:off x="7013733" y="3470152"/>
            <a:ext cx="989427" cy="503420"/>
          </a:xfrm>
          <a:prstGeom prst="wedgeEllipseCallout">
            <a:avLst>
              <a:gd name="adj1" fmla="val -30735"/>
              <a:gd name="adj2" fmla="val -6291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实时检查动态信用</a:t>
            </a:r>
          </a:p>
        </p:txBody>
      </p:sp>
      <p:sp>
        <p:nvSpPr>
          <p:cNvPr id="101" name="椭圆形标注 100"/>
          <p:cNvSpPr/>
          <p:nvPr/>
        </p:nvSpPr>
        <p:spPr>
          <a:xfrm>
            <a:off x="8827113" y="3475640"/>
            <a:ext cx="989427" cy="503420"/>
          </a:xfrm>
          <a:prstGeom prst="wedgeEllipseCallout">
            <a:avLst>
              <a:gd name="adj1" fmla="val -30735"/>
              <a:gd name="adj2" fmla="val -6291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实时检查动态信用</a:t>
            </a:r>
          </a:p>
        </p:txBody>
      </p:sp>
      <p:cxnSp>
        <p:nvCxnSpPr>
          <p:cNvPr id="79" name="肘形连接符 78"/>
          <p:cNvCxnSpPr>
            <a:stCxn id="64" idx="4"/>
            <a:endCxn id="7" idx="0"/>
          </p:cNvCxnSpPr>
          <p:nvPr/>
        </p:nvCxnSpPr>
        <p:spPr>
          <a:xfrm rot="5400000">
            <a:off x="7195988" y="3516091"/>
            <a:ext cx="845654" cy="680478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6438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FFC000"/>
        </a:solidFill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4167</TotalTime>
  <Words>1912</Words>
  <Application>Microsoft Macintosh PowerPoint</Application>
  <PresentationFormat>宽屏</PresentationFormat>
  <Paragraphs>552</Paragraphs>
  <Slides>12</Slides>
  <Notes>10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黑体</vt:lpstr>
      <vt:lpstr>华文中宋</vt:lpstr>
      <vt:lpstr>宋体</vt:lpstr>
      <vt:lpstr>微软雅黑</vt:lpstr>
      <vt:lpstr>Microsoft JhengHei</vt:lpstr>
      <vt:lpstr>MS PGothic</vt:lpstr>
      <vt:lpstr>新細明體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workgroup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Users</dc:creator>
  <cp:lastModifiedBy>Microsoft</cp:lastModifiedBy>
  <cp:revision>822</cp:revision>
  <dcterms:created xsi:type="dcterms:W3CDTF">2017-07-19T04:32:00Z</dcterms:created>
  <dcterms:modified xsi:type="dcterms:W3CDTF">2018-11-16T01:49:54Z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