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36DB8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36DB8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36DB8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516111" y="2432811"/>
            <a:ext cx="927735" cy="1108710"/>
          </a:xfrm>
          <a:custGeom>
            <a:avLst/>
            <a:gdLst/>
            <a:ahLst/>
            <a:cxnLst/>
            <a:rect l="l" t="t" r="r" b="b"/>
            <a:pathLst>
              <a:path w="927734" h="1108710">
                <a:moveTo>
                  <a:pt x="509524" y="0"/>
                </a:moveTo>
                <a:lnTo>
                  <a:pt x="0" y="192024"/>
                </a:lnTo>
                <a:lnTo>
                  <a:pt x="927227" y="1108202"/>
                </a:lnTo>
                <a:lnTo>
                  <a:pt x="509524" y="0"/>
                </a:lnTo>
                <a:close/>
              </a:path>
            </a:pathLst>
          </a:custGeom>
          <a:solidFill>
            <a:srgbClr val="2A9A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49768" y="3764026"/>
            <a:ext cx="1299845" cy="876300"/>
          </a:xfrm>
          <a:custGeom>
            <a:avLst/>
            <a:gdLst/>
            <a:ahLst/>
            <a:cxnLst/>
            <a:rect l="l" t="t" r="r" b="b"/>
            <a:pathLst>
              <a:path w="1299845" h="876300">
                <a:moveTo>
                  <a:pt x="0" y="0"/>
                </a:moveTo>
                <a:lnTo>
                  <a:pt x="796671" y="876173"/>
                </a:lnTo>
                <a:lnTo>
                  <a:pt x="1299336" y="418973"/>
                </a:lnTo>
                <a:lnTo>
                  <a:pt x="0" y="0"/>
                </a:lnTo>
                <a:close/>
              </a:path>
            </a:pathLst>
          </a:custGeom>
          <a:solidFill>
            <a:srgbClr val="2A9A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895600"/>
            <a:ext cx="12192000" cy="1319530"/>
          </a:xfrm>
          <a:custGeom>
            <a:avLst/>
            <a:gdLst/>
            <a:ahLst/>
            <a:cxnLst/>
            <a:rect l="l" t="t" r="r" b="b"/>
            <a:pathLst>
              <a:path w="12192000" h="1319529">
                <a:moveTo>
                  <a:pt x="0" y="1319276"/>
                </a:moveTo>
                <a:lnTo>
                  <a:pt x="12192000" y="1319276"/>
                </a:lnTo>
                <a:lnTo>
                  <a:pt x="12192000" y="0"/>
                </a:lnTo>
                <a:lnTo>
                  <a:pt x="0" y="0"/>
                </a:lnTo>
                <a:lnTo>
                  <a:pt x="0" y="1319276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005327" y="2377439"/>
            <a:ext cx="6115812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021076" y="2430526"/>
            <a:ext cx="6009005" cy="2219325"/>
          </a:xfrm>
          <a:custGeom>
            <a:avLst/>
            <a:gdLst/>
            <a:ahLst/>
            <a:cxnLst/>
            <a:rect l="l" t="t" r="r" b="b"/>
            <a:pathLst>
              <a:path w="6009005" h="2219325">
                <a:moveTo>
                  <a:pt x="6008624" y="0"/>
                </a:moveTo>
                <a:lnTo>
                  <a:pt x="0" y="452500"/>
                </a:lnTo>
                <a:lnTo>
                  <a:pt x="252475" y="1792859"/>
                </a:lnTo>
                <a:lnTo>
                  <a:pt x="5320665" y="2219325"/>
                </a:lnTo>
                <a:lnTo>
                  <a:pt x="6008624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086850" y="2482850"/>
            <a:ext cx="400050" cy="158750"/>
          </a:xfrm>
          <a:custGeom>
            <a:avLst/>
            <a:gdLst/>
            <a:ahLst/>
            <a:cxnLst/>
            <a:rect l="l" t="t" r="r" b="b"/>
            <a:pathLst>
              <a:path w="400050" h="158750">
                <a:moveTo>
                  <a:pt x="374650" y="0"/>
                </a:moveTo>
                <a:lnTo>
                  <a:pt x="0" y="152400"/>
                </a:lnTo>
                <a:lnTo>
                  <a:pt x="400050" y="158750"/>
                </a:lnTo>
                <a:lnTo>
                  <a:pt x="374650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959850" y="1936750"/>
            <a:ext cx="368300" cy="342900"/>
          </a:xfrm>
          <a:custGeom>
            <a:avLst/>
            <a:gdLst/>
            <a:ahLst/>
            <a:cxnLst/>
            <a:rect l="l" t="t" r="r" b="b"/>
            <a:pathLst>
              <a:path w="368300" h="342900">
                <a:moveTo>
                  <a:pt x="254000" y="0"/>
                </a:moveTo>
                <a:lnTo>
                  <a:pt x="0" y="342900"/>
                </a:lnTo>
                <a:lnTo>
                  <a:pt x="368300" y="139700"/>
                </a:lnTo>
                <a:lnTo>
                  <a:pt x="254000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70096" y="2736595"/>
            <a:ext cx="4765040" cy="1038860"/>
          </a:xfrm>
          <a:custGeom>
            <a:avLst/>
            <a:gdLst/>
            <a:ahLst/>
            <a:cxnLst/>
            <a:rect l="l" t="t" r="r" b="b"/>
            <a:pathLst>
              <a:path w="4765040" h="1038860">
                <a:moveTo>
                  <a:pt x="499659" y="391413"/>
                </a:moveTo>
                <a:lnTo>
                  <a:pt x="213487" y="391413"/>
                </a:lnTo>
                <a:lnTo>
                  <a:pt x="259333" y="1008633"/>
                </a:lnTo>
                <a:lnTo>
                  <a:pt x="173227" y="1015110"/>
                </a:lnTo>
                <a:lnTo>
                  <a:pt x="174878" y="1038351"/>
                </a:lnTo>
                <a:lnTo>
                  <a:pt x="631825" y="1004442"/>
                </a:lnTo>
                <a:lnTo>
                  <a:pt x="630532" y="987551"/>
                </a:lnTo>
                <a:lnTo>
                  <a:pt x="543940" y="987551"/>
                </a:lnTo>
                <a:lnTo>
                  <a:pt x="499659" y="391413"/>
                </a:lnTo>
                <a:close/>
              </a:path>
              <a:path w="4765040" h="1038860">
                <a:moveTo>
                  <a:pt x="630047" y="981201"/>
                </a:moveTo>
                <a:lnTo>
                  <a:pt x="543940" y="987551"/>
                </a:lnTo>
                <a:lnTo>
                  <a:pt x="630532" y="987551"/>
                </a:lnTo>
                <a:lnTo>
                  <a:pt x="630047" y="981201"/>
                </a:lnTo>
                <a:close/>
              </a:path>
              <a:path w="4765040" h="1038860">
                <a:moveTo>
                  <a:pt x="709294" y="331215"/>
                </a:moveTo>
                <a:lnTo>
                  <a:pt x="0" y="383920"/>
                </a:lnTo>
                <a:lnTo>
                  <a:pt x="17144" y="615061"/>
                </a:lnTo>
                <a:lnTo>
                  <a:pt x="43306" y="613028"/>
                </a:lnTo>
                <a:lnTo>
                  <a:pt x="51782" y="567547"/>
                </a:lnTo>
                <a:lnTo>
                  <a:pt x="63484" y="527685"/>
                </a:lnTo>
                <a:lnTo>
                  <a:pt x="96519" y="464819"/>
                </a:lnTo>
                <a:lnTo>
                  <a:pt x="145478" y="420592"/>
                </a:lnTo>
                <a:lnTo>
                  <a:pt x="213487" y="391413"/>
                </a:lnTo>
                <a:lnTo>
                  <a:pt x="499659" y="391413"/>
                </a:lnTo>
                <a:lnTo>
                  <a:pt x="498093" y="370331"/>
                </a:lnTo>
                <a:lnTo>
                  <a:pt x="712196" y="370331"/>
                </a:lnTo>
                <a:lnTo>
                  <a:pt x="709294" y="331215"/>
                </a:lnTo>
                <a:close/>
              </a:path>
              <a:path w="4765040" h="1038860">
                <a:moveTo>
                  <a:pt x="712196" y="370331"/>
                </a:moveTo>
                <a:lnTo>
                  <a:pt x="498093" y="370331"/>
                </a:lnTo>
                <a:lnTo>
                  <a:pt x="536005" y="377499"/>
                </a:lnTo>
                <a:lnTo>
                  <a:pt x="569737" y="389096"/>
                </a:lnTo>
                <a:lnTo>
                  <a:pt x="624713" y="425576"/>
                </a:lnTo>
                <a:lnTo>
                  <a:pt x="666638" y="482933"/>
                </a:lnTo>
                <a:lnTo>
                  <a:pt x="684059" y="520642"/>
                </a:lnTo>
                <a:lnTo>
                  <a:pt x="699135" y="564388"/>
                </a:lnTo>
                <a:lnTo>
                  <a:pt x="726439" y="562355"/>
                </a:lnTo>
                <a:lnTo>
                  <a:pt x="712196" y="370331"/>
                </a:lnTo>
                <a:close/>
              </a:path>
              <a:path w="4765040" h="1038860">
                <a:moveTo>
                  <a:pt x="1125036" y="345313"/>
                </a:moveTo>
                <a:lnTo>
                  <a:pt x="834389" y="345313"/>
                </a:lnTo>
                <a:lnTo>
                  <a:pt x="880110" y="962532"/>
                </a:lnTo>
                <a:lnTo>
                  <a:pt x="802004" y="968374"/>
                </a:lnTo>
                <a:lnTo>
                  <a:pt x="803655" y="991615"/>
                </a:lnTo>
                <a:lnTo>
                  <a:pt x="1222502" y="960627"/>
                </a:lnTo>
                <a:lnTo>
                  <a:pt x="1221015" y="941196"/>
                </a:lnTo>
                <a:lnTo>
                  <a:pt x="1169289" y="941196"/>
                </a:lnTo>
                <a:lnTo>
                  <a:pt x="1146175" y="629792"/>
                </a:lnTo>
                <a:lnTo>
                  <a:pt x="1262506" y="621156"/>
                </a:lnTo>
                <a:lnTo>
                  <a:pt x="1548159" y="621156"/>
                </a:lnTo>
                <a:lnTo>
                  <a:pt x="1547150" y="607567"/>
                </a:lnTo>
                <a:lnTo>
                  <a:pt x="1144524" y="607567"/>
                </a:lnTo>
                <a:lnTo>
                  <a:pt x="1125036" y="345313"/>
                </a:lnTo>
                <a:close/>
              </a:path>
              <a:path w="4765040" h="1038860">
                <a:moveTo>
                  <a:pt x="1548159" y="621156"/>
                </a:moveTo>
                <a:lnTo>
                  <a:pt x="1262506" y="621156"/>
                </a:lnTo>
                <a:lnTo>
                  <a:pt x="1285620" y="932560"/>
                </a:lnTo>
                <a:lnTo>
                  <a:pt x="1237106" y="936116"/>
                </a:lnTo>
                <a:lnTo>
                  <a:pt x="1238757" y="959357"/>
                </a:lnTo>
                <a:lnTo>
                  <a:pt x="1650618" y="928877"/>
                </a:lnTo>
                <a:lnTo>
                  <a:pt x="1649295" y="911478"/>
                </a:lnTo>
                <a:lnTo>
                  <a:pt x="1569719" y="911478"/>
                </a:lnTo>
                <a:lnTo>
                  <a:pt x="1548159" y="621156"/>
                </a:lnTo>
                <a:close/>
              </a:path>
              <a:path w="4765040" h="1038860">
                <a:moveTo>
                  <a:pt x="1220724" y="937386"/>
                </a:moveTo>
                <a:lnTo>
                  <a:pt x="1169289" y="941196"/>
                </a:lnTo>
                <a:lnTo>
                  <a:pt x="1221015" y="941196"/>
                </a:lnTo>
                <a:lnTo>
                  <a:pt x="1220724" y="937386"/>
                </a:lnTo>
                <a:close/>
              </a:path>
              <a:path w="4765040" h="1038860">
                <a:moveTo>
                  <a:pt x="1648840" y="905509"/>
                </a:moveTo>
                <a:lnTo>
                  <a:pt x="1569719" y="911478"/>
                </a:lnTo>
                <a:lnTo>
                  <a:pt x="1649295" y="911478"/>
                </a:lnTo>
                <a:lnTo>
                  <a:pt x="1648840" y="905509"/>
                </a:lnTo>
                <a:close/>
              </a:path>
              <a:path w="4765040" h="1038860">
                <a:moveTo>
                  <a:pt x="1525438" y="315213"/>
                </a:moveTo>
                <a:lnTo>
                  <a:pt x="1239774" y="315213"/>
                </a:lnTo>
                <a:lnTo>
                  <a:pt x="1260855" y="598931"/>
                </a:lnTo>
                <a:lnTo>
                  <a:pt x="1144524" y="607567"/>
                </a:lnTo>
                <a:lnTo>
                  <a:pt x="1547150" y="607567"/>
                </a:lnTo>
                <a:lnTo>
                  <a:pt x="1525438" y="315213"/>
                </a:lnTo>
                <a:close/>
              </a:path>
              <a:path w="4765040" h="1038860">
                <a:moveTo>
                  <a:pt x="1173226" y="296799"/>
                </a:moveTo>
                <a:lnTo>
                  <a:pt x="754379" y="327913"/>
                </a:lnTo>
                <a:lnTo>
                  <a:pt x="756157" y="351154"/>
                </a:lnTo>
                <a:lnTo>
                  <a:pt x="834389" y="345313"/>
                </a:lnTo>
                <a:lnTo>
                  <a:pt x="1125036" y="345313"/>
                </a:lnTo>
                <a:lnTo>
                  <a:pt x="1123441" y="323850"/>
                </a:lnTo>
                <a:lnTo>
                  <a:pt x="1174877" y="320039"/>
                </a:lnTo>
                <a:lnTo>
                  <a:pt x="1173226" y="296799"/>
                </a:lnTo>
                <a:close/>
              </a:path>
              <a:path w="4765040" h="1038860">
                <a:moveTo>
                  <a:pt x="1601342" y="265049"/>
                </a:moveTo>
                <a:lnTo>
                  <a:pt x="1189481" y="295655"/>
                </a:lnTo>
                <a:lnTo>
                  <a:pt x="1191260" y="318896"/>
                </a:lnTo>
                <a:lnTo>
                  <a:pt x="1239774" y="315213"/>
                </a:lnTo>
                <a:lnTo>
                  <a:pt x="1525438" y="315213"/>
                </a:lnTo>
                <a:lnTo>
                  <a:pt x="1523873" y="294131"/>
                </a:lnTo>
                <a:lnTo>
                  <a:pt x="1603120" y="288289"/>
                </a:lnTo>
                <a:lnTo>
                  <a:pt x="1601342" y="265049"/>
                </a:lnTo>
                <a:close/>
              </a:path>
              <a:path w="4765040" h="1038860">
                <a:moveTo>
                  <a:pt x="2148840" y="224408"/>
                </a:moveTo>
                <a:lnTo>
                  <a:pt x="1922144" y="241300"/>
                </a:lnTo>
                <a:lnTo>
                  <a:pt x="1781810" y="744854"/>
                </a:lnTo>
                <a:lnTo>
                  <a:pt x="1773473" y="772150"/>
                </a:lnTo>
                <a:lnTo>
                  <a:pt x="1752467" y="822596"/>
                </a:lnTo>
                <a:lnTo>
                  <a:pt x="1726318" y="866249"/>
                </a:lnTo>
                <a:lnTo>
                  <a:pt x="1698696" y="894772"/>
                </a:lnTo>
                <a:lnTo>
                  <a:pt x="1684527" y="902842"/>
                </a:lnTo>
                <a:lnTo>
                  <a:pt x="1686305" y="926210"/>
                </a:lnTo>
                <a:lnTo>
                  <a:pt x="1944624" y="907033"/>
                </a:lnTo>
                <a:lnTo>
                  <a:pt x="1942973" y="883792"/>
                </a:lnTo>
                <a:lnTo>
                  <a:pt x="1911657" y="883626"/>
                </a:lnTo>
                <a:lnTo>
                  <a:pt x="1885140" y="878744"/>
                </a:lnTo>
                <a:lnTo>
                  <a:pt x="1846452" y="854837"/>
                </a:lnTo>
                <a:lnTo>
                  <a:pt x="1823719" y="816609"/>
                </a:lnTo>
                <a:lnTo>
                  <a:pt x="1813560" y="768857"/>
                </a:lnTo>
                <a:lnTo>
                  <a:pt x="1813059" y="755100"/>
                </a:lnTo>
                <a:lnTo>
                  <a:pt x="1813655" y="740902"/>
                </a:lnTo>
                <a:lnTo>
                  <a:pt x="1815345" y="726299"/>
                </a:lnTo>
                <a:lnTo>
                  <a:pt x="1818131" y="711326"/>
                </a:lnTo>
                <a:lnTo>
                  <a:pt x="2048382" y="694308"/>
                </a:lnTo>
                <a:lnTo>
                  <a:pt x="2352753" y="694308"/>
                </a:lnTo>
                <a:lnTo>
                  <a:pt x="2349777" y="687451"/>
                </a:lnTo>
                <a:lnTo>
                  <a:pt x="1823847" y="687451"/>
                </a:lnTo>
                <a:lnTo>
                  <a:pt x="1907413" y="370713"/>
                </a:lnTo>
                <a:lnTo>
                  <a:pt x="1909317" y="370586"/>
                </a:lnTo>
                <a:lnTo>
                  <a:pt x="2212273" y="370586"/>
                </a:lnTo>
                <a:lnTo>
                  <a:pt x="2148840" y="224408"/>
                </a:lnTo>
                <a:close/>
              </a:path>
              <a:path w="4765040" h="1038860">
                <a:moveTo>
                  <a:pt x="2352753" y="694308"/>
                </a:moveTo>
                <a:lnTo>
                  <a:pt x="2048382" y="694308"/>
                </a:lnTo>
                <a:lnTo>
                  <a:pt x="2124582" y="870203"/>
                </a:lnTo>
                <a:lnTo>
                  <a:pt x="2049906" y="875791"/>
                </a:lnTo>
                <a:lnTo>
                  <a:pt x="2051557" y="899032"/>
                </a:lnTo>
                <a:lnTo>
                  <a:pt x="2457957" y="868933"/>
                </a:lnTo>
                <a:lnTo>
                  <a:pt x="2456496" y="848359"/>
                </a:lnTo>
                <a:lnTo>
                  <a:pt x="2419604" y="848359"/>
                </a:lnTo>
                <a:lnTo>
                  <a:pt x="2352753" y="694308"/>
                </a:lnTo>
                <a:close/>
              </a:path>
              <a:path w="4765040" h="1038860">
                <a:moveTo>
                  <a:pt x="2853498" y="222250"/>
                </a:moveTo>
                <a:lnTo>
                  <a:pt x="2493264" y="222250"/>
                </a:lnTo>
                <a:lnTo>
                  <a:pt x="2541269" y="279907"/>
                </a:lnTo>
                <a:lnTo>
                  <a:pt x="2570226" y="668908"/>
                </a:lnTo>
                <a:lnTo>
                  <a:pt x="2568495" y="728344"/>
                </a:lnTo>
                <a:lnTo>
                  <a:pt x="2554478" y="783589"/>
                </a:lnTo>
                <a:lnTo>
                  <a:pt x="2525093" y="825341"/>
                </a:lnTo>
                <a:lnTo>
                  <a:pt x="2477135" y="844041"/>
                </a:lnTo>
                <a:lnTo>
                  <a:pt x="2478913" y="867409"/>
                </a:lnTo>
                <a:lnTo>
                  <a:pt x="2735326" y="848359"/>
                </a:lnTo>
                <a:lnTo>
                  <a:pt x="2733548" y="825118"/>
                </a:lnTo>
                <a:lnTo>
                  <a:pt x="2695299" y="822008"/>
                </a:lnTo>
                <a:lnTo>
                  <a:pt x="2663100" y="807216"/>
                </a:lnTo>
                <a:lnTo>
                  <a:pt x="2616839" y="742606"/>
                </a:lnTo>
                <a:lnTo>
                  <a:pt x="2602770" y="692794"/>
                </a:lnTo>
                <a:lnTo>
                  <a:pt x="2594737" y="631316"/>
                </a:lnTo>
                <a:lnTo>
                  <a:pt x="2571241" y="314959"/>
                </a:lnTo>
                <a:lnTo>
                  <a:pt x="2931836" y="314959"/>
                </a:lnTo>
                <a:lnTo>
                  <a:pt x="2853498" y="222250"/>
                </a:lnTo>
                <a:close/>
              </a:path>
              <a:path w="4765040" h="1038860">
                <a:moveTo>
                  <a:pt x="2456306" y="845692"/>
                </a:moveTo>
                <a:lnTo>
                  <a:pt x="2419604" y="848359"/>
                </a:lnTo>
                <a:lnTo>
                  <a:pt x="2456496" y="848359"/>
                </a:lnTo>
                <a:lnTo>
                  <a:pt x="2456306" y="845692"/>
                </a:lnTo>
                <a:close/>
              </a:path>
              <a:path w="4765040" h="1038860">
                <a:moveTo>
                  <a:pt x="2931836" y="314959"/>
                </a:moveTo>
                <a:lnTo>
                  <a:pt x="2571241" y="314959"/>
                </a:lnTo>
                <a:lnTo>
                  <a:pt x="3005074" y="828293"/>
                </a:lnTo>
                <a:lnTo>
                  <a:pt x="3164967" y="816482"/>
                </a:lnTo>
                <a:lnTo>
                  <a:pt x="3144025" y="534796"/>
                </a:lnTo>
                <a:lnTo>
                  <a:pt x="3117596" y="534796"/>
                </a:lnTo>
                <a:lnTo>
                  <a:pt x="2931836" y="314959"/>
                </a:lnTo>
                <a:close/>
              </a:path>
              <a:path w="4765040" h="1038860">
                <a:moveTo>
                  <a:pt x="2212273" y="370586"/>
                </a:moveTo>
                <a:lnTo>
                  <a:pt x="1909317" y="370586"/>
                </a:lnTo>
                <a:lnTo>
                  <a:pt x="2039747" y="671449"/>
                </a:lnTo>
                <a:lnTo>
                  <a:pt x="1823847" y="687451"/>
                </a:lnTo>
                <a:lnTo>
                  <a:pt x="2349777" y="687451"/>
                </a:lnTo>
                <a:lnTo>
                  <a:pt x="2212273" y="370586"/>
                </a:lnTo>
                <a:close/>
              </a:path>
              <a:path w="4765040" h="1038860">
                <a:moveTo>
                  <a:pt x="3180157" y="186181"/>
                </a:moveTo>
                <a:lnTo>
                  <a:pt x="2979801" y="186181"/>
                </a:lnTo>
                <a:lnTo>
                  <a:pt x="3006238" y="187227"/>
                </a:lnTo>
                <a:lnTo>
                  <a:pt x="3029569" y="194548"/>
                </a:lnTo>
                <a:lnTo>
                  <a:pt x="3067050" y="227964"/>
                </a:lnTo>
                <a:lnTo>
                  <a:pt x="3092307" y="287019"/>
                </a:lnTo>
                <a:lnTo>
                  <a:pt x="3100464" y="326405"/>
                </a:lnTo>
                <a:lnTo>
                  <a:pt x="3105657" y="372363"/>
                </a:lnTo>
                <a:lnTo>
                  <a:pt x="3117596" y="534796"/>
                </a:lnTo>
                <a:lnTo>
                  <a:pt x="3144025" y="534796"/>
                </a:lnTo>
                <a:lnTo>
                  <a:pt x="3131184" y="362076"/>
                </a:lnTo>
                <a:lnTo>
                  <a:pt x="3130638" y="297444"/>
                </a:lnTo>
                <a:lnTo>
                  <a:pt x="3139522" y="245734"/>
                </a:lnTo>
                <a:lnTo>
                  <a:pt x="3157848" y="206949"/>
                </a:lnTo>
                <a:lnTo>
                  <a:pt x="3180157" y="186181"/>
                </a:lnTo>
                <a:close/>
              </a:path>
              <a:path w="4765040" h="1038860">
                <a:moveTo>
                  <a:pt x="2813685" y="175132"/>
                </a:moveTo>
                <a:lnTo>
                  <a:pt x="2429637" y="203580"/>
                </a:lnTo>
                <a:lnTo>
                  <a:pt x="2431415" y="226821"/>
                </a:lnTo>
                <a:lnTo>
                  <a:pt x="2493264" y="222250"/>
                </a:lnTo>
                <a:lnTo>
                  <a:pt x="2853498" y="222250"/>
                </a:lnTo>
                <a:lnTo>
                  <a:pt x="2813685" y="175132"/>
                </a:lnTo>
                <a:close/>
              </a:path>
              <a:path w="4765040" h="1038860">
                <a:moveTo>
                  <a:pt x="3221101" y="144906"/>
                </a:moveTo>
                <a:lnTo>
                  <a:pt x="2955798" y="164591"/>
                </a:lnTo>
                <a:lnTo>
                  <a:pt x="2957576" y="187832"/>
                </a:lnTo>
                <a:lnTo>
                  <a:pt x="2979801" y="186181"/>
                </a:lnTo>
                <a:lnTo>
                  <a:pt x="3180157" y="186181"/>
                </a:lnTo>
                <a:lnTo>
                  <a:pt x="3185630" y="181086"/>
                </a:lnTo>
                <a:lnTo>
                  <a:pt x="3222879" y="168148"/>
                </a:lnTo>
                <a:lnTo>
                  <a:pt x="3221101" y="144906"/>
                </a:lnTo>
                <a:close/>
              </a:path>
              <a:path w="4765040" h="1038860">
                <a:moveTo>
                  <a:pt x="3634300" y="159130"/>
                </a:moveTo>
                <a:lnTo>
                  <a:pt x="3343655" y="159130"/>
                </a:lnTo>
                <a:lnTo>
                  <a:pt x="3389376" y="776351"/>
                </a:lnTo>
                <a:lnTo>
                  <a:pt x="3310254" y="782319"/>
                </a:lnTo>
                <a:lnTo>
                  <a:pt x="3311905" y="805561"/>
                </a:lnTo>
                <a:lnTo>
                  <a:pt x="3755898" y="772540"/>
                </a:lnTo>
                <a:lnTo>
                  <a:pt x="3754643" y="754888"/>
                </a:lnTo>
                <a:lnTo>
                  <a:pt x="3678428" y="754888"/>
                </a:lnTo>
                <a:lnTo>
                  <a:pt x="3654679" y="434720"/>
                </a:lnTo>
                <a:lnTo>
                  <a:pt x="3656710" y="434593"/>
                </a:lnTo>
                <a:lnTo>
                  <a:pt x="3972371" y="434593"/>
                </a:lnTo>
                <a:lnTo>
                  <a:pt x="3952717" y="402970"/>
                </a:lnTo>
                <a:lnTo>
                  <a:pt x="3652393" y="402970"/>
                </a:lnTo>
                <a:lnTo>
                  <a:pt x="3634300" y="159130"/>
                </a:lnTo>
                <a:close/>
              </a:path>
              <a:path w="4765040" h="1038860">
                <a:moveTo>
                  <a:pt x="3972371" y="434593"/>
                </a:moveTo>
                <a:lnTo>
                  <a:pt x="3656710" y="434593"/>
                </a:lnTo>
                <a:lnTo>
                  <a:pt x="3846703" y="742441"/>
                </a:lnTo>
                <a:lnTo>
                  <a:pt x="3778884" y="747521"/>
                </a:lnTo>
                <a:lnTo>
                  <a:pt x="3780662" y="770763"/>
                </a:lnTo>
                <a:lnTo>
                  <a:pt x="4184142" y="740790"/>
                </a:lnTo>
                <a:lnTo>
                  <a:pt x="4182548" y="719963"/>
                </a:lnTo>
                <a:lnTo>
                  <a:pt x="4149725" y="719963"/>
                </a:lnTo>
                <a:lnTo>
                  <a:pt x="3972371" y="434593"/>
                </a:lnTo>
                <a:close/>
              </a:path>
              <a:path w="4765040" h="1038860">
                <a:moveTo>
                  <a:pt x="3754247" y="749300"/>
                </a:moveTo>
                <a:lnTo>
                  <a:pt x="3678428" y="754888"/>
                </a:lnTo>
                <a:lnTo>
                  <a:pt x="3754643" y="754888"/>
                </a:lnTo>
                <a:lnTo>
                  <a:pt x="3754247" y="749300"/>
                </a:lnTo>
                <a:close/>
              </a:path>
              <a:path w="4765040" h="1038860">
                <a:moveTo>
                  <a:pt x="4182363" y="717550"/>
                </a:moveTo>
                <a:lnTo>
                  <a:pt x="4149725" y="719963"/>
                </a:lnTo>
                <a:lnTo>
                  <a:pt x="4182548" y="719963"/>
                </a:lnTo>
                <a:lnTo>
                  <a:pt x="4182363" y="717550"/>
                </a:lnTo>
                <a:close/>
              </a:path>
              <a:path w="4765040" h="1038860">
                <a:moveTo>
                  <a:pt x="4017559" y="128142"/>
                </a:moveTo>
                <a:lnTo>
                  <a:pt x="3761358" y="128142"/>
                </a:lnTo>
                <a:lnTo>
                  <a:pt x="3803911" y="129097"/>
                </a:lnTo>
                <a:lnTo>
                  <a:pt x="3834987" y="139017"/>
                </a:lnTo>
                <a:lnTo>
                  <a:pt x="3854584" y="157914"/>
                </a:lnTo>
                <a:lnTo>
                  <a:pt x="3862704" y="185800"/>
                </a:lnTo>
                <a:lnTo>
                  <a:pt x="3862369" y="197570"/>
                </a:lnTo>
                <a:lnTo>
                  <a:pt x="3833513" y="240817"/>
                </a:lnTo>
                <a:lnTo>
                  <a:pt x="3652393" y="402970"/>
                </a:lnTo>
                <a:lnTo>
                  <a:pt x="3952717" y="402970"/>
                </a:lnTo>
                <a:lnTo>
                  <a:pt x="3860292" y="254253"/>
                </a:lnTo>
                <a:lnTo>
                  <a:pt x="3892938" y="223365"/>
                </a:lnTo>
                <a:lnTo>
                  <a:pt x="3924585" y="195452"/>
                </a:lnTo>
                <a:lnTo>
                  <a:pt x="3955232" y="170493"/>
                </a:lnTo>
                <a:lnTo>
                  <a:pt x="3984879" y="148462"/>
                </a:lnTo>
                <a:lnTo>
                  <a:pt x="4013360" y="130224"/>
                </a:lnTo>
                <a:lnTo>
                  <a:pt x="4017559" y="128142"/>
                </a:lnTo>
                <a:close/>
              </a:path>
              <a:path w="4765040" h="1038860">
                <a:moveTo>
                  <a:pt x="3713099" y="108330"/>
                </a:moveTo>
                <a:lnTo>
                  <a:pt x="3262629" y="141731"/>
                </a:lnTo>
                <a:lnTo>
                  <a:pt x="3264407" y="165100"/>
                </a:lnTo>
                <a:lnTo>
                  <a:pt x="3343655" y="159130"/>
                </a:lnTo>
                <a:lnTo>
                  <a:pt x="3634300" y="159130"/>
                </a:lnTo>
                <a:lnTo>
                  <a:pt x="3632707" y="137667"/>
                </a:lnTo>
                <a:lnTo>
                  <a:pt x="3714877" y="131571"/>
                </a:lnTo>
                <a:lnTo>
                  <a:pt x="3713099" y="108330"/>
                </a:lnTo>
                <a:close/>
              </a:path>
              <a:path w="4765040" h="1038860">
                <a:moveTo>
                  <a:pt x="4102100" y="79501"/>
                </a:moveTo>
                <a:lnTo>
                  <a:pt x="3750691" y="105537"/>
                </a:lnTo>
                <a:lnTo>
                  <a:pt x="3752469" y="128777"/>
                </a:lnTo>
                <a:lnTo>
                  <a:pt x="3761358" y="128142"/>
                </a:lnTo>
                <a:lnTo>
                  <a:pt x="4017559" y="128142"/>
                </a:lnTo>
                <a:lnTo>
                  <a:pt x="4040711" y="116665"/>
                </a:lnTo>
                <a:lnTo>
                  <a:pt x="4066942" y="107797"/>
                </a:lnTo>
                <a:lnTo>
                  <a:pt x="4092067" y="103631"/>
                </a:lnTo>
                <a:lnTo>
                  <a:pt x="4103878" y="102742"/>
                </a:lnTo>
                <a:lnTo>
                  <a:pt x="4102100" y="79501"/>
                </a:lnTo>
                <a:close/>
              </a:path>
              <a:path w="4765040" h="1038860">
                <a:moveTo>
                  <a:pt x="4229734" y="483615"/>
                </a:moveTo>
                <a:lnTo>
                  <a:pt x="4204461" y="485520"/>
                </a:lnTo>
                <a:lnTo>
                  <a:pt x="4225289" y="765175"/>
                </a:lnTo>
                <a:lnTo>
                  <a:pt x="4309236" y="688720"/>
                </a:lnTo>
                <a:lnTo>
                  <a:pt x="4371032" y="688720"/>
                </a:lnTo>
                <a:lnTo>
                  <a:pt x="4324844" y="661914"/>
                </a:lnTo>
                <a:lnTo>
                  <a:pt x="4281080" y="622619"/>
                </a:lnTo>
                <a:lnTo>
                  <a:pt x="4251366" y="576566"/>
                </a:lnTo>
                <a:lnTo>
                  <a:pt x="4234082" y="519467"/>
                </a:lnTo>
                <a:lnTo>
                  <a:pt x="4229988" y="486537"/>
                </a:lnTo>
                <a:lnTo>
                  <a:pt x="4229734" y="483615"/>
                </a:lnTo>
                <a:close/>
              </a:path>
              <a:path w="4765040" h="1038860">
                <a:moveTo>
                  <a:pt x="4371032" y="688720"/>
                </a:moveTo>
                <a:lnTo>
                  <a:pt x="4309236" y="688720"/>
                </a:lnTo>
                <a:lnTo>
                  <a:pt x="4352571" y="713200"/>
                </a:lnTo>
                <a:lnTo>
                  <a:pt x="4396835" y="729678"/>
                </a:lnTo>
                <a:lnTo>
                  <a:pt x="4442003" y="738155"/>
                </a:lnTo>
                <a:lnTo>
                  <a:pt x="4488053" y="738631"/>
                </a:lnTo>
                <a:lnTo>
                  <a:pt x="4518798" y="734843"/>
                </a:lnTo>
                <a:lnTo>
                  <a:pt x="4551045" y="727852"/>
                </a:lnTo>
                <a:lnTo>
                  <a:pt x="4584815" y="717647"/>
                </a:lnTo>
                <a:lnTo>
                  <a:pt x="4609113" y="708405"/>
                </a:lnTo>
                <a:lnTo>
                  <a:pt x="4467479" y="708405"/>
                </a:lnTo>
                <a:lnTo>
                  <a:pt x="4438689" y="708165"/>
                </a:lnTo>
                <a:lnTo>
                  <a:pt x="4409852" y="703246"/>
                </a:lnTo>
                <a:lnTo>
                  <a:pt x="4380968" y="693636"/>
                </a:lnTo>
                <a:lnTo>
                  <a:pt x="4371032" y="688720"/>
                </a:lnTo>
                <a:close/>
              </a:path>
              <a:path w="4765040" h="1038860">
                <a:moveTo>
                  <a:pt x="4468792" y="34389"/>
                </a:moveTo>
                <a:lnTo>
                  <a:pt x="4398422" y="43227"/>
                </a:lnTo>
                <a:lnTo>
                  <a:pt x="4351655" y="59182"/>
                </a:lnTo>
                <a:lnTo>
                  <a:pt x="4310030" y="83042"/>
                </a:lnTo>
                <a:lnTo>
                  <a:pt x="4273550" y="114807"/>
                </a:lnTo>
                <a:lnTo>
                  <a:pt x="4244334" y="152261"/>
                </a:lnTo>
                <a:lnTo>
                  <a:pt x="4224512" y="193166"/>
                </a:lnTo>
                <a:lnTo>
                  <a:pt x="4214096" y="237501"/>
                </a:lnTo>
                <a:lnTo>
                  <a:pt x="4213098" y="285241"/>
                </a:lnTo>
                <a:lnTo>
                  <a:pt x="4219722" y="323349"/>
                </a:lnTo>
                <a:lnTo>
                  <a:pt x="4233827" y="359295"/>
                </a:lnTo>
                <a:lnTo>
                  <a:pt x="4255412" y="393080"/>
                </a:lnTo>
                <a:lnTo>
                  <a:pt x="4284477" y="424703"/>
                </a:lnTo>
                <a:lnTo>
                  <a:pt x="4321022" y="454164"/>
                </a:lnTo>
                <a:lnTo>
                  <a:pt x="4365047" y="481464"/>
                </a:lnTo>
                <a:lnTo>
                  <a:pt x="4416552" y="506602"/>
                </a:lnTo>
                <a:lnTo>
                  <a:pt x="4454695" y="523174"/>
                </a:lnTo>
                <a:lnTo>
                  <a:pt x="4485290" y="536876"/>
                </a:lnTo>
                <a:lnTo>
                  <a:pt x="4523739" y="555625"/>
                </a:lnTo>
                <a:lnTo>
                  <a:pt x="4561585" y="585215"/>
                </a:lnTo>
                <a:lnTo>
                  <a:pt x="4577460" y="622045"/>
                </a:lnTo>
                <a:lnTo>
                  <a:pt x="4576724" y="638712"/>
                </a:lnTo>
                <a:lnTo>
                  <a:pt x="4549775" y="680592"/>
                </a:lnTo>
                <a:lnTo>
                  <a:pt x="4513961" y="699452"/>
                </a:lnTo>
                <a:lnTo>
                  <a:pt x="4467479" y="708405"/>
                </a:lnTo>
                <a:lnTo>
                  <a:pt x="4609113" y="708405"/>
                </a:lnTo>
                <a:lnTo>
                  <a:pt x="4654161" y="687548"/>
                </a:lnTo>
                <a:lnTo>
                  <a:pt x="4709787" y="643975"/>
                </a:lnTo>
                <a:lnTo>
                  <a:pt x="4748099" y="587017"/>
                </a:lnTo>
                <a:lnTo>
                  <a:pt x="4764621" y="517866"/>
                </a:lnTo>
                <a:lnTo>
                  <a:pt x="4764405" y="478789"/>
                </a:lnTo>
                <a:lnTo>
                  <a:pt x="4756165" y="429371"/>
                </a:lnTo>
                <a:lnTo>
                  <a:pt x="4739258" y="387095"/>
                </a:lnTo>
                <a:lnTo>
                  <a:pt x="4710779" y="349948"/>
                </a:lnTo>
                <a:lnTo>
                  <a:pt x="4668011" y="316229"/>
                </a:lnTo>
                <a:lnTo>
                  <a:pt x="4592304" y="274415"/>
                </a:lnTo>
                <a:lnTo>
                  <a:pt x="4535120" y="246292"/>
                </a:lnTo>
                <a:lnTo>
                  <a:pt x="4465066" y="213359"/>
                </a:lnTo>
                <a:lnTo>
                  <a:pt x="4445158" y="203783"/>
                </a:lnTo>
                <a:lnTo>
                  <a:pt x="4406010" y="178815"/>
                </a:lnTo>
                <a:lnTo>
                  <a:pt x="4388358" y="139318"/>
                </a:lnTo>
                <a:lnTo>
                  <a:pt x="4388693" y="123864"/>
                </a:lnTo>
                <a:lnTo>
                  <a:pt x="4407534" y="85216"/>
                </a:lnTo>
                <a:lnTo>
                  <a:pt x="4448504" y="62999"/>
                </a:lnTo>
                <a:lnTo>
                  <a:pt x="4466082" y="60451"/>
                </a:lnTo>
                <a:lnTo>
                  <a:pt x="4599359" y="60451"/>
                </a:lnTo>
                <a:lnTo>
                  <a:pt x="4575286" y="50577"/>
                </a:lnTo>
                <a:lnTo>
                  <a:pt x="4550912" y="42882"/>
                </a:lnTo>
                <a:lnTo>
                  <a:pt x="4528693" y="38353"/>
                </a:lnTo>
                <a:lnTo>
                  <a:pt x="4507948" y="36000"/>
                </a:lnTo>
                <a:lnTo>
                  <a:pt x="4487989" y="34670"/>
                </a:lnTo>
                <a:lnTo>
                  <a:pt x="4468792" y="34389"/>
                </a:lnTo>
                <a:close/>
              </a:path>
              <a:path w="4765040" h="1038860">
                <a:moveTo>
                  <a:pt x="4599359" y="60451"/>
                </a:moveTo>
                <a:lnTo>
                  <a:pt x="4466082" y="60451"/>
                </a:lnTo>
                <a:lnTo>
                  <a:pt x="4505253" y="60852"/>
                </a:lnTo>
                <a:lnTo>
                  <a:pt x="4544472" y="67944"/>
                </a:lnTo>
                <a:lnTo>
                  <a:pt x="4583739" y="81704"/>
                </a:lnTo>
                <a:lnTo>
                  <a:pt x="4623054" y="102107"/>
                </a:lnTo>
                <a:lnTo>
                  <a:pt x="4658012" y="128916"/>
                </a:lnTo>
                <a:lnTo>
                  <a:pt x="4684220" y="162083"/>
                </a:lnTo>
                <a:lnTo>
                  <a:pt x="4701688" y="201584"/>
                </a:lnTo>
                <a:lnTo>
                  <a:pt x="4710430" y="247395"/>
                </a:lnTo>
                <a:lnTo>
                  <a:pt x="4734686" y="245617"/>
                </a:lnTo>
                <a:lnTo>
                  <a:pt x="4722113" y="75564"/>
                </a:lnTo>
                <a:lnTo>
                  <a:pt x="4630547" y="75564"/>
                </a:lnTo>
                <a:lnTo>
                  <a:pt x="4601827" y="61464"/>
                </a:lnTo>
                <a:lnTo>
                  <a:pt x="4599359" y="60451"/>
                </a:lnTo>
                <a:close/>
              </a:path>
              <a:path w="4765040" h="1038860">
                <a:moveTo>
                  <a:pt x="4716526" y="0"/>
                </a:moveTo>
                <a:lnTo>
                  <a:pt x="4630547" y="75564"/>
                </a:lnTo>
                <a:lnTo>
                  <a:pt x="4722113" y="75564"/>
                </a:lnTo>
                <a:lnTo>
                  <a:pt x="4716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667" y="531748"/>
            <a:ext cx="11370665" cy="50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36DB8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99413"/>
            <a:ext cx="1035812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68646" y="6459512"/>
            <a:ext cx="1854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5161" y="6459512"/>
            <a:ext cx="2127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Relationship Id="rId41" Type="http://schemas.openxmlformats.org/officeDocument/2006/relationships/image" Target="../media/image58.png"/><Relationship Id="rId42" Type="http://schemas.openxmlformats.org/officeDocument/2006/relationships/image" Target="../media/image59.png"/><Relationship Id="rId43" Type="http://schemas.openxmlformats.org/officeDocument/2006/relationships/image" Target="../media/image60.png"/><Relationship Id="rId44" Type="http://schemas.openxmlformats.org/officeDocument/2006/relationships/image" Target="../media/image6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629" y="2702433"/>
            <a:ext cx="5100320" cy="62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006FC0"/>
                </a:solidFill>
                <a:latin typeface="微软雅黑"/>
                <a:cs typeface="微软雅黑"/>
              </a:rPr>
              <a:t>风险管理系统解决方案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7845" y="3904742"/>
            <a:ext cx="115379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微软雅黑"/>
                <a:cs typeface="微软雅黑"/>
              </a:rPr>
              <a:t>2018</a:t>
            </a:r>
            <a:r>
              <a:rPr dirty="0" sz="1800" spc="-5">
                <a:solidFill>
                  <a:srgbClr val="006FC0"/>
                </a:solidFill>
                <a:latin typeface="微软雅黑"/>
                <a:cs typeface="微软雅黑"/>
              </a:rPr>
              <a:t>年</a:t>
            </a:r>
            <a:r>
              <a:rPr dirty="0" sz="1800" spc="-5">
                <a:solidFill>
                  <a:srgbClr val="006FC0"/>
                </a:solidFill>
                <a:latin typeface="微软雅黑"/>
                <a:cs typeface="微软雅黑"/>
              </a:rPr>
              <a:t>4</a:t>
            </a:r>
            <a:r>
              <a:rPr dirty="0" sz="1800" spc="-5">
                <a:solidFill>
                  <a:srgbClr val="006FC0"/>
                </a:solidFill>
                <a:latin typeface="微软雅黑"/>
                <a:cs typeface="微软雅黑"/>
              </a:rPr>
              <a:t>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78297" y="1580134"/>
            <a:ext cx="3683000" cy="378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微软雅黑"/>
                <a:cs typeface="微软雅黑"/>
              </a:rPr>
              <a:t>四川长虹电器股份有限公司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075" y="1641475"/>
            <a:ext cx="188595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838700"/>
            <a:ext cx="12191935" cy="2019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89913"/>
            <a:ext cx="8611870" cy="3515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20">
                <a:latin typeface="Arial Unicode MS"/>
                <a:cs typeface="Arial Unicode MS"/>
              </a:rPr>
              <a:t>信用资格</a:t>
            </a:r>
            <a:r>
              <a:rPr dirty="0" sz="2800" spc="-20">
                <a:latin typeface="Century Gothic"/>
                <a:cs typeface="Century Gothic"/>
              </a:rPr>
              <a:t>/</a:t>
            </a:r>
            <a:r>
              <a:rPr dirty="0" sz="2800" spc="-20">
                <a:latin typeface="Arial Unicode MS"/>
                <a:cs typeface="Arial Unicode MS"/>
              </a:rPr>
              <a:t>寄售资格申请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30">
                <a:latin typeface="Arial Unicode MS"/>
                <a:cs typeface="Arial Unicode MS"/>
              </a:rPr>
              <a:t>客户账期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信用额度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额度上限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寄售额度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超额度等管理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25">
                <a:latin typeface="Arial Unicode MS"/>
                <a:cs typeface="Arial Unicode MS"/>
              </a:rPr>
              <a:t>经营部信用额度</a:t>
            </a:r>
            <a:r>
              <a:rPr dirty="0" sz="2800" spc="-25">
                <a:latin typeface="Century Gothic"/>
                <a:cs typeface="Century Gothic"/>
              </a:rPr>
              <a:t>/</a:t>
            </a:r>
            <a:r>
              <a:rPr dirty="0" sz="2800" spc="-25">
                <a:latin typeface="Arial Unicode MS"/>
                <a:cs typeface="Arial Unicode MS"/>
              </a:rPr>
              <a:t>信用成本</a:t>
            </a:r>
            <a:r>
              <a:rPr dirty="0" sz="2800" spc="-25">
                <a:latin typeface="Century Gothic"/>
                <a:cs typeface="Century Gothic"/>
              </a:rPr>
              <a:t>/</a:t>
            </a:r>
            <a:r>
              <a:rPr dirty="0" sz="2800" spc="-25">
                <a:latin typeface="Arial Unicode MS"/>
                <a:cs typeface="Arial Unicode MS"/>
              </a:rPr>
              <a:t>资本金</a:t>
            </a:r>
            <a:r>
              <a:rPr dirty="0" sz="2800" spc="-25">
                <a:latin typeface="Century Gothic"/>
                <a:cs typeface="Century Gothic"/>
              </a:rPr>
              <a:t>/</a:t>
            </a:r>
            <a:r>
              <a:rPr dirty="0" sz="2800" spc="-25">
                <a:latin typeface="Arial Unicode MS"/>
                <a:cs typeface="Arial Unicode MS"/>
              </a:rPr>
              <a:t>生效额度管理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月结客户管理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违约管理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多媒体信用管理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89913"/>
            <a:ext cx="5141595" cy="274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客户信用资格申请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30">
                <a:latin typeface="Arial Unicode MS"/>
                <a:cs typeface="Arial Unicode MS"/>
              </a:rPr>
              <a:t>账期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额度</a:t>
            </a:r>
            <a:r>
              <a:rPr dirty="0" sz="2800" spc="-30">
                <a:latin typeface="Century Gothic"/>
                <a:cs typeface="Century Gothic"/>
              </a:rPr>
              <a:t>/</a:t>
            </a:r>
            <a:r>
              <a:rPr dirty="0" sz="2800" spc="-30">
                <a:latin typeface="Arial Unicode MS"/>
                <a:cs typeface="Arial Unicode MS"/>
              </a:rPr>
              <a:t>超额度上限申请等；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信控范围额度测算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管理中心总额度管理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空调信用管理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</a:t>
            </a:r>
            <a:r>
              <a:rPr dirty="0"/>
              <a:t>信用系统数据交互图</a:t>
            </a:r>
          </a:p>
        </p:txBody>
      </p:sp>
      <p:sp>
        <p:nvSpPr>
          <p:cNvPr id="3" name="object 3"/>
          <p:cNvSpPr/>
          <p:nvPr/>
        </p:nvSpPr>
        <p:spPr>
          <a:xfrm>
            <a:off x="2628900" y="1363725"/>
            <a:ext cx="5907151" cy="4656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0926" y="1219200"/>
            <a:ext cx="1176274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10926" y="1219200"/>
            <a:ext cx="1176655" cy="5105400"/>
          </a:xfrm>
          <a:custGeom>
            <a:avLst/>
            <a:gdLst/>
            <a:ahLst/>
            <a:cxnLst/>
            <a:rect l="l" t="t" r="r" b="b"/>
            <a:pathLst>
              <a:path w="1176654" h="5105400">
                <a:moveTo>
                  <a:pt x="0" y="51942"/>
                </a:moveTo>
                <a:lnTo>
                  <a:pt x="4079" y="31718"/>
                </a:lnTo>
                <a:lnTo>
                  <a:pt x="15208" y="15208"/>
                </a:lnTo>
                <a:lnTo>
                  <a:pt x="31718" y="4079"/>
                </a:lnTo>
                <a:lnTo>
                  <a:pt x="51943" y="0"/>
                </a:lnTo>
                <a:lnTo>
                  <a:pt x="1124330" y="0"/>
                </a:lnTo>
                <a:lnTo>
                  <a:pt x="1144555" y="4079"/>
                </a:lnTo>
                <a:lnTo>
                  <a:pt x="1161065" y="15208"/>
                </a:lnTo>
                <a:lnTo>
                  <a:pt x="1172194" y="31718"/>
                </a:lnTo>
                <a:lnTo>
                  <a:pt x="1176274" y="51942"/>
                </a:lnTo>
                <a:lnTo>
                  <a:pt x="1176274" y="5053444"/>
                </a:lnTo>
                <a:lnTo>
                  <a:pt x="1172194" y="5073665"/>
                </a:lnTo>
                <a:lnTo>
                  <a:pt x="1161065" y="5090180"/>
                </a:lnTo>
                <a:lnTo>
                  <a:pt x="1144555" y="5101316"/>
                </a:lnTo>
                <a:lnTo>
                  <a:pt x="1124330" y="5105400"/>
                </a:lnTo>
                <a:lnTo>
                  <a:pt x="51943" y="5105400"/>
                </a:lnTo>
                <a:lnTo>
                  <a:pt x="31718" y="5101316"/>
                </a:lnTo>
                <a:lnTo>
                  <a:pt x="15208" y="5090180"/>
                </a:lnTo>
                <a:lnTo>
                  <a:pt x="4079" y="5073665"/>
                </a:lnTo>
                <a:lnTo>
                  <a:pt x="0" y="5053444"/>
                </a:lnTo>
                <a:lnTo>
                  <a:pt x="0" y="51942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962" y="1243075"/>
            <a:ext cx="10375963" cy="669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962" y="1243075"/>
            <a:ext cx="10376535" cy="669925"/>
          </a:xfrm>
          <a:custGeom>
            <a:avLst/>
            <a:gdLst/>
            <a:ahLst/>
            <a:cxnLst/>
            <a:rect l="l" t="t" r="r" b="b"/>
            <a:pathLst>
              <a:path w="10376535" h="669925">
                <a:moveTo>
                  <a:pt x="0" y="53466"/>
                </a:moveTo>
                <a:lnTo>
                  <a:pt x="4202" y="32629"/>
                </a:lnTo>
                <a:lnTo>
                  <a:pt x="15662" y="15636"/>
                </a:lnTo>
                <a:lnTo>
                  <a:pt x="32661" y="4192"/>
                </a:lnTo>
                <a:lnTo>
                  <a:pt x="53479" y="0"/>
                </a:lnTo>
                <a:lnTo>
                  <a:pt x="10322369" y="0"/>
                </a:lnTo>
                <a:lnTo>
                  <a:pt x="10343227" y="4192"/>
                </a:lnTo>
                <a:lnTo>
                  <a:pt x="10360263" y="15636"/>
                </a:lnTo>
                <a:lnTo>
                  <a:pt x="10371750" y="32629"/>
                </a:lnTo>
                <a:lnTo>
                  <a:pt x="10375963" y="53466"/>
                </a:lnTo>
                <a:lnTo>
                  <a:pt x="10375963" y="616331"/>
                </a:lnTo>
                <a:lnTo>
                  <a:pt x="10371750" y="637188"/>
                </a:lnTo>
                <a:lnTo>
                  <a:pt x="10360263" y="654224"/>
                </a:lnTo>
                <a:lnTo>
                  <a:pt x="10343227" y="665712"/>
                </a:lnTo>
                <a:lnTo>
                  <a:pt x="10322369" y="669925"/>
                </a:lnTo>
                <a:lnTo>
                  <a:pt x="53479" y="669925"/>
                </a:lnTo>
                <a:lnTo>
                  <a:pt x="32661" y="665712"/>
                </a:lnTo>
                <a:lnTo>
                  <a:pt x="15662" y="654224"/>
                </a:lnTo>
                <a:lnTo>
                  <a:pt x="4202" y="637188"/>
                </a:lnTo>
                <a:lnTo>
                  <a:pt x="0" y="616331"/>
                </a:lnTo>
                <a:lnTo>
                  <a:pt x="0" y="53466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962" y="2057400"/>
            <a:ext cx="10375963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962" y="2057400"/>
            <a:ext cx="10376535" cy="1524000"/>
          </a:xfrm>
          <a:custGeom>
            <a:avLst/>
            <a:gdLst/>
            <a:ahLst/>
            <a:cxnLst/>
            <a:rect l="l" t="t" r="r" b="b"/>
            <a:pathLst>
              <a:path w="10376535" h="1524000">
                <a:moveTo>
                  <a:pt x="0" y="67310"/>
                </a:moveTo>
                <a:lnTo>
                  <a:pt x="5289" y="41094"/>
                </a:lnTo>
                <a:lnTo>
                  <a:pt x="19715" y="19700"/>
                </a:lnTo>
                <a:lnTo>
                  <a:pt x="41110" y="5284"/>
                </a:lnTo>
                <a:lnTo>
                  <a:pt x="67310" y="0"/>
                </a:lnTo>
                <a:lnTo>
                  <a:pt x="10308526" y="0"/>
                </a:lnTo>
                <a:lnTo>
                  <a:pt x="10334761" y="5284"/>
                </a:lnTo>
                <a:lnTo>
                  <a:pt x="10356199" y="19700"/>
                </a:lnTo>
                <a:lnTo>
                  <a:pt x="10370659" y="41094"/>
                </a:lnTo>
                <a:lnTo>
                  <a:pt x="10375963" y="67310"/>
                </a:lnTo>
                <a:lnTo>
                  <a:pt x="10375963" y="1456689"/>
                </a:lnTo>
                <a:lnTo>
                  <a:pt x="10370659" y="1482905"/>
                </a:lnTo>
                <a:lnTo>
                  <a:pt x="10356199" y="1504299"/>
                </a:lnTo>
                <a:lnTo>
                  <a:pt x="10334761" y="1518715"/>
                </a:lnTo>
                <a:lnTo>
                  <a:pt x="10308526" y="1524000"/>
                </a:lnTo>
                <a:lnTo>
                  <a:pt x="67310" y="1524000"/>
                </a:lnTo>
                <a:lnTo>
                  <a:pt x="41110" y="1518715"/>
                </a:lnTo>
                <a:lnTo>
                  <a:pt x="19715" y="1504299"/>
                </a:lnTo>
                <a:lnTo>
                  <a:pt x="5289" y="1482905"/>
                </a:lnTo>
                <a:lnTo>
                  <a:pt x="0" y="1456689"/>
                </a:lnTo>
                <a:lnTo>
                  <a:pt x="0" y="67310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7962" y="5524500"/>
            <a:ext cx="10375963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7962" y="5524500"/>
            <a:ext cx="10376535" cy="800100"/>
          </a:xfrm>
          <a:custGeom>
            <a:avLst/>
            <a:gdLst/>
            <a:ahLst/>
            <a:cxnLst/>
            <a:rect l="l" t="t" r="r" b="b"/>
            <a:pathLst>
              <a:path w="10376535" h="800100">
                <a:moveTo>
                  <a:pt x="0" y="45212"/>
                </a:moveTo>
                <a:lnTo>
                  <a:pt x="3557" y="27646"/>
                </a:lnTo>
                <a:lnTo>
                  <a:pt x="13258" y="13271"/>
                </a:lnTo>
                <a:lnTo>
                  <a:pt x="27646" y="3563"/>
                </a:lnTo>
                <a:lnTo>
                  <a:pt x="45262" y="0"/>
                </a:lnTo>
                <a:lnTo>
                  <a:pt x="10330624" y="0"/>
                </a:lnTo>
                <a:lnTo>
                  <a:pt x="10348263" y="3563"/>
                </a:lnTo>
                <a:lnTo>
                  <a:pt x="10362676" y="13271"/>
                </a:lnTo>
                <a:lnTo>
                  <a:pt x="10372397" y="27646"/>
                </a:lnTo>
                <a:lnTo>
                  <a:pt x="10375963" y="45212"/>
                </a:lnTo>
                <a:lnTo>
                  <a:pt x="10375963" y="754837"/>
                </a:lnTo>
                <a:lnTo>
                  <a:pt x="10372397" y="772453"/>
                </a:lnTo>
                <a:lnTo>
                  <a:pt x="10362676" y="786841"/>
                </a:lnTo>
                <a:lnTo>
                  <a:pt x="10348263" y="796542"/>
                </a:lnTo>
                <a:lnTo>
                  <a:pt x="10330624" y="800100"/>
                </a:lnTo>
                <a:lnTo>
                  <a:pt x="45262" y="800100"/>
                </a:lnTo>
                <a:lnTo>
                  <a:pt x="27646" y="796542"/>
                </a:lnTo>
                <a:lnTo>
                  <a:pt x="13258" y="786841"/>
                </a:lnTo>
                <a:lnTo>
                  <a:pt x="3557" y="772453"/>
                </a:lnTo>
                <a:lnTo>
                  <a:pt x="0" y="754837"/>
                </a:lnTo>
                <a:lnTo>
                  <a:pt x="0" y="45212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1975" y="5795962"/>
            <a:ext cx="1735455" cy="361950"/>
          </a:xfrm>
          <a:custGeom>
            <a:avLst/>
            <a:gdLst/>
            <a:ahLst/>
            <a:cxnLst/>
            <a:rect l="l" t="t" r="r" b="b"/>
            <a:pathLst>
              <a:path w="1735455" h="361950">
                <a:moveTo>
                  <a:pt x="867537" y="0"/>
                </a:moveTo>
                <a:lnTo>
                  <a:pt x="792685" y="664"/>
                </a:lnTo>
                <a:lnTo>
                  <a:pt x="719601" y="2620"/>
                </a:lnTo>
                <a:lnTo>
                  <a:pt x="648545" y="5815"/>
                </a:lnTo>
                <a:lnTo>
                  <a:pt x="579777" y="10194"/>
                </a:lnTo>
                <a:lnTo>
                  <a:pt x="513559" y="15701"/>
                </a:lnTo>
                <a:lnTo>
                  <a:pt x="450150" y="22284"/>
                </a:lnTo>
                <a:lnTo>
                  <a:pt x="389811" y="29888"/>
                </a:lnTo>
                <a:lnTo>
                  <a:pt x="332802" y="38458"/>
                </a:lnTo>
                <a:lnTo>
                  <a:pt x="279384" y="47940"/>
                </a:lnTo>
                <a:lnTo>
                  <a:pt x="229817" y="58280"/>
                </a:lnTo>
                <a:lnTo>
                  <a:pt x="184362" y="69423"/>
                </a:lnTo>
                <a:lnTo>
                  <a:pt x="143279" y="81316"/>
                </a:lnTo>
                <a:lnTo>
                  <a:pt x="106829" y="93903"/>
                </a:lnTo>
                <a:lnTo>
                  <a:pt x="48868" y="120944"/>
                </a:lnTo>
                <a:lnTo>
                  <a:pt x="12564" y="150113"/>
                </a:lnTo>
                <a:lnTo>
                  <a:pt x="0" y="180975"/>
                </a:lnTo>
                <a:lnTo>
                  <a:pt x="3184" y="196590"/>
                </a:lnTo>
                <a:lnTo>
                  <a:pt x="27879" y="226659"/>
                </a:lnTo>
                <a:lnTo>
                  <a:pt x="75272" y="254818"/>
                </a:lnTo>
                <a:lnTo>
                  <a:pt x="143279" y="280633"/>
                </a:lnTo>
                <a:lnTo>
                  <a:pt x="184362" y="292526"/>
                </a:lnTo>
                <a:lnTo>
                  <a:pt x="229817" y="303669"/>
                </a:lnTo>
                <a:lnTo>
                  <a:pt x="279384" y="314009"/>
                </a:lnTo>
                <a:lnTo>
                  <a:pt x="332802" y="323491"/>
                </a:lnTo>
                <a:lnTo>
                  <a:pt x="389811" y="332061"/>
                </a:lnTo>
                <a:lnTo>
                  <a:pt x="450150" y="339665"/>
                </a:lnTo>
                <a:lnTo>
                  <a:pt x="513559" y="346248"/>
                </a:lnTo>
                <a:lnTo>
                  <a:pt x="579777" y="351755"/>
                </a:lnTo>
                <a:lnTo>
                  <a:pt x="648545" y="356134"/>
                </a:lnTo>
                <a:lnTo>
                  <a:pt x="719601" y="359329"/>
                </a:lnTo>
                <a:lnTo>
                  <a:pt x="792685" y="361285"/>
                </a:lnTo>
                <a:lnTo>
                  <a:pt x="867537" y="361950"/>
                </a:lnTo>
                <a:lnTo>
                  <a:pt x="942398" y="361285"/>
                </a:lnTo>
                <a:lnTo>
                  <a:pt x="1015492" y="359329"/>
                </a:lnTo>
                <a:lnTo>
                  <a:pt x="1086558" y="356134"/>
                </a:lnTo>
                <a:lnTo>
                  <a:pt x="1155335" y="351755"/>
                </a:lnTo>
                <a:lnTo>
                  <a:pt x="1221563" y="346248"/>
                </a:lnTo>
                <a:lnTo>
                  <a:pt x="1284981" y="339665"/>
                </a:lnTo>
                <a:lnTo>
                  <a:pt x="1345329" y="332061"/>
                </a:lnTo>
                <a:lnTo>
                  <a:pt x="1402347" y="323491"/>
                </a:lnTo>
                <a:lnTo>
                  <a:pt x="1455773" y="314009"/>
                </a:lnTo>
                <a:lnTo>
                  <a:pt x="1505347" y="303669"/>
                </a:lnTo>
                <a:lnTo>
                  <a:pt x="1550809" y="292526"/>
                </a:lnTo>
                <a:lnTo>
                  <a:pt x="1591898" y="280633"/>
                </a:lnTo>
                <a:lnTo>
                  <a:pt x="1628354" y="268046"/>
                </a:lnTo>
                <a:lnTo>
                  <a:pt x="1686324" y="241005"/>
                </a:lnTo>
                <a:lnTo>
                  <a:pt x="1722634" y="211836"/>
                </a:lnTo>
                <a:lnTo>
                  <a:pt x="1735201" y="180975"/>
                </a:lnTo>
                <a:lnTo>
                  <a:pt x="1732015" y="165359"/>
                </a:lnTo>
                <a:lnTo>
                  <a:pt x="1707317" y="135290"/>
                </a:lnTo>
                <a:lnTo>
                  <a:pt x="1659916" y="107131"/>
                </a:lnTo>
                <a:lnTo>
                  <a:pt x="1591898" y="81316"/>
                </a:lnTo>
                <a:lnTo>
                  <a:pt x="1550809" y="69423"/>
                </a:lnTo>
                <a:lnTo>
                  <a:pt x="1505347" y="58280"/>
                </a:lnTo>
                <a:lnTo>
                  <a:pt x="1455773" y="47940"/>
                </a:lnTo>
                <a:lnTo>
                  <a:pt x="1402347" y="38458"/>
                </a:lnTo>
                <a:lnTo>
                  <a:pt x="1345329" y="29888"/>
                </a:lnTo>
                <a:lnTo>
                  <a:pt x="1284981" y="22284"/>
                </a:lnTo>
                <a:lnTo>
                  <a:pt x="1221563" y="15701"/>
                </a:lnTo>
                <a:lnTo>
                  <a:pt x="1155335" y="10194"/>
                </a:lnTo>
                <a:lnTo>
                  <a:pt x="1086558" y="5815"/>
                </a:lnTo>
                <a:lnTo>
                  <a:pt x="1015492" y="2620"/>
                </a:lnTo>
                <a:lnTo>
                  <a:pt x="942398" y="664"/>
                </a:lnTo>
                <a:lnTo>
                  <a:pt x="867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1975" y="5795962"/>
            <a:ext cx="1735455" cy="361950"/>
          </a:xfrm>
          <a:custGeom>
            <a:avLst/>
            <a:gdLst/>
            <a:ahLst/>
            <a:cxnLst/>
            <a:rect l="l" t="t" r="r" b="b"/>
            <a:pathLst>
              <a:path w="1735455" h="361950">
                <a:moveTo>
                  <a:pt x="0" y="180975"/>
                </a:moveTo>
                <a:lnTo>
                  <a:pt x="27879" y="135290"/>
                </a:lnTo>
                <a:lnTo>
                  <a:pt x="75272" y="107131"/>
                </a:lnTo>
                <a:lnTo>
                  <a:pt x="143279" y="81316"/>
                </a:lnTo>
                <a:lnTo>
                  <a:pt x="184362" y="69423"/>
                </a:lnTo>
                <a:lnTo>
                  <a:pt x="229817" y="58280"/>
                </a:lnTo>
                <a:lnTo>
                  <a:pt x="279384" y="47940"/>
                </a:lnTo>
                <a:lnTo>
                  <a:pt x="332802" y="38458"/>
                </a:lnTo>
                <a:lnTo>
                  <a:pt x="389811" y="29888"/>
                </a:lnTo>
                <a:lnTo>
                  <a:pt x="450150" y="22284"/>
                </a:lnTo>
                <a:lnTo>
                  <a:pt x="513559" y="15701"/>
                </a:lnTo>
                <a:lnTo>
                  <a:pt x="579777" y="10194"/>
                </a:lnTo>
                <a:lnTo>
                  <a:pt x="648545" y="5815"/>
                </a:lnTo>
                <a:lnTo>
                  <a:pt x="719601" y="2620"/>
                </a:lnTo>
                <a:lnTo>
                  <a:pt x="792685" y="664"/>
                </a:lnTo>
                <a:lnTo>
                  <a:pt x="867537" y="0"/>
                </a:lnTo>
                <a:lnTo>
                  <a:pt x="942398" y="664"/>
                </a:lnTo>
                <a:lnTo>
                  <a:pt x="1015492" y="2620"/>
                </a:lnTo>
                <a:lnTo>
                  <a:pt x="1086558" y="5815"/>
                </a:lnTo>
                <a:lnTo>
                  <a:pt x="1155335" y="10194"/>
                </a:lnTo>
                <a:lnTo>
                  <a:pt x="1221563" y="15701"/>
                </a:lnTo>
                <a:lnTo>
                  <a:pt x="1284981" y="22284"/>
                </a:lnTo>
                <a:lnTo>
                  <a:pt x="1345329" y="29888"/>
                </a:lnTo>
                <a:lnTo>
                  <a:pt x="1402347" y="38458"/>
                </a:lnTo>
                <a:lnTo>
                  <a:pt x="1455773" y="47940"/>
                </a:lnTo>
                <a:lnTo>
                  <a:pt x="1505347" y="58280"/>
                </a:lnTo>
                <a:lnTo>
                  <a:pt x="1550809" y="69423"/>
                </a:lnTo>
                <a:lnTo>
                  <a:pt x="1591898" y="81316"/>
                </a:lnTo>
                <a:lnTo>
                  <a:pt x="1628354" y="93903"/>
                </a:lnTo>
                <a:lnTo>
                  <a:pt x="1686324" y="120944"/>
                </a:lnTo>
                <a:lnTo>
                  <a:pt x="1722634" y="150113"/>
                </a:lnTo>
                <a:lnTo>
                  <a:pt x="1735201" y="180975"/>
                </a:lnTo>
                <a:lnTo>
                  <a:pt x="1732015" y="196590"/>
                </a:lnTo>
                <a:lnTo>
                  <a:pt x="1707317" y="226659"/>
                </a:lnTo>
                <a:lnTo>
                  <a:pt x="1659916" y="254818"/>
                </a:lnTo>
                <a:lnTo>
                  <a:pt x="1591898" y="280633"/>
                </a:lnTo>
                <a:lnTo>
                  <a:pt x="1550809" y="292526"/>
                </a:lnTo>
                <a:lnTo>
                  <a:pt x="1505347" y="303669"/>
                </a:lnTo>
                <a:lnTo>
                  <a:pt x="1455773" y="314009"/>
                </a:lnTo>
                <a:lnTo>
                  <a:pt x="1402347" y="323491"/>
                </a:lnTo>
                <a:lnTo>
                  <a:pt x="1345329" y="332061"/>
                </a:lnTo>
                <a:lnTo>
                  <a:pt x="1284981" y="339665"/>
                </a:lnTo>
                <a:lnTo>
                  <a:pt x="1221563" y="346248"/>
                </a:lnTo>
                <a:lnTo>
                  <a:pt x="1155335" y="351755"/>
                </a:lnTo>
                <a:lnTo>
                  <a:pt x="1086558" y="356134"/>
                </a:lnTo>
                <a:lnTo>
                  <a:pt x="1015492" y="359329"/>
                </a:lnTo>
                <a:lnTo>
                  <a:pt x="942398" y="361285"/>
                </a:lnTo>
                <a:lnTo>
                  <a:pt x="867537" y="361950"/>
                </a:lnTo>
                <a:lnTo>
                  <a:pt x="792685" y="361285"/>
                </a:lnTo>
                <a:lnTo>
                  <a:pt x="719601" y="359329"/>
                </a:lnTo>
                <a:lnTo>
                  <a:pt x="648545" y="356134"/>
                </a:lnTo>
                <a:lnTo>
                  <a:pt x="579777" y="351755"/>
                </a:lnTo>
                <a:lnTo>
                  <a:pt x="513559" y="346248"/>
                </a:lnTo>
                <a:lnTo>
                  <a:pt x="450150" y="339665"/>
                </a:lnTo>
                <a:lnTo>
                  <a:pt x="389811" y="332061"/>
                </a:lnTo>
                <a:lnTo>
                  <a:pt x="332802" y="323491"/>
                </a:lnTo>
                <a:lnTo>
                  <a:pt x="279384" y="314009"/>
                </a:lnTo>
                <a:lnTo>
                  <a:pt x="229817" y="303669"/>
                </a:lnTo>
                <a:lnTo>
                  <a:pt x="184362" y="292526"/>
                </a:lnTo>
                <a:lnTo>
                  <a:pt x="143279" y="280633"/>
                </a:lnTo>
                <a:lnTo>
                  <a:pt x="106829" y="268046"/>
                </a:lnTo>
                <a:lnTo>
                  <a:pt x="48868" y="241005"/>
                </a:lnTo>
                <a:lnTo>
                  <a:pt x="12564" y="211836"/>
                </a:lnTo>
                <a:lnTo>
                  <a:pt x="0" y="180975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4407" y="5867095"/>
            <a:ext cx="609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权限管理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3100" y="5795962"/>
            <a:ext cx="1816100" cy="361950"/>
          </a:xfrm>
          <a:custGeom>
            <a:avLst/>
            <a:gdLst/>
            <a:ahLst/>
            <a:cxnLst/>
            <a:rect l="l" t="t" r="r" b="b"/>
            <a:pathLst>
              <a:path w="1816100" h="361950">
                <a:moveTo>
                  <a:pt x="908050" y="0"/>
                </a:moveTo>
                <a:lnTo>
                  <a:pt x="833572" y="599"/>
                </a:lnTo>
                <a:lnTo>
                  <a:pt x="760754" y="2368"/>
                </a:lnTo>
                <a:lnTo>
                  <a:pt x="689828" y="5259"/>
                </a:lnTo>
                <a:lnTo>
                  <a:pt x="621027" y="9226"/>
                </a:lnTo>
                <a:lnTo>
                  <a:pt x="554587" y="14222"/>
                </a:lnTo>
                <a:lnTo>
                  <a:pt x="490739" y="20200"/>
                </a:lnTo>
                <a:lnTo>
                  <a:pt x="429718" y="27114"/>
                </a:lnTo>
                <a:lnTo>
                  <a:pt x="371758" y="34917"/>
                </a:lnTo>
                <a:lnTo>
                  <a:pt x="317092" y="43564"/>
                </a:lnTo>
                <a:lnTo>
                  <a:pt x="265953" y="53006"/>
                </a:lnTo>
                <a:lnTo>
                  <a:pt x="218576" y="63198"/>
                </a:lnTo>
                <a:lnTo>
                  <a:pt x="175194" y="74093"/>
                </a:lnTo>
                <a:lnTo>
                  <a:pt x="136041" y="85645"/>
                </a:lnTo>
                <a:lnTo>
                  <a:pt x="71356" y="110531"/>
                </a:lnTo>
                <a:lnTo>
                  <a:pt x="26389" y="137484"/>
                </a:lnTo>
                <a:lnTo>
                  <a:pt x="0" y="180975"/>
                </a:lnTo>
                <a:lnTo>
                  <a:pt x="3010" y="195817"/>
                </a:lnTo>
                <a:lnTo>
                  <a:pt x="46290" y="238176"/>
                </a:lnTo>
                <a:lnTo>
                  <a:pt x="101350" y="264143"/>
                </a:lnTo>
                <a:lnTo>
                  <a:pt x="175194" y="287856"/>
                </a:lnTo>
                <a:lnTo>
                  <a:pt x="218576" y="298751"/>
                </a:lnTo>
                <a:lnTo>
                  <a:pt x="265953" y="308943"/>
                </a:lnTo>
                <a:lnTo>
                  <a:pt x="317092" y="318385"/>
                </a:lnTo>
                <a:lnTo>
                  <a:pt x="371758" y="327032"/>
                </a:lnTo>
                <a:lnTo>
                  <a:pt x="429718" y="334835"/>
                </a:lnTo>
                <a:lnTo>
                  <a:pt x="490739" y="341749"/>
                </a:lnTo>
                <a:lnTo>
                  <a:pt x="554587" y="347727"/>
                </a:lnTo>
                <a:lnTo>
                  <a:pt x="621027" y="352723"/>
                </a:lnTo>
                <a:lnTo>
                  <a:pt x="689828" y="356690"/>
                </a:lnTo>
                <a:lnTo>
                  <a:pt x="760754" y="359581"/>
                </a:lnTo>
                <a:lnTo>
                  <a:pt x="833572" y="361350"/>
                </a:lnTo>
                <a:lnTo>
                  <a:pt x="908050" y="361950"/>
                </a:lnTo>
                <a:lnTo>
                  <a:pt x="982527" y="361350"/>
                </a:lnTo>
                <a:lnTo>
                  <a:pt x="1055345" y="359581"/>
                </a:lnTo>
                <a:lnTo>
                  <a:pt x="1126271" y="356690"/>
                </a:lnTo>
                <a:lnTo>
                  <a:pt x="1195072" y="352723"/>
                </a:lnTo>
                <a:lnTo>
                  <a:pt x="1261512" y="347727"/>
                </a:lnTo>
                <a:lnTo>
                  <a:pt x="1325360" y="341749"/>
                </a:lnTo>
                <a:lnTo>
                  <a:pt x="1386381" y="334835"/>
                </a:lnTo>
                <a:lnTo>
                  <a:pt x="1444341" y="327032"/>
                </a:lnTo>
                <a:lnTo>
                  <a:pt x="1499007" y="318385"/>
                </a:lnTo>
                <a:lnTo>
                  <a:pt x="1550146" y="308943"/>
                </a:lnTo>
                <a:lnTo>
                  <a:pt x="1597523" y="298751"/>
                </a:lnTo>
                <a:lnTo>
                  <a:pt x="1640905" y="287856"/>
                </a:lnTo>
                <a:lnTo>
                  <a:pt x="1680058" y="276304"/>
                </a:lnTo>
                <a:lnTo>
                  <a:pt x="1744743" y="251418"/>
                </a:lnTo>
                <a:lnTo>
                  <a:pt x="1789710" y="224465"/>
                </a:lnTo>
                <a:lnTo>
                  <a:pt x="1816100" y="180975"/>
                </a:lnTo>
                <a:lnTo>
                  <a:pt x="1813089" y="166132"/>
                </a:lnTo>
                <a:lnTo>
                  <a:pt x="1769809" y="123773"/>
                </a:lnTo>
                <a:lnTo>
                  <a:pt x="1714749" y="97806"/>
                </a:lnTo>
                <a:lnTo>
                  <a:pt x="1640905" y="74093"/>
                </a:lnTo>
                <a:lnTo>
                  <a:pt x="1597523" y="63198"/>
                </a:lnTo>
                <a:lnTo>
                  <a:pt x="1550146" y="53006"/>
                </a:lnTo>
                <a:lnTo>
                  <a:pt x="1499007" y="43564"/>
                </a:lnTo>
                <a:lnTo>
                  <a:pt x="1444341" y="34917"/>
                </a:lnTo>
                <a:lnTo>
                  <a:pt x="1386381" y="27114"/>
                </a:lnTo>
                <a:lnTo>
                  <a:pt x="1325360" y="20200"/>
                </a:lnTo>
                <a:lnTo>
                  <a:pt x="1261512" y="14222"/>
                </a:lnTo>
                <a:lnTo>
                  <a:pt x="1195072" y="9226"/>
                </a:lnTo>
                <a:lnTo>
                  <a:pt x="1126271" y="5259"/>
                </a:lnTo>
                <a:lnTo>
                  <a:pt x="1055345" y="2368"/>
                </a:lnTo>
                <a:lnTo>
                  <a:pt x="982527" y="599"/>
                </a:lnTo>
                <a:lnTo>
                  <a:pt x="908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3100" y="5795962"/>
            <a:ext cx="1816100" cy="361950"/>
          </a:xfrm>
          <a:custGeom>
            <a:avLst/>
            <a:gdLst/>
            <a:ahLst/>
            <a:cxnLst/>
            <a:rect l="l" t="t" r="r" b="b"/>
            <a:pathLst>
              <a:path w="1816100" h="361950">
                <a:moveTo>
                  <a:pt x="0" y="180975"/>
                </a:moveTo>
                <a:lnTo>
                  <a:pt x="26389" y="137484"/>
                </a:lnTo>
                <a:lnTo>
                  <a:pt x="71356" y="110531"/>
                </a:lnTo>
                <a:lnTo>
                  <a:pt x="136041" y="85645"/>
                </a:lnTo>
                <a:lnTo>
                  <a:pt x="175194" y="74093"/>
                </a:lnTo>
                <a:lnTo>
                  <a:pt x="218576" y="63198"/>
                </a:lnTo>
                <a:lnTo>
                  <a:pt x="265953" y="53006"/>
                </a:lnTo>
                <a:lnTo>
                  <a:pt x="317092" y="43564"/>
                </a:lnTo>
                <a:lnTo>
                  <a:pt x="371758" y="34917"/>
                </a:lnTo>
                <a:lnTo>
                  <a:pt x="429718" y="27114"/>
                </a:lnTo>
                <a:lnTo>
                  <a:pt x="490739" y="20200"/>
                </a:lnTo>
                <a:lnTo>
                  <a:pt x="554587" y="14222"/>
                </a:lnTo>
                <a:lnTo>
                  <a:pt x="621027" y="9226"/>
                </a:lnTo>
                <a:lnTo>
                  <a:pt x="689828" y="5259"/>
                </a:lnTo>
                <a:lnTo>
                  <a:pt x="760754" y="2368"/>
                </a:lnTo>
                <a:lnTo>
                  <a:pt x="833572" y="599"/>
                </a:lnTo>
                <a:lnTo>
                  <a:pt x="908050" y="0"/>
                </a:lnTo>
                <a:lnTo>
                  <a:pt x="982527" y="599"/>
                </a:lnTo>
                <a:lnTo>
                  <a:pt x="1055345" y="2368"/>
                </a:lnTo>
                <a:lnTo>
                  <a:pt x="1126271" y="5259"/>
                </a:lnTo>
                <a:lnTo>
                  <a:pt x="1195072" y="9226"/>
                </a:lnTo>
                <a:lnTo>
                  <a:pt x="1261512" y="14222"/>
                </a:lnTo>
                <a:lnTo>
                  <a:pt x="1325360" y="20200"/>
                </a:lnTo>
                <a:lnTo>
                  <a:pt x="1386381" y="27114"/>
                </a:lnTo>
                <a:lnTo>
                  <a:pt x="1444341" y="34917"/>
                </a:lnTo>
                <a:lnTo>
                  <a:pt x="1499007" y="43564"/>
                </a:lnTo>
                <a:lnTo>
                  <a:pt x="1550146" y="53006"/>
                </a:lnTo>
                <a:lnTo>
                  <a:pt x="1597523" y="63198"/>
                </a:lnTo>
                <a:lnTo>
                  <a:pt x="1640905" y="74093"/>
                </a:lnTo>
                <a:lnTo>
                  <a:pt x="1680058" y="85645"/>
                </a:lnTo>
                <a:lnTo>
                  <a:pt x="1744743" y="110531"/>
                </a:lnTo>
                <a:lnTo>
                  <a:pt x="1789710" y="137484"/>
                </a:lnTo>
                <a:lnTo>
                  <a:pt x="1816100" y="180975"/>
                </a:lnTo>
                <a:lnTo>
                  <a:pt x="1813089" y="195817"/>
                </a:lnTo>
                <a:lnTo>
                  <a:pt x="1769809" y="238176"/>
                </a:lnTo>
                <a:lnTo>
                  <a:pt x="1714749" y="264143"/>
                </a:lnTo>
                <a:lnTo>
                  <a:pt x="1640905" y="287856"/>
                </a:lnTo>
                <a:lnTo>
                  <a:pt x="1597523" y="298751"/>
                </a:lnTo>
                <a:lnTo>
                  <a:pt x="1550146" y="308943"/>
                </a:lnTo>
                <a:lnTo>
                  <a:pt x="1499007" y="318385"/>
                </a:lnTo>
                <a:lnTo>
                  <a:pt x="1444341" y="327032"/>
                </a:lnTo>
                <a:lnTo>
                  <a:pt x="1386381" y="334835"/>
                </a:lnTo>
                <a:lnTo>
                  <a:pt x="1325360" y="341749"/>
                </a:lnTo>
                <a:lnTo>
                  <a:pt x="1261512" y="347727"/>
                </a:lnTo>
                <a:lnTo>
                  <a:pt x="1195072" y="352723"/>
                </a:lnTo>
                <a:lnTo>
                  <a:pt x="1126271" y="356690"/>
                </a:lnTo>
                <a:lnTo>
                  <a:pt x="1055345" y="359581"/>
                </a:lnTo>
                <a:lnTo>
                  <a:pt x="982527" y="361350"/>
                </a:lnTo>
                <a:lnTo>
                  <a:pt x="908050" y="361950"/>
                </a:lnTo>
                <a:lnTo>
                  <a:pt x="833572" y="361350"/>
                </a:lnTo>
                <a:lnTo>
                  <a:pt x="760754" y="359581"/>
                </a:lnTo>
                <a:lnTo>
                  <a:pt x="689828" y="356690"/>
                </a:lnTo>
                <a:lnTo>
                  <a:pt x="621027" y="352723"/>
                </a:lnTo>
                <a:lnTo>
                  <a:pt x="554587" y="347727"/>
                </a:lnTo>
                <a:lnTo>
                  <a:pt x="490739" y="341749"/>
                </a:lnTo>
                <a:lnTo>
                  <a:pt x="429718" y="334835"/>
                </a:lnTo>
                <a:lnTo>
                  <a:pt x="371758" y="327032"/>
                </a:lnTo>
                <a:lnTo>
                  <a:pt x="317092" y="318385"/>
                </a:lnTo>
                <a:lnTo>
                  <a:pt x="265953" y="308943"/>
                </a:lnTo>
                <a:lnTo>
                  <a:pt x="218576" y="298751"/>
                </a:lnTo>
                <a:lnTo>
                  <a:pt x="175194" y="287856"/>
                </a:lnTo>
                <a:lnTo>
                  <a:pt x="136041" y="276304"/>
                </a:lnTo>
                <a:lnTo>
                  <a:pt x="71356" y="251418"/>
                </a:lnTo>
                <a:lnTo>
                  <a:pt x="26389" y="224465"/>
                </a:lnTo>
                <a:lnTo>
                  <a:pt x="0" y="180975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86858" y="5876238"/>
            <a:ext cx="609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流程引擎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43900" y="5795962"/>
            <a:ext cx="1816100" cy="361950"/>
          </a:xfrm>
          <a:custGeom>
            <a:avLst/>
            <a:gdLst/>
            <a:ahLst/>
            <a:cxnLst/>
            <a:rect l="l" t="t" r="r" b="b"/>
            <a:pathLst>
              <a:path w="1816100" h="361950">
                <a:moveTo>
                  <a:pt x="908050" y="0"/>
                </a:moveTo>
                <a:lnTo>
                  <a:pt x="833572" y="599"/>
                </a:lnTo>
                <a:lnTo>
                  <a:pt x="760754" y="2368"/>
                </a:lnTo>
                <a:lnTo>
                  <a:pt x="689828" y="5259"/>
                </a:lnTo>
                <a:lnTo>
                  <a:pt x="621027" y="9226"/>
                </a:lnTo>
                <a:lnTo>
                  <a:pt x="554587" y="14222"/>
                </a:lnTo>
                <a:lnTo>
                  <a:pt x="490739" y="20200"/>
                </a:lnTo>
                <a:lnTo>
                  <a:pt x="429718" y="27114"/>
                </a:lnTo>
                <a:lnTo>
                  <a:pt x="371758" y="34917"/>
                </a:lnTo>
                <a:lnTo>
                  <a:pt x="317092" y="43564"/>
                </a:lnTo>
                <a:lnTo>
                  <a:pt x="265953" y="53006"/>
                </a:lnTo>
                <a:lnTo>
                  <a:pt x="218576" y="63198"/>
                </a:lnTo>
                <a:lnTo>
                  <a:pt x="175194" y="74093"/>
                </a:lnTo>
                <a:lnTo>
                  <a:pt x="136041" y="85645"/>
                </a:lnTo>
                <a:lnTo>
                  <a:pt x="71356" y="110531"/>
                </a:lnTo>
                <a:lnTo>
                  <a:pt x="26389" y="137484"/>
                </a:lnTo>
                <a:lnTo>
                  <a:pt x="0" y="180975"/>
                </a:lnTo>
                <a:lnTo>
                  <a:pt x="3010" y="195817"/>
                </a:lnTo>
                <a:lnTo>
                  <a:pt x="46290" y="238176"/>
                </a:lnTo>
                <a:lnTo>
                  <a:pt x="101350" y="264143"/>
                </a:lnTo>
                <a:lnTo>
                  <a:pt x="175194" y="287856"/>
                </a:lnTo>
                <a:lnTo>
                  <a:pt x="218576" y="298751"/>
                </a:lnTo>
                <a:lnTo>
                  <a:pt x="265953" y="308943"/>
                </a:lnTo>
                <a:lnTo>
                  <a:pt x="317092" y="318385"/>
                </a:lnTo>
                <a:lnTo>
                  <a:pt x="371758" y="327032"/>
                </a:lnTo>
                <a:lnTo>
                  <a:pt x="429718" y="334835"/>
                </a:lnTo>
                <a:lnTo>
                  <a:pt x="490739" y="341749"/>
                </a:lnTo>
                <a:lnTo>
                  <a:pt x="554587" y="347727"/>
                </a:lnTo>
                <a:lnTo>
                  <a:pt x="621027" y="352723"/>
                </a:lnTo>
                <a:lnTo>
                  <a:pt x="689828" y="356690"/>
                </a:lnTo>
                <a:lnTo>
                  <a:pt x="760754" y="359581"/>
                </a:lnTo>
                <a:lnTo>
                  <a:pt x="833572" y="361350"/>
                </a:lnTo>
                <a:lnTo>
                  <a:pt x="908050" y="361950"/>
                </a:lnTo>
                <a:lnTo>
                  <a:pt x="982527" y="361350"/>
                </a:lnTo>
                <a:lnTo>
                  <a:pt x="1055345" y="359581"/>
                </a:lnTo>
                <a:lnTo>
                  <a:pt x="1126271" y="356690"/>
                </a:lnTo>
                <a:lnTo>
                  <a:pt x="1195072" y="352723"/>
                </a:lnTo>
                <a:lnTo>
                  <a:pt x="1261512" y="347727"/>
                </a:lnTo>
                <a:lnTo>
                  <a:pt x="1325360" y="341749"/>
                </a:lnTo>
                <a:lnTo>
                  <a:pt x="1386381" y="334835"/>
                </a:lnTo>
                <a:lnTo>
                  <a:pt x="1444341" y="327032"/>
                </a:lnTo>
                <a:lnTo>
                  <a:pt x="1499007" y="318385"/>
                </a:lnTo>
                <a:lnTo>
                  <a:pt x="1550146" y="308943"/>
                </a:lnTo>
                <a:lnTo>
                  <a:pt x="1597523" y="298751"/>
                </a:lnTo>
                <a:lnTo>
                  <a:pt x="1640905" y="287856"/>
                </a:lnTo>
                <a:lnTo>
                  <a:pt x="1680058" y="276304"/>
                </a:lnTo>
                <a:lnTo>
                  <a:pt x="1744743" y="251418"/>
                </a:lnTo>
                <a:lnTo>
                  <a:pt x="1789710" y="224465"/>
                </a:lnTo>
                <a:lnTo>
                  <a:pt x="1816100" y="180975"/>
                </a:lnTo>
                <a:lnTo>
                  <a:pt x="1813089" y="166132"/>
                </a:lnTo>
                <a:lnTo>
                  <a:pt x="1769809" y="123773"/>
                </a:lnTo>
                <a:lnTo>
                  <a:pt x="1714749" y="97806"/>
                </a:lnTo>
                <a:lnTo>
                  <a:pt x="1640905" y="74093"/>
                </a:lnTo>
                <a:lnTo>
                  <a:pt x="1597523" y="63198"/>
                </a:lnTo>
                <a:lnTo>
                  <a:pt x="1550146" y="53006"/>
                </a:lnTo>
                <a:lnTo>
                  <a:pt x="1499007" y="43564"/>
                </a:lnTo>
                <a:lnTo>
                  <a:pt x="1444341" y="34917"/>
                </a:lnTo>
                <a:lnTo>
                  <a:pt x="1386381" y="27114"/>
                </a:lnTo>
                <a:lnTo>
                  <a:pt x="1325360" y="20200"/>
                </a:lnTo>
                <a:lnTo>
                  <a:pt x="1261512" y="14222"/>
                </a:lnTo>
                <a:lnTo>
                  <a:pt x="1195072" y="9226"/>
                </a:lnTo>
                <a:lnTo>
                  <a:pt x="1126271" y="5259"/>
                </a:lnTo>
                <a:lnTo>
                  <a:pt x="1055345" y="2368"/>
                </a:lnTo>
                <a:lnTo>
                  <a:pt x="982527" y="599"/>
                </a:lnTo>
                <a:lnTo>
                  <a:pt x="908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43900" y="5795962"/>
            <a:ext cx="1816100" cy="361950"/>
          </a:xfrm>
          <a:custGeom>
            <a:avLst/>
            <a:gdLst/>
            <a:ahLst/>
            <a:cxnLst/>
            <a:rect l="l" t="t" r="r" b="b"/>
            <a:pathLst>
              <a:path w="1816100" h="361950">
                <a:moveTo>
                  <a:pt x="0" y="180975"/>
                </a:moveTo>
                <a:lnTo>
                  <a:pt x="26389" y="137484"/>
                </a:lnTo>
                <a:lnTo>
                  <a:pt x="71356" y="110531"/>
                </a:lnTo>
                <a:lnTo>
                  <a:pt x="136041" y="85645"/>
                </a:lnTo>
                <a:lnTo>
                  <a:pt x="175194" y="74093"/>
                </a:lnTo>
                <a:lnTo>
                  <a:pt x="218576" y="63198"/>
                </a:lnTo>
                <a:lnTo>
                  <a:pt x="265953" y="53006"/>
                </a:lnTo>
                <a:lnTo>
                  <a:pt x="317092" y="43564"/>
                </a:lnTo>
                <a:lnTo>
                  <a:pt x="371758" y="34917"/>
                </a:lnTo>
                <a:lnTo>
                  <a:pt x="429718" y="27114"/>
                </a:lnTo>
                <a:lnTo>
                  <a:pt x="490739" y="20200"/>
                </a:lnTo>
                <a:lnTo>
                  <a:pt x="554587" y="14222"/>
                </a:lnTo>
                <a:lnTo>
                  <a:pt x="621027" y="9226"/>
                </a:lnTo>
                <a:lnTo>
                  <a:pt x="689828" y="5259"/>
                </a:lnTo>
                <a:lnTo>
                  <a:pt x="760754" y="2368"/>
                </a:lnTo>
                <a:lnTo>
                  <a:pt x="833572" y="599"/>
                </a:lnTo>
                <a:lnTo>
                  <a:pt x="908050" y="0"/>
                </a:lnTo>
                <a:lnTo>
                  <a:pt x="982527" y="599"/>
                </a:lnTo>
                <a:lnTo>
                  <a:pt x="1055345" y="2368"/>
                </a:lnTo>
                <a:lnTo>
                  <a:pt x="1126271" y="5259"/>
                </a:lnTo>
                <a:lnTo>
                  <a:pt x="1195072" y="9226"/>
                </a:lnTo>
                <a:lnTo>
                  <a:pt x="1261512" y="14222"/>
                </a:lnTo>
                <a:lnTo>
                  <a:pt x="1325360" y="20200"/>
                </a:lnTo>
                <a:lnTo>
                  <a:pt x="1386381" y="27114"/>
                </a:lnTo>
                <a:lnTo>
                  <a:pt x="1444341" y="34917"/>
                </a:lnTo>
                <a:lnTo>
                  <a:pt x="1499007" y="43564"/>
                </a:lnTo>
                <a:lnTo>
                  <a:pt x="1550146" y="53006"/>
                </a:lnTo>
                <a:lnTo>
                  <a:pt x="1597523" y="63198"/>
                </a:lnTo>
                <a:lnTo>
                  <a:pt x="1640905" y="74093"/>
                </a:lnTo>
                <a:lnTo>
                  <a:pt x="1680058" y="85645"/>
                </a:lnTo>
                <a:lnTo>
                  <a:pt x="1744743" y="110531"/>
                </a:lnTo>
                <a:lnTo>
                  <a:pt x="1789710" y="137484"/>
                </a:lnTo>
                <a:lnTo>
                  <a:pt x="1816100" y="180975"/>
                </a:lnTo>
                <a:lnTo>
                  <a:pt x="1813089" y="195817"/>
                </a:lnTo>
                <a:lnTo>
                  <a:pt x="1769809" y="238176"/>
                </a:lnTo>
                <a:lnTo>
                  <a:pt x="1714749" y="264143"/>
                </a:lnTo>
                <a:lnTo>
                  <a:pt x="1640905" y="287856"/>
                </a:lnTo>
                <a:lnTo>
                  <a:pt x="1597523" y="298751"/>
                </a:lnTo>
                <a:lnTo>
                  <a:pt x="1550146" y="308943"/>
                </a:lnTo>
                <a:lnTo>
                  <a:pt x="1499007" y="318385"/>
                </a:lnTo>
                <a:lnTo>
                  <a:pt x="1444341" y="327032"/>
                </a:lnTo>
                <a:lnTo>
                  <a:pt x="1386381" y="334835"/>
                </a:lnTo>
                <a:lnTo>
                  <a:pt x="1325360" y="341749"/>
                </a:lnTo>
                <a:lnTo>
                  <a:pt x="1261512" y="347727"/>
                </a:lnTo>
                <a:lnTo>
                  <a:pt x="1195072" y="352723"/>
                </a:lnTo>
                <a:lnTo>
                  <a:pt x="1126271" y="356690"/>
                </a:lnTo>
                <a:lnTo>
                  <a:pt x="1055345" y="359581"/>
                </a:lnTo>
                <a:lnTo>
                  <a:pt x="982527" y="361350"/>
                </a:lnTo>
                <a:lnTo>
                  <a:pt x="908050" y="361950"/>
                </a:lnTo>
                <a:lnTo>
                  <a:pt x="833572" y="361350"/>
                </a:lnTo>
                <a:lnTo>
                  <a:pt x="760754" y="359581"/>
                </a:lnTo>
                <a:lnTo>
                  <a:pt x="689828" y="356690"/>
                </a:lnTo>
                <a:lnTo>
                  <a:pt x="621027" y="352723"/>
                </a:lnTo>
                <a:lnTo>
                  <a:pt x="554587" y="347727"/>
                </a:lnTo>
                <a:lnTo>
                  <a:pt x="490739" y="341749"/>
                </a:lnTo>
                <a:lnTo>
                  <a:pt x="429718" y="334835"/>
                </a:lnTo>
                <a:lnTo>
                  <a:pt x="371758" y="327032"/>
                </a:lnTo>
                <a:lnTo>
                  <a:pt x="317092" y="318385"/>
                </a:lnTo>
                <a:lnTo>
                  <a:pt x="265953" y="308943"/>
                </a:lnTo>
                <a:lnTo>
                  <a:pt x="218576" y="298751"/>
                </a:lnTo>
                <a:lnTo>
                  <a:pt x="175194" y="287856"/>
                </a:lnTo>
                <a:lnTo>
                  <a:pt x="136041" y="276304"/>
                </a:lnTo>
                <a:lnTo>
                  <a:pt x="71356" y="251418"/>
                </a:lnTo>
                <a:lnTo>
                  <a:pt x="26389" y="224465"/>
                </a:lnTo>
                <a:lnTo>
                  <a:pt x="0" y="180975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948293" y="5867095"/>
            <a:ext cx="609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用户管理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850" y="1333563"/>
            <a:ext cx="9168130" cy="370205"/>
          </a:xfrm>
          <a:custGeom>
            <a:avLst/>
            <a:gdLst/>
            <a:ahLst/>
            <a:cxnLst/>
            <a:rect l="l" t="t" r="r" b="b"/>
            <a:pathLst>
              <a:path w="9168130" h="370205">
                <a:moveTo>
                  <a:pt x="0" y="369887"/>
                </a:moveTo>
                <a:lnTo>
                  <a:pt x="9167876" y="369887"/>
                </a:lnTo>
                <a:lnTo>
                  <a:pt x="9167876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0575" y="1244600"/>
            <a:ext cx="942975" cy="307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0575" y="1244600"/>
            <a:ext cx="942975" cy="307975"/>
          </a:xfrm>
          <a:custGeom>
            <a:avLst/>
            <a:gdLst/>
            <a:ahLst/>
            <a:cxnLst/>
            <a:rect l="l" t="t" r="r" b="b"/>
            <a:pathLst>
              <a:path w="942975" h="307975">
                <a:moveTo>
                  <a:pt x="0" y="307975"/>
                </a:moveTo>
                <a:lnTo>
                  <a:pt x="942975" y="307975"/>
                </a:lnTo>
                <a:lnTo>
                  <a:pt x="94297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23257" y="1278890"/>
            <a:ext cx="7391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Microsoft JhengHei"/>
                <a:cs typeface="Microsoft JhengHei"/>
              </a:rPr>
              <a:t>风险决策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2744" y="1618488"/>
            <a:ext cx="1807463" cy="257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94788" y="1598675"/>
            <a:ext cx="1141476" cy="32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2076" y="1593850"/>
            <a:ext cx="1803400" cy="255904"/>
          </a:xfrm>
          <a:custGeom>
            <a:avLst/>
            <a:gdLst/>
            <a:ahLst/>
            <a:cxnLst/>
            <a:rect l="l" t="t" r="r" b="b"/>
            <a:pathLst>
              <a:path w="1803400" h="255905">
                <a:moveTo>
                  <a:pt x="1760727" y="0"/>
                </a:moveTo>
                <a:lnTo>
                  <a:pt x="42544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12978"/>
                </a:lnTo>
                <a:lnTo>
                  <a:pt x="3343" y="229558"/>
                </a:lnTo>
                <a:lnTo>
                  <a:pt x="12461" y="243125"/>
                </a:lnTo>
                <a:lnTo>
                  <a:pt x="25985" y="252287"/>
                </a:lnTo>
                <a:lnTo>
                  <a:pt x="42544" y="255650"/>
                </a:lnTo>
                <a:lnTo>
                  <a:pt x="1760727" y="255650"/>
                </a:lnTo>
                <a:lnTo>
                  <a:pt x="1777307" y="252287"/>
                </a:lnTo>
                <a:lnTo>
                  <a:pt x="1790874" y="243125"/>
                </a:lnTo>
                <a:lnTo>
                  <a:pt x="1800036" y="229558"/>
                </a:lnTo>
                <a:lnTo>
                  <a:pt x="1803400" y="212978"/>
                </a:lnTo>
                <a:lnTo>
                  <a:pt x="1803400" y="42545"/>
                </a:lnTo>
                <a:lnTo>
                  <a:pt x="1800036" y="25985"/>
                </a:lnTo>
                <a:lnTo>
                  <a:pt x="1790874" y="12461"/>
                </a:lnTo>
                <a:lnTo>
                  <a:pt x="1777307" y="3343"/>
                </a:lnTo>
                <a:lnTo>
                  <a:pt x="1760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63114" y="1610867"/>
            <a:ext cx="93980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信用风险分析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950" y="3709923"/>
            <a:ext cx="10377551" cy="1166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950" y="3709923"/>
            <a:ext cx="10377805" cy="1167130"/>
          </a:xfrm>
          <a:custGeom>
            <a:avLst/>
            <a:gdLst/>
            <a:ahLst/>
            <a:cxnLst/>
            <a:rect l="l" t="t" r="r" b="b"/>
            <a:pathLst>
              <a:path w="10377805" h="1167129">
                <a:moveTo>
                  <a:pt x="0" y="51562"/>
                </a:moveTo>
                <a:lnTo>
                  <a:pt x="4050" y="31503"/>
                </a:lnTo>
                <a:lnTo>
                  <a:pt x="15095" y="15112"/>
                </a:lnTo>
                <a:lnTo>
                  <a:pt x="31477" y="4056"/>
                </a:lnTo>
                <a:lnTo>
                  <a:pt x="51536" y="0"/>
                </a:lnTo>
                <a:lnTo>
                  <a:pt x="10325989" y="0"/>
                </a:lnTo>
                <a:lnTo>
                  <a:pt x="10346047" y="4056"/>
                </a:lnTo>
                <a:lnTo>
                  <a:pt x="10362438" y="15112"/>
                </a:lnTo>
                <a:lnTo>
                  <a:pt x="10373494" y="31503"/>
                </a:lnTo>
                <a:lnTo>
                  <a:pt x="10377551" y="51562"/>
                </a:lnTo>
                <a:lnTo>
                  <a:pt x="10377551" y="1115314"/>
                </a:lnTo>
                <a:lnTo>
                  <a:pt x="10373494" y="1135372"/>
                </a:lnTo>
                <a:lnTo>
                  <a:pt x="10362438" y="1151763"/>
                </a:lnTo>
                <a:lnTo>
                  <a:pt x="10346047" y="1162819"/>
                </a:lnTo>
                <a:lnTo>
                  <a:pt x="10325989" y="1166876"/>
                </a:lnTo>
                <a:lnTo>
                  <a:pt x="51536" y="1166876"/>
                </a:lnTo>
                <a:lnTo>
                  <a:pt x="31477" y="1162819"/>
                </a:lnTo>
                <a:lnTo>
                  <a:pt x="15095" y="1151763"/>
                </a:lnTo>
                <a:lnTo>
                  <a:pt x="4050" y="1135372"/>
                </a:lnTo>
                <a:lnTo>
                  <a:pt x="0" y="1115314"/>
                </a:lnTo>
                <a:lnTo>
                  <a:pt x="0" y="51562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3600" y="2198623"/>
            <a:ext cx="1930400" cy="1295400"/>
          </a:xfrm>
          <a:custGeom>
            <a:avLst/>
            <a:gdLst/>
            <a:ahLst/>
            <a:cxnLst/>
            <a:rect l="l" t="t" r="r" b="b"/>
            <a:pathLst>
              <a:path w="1930400" h="1295400">
                <a:moveTo>
                  <a:pt x="0" y="1295400"/>
                </a:moveTo>
                <a:lnTo>
                  <a:pt x="1930400" y="1295400"/>
                </a:lnTo>
                <a:lnTo>
                  <a:pt x="1930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73600" y="2198623"/>
            <a:ext cx="1930400" cy="1295400"/>
          </a:xfrm>
          <a:custGeom>
            <a:avLst/>
            <a:gdLst/>
            <a:ahLst/>
            <a:cxnLst/>
            <a:rect l="l" t="t" r="r" b="b"/>
            <a:pathLst>
              <a:path w="1930400" h="1295400">
                <a:moveTo>
                  <a:pt x="0" y="1295400"/>
                </a:moveTo>
                <a:lnTo>
                  <a:pt x="1930400" y="1295400"/>
                </a:lnTo>
                <a:lnTo>
                  <a:pt x="1930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73600" y="2198623"/>
            <a:ext cx="1930400" cy="12954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Arial Unicode MS"/>
                <a:cs typeface="Arial Unicode MS"/>
              </a:rPr>
              <a:t>执行与监控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16411" y="1917192"/>
            <a:ext cx="754379" cy="676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71276" y="2025395"/>
            <a:ext cx="643127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904601" y="1893951"/>
            <a:ext cx="752475" cy="673100"/>
          </a:xfrm>
          <a:custGeom>
            <a:avLst/>
            <a:gdLst/>
            <a:ahLst/>
            <a:cxnLst/>
            <a:rect l="l" t="t" r="r" b="b"/>
            <a:pathLst>
              <a:path w="752475" h="673100">
                <a:moveTo>
                  <a:pt x="0" y="673100"/>
                </a:moveTo>
                <a:lnTo>
                  <a:pt x="752475" y="673100"/>
                </a:lnTo>
                <a:lnTo>
                  <a:pt x="752475" y="0"/>
                </a:lnTo>
                <a:lnTo>
                  <a:pt x="0" y="0"/>
                </a:lnTo>
                <a:lnTo>
                  <a:pt x="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933176" y="3486911"/>
            <a:ext cx="755903" cy="672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88040" y="3592067"/>
            <a:ext cx="643127" cy="4876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22000" y="3462273"/>
            <a:ext cx="752475" cy="669925"/>
          </a:xfrm>
          <a:custGeom>
            <a:avLst/>
            <a:gdLst/>
            <a:ahLst/>
            <a:cxnLst/>
            <a:rect l="l" t="t" r="r" b="b"/>
            <a:pathLst>
              <a:path w="752475" h="669925">
                <a:moveTo>
                  <a:pt x="0" y="669925"/>
                </a:moveTo>
                <a:lnTo>
                  <a:pt x="752475" y="669925"/>
                </a:lnTo>
                <a:lnTo>
                  <a:pt x="752475" y="0"/>
                </a:lnTo>
                <a:lnTo>
                  <a:pt x="0" y="0"/>
                </a:lnTo>
                <a:lnTo>
                  <a:pt x="0" y="669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946892" y="4878323"/>
            <a:ext cx="755903" cy="675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003280" y="4985003"/>
            <a:ext cx="643127" cy="487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936351" y="4854638"/>
            <a:ext cx="752475" cy="671830"/>
          </a:xfrm>
          <a:custGeom>
            <a:avLst/>
            <a:gdLst/>
            <a:ahLst/>
            <a:cxnLst/>
            <a:rect l="l" t="t" r="r" b="b"/>
            <a:pathLst>
              <a:path w="752475" h="671829">
                <a:moveTo>
                  <a:pt x="0" y="671512"/>
                </a:moveTo>
                <a:lnTo>
                  <a:pt x="752475" y="671512"/>
                </a:lnTo>
                <a:lnTo>
                  <a:pt x="752475" y="0"/>
                </a:lnTo>
                <a:lnTo>
                  <a:pt x="0" y="0"/>
                </a:lnTo>
                <a:lnTo>
                  <a:pt x="0" y="671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710926" y="1219200"/>
            <a:ext cx="1176655" cy="51054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1040"/>
              </a:spcBef>
            </a:pPr>
            <a:r>
              <a:rPr dirty="0" sz="1200" b="1">
                <a:latin typeface="Microsoft JhengHei"/>
                <a:cs typeface="Microsoft JhengHei"/>
              </a:rPr>
              <a:t>首页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338455" marR="348615" indent="-17780">
              <a:lnSpc>
                <a:spcPts val="1300"/>
              </a:lnSpc>
            </a:pPr>
            <a:r>
              <a:rPr dirty="0" sz="1200" b="1">
                <a:latin typeface="Microsoft JhengHei"/>
                <a:cs typeface="Microsoft JhengHei"/>
              </a:rPr>
              <a:t>待办事  宜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355600" marR="334010" indent="-14604">
              <a:lnSpc>
                <a:spcPts val="1300"/>
              </a:lnSpc>
            </a:pPr>
            <a:r>
              <a:rPr dirty="0" sz="1200" b="1">
                <a:latin typeface="Microsoft JhengHei"/>
                <a:cs typeface="Microsoft JhengHei"/>
              </a:rPr>
              <a:t>今日提  醒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370205" marR="334010">
              <a:lnSpc>
                <a:spcPts val="1300"/>
              </a:lnSpc>
            </a:pPr>
            <a:r>
              <a:rPr dirty="0" sz="1200" b="1">
                <a:latin typeface="Microsoft JhengHei"/>
                <a:cs typeface="Microsoft JhengHei"/>
              </a:rPr>
              <a:t>统一查  询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8450" y="2514663"/>
            <a:ext cx="341312" cy="8302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98450" y="2514663"/>
            <a:ext cx="341630" cy="83058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just" marL="110489" marR="63500">
              <a:lnSpc>
                <a:spcPct val="100000"/>
              </a:lnSpc>
              <a:spcBef>
                <a:spcPts val="254"/>
              </a:spcBef>
            </a:pPr>
            <a:r>
              <a:rPr dirty="0" sz="1200" b="1">
                <a:latin typeface="Microsoft JhengHei"/>
                <a:cs typeface="Microsoft JhengHei"/>
              </a:rPr>
              <a:t>风  险  管  控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0512" y="3927411"/>
            <a:ext cx="719137" cy="646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0512" y="3927411"/>
            <a:ext cx="719455" cy="64643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just" marL="146685" marR="100965">
              <a:lnSpc>
                <a:spcPct val="100000"/>
              </a:lnSpc>
              <a:spcBef>
                <a:spcPts val="254"/>
              </a:spcBef>
            </a:pPr>
            <a:r>
              <a:rPr dirty="0" sz="1200" b="1">
                <a:latin typeface="Microsoft JhengHei"/>
                <a:cs typeface="Microsoft JhengHei"/>
              </a:rPr>
              <a:t>客户供  应商信  息收集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2800" y="2209800"/>
            <a:ext cx="3657600" cy="1295400"/>
          </a:xfrm>
          <a:custGeom>
            <a:avLst/>
            <a:gdLst/>
            <a:ahLst/>
            <a:cxnLst/>
            <a:rect l="l" t="t" r="r" b="b"/>
            <a:pathLst>
              <a:path w="3657600" h="1295400">
                <a:moveTo>
                  <a:pt x="0" y="1295400"/>
                </a:moveTo>
                <a:lnTo>
                  <a:pt x="3657600" y="1295400"/>
                </a:lnTo>
                <a:lnTo>
                  <a:pt x="3657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2800" y="2209800"/>
            <a:ext cx="3657600" cy="1295400"/>
          </a:xfrm>
          <a:custGeom>
            <a:avLst/>
            <a:gdLst/>
            <a:ahLst/>
            <a:cxnLst/>
            <a:rect l="l" t="t" r="r" b="b"/>
            <a:pathLst>
              <a:path w="3657600" h="1295400">
                <a:moveTo>
                  <a:pt x="0" y="1295400"/>
                </a:moveTo>
                <a:lnTo>
                  <a:pt x="3657600" y="1295400"/>
                </a:lnTo>
                <a:lnTo>
                  <a:pt x="3657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095880" y="2246376"/>
            <a:ext cx="109220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 Unicode MS"/>
                <a:cs typeface="Arial Unicode MS"/>
              </a:rPr>
              <a:t>信用评估与授信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37426" y="2171700"/>
            <a:ext cx="3561079" cy="1295400"/>
          </a:xfrm>
          <a:custGeom>
            <a:avLst/>
            <a:gdLst/>
            <a:ahLst/>
            <a:cxnLst/>
            <a:rect l="l" t="t" r="r" b="b"/>
            <a:pathLst>
              <a:path w="3561079" h="1295400">
                <a:moveTo>
                  <a:pt x="0" y="1295400"/>
                </a:moveTo>
                <a:lnTo>
                  <a:pt x="3560699" y="1295400"/>
                </a:lnTo>
                <a:lnTo>
                  <a:pt x="3560699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37426" y="2171700"/>
            <a:ext cx="3561079" cy="1295400"/>
          </a:xfrm>
          <a:custGeom>
            <a:avLst/>
            <a:gdLst/>
            <a:ahLst/>
            <a:cxnLst/>
            <a:rect l="l" t="t" r="r" b="b"/>
            <a:pathLst>
              <a:path w="3561079" h="1295400">
                <a:moveTo>
                  <a:pt x="0" y="1295400"/>
                </a:moveTo>
                <a:lnTo>
                  <a:pt x="3560699" y="1295400"/>
                </a:lnTo>
                <a:lnTo>
                  <a:pt x="3560699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147684" y="2208276"/>
            <a:ext cx="93980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 Unicode MS"/>
                <a:cs typeface="Arial Unicode MS"/>
              </a:rPr>
              <a:t>应收款与投保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03551" y="5800725"/>
            <a:ext cx="1812925" cy="357505"/>
          </a:xfrm>
          <a:custGeom>
            <a:avLst/>
            <a:gdLst/>
            <a:ahLst/>
            <a:cxnLst/>
            <a:rect l="l" t="t" r="r" b="b"/>
            <a:pathLst>
              <a:path w="1812925" h="357504">
                <a:moveTo>
                  <a:pt x="906399" y="0"/>
                </a:moveTo>
                <a:lnTo>
                  <a:pt x="832054" y="592"/>
                </a:lnTo>
                <a:lnTo>
                  <a:pt x="759365" y="2337"/>
                </a:lnTo>
                <a:lnTo>
                  <a:pt x="688566" y="5190"/>
                </a:lnTo>
                <a:lnTo>
                  <a:pt x="619890" y="9104"/>
                </a:lnTo>
                <a:lnTo>
                  <a:pt x="553569" y="14034"/>
                </a:lnTo>
                <a:lnTo>
                  <a:pt x="489837" y="19934"/>
                </a:lnTo>
                <a:lnTo>
                  <a:pt x="428927" y="26757"/>
                </a:lnTo>
                <a:lnTo>
                  <a:pt x="371072" y="34457"/>
                </a:lnTo>
                <a:lnTo>
                  <a:pt x="316506" y="42990"/>
                </a:lnTo>
                <a:lnTo>
                  <a:pt x="265461" y="52308"/>
                </a:lnTo>
                <a:lnTo>
                  <a:pt x="218171" y="62365"/>
                </a:lnTo>
                <a:lnTo>
                  <a:pt x="174869" y="73117"/>
                </a:lnTo>
                <a:lnTo>
                  <a:pt x="135788" y="84516"/>
                </a:lnTo>
                <a:lnTo>
                  <a:pt x="71223" y="109074"/>
                </a:lnTo>
                <a:lnTo>
                  <a:pt x="26339" y="135671"/>
                </a:lnTo>
                <a:lnTo>
                  <a:pt x="0" y="178587"/>
                </a:lnTo>
                <a:lnTo>
                  <a:pt x="3004" y="193235"/>
                </a:lnTo>
                <a:lnTo>
                  <a:pt x="46204" y="235039"/>
                </a:lnTo>
                <a:lnTo>
                  <a:pt x="101162" y="260665"/>
                </a:lnTo>
                <a:lnTo>
                  <a:pt x="174869" y="284067"/>
                </a:lnTo>
                <a:lnTo>
                  <a:pt x="218171" y="294819"/>
                </a:lnTo>
                <a:lnTo>
                  <a:pt x="265461" y="304877"/>
                </a:lnTo>
                <a:lnTo>
                  <a:pt x="316506" y="314196"/>
                </a:lnTo>
                <a:lnTo>
                  <a:pt x="371072" y="322728"/>
                </a:lnTo>
                <a:lnTo>
                  <a:pt x="428927" y="330429"/>
                </a:lnTo>
                <a:lnTo>
                  <a:pt x="489837" y="337253"/>
                </a:lnTo>
                <a:lnTo>
                  <a:pt x="553569" y="343152"/>
                </a:lnTo>
                <a:lnTo>
                  <a:pt x="619890" y="348082"/>
                </a:lnTo>
                <a:lnTo>
                  <a:pt x="688566" y="351997"/>
                </a:lnTo>
                <a:lnTo>
                  <a:pt x="759365" y="354850"/>
                </a:lnTo>
                <a:lnTo>
                  <a:pt x="832054" y="356595"/>
                </a:lnTo>
                <a:lnTo>
                  <a:pt x="906399" y="357187"/>
                </a:lnTo>
                <a:lnTo>
                  <a:pt x="980744" y="356595"/>
                </a:lnTo>
                <a:lnTo>
                  <a:pt x="1053435" y="354850"/>
                </a:lnTo>
                <a:lnTo>
                  <a:pt x="1124239" y="351997"/>
                </a:lnTo>
                <a:lnTo>
                  <a:pt x="1192921" y="348082"/>
                </a:lnTo>
                <a:lnTo>
                  <a:pt x="1259248" y="343152"/>
                </a:lnTo>
                <a:lnTo>
                  <a:pt x="1322988" y="337253"/>
                </a:lnTo>
                <a:lnTo>
                  <a:pt x="1383906" y="330429"/>
                </a:lnTo>
                <a:lnTo>
                  <a:pt x="1441770" y="322728"/>
                </a:lnTo>
                <a:lnTo>
                  <a:pt x="1496345" y="314196"/>
                </a:lnTo>
                <a:lnTo>
                  <a:pt x="1547399" y="304877"/>
                </a:lnTo>
                <a:lnTo>
                  <a:pt x="1594699" y="294819"/>
                </a:lnTo>
                <a:lnTo>
                  <a:pt x="1638010" y="284067"/>
                </a:lnTo>
                <a:lnTo>
                  <a:pt x="1677100" y="272667"/>
                </a:lnTo>
                <a:lnTo>
                  <a:pt x="1741681" y="248107"/>
                </a:lnTo>
                <a:lnTo>
                  <a:pt x="1786577" y="221507"/>
                </a:lnTo>
                <a:lnTo>
                  <a:pt x="1812925" y="178587"/>
                </a:lnTo>
                <a:lnTo>
                  <a:pt x="1809919" y="163940"/>
                </a:lnTo>
                <a:lnTo>
                  <a:pt x="1766707" y="122141"/>
                </a:lnTo>
                <a:lnTo>
                  <a:pt x="1711735" y="96517"/>
                </a:lnTo>
                <a:lnTo>
                  <a:pt x="1638010" y="73117"/>
                </a:lnTo>
                <a:lnTo>
                  <a:pt x="1594699" y="62365"/>
                </a:lnTo>
                <a:lnTo>
                  <a:pt x="1547399" y="52308"/>
                </a:lnTo>
                <a:lnTo>
                  <a:pt x="1496345" y="42990"/>
                </a:lnTo>
                <a:lnTo>
                  <a:pt x="1441770" y="34457"/>
                </a:lnTo>
                <a:lnTo>
                  <a:pt x="1383906" y="26757"/>
                </a:lnTo>
                <a:lnTo>
                  <a:pt x="1322988" y="19934"/>
                </a:lnTo>
                <a:lnTo>
                  <a:pt x="1259248" y="14034"/>
                </a:lnTo>
                <a:lnTo>
                  <a:pt x="1192921" y="9104"/>
                </a:lnTo>
                <a:lnTo>
                  <a:pt x="1124239" y="5190"/>
                </a:lnTo>
                <a:lnTo>
                  <a:pt x="1053435" y="2337"/>
                </a:lnTo>
                <a:lnTo>
                  <a:pt x="980744" y="592"/>
                </a:lnTo>
                <a:lnTo>
                  <a:pt x="90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03551" y="5800725"/>
            <a:ext cx="1812925" cy="357505"/>
          </a:xfrm>
          <a:custGeom>
            <a:avLst/>
            <a:gdLst/>
            <a:ahLst/>
            <a:cxnLst/>
            <a:rect l="l" t="t" r="r" b="b"/>
            <a:pathLst>
              <a:path w="1812925" h="357504">
                <a:moveTo>
                  <a:pt x="0" y="178587"/>
                </a:moveTo>
                <a:lnTo>
                  <a:pt x="26339" y="135671"/>
                </a:lnTo>
                <a:lnTo>
                  <a:pt x="71223" y="109074"/>
                </a:lnTo>
                <a:lnTo>
                  <a:pt x="135788" y="84516"/>
                </a:lnTo>
                <a:lnTo>
                  <a:pt x="174869" y="73117"/>
                </a:lnTo>
                <a:lnTo>
                  <a:pt x="218171" y="62365"/>
                </a:lnTo>
                <a:lnTo>
                  <a:pt x="265461" y="52308"/>
                </a:lnTo>
                <a:lnTo>
                  <a:pt x="316506" y="42990"/>
                </a:lnTo>
                <a:lnTo>
                  <a:pt x="371072" y="34457"/>
                </a:lnTo>
                <a:lnTo>
                  <a:pt x="428927" y="26757"/>
                </a:lnTo>
                <a:lnTo>
                  <a:pt x="489837" y="19934"/>
                </a:lnTo>
                <a:lnTo>
                  <a:pt x="553569" y="14034"/>
                </a:lnTo>
                <a:lnTo>
                  <a:pt x="619890" y="9104"/>
                </a:lnTo>
                <a:lnTo>
                  <a:pt x="688566" y="5190"/>
                </a:lnTo>
                <a:lnTo>
                  <a:pt x="759365" y="2337"/>
                </a:lnTo>
                <a:lnTo>
                  <a:pt x="832054" y="592"/>
                </a:lnTo>
                <a:lnTo>
                  <a:pt x="906399" y="0"/>
                </a:lnTo>
                <a:lnTo>
                  <a:pt x="980744" y="592"/>
                </a:lnTo>
                <a:lnTo>
                  <a:pt x="1053435" y="2337"/>
                </a:lnTo>
                <a:lnTo>
                  <a:pt x="1124239" y="5190"/>
                </a:lnTo>
                <a:lnTo>
                  <a:pt x="1192921" y="9104"/>
                </a:lnTo>
                <a:lnTo>
                  <a:pt x="1259248" y="14034"/>
                </a:lnTo>
                <a:lnTo>
                  <a:pt x="1322988" y="19934"/>
                </a:lnTo>
                <a:lnTo>
                  <a:pt x="1383906" y="26757"/>
                </a:lnTo>
                <a:lnTo>
                  <a:pt x="1441770" y="34457"/>
                </a:lnTo>
                <a:lnTo>
                  <a:pt x="1496345" y="42990"/>
                </a:lnTo>
                <a:lnTo>
                  <a:pt x="1547399" y="52308"/>
                </a:lnTo>
                <a:lnTo>
                  <a:pt x="1594699" y="62365"/>
                </a:lnTo>
                <a:lnTo>
                  <a:pt x="1638010" y="73117"/>
                </a:lnTo>
                <a:lnTo>
                  <a:pt x="1677100" y="84516"/>
                </a:lnTo>
                <a:lnTo>
                  <a:pt x="1741681" y="109074"/>
                </a:lnTo>
                <a:lnTo>
                  <a:pt x="1786577" y="135671"/>
                </a:lnTo>
                <a:lnTo>
                  <a:pt x="1812925" y="178587"/>
                </a:lnTo>
                <a:lnTo>
                  <a:pt x="1809919" y="193235"/>
                </a:lnTo>
                <a:lnTo>
                  <a:pt x="1766707" y="235039"/>
                </a:lnTo>
                <a:lnTo>
                  <a:pt x="1711735" y="260665"/>
                </a:lnTo>
                <a:lnTo>
                  <a:pt x="1638010" y="284067"/>
                </a:lnTo>
                <a:lnTo>
                  <a:pt x="1594699" y="294819"/>
                </a:lnTo>
                <a:lnTo>
                  <a:pt x="1547399" y="304877"/>
                </a:lnTo>
                <a:lnTo>
                  <a:pt x="1496345" y="314196"/>
                </a:lnTo>
                <a:lnTo>
                  <a:pt x="1441770" y="322728"/>
                </a:lnTo>
                <a:lnTo>
                  <a:pt x="1383906" y="330429"/>
                </a:lnTo>
                <a:lnTo>
                  <a:pt x="1322988" y="337253"/>
                </a:lnTo>
                <a:lnTo>
                  <a:pt x="1259248" y="343152"/>
                </a:lnTo>
                <a:lnTo>
                  <a:pt x="1192921" y="348082"/>
                </a:lnTo>
                <a:lnTo>
                  <a:pt x="1124239" y="351997"/>
                </a:lnTo>
                <a:lnTo>
                  <a:pt x="1053435" y="354850"/>
                </a:lnTo>
                <a:lnTo>
                  <a:pt x="980744" y="356595"/>
                </a:lnTo>
                <a:lnTo>
                  <a:pt x="906399" y="357187"/>
                </a:lnTo>
                <a:lnTo>
                  <a:pt x="832054" y="356595"/>
                </a:lnTo>
                <a:lnTo>
                  <a:pt x="759365" y="354850"/>
                </a:lnTo>
                <a:lnTo>
                  <a:pt x="688566" y="351997"/>
                </a:lnTo>
                <a:lnTo>
                  <a:pt x="619890" y="348082"/>
                </a:lnTo>
                <a:lnTo>
                  <a:pt x="553569" y="343152"/>
                </a:lnTo>
                <a:lnTo>
                  <a:pt x="489837" y="337253"/>
                </a:lnTo>
                <a:lnTo>
                  <a:pt x="428927" y="330429"/>
                </a:lnTo>
                <a:lnTo>
                  <a:pt x="371072" y="322728"/>
                </a:lnTo>
                <a:lnTo>
                  <a:pt x="316506" y="314196"/>
                </a:lnTo>
                <a:lnTo>
                  <a:pt x="265461" y="304877"/>
                </a:lnTo>
                <a:lnTo>
                  <a:pt x="218171" y="294819"/>
                </a:lnTo>
                <a:lnTo>
                  <a:pt x="174869" y="284067"/>
                </a:lnTo>
                <a:lnTo>
                  <a:pt x="135788" y="272667"/>
                </a:lnTo>
                <a:lnTo>
                  <a:pt x="71223" y="248107"/>
                </a:lnTo>
                <a:lnTo>
                  <a:pt x="26339" y="221507"/>
                </a:lnTo>
                <a:lnTo>
                  <a:pt x="0" y="178587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105023" y="5869533"/>
            <a:ext cx="609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代码管理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13500" y="5815012"/>
            <a:ext cx="1816100" cy="357505"/>
          </a:xfrm>
          <a:custGeom>
            <a:avLst/>
            <a:gdLst/>
            <a:ahLst/>
            <a:cxnLst/>
            <a:rect l="l" t="t" r="r" b="b"/>
            <a:pathLst>
              <a:path w="1816100" h="357504">
                <a:moveTo>
                  <a:pt x="908050" y="0"/>
                </a:moveTo>
                <a:lnTo>
                  <a:pt x="833572" y="592"/>
                </a:lnTo>
                <a:lnTo>
                  <a:pt x="760754" y="2337"/>
                </a:lnTo>
                <a:lnTo>
                  <a:pt x="689828" y="5190"/>
                </a:lnTo>
                <a:lnTo>
                  <a:pt x="621027" y="9104"/>
                </a:lnTo>
                <a:lnTo>
                  <a:pt x="554587" y="14034"/>
                </a:lnTo>
                <a:lnTo>
                  <a:pt x="490739" y="19934"/>
                </a:lnTo>
                <a:lnTo>
                  <a:pt x="429718" y="26757"/>
                </a:lnTo>
                <a:lnTo>
                  <a:pt x="371758" y="34458"/>
                </a:lnTo>
                <a:lnTo>
                  <a:pt x="317092" y="42991"/>
                </a:lnTo>
                <a:lnTo>
                  <a:pt x="265953" y="52309"/>
                </a:lnTo>
                <a:lnTo>
                  <a:pt x="218576" y="62367"/>
                </a:lnTo>
                <a:lnTo>
                  <a:pt x="175194" y="73119"/>
                </a:lnTo>
                <a:lnTo>
                  <a:pt x="136041" y="84519"/>
                </a:lnTo>
                <a:lnTo>
                  <a:pt x="71356" y="109079"/>
                </a:lnTo>
                <a:lnTo>
                  <a:pt x="26389" y="135679"/>
                </a:lnTo>
                <a:lnTo>
                  <a:pt x="0" y="178600"/>
                </a:lnTo>
                <a:lnTo>
                  <a:pt x="3010" y="193246"/>
                </a:lnTo>
                <a:lnTo>
                  <a:pt x="46290" y="235046"/>
                </a:lnTo>
                <a:lnTo>
                  <a:pt x="101350" y="260670"/>
                </a:lnTo>
                <a:lnTo>
                  <a:pt x="175194" y="284070"/>
                </a:lnTo>
                <a:lnTo>
                  <a:pt x="218576" y="294821"/>
                </a:lnTo>
                <a:lnTo>
                  <a:pt x="265953" y="304879"/>
                </a:lnTo>
                <a:lnTo>
                  <a:pt x="317092" y="314197"/>
                </a:lnTo>
                <a:lnTo>
                  <a:pt x="371758" y="322729"/>
                </a:lnTo>
                <a:lnTo>
                  <a:pt x="429718" y="330430"/>
                </a:lnTo>
                <a:lnTo>
                  <a:pt x="490739" y="337253"/>
                </a:lnTo>
                <a:lnTo>
                  <a:pt x="554587" y="343152"/>
                </a:lnTo>
                <a:lnTo>
                  <a:pt x="621027" y="348082"/>
                </a:lnTo>
                <a:lnTo>
                  <a:pt x="689828" y="351997"/>
                </a:lnTo>
                <a:lnTo>
                  <a:pt x="760754" y="354850"/>
                </a:lnTo>
                <a:lnTo>
                  <a:pt x="833572" y="356595"/>
                </a:lnTo>
                <a:lnTo>
                  <a:pt x="908050" y="357187"/>
                </a:lnTo>
                <a:lnTo>
                  <a:pt x="982527" y="356595"/>
                </a:lnTo>
                <a:lnTo>
                  <a:pt x="1055345" y="354850"/>
                </a:lnTo>
                <a:lnTo>
                  <a:pt x="1126271" y="351997"/>
                </a:lnTo>
                <a:lnTo>
                  <a:pt x="1195072" y="348082"/>
                </a:lnTo>
                <a:lnTo>
                  <a:pt x="1261512" y="343152"/>
                </a:lnTo>
                <a:lnTo>
                  <a:pt x="1325360" y="337253"/>
                </a:lnTo>
                <a:lnTo>
                  <a:pt x="1386381" y="330430"/>
                </a:lnTo>
                <a:lnTo>
                  <a:pt x="1444341" y="322729"/>
                </a:lnTo>
                <a:lnTo>
                  <a:pt x="1499007" y="314197"/>
                </a:lnTo>
                <a:lnTo>
                  <a:pt x="1550146" y="304879"/>
                </a:lnTo>
                <a:lnTo>
                  <a:pt x="1597523" y="294821"/>
                </a:lnTo>
                <a:lnTo>
                  <a:pt x="1640905" y="284070"/>
                </a:lnTo>
                <a:lnTo>
                  <a:pt x="1680058" y="272671"/>
                </a:lnTo>
                <a:lnTo>
                  <a:pt x="1744743" y="248113"/>
                </a:lnTo>
                <a:lnTo>
                  <a:pt x="1789710" y="221515"/>
                </a:lnTo>
                <a:lnTo>
                  <a:pt x="1816100" y="178600"/>
                </a:lnTo>
                <a:lnTo>
                  <a:pt x="1813089" y="163951"/>
                </a:lnTo>
                <a:lnTo>
                  <a:pt x="1769809" y="122147"/>
                </a:lnTo>
                <a:lnTo>
                  <a:pt x="1714749" y="96521"/>
                </a:lnTo>
                <a:lnTo>
                  <a:pt x="1640905" y="73119"/>
                </a:lnTo>
                <a:lnTo>
                  <a:pt x="1597523" y="62367"/>
                </a:lnTo>
                <a:lnTo>
                  <a:pt x="1550146" y="52309"/>
                </a:lnTo>
                <a:lnTo>
                  <a:pt x="1499007" y="42991"/>
                </a:lnTo>
                <a:lnTo>
                  <a:pt x="1444341" y="34458"/>
                </a:lnTo>
                <a:lnTo>
                  <a:pt x="1386381" y="26757"/>
                </a:lnTo>
                <a:lnTo>
                  <a:pt x="1325360" y="19934"/>
                </a:lnTo>
                <a:lnTo>
                  <a:pt x="1261512" y="14034"/>
                </a:lnTo>
                <a:lnTo>
                  <a:pt x="1195072" y="9104"/>
                </a:lnTo>
                <a:lnTo>
                  <a:pt x="1126271" y="5190"/>
                </a:lnTo>
                <a:lnTo>
                  <a:pt x="1055345" y="2337"/>
                </a:lnTo>
                <a:lnTo>
                  <a:pt x="982527" y="592"/>
                </a:lnTo>
                <a:lnTo>
                  <a:pt x="908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13500" y="5815012"/>
            <a:ext cx="1816100" cy="357505"/>
          </a:xfrm>
          <a:custGeom>
            <a:avLst/>
            <a:gdLst/>
            <a:ahLst/>
            <a:cxnLst/>
            <a:rect l="l" t="t" r="r" b="b"/>
            <a:pathLst>
              <a:path w="1816100" h="357504">
                <a:moveTo>
                  <a:pt x="0" y="178600"/>
                </a:moveTo>
                <a:lnTo>
                  <a:pt x="26389" y="135679"/>
                </a:lnTo>
                <a:lnTo>
                  <a:pt x="71356" y="109079"/>
                </a:lnTo>
                <a:lnTo>
                  <a:pt x="136041" y="84519"/>
                </a:lnTo>
                <a:lnTo>
                  <a:pt x="175194" y="73119"/>
                </a:lnTo>
                <a:lnTo>
                  <a:pt x="218576" y="62367"/>
                </a:lnTo>
                <a:lnTo>
                  <a:pt x="265953" y="52309"/>
                </a:lnTo>
                <a:lnTo>
                  <a:pt x="317092" y="42991"/>
                </a:lnTo>
                <a:lnTo>
                  <a:pt x="371758" y="34458"/>
                </a:lnTo>
                <a:lnTo>
                  <a:pt x="429718" y="26757"/>
                </a:lnTo>
                <a:lnTo>
                  <a:pt x="490739" y="19934"/>
                </a:lnTo>
                <a:lnTo>
                  <a:pt x="554587" y="14034"/>
                </a:lnTo>
                <a:lnTo>
                  <a:pt x="621027" y="9104"/>
                </a:lnTo>
                <a:lnTo>
                  <a:pt x="689828" y="5190"/>
                </a:lnTo>
                <a:lnTo>
                  <a:pt x="760754" y="2337"/>
                </a:lnTo>
                <a:lnTo>
                  <a:pt x="833572" y="592"/>
                </a:lnTo>
                <a:lnTo>
                  <a:pt x="908050" y="0"/>
                </a:lnTo>
                <a:lnTo>
                  <a:pt x="982527" y="592"/>
                </a:lnTo>
                <a:lnTo>
                  <a:pt x="1055345" y="2337"/>
                </a:lnTo>
                <a:lnTo>
                  <a:pt x="1126271" y="5190"/>
                </a:lnTo>
                <a:lnTo>
                  <a:pt x="1195072" y="9104"/>
                </a:lnTo>
                <a:lnTo>
                  <a:pt x="1261512" y="14034"/>
                </a:lnTo>
                <a:lnTo>
                  <a:pt x="1325360" y="19934"/>
                </a:lnTo>
                <a:lnTo>
                  <a:pt x="1386381" y="26757"/>
                </a:lnTo>
                <a:lnTo>
                  <a:pt x="1444341" y="34458"/>
                </a:lnTo>
                <a:lnTo>
                  <a:pt x="1499007" y="42991"/>
                </a:lnTo>
                <a:lnTo>
                  <a:pt x="1550146" y="52309"/>
                </a:lnTo>
                <a:lnTo>
                  <a:pt x="1597523" y="62367"/>
                </a:lnTo>
                <a:lnTo>
                  <a:pt x="1640905" y="73119"/>
                </a:lnTo>
                <a:lnTo>
                  <a:pt x="1680058" y="84519"/>
                </a:lnTo>
                <a:lnTo>
                  <a:pt x="1744743" y="109079"/>
                </a:lnTo>
                <a:lnTo>
                  <a:pt x="1789710" y="135679"/>
                </a:lnTo>
                <a:lnTo>
                  <a:pt x="1816100" y="178600"/>
                </a:lnTo>
                <a:lnTo>
                  <a:pt x="1813089" y="193246"/>
                </a:lnTo>
                <a:lnTo>
                  <a:pt x="1769809" y="235046"/>
                </a:lnTo>
                <a:lnTo>
                  <a:pt x="1714749" y="260670"/>
                </a:lnTo>
                <a:lnTo>
                  <a:pt x="1640905" y="284070"/>
                </a:lnTo>
                <a:lnTo>
                  <a:pt x="1597523" y="294821"/>
                </a:lnTo>
                <a:lnTo>
                  <a:pt x="1550146" y="304879"/>
                </a:lnTo>
                <a:lnTo>
                  <a:pt x="1499007" y="314197"/>
                </a:lnTo>
                <a:lnTo>
                  <a:pt x="1444341" y="322729"/>
                </a:lnTo>
                <a:lnTo>
                  <a:pt x="1386381" y="330430"/>
                </a:lnTo>
                <a:lnTo>
                  <a:pt x="1325360" y="337253"/>
                </a:lnTo>
                <a:lnTo>
                  <a:pt x="1261512" y="343152"/>
                </a:lnTo>
                <a:lnTo>
                  <a:pt x="1195072" y="348082"/>
                </a:lnTo>
                <a:lnTo>
                  <a:pt x="1126271" y="351997"/>
                </a:lnTo>
                <a:lnTo>
                  <a:pt x="1055345" y="354850"/>
                </a:lnTo>
                <a:lnTo>
                  <a:pt x="982527" y="356595"/>
                </a:lnTo>
                <a:lnTo>
                  <a:pt x="908050" y="357187"/>
                </a:lnTo>
                <a:lnTo>
                  <a:pt x="833572" y="356595"/>
                </a:lnTo>
                <a:lnTo>
                  <a:pt x="760754" y="354850"/>
                </a:lnTo>
                <a:lnTo>
                  <a:pt x="689828" y="351997"/>
                </a:lnTo>
                <a:lnTo>
                  <a:pt x="621027" y="348082"/>
                </a:lnTo>
                <a:lnTo>
                  <a:pt x="554587" y="343152"/>
                </a:lnTo>
                <a:lnTo>
                  <a:pt x="490739" y="337253"/>
                </a:lnTo>
                <a:lnTo>
                  <a:pt x="429718" y="330430"/>
                </a:lnTo>
                <a:lnTo>
                  <a:pt x="371758" y="322729"/>
                </a:lnTo>
                <a:lnTo>
                  <a:pt x="317092" y="314197"/>
                </a:lnTo>
                <a:lnTo>
                  <a:pt x="265953" y="304879"/>
                </a:lnTo>
                <a:lnTo>
                  <a:pt x="218576" y="294821"/>
                </a:lnTo>
                <a:lnTo>
                  <a:pt x="175194" y="284070"/>
                </a:lnTo>
                <a:lnTo>
                  <a:pt x="136041" y="272671"/>
                </a:lnTo>
                <a:lnTo>
                  <a:pt x="71356" y="248113"/>
                </a:lnTo>
                <a:lnTo>
                  <a:pt x="26389" y="221515"/>
                </a:lnTo>
                <a:lnTo>
                  <a:pt x="0" y="17860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941184" y="5893003"/>
            <a:ext cx="762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 b="1">
                <a:latin typeface="Microsoft JhengHei"/>
                <a:cs typeface="Microsoft JhengHei"/>
              </a:rPr>
              <a:t>主数据管理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8864" y="2061590"/>
            <a:ext cx="58674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Arial Unicode MS"/>
                <a:cs typeface="Arial Unicode MS"/>
              </a:rPr>
              <a:t>事前管理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96915" y="2061590"/>
            <a:ext cx="58674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Arial Unicode MS"/>
                <a:cs typeface="Arial Unicode MS"/>
              </a:rPr>
              <a:t>事中管理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43696" y="2061590"/>
            <a:ext cx="58674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Arial Unicode MS"/>
                <a:cs typeface="Arial Unicode MS"/>
              </a:rPr>
              <a:t>事后管理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9452" y="2959607"/>
            <a:ext cx="1402080" cy="2941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02791" y="2983992"/>
            <a:ext cx="1328928" cy="2697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42975" y="2940050"/>
            <a:ext cx="1389380" cy="282575"/>
          </a:xfrm>
          <a:custGeom>
            <a:avLst/>
            <a:gdLst/>
            <a:ahLst/>
            <a:cxnLst/>
            <a:rect l="l" t="t" r="r" b="b"/>
            <a:pathLst>
              <a:path w="1389380" h="282575">
                <a:moveTo>
                  <a:pt x="0" y="282575"/>
                </a:moveTo>
                <a:lnTo>
                  <a:pt x="1389126" y="282575"/>
                </a:lnTo>
                <a:lnTo>
                  <a:pt x="1389126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42975" y="2940050"/>
            <a:ext cx="138938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355"/>
              </a:spcBef>
            </a:pPr>
            <a:r>
              <a:rPr dirty="0" sz="1000" spc="-5">
                <a:latin typeface="Arial Unicode MS"/>
                <a:cs typeface="Arial Unicode MS"/>
              </a:rPr>
              <a:t>信用额度与期限管理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75360" y="2560320"/>
            <a:ext cx="1136904" cy="3413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22603" y="2607564"/>
            <a:ext cx="1075944" cy="2697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68375" y="2541587"/>
            <a:ext cx="1125855" cy="328930"/>
          </a:xfrm>
          <a:custGeom>
            <a:avLst/>
            <a:gdLst/>
            <a:ahLst/>
            <a:cxnLst/>
            <a:rect l="l" t="t" r="r" b="b"/>
            <a:pathLst>
              <a:path w="1125855" h="328930">
                <a:moveTo>
                  <a:pt x="0" y="328612"/>
                </a:moveTo>
                <a:lnTo>
                  <a:pt x="1125537" y="328612"/>
                </a:lnTo>
                <a:lnTo>
                  <a:pt x="1125537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68375" y="2541587"/>
            <a:ext cx="1125855" cy="3289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35"/>
              </a:spcBef>
            </a:pPr>
            <a:r>
              <a:rPr dirty="0" sz="1000" spc="-5">
                <a:latin typeface="Arial Unicode MS"/>
                <a:cs typeface="Arial Unicode MS"/>
              </a:rPr>
              <a:t>授信申请与审批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29555" y="2642616"/>
            <a:ext cx="1644396" cy="3185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29784" y="2679192"/>
            <a:ext cx="1075943" cy="2697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22825" y="2624201"/>
            <a:ext cx="1631950" cy="304800"/>
          </a:xfrm>
          <a:custGeom>
            <a:avLst/>
            <a:gdLst/>
            <a:ahLst/>
            <a:cxnLst/>
            <a:rect l="l" t="t" r="r" b="b"/>
            <a:pathLst>
              <a:path w="1631950" h="304800">
                <a:moveTo>
                  <a:pt x="0" y="304800"/>
                </a:moveTo>
                <a:lnTo>
                  <a:pt x="1631950" y="304800"/>
                </a:lnTo>
                <a:lnTo>
                  <a:pt x="16319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822825" y="2624201"/>
            <a:ext cx="163195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440"/>
              </a:spcBef>
            </a:pPr>
            <a:r>
              <a:rPr dirty="0" sz="1000" spc="-5">
                <a:latin typeface="Arial Unicode MS"/>
                <a:cs typeface="Arial Unicode MS"/>
              </a:rPr>
              <a:t>放货监控与预警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27392" y="2546604"/>
            <a:ext cx="1144524" cy="3291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05700" y="2587751"/>
            <a:ext cx="822959" cy="2697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21550" y="2527300"/>
            <a:ext cx="1132205" cy="317500"/>
          </a:xfrm>
          <a:custGeom>
            <a:avLst/>
            <a:gdLst/>
            <a:ahLst/>
            <a:cxnLst/>
            <a:rect l="l" t="t" r="r" b="b"/>
            <a:pathLst>
              <a:path w="1132204" h="317500">
                <a:moveTo>
                  <a:pt x="0" y="317500"/>
                </a:moveTo>
                <a:lnTo>
                  <a:pt x="1131887" y="317500"/>
                </a:lnTo>
                <a:lnTo>
                  <a:pt x="1131887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321550" y="2527300"/>
            <a:ext cx="113220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495"/>
              </a:spcBef>
            </a:pPr>
            <a:r>
              <a:rPr dirty="0" sz="1000" spc="-10">
                <a:latin typeface="Arial Unicode MS"/>
                <a:cs typeface="Arial Unicode MS"/>
              </a:rPr>
              <a:t>应收款管理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38400" y="3810000"/>
            <a:ext cx="6908800" cy="990600"/>
          </a:xfrm>
          <a:custGeom>
            <a:avLst/>
            <a:gdLst/>
            <a:ahLst/>
            <a:cxnLst/>
            <a:rect l="l" t="t" r="r" b="b"/>
            <a:pathLst>
              <a:path w="6908800" h="990600">
                <a:moveTo>
                  <a:pt x="0" y="990600"/>
                </a:moveTo>
                <a:lnTo>
                  <a:pt x="6908800" y="990600"/>
                </a:lnTo>
                <a:lnTo>
                  <a:pt x="6908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38400" y="3810000"/>
            <a:ext cx="6908800" cy="990600"/>
          </a:xfrm>
          <a:custGeom>
            <a:avLst/>
            <a:gdLst/>
            <a:ahLst/>
            <a:cxnLst/>
            <a:rect l="l" t="t" r="r" b="b"/>
            <a:pathLst>
              <a:path w="6908800" h="990600">
                <a:moveTo>
                  <a:pt x="0" y="990600"/>
                </a:moveTo>
                <a:lnTo>
                  <a:pt x="6908800" y="990600"/>
                </a:lnTo>
                <a:lnTo>
                  <a:pt x="6908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438400" y="3810000"/>
            <a:ext cx="6908800" cy="9906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100">
                <a:latin typeface="Arial Unicode MS"/>
                <a:cs typeface="Arial Unicode MS"/>
              </a:rPr>
              <a:t>客户信息收集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69987" y="3810000"/>
            <a:ext cx="1127125" cy="990600"/>
          </a:xfrm>
          <a:prstGeom prst="rect">
            <a:avLst/>
          </a:prstGeom>
          <a:solidFill>
            <a:srgbClr val="DEEBF7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dirty="0" sz="1100">
                <a:latin typeface="Arial Unicode MS"/>
                <a:cs typeface="Arial Unicode MS"/>
              </a:rPr>
              <a:t>客户主数据管理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71462" y="4987925"/>
            <a:ext cx="10363263" cy="381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57727" y="4300728"/>
            <a:ext cx="2125979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72255" y="4337303"/>
            <a:ext cx="1328927" cy="2697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51251" y="4281423"/>
            <a:ext cx="2113280" cy="307975"/>
          </a:xfrm>
          <a:custGeom>
            <a:avLst/>
            <a:gdLst/>
            <a:ahLst/>
            <a:cxnLst/>
            <a:rect l="l" t="t" r="r" b="b"/>
            <a:pathLst>
              <a:path w="2113279" h="307975">
                <a:moveTo>
                  <a:pt x="0" y="307975"/>
                </a:moveTo>
                <a:lnTo>
                  <a:pt x="2112899" y="307975"/>
                </a:lnTo>
                <a:lnTo>
                  <a:pt x="2112899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151251" y="4281423"/>
            <a:ext cx="2113280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455"/>
              </a:spcBef>
            </a:pPr>
            <a:r>
              <a:rPr dirty="0" sz="1000" spc="-5">
                <a:latin typeface="Arial Unicode MS"/>
                <a:cs typeface="Arial Unicode MS"/>
              </a:rPr>
              <a:t>客户供应商档案管理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29071" y="1586483"/>
            <a:ext cx="1805939" cy="2575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81115" y="1568196"/>
            <a:ext cx="1141476" cy="3230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18150" y="1562100"/>
            <a:ext cx="1803400" cy="255904"/>
          </a:xfrm>
          <a:custGeom>
            <a:avLst/>
            <a:gdLst/>
            <a:ahLst/>
            <a:cxnLst/>
            <a:rect l="l" t="t" r="r" b="b"/>
            <a:pathLst>
              <a:path w="1803400" h="255905">
                <a:moveTo>
                  <a:pt x="1760854" y="0"/>
                </a:moveTo>
                <a:lnTo>
                  <a:pt x="42545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12978"/>
                </a:lnTo>
                <a:lnTo>
                  <a:pt x="3343" y="229558"/>
                </a:lnTo>
                <a:lnTo>
                  <a:pt x="12461" y="243125"/>
                </a:lnTo>
                <a:lnTo>
                  <a:pt x="25985" y="252287"/>
                </a:lnTo>
                <a:lnTo>
                  <a:pt x="42545" y="255650"/>
                </a:lnTo>
                <a:lnTo>
                  <a:pt x="1760854" y="255650"/>
                </a:lnTo>
                <a:lnTo>
                  <a:pt x="1777414" y="252287"/>
                </a:lnTo>
                <a:lnTo>
                  <a:pt x="1790938" y="243125"/>
                </a:lnTo>
                <a:lnTo>
                  <a:pt x="1800056" y="229558"/>
                </a:lnTo>
                <a:lnTo>
                  <a:pt x="1803400" y="212978"/>
                </a:lnTo>
                <a:lnTo>
                  <a:pt x="1803400" y="42545"/>
                </a:lnTo>
                <a:lnTo>
                  <a:pt x="1800056" y="25985"/>
                </a:lnTo>
                <a:lnTo>
                  <a:pt x="1790938" y="12461"/>
                </a:lnTo>
                <a:lnTo>
                  <a:pt x="1777414" y="3343"/>
                </a:lnTo>
                <a:lnTo>
                  <a:pt x="1760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949822" y="1579117"/>
            <a:ext cx="93980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Microsoft JhengHei"/>
                <a:cs typeface="Microsoft JhengHei"/>
              </a:rPr>
              <a:t>信用风险报表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信用系统应用架构</a:t>
            </a:r>
          </a:p>
        </p:txBody>
      </p:sp>
      <p:sp>
        <p:nvSpPr>
          <p:cNvPr id="91" name="object 91"/>
          <p:cNvSpPr/>
          <p:nvPr/>
        </p:nvSpPr>
        <p:spPr>
          <a:xfrm>
            <a:off x="7327392" y="2958083"/>
            <a:ext cx="1144524" cy="2956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96200" y="2982467"/>
            <a:ext cx="443483" cy="2697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21550" y="2938462"/>
            <a:ext cx="1132205" cy="284480"/>
          </a:xfrm>
          <a:custGeom>
            <a:avLst/>
            <a:gdLst/>
            <a:ahLst/>
            <a:cxnLst/>
            <a:rect l="l" t="t" r="r" b="b"/>
            <a:pathLst>
              <a:path w="1132204" h="284480">
                <a:moveTo>
                  <a:pt x="0" y="284162"/>
                </a:moveTo>
                <a:lnTo>
                  <a:pt x="1131887" y="284162"/>
                </a:lnTo>
                <a:lnTo>
                  <a:pt x="1131887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321550" y="2938462"/>
            <a:ext cx="113220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Arial Unicode MS"/>
                <a:cs typeface="Arial Unicode MS"/>
              </a:rPr>
              <a:t>投保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43600" y="4300728"/>
            <a:ext cx="2125979" cy="3200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87440" y="4337303"/>
            <a:ext cx="1671827" cy="2697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37250" y="4281423"/>
            <a:ext cx="2113280" cy="307975"/>
          </a:xfrm>
          <a:custGeom>
            <a:avLst/>
            <a:gdLst/>
            <a:ahLst/>
            <a:cxnLst/>
            <a:rect l="l" t="t" r="r" b="b"/>
            <a:pathLst>
              <a:path w="2113279" h="307975">
                <a:moveTo>
                  <a:pt x="0" y="307975"/>
                </a:moveTo>
                <a:lnTo>
                  <a:pt x="2113026" y="307975"/>
                </a:lnTo>
                <a:lnTo>
                  <a:pt x="2113026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937250" y="4281423"/>
            <a:ext cx="2113280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455"/>
              </a:spcBef>
            </a:pPr>
            <a:r>
              <a:rPr dirty="0" sz="1000" spc="-15">
                <a:latin typeface="Arial Unicode MS"/>
                <a:cs typeface="Arial Unicode MS"/>
              </a:rPr>
              <a:t>中信保买方与</a:t>
            </a:r>
            <a:r>
              <a:rPr dirty="0" sz="1000" spc="-15">
                <a:latin typeface="Century Gothic"/>
                <a:cs typeface="Century Gothic"/>
              </a:rPr>
              <a:t>SAP</a:t>
            </a:r>
            <a:r>
              <a:rPr dirty="0" sz="1000" spc="-15">
                <a:latin typeface="Arial Unicode MS"/>
                <a:cs typeface="Arial Unicode MS"/>
              </a:rPr>
              <a:t>代码匹配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386583" y="2574035"/>
            <a:ext cx="917447" cy="3017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450592" y="2601467"/>
            <a:ext cx="822959" cy="26974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79726" y="2554287"/>
            <a:ext cx="904875" cy="290830"/>
          </a:xfrm>
          <a:custGeom>
            <a:avLst/>
            <a:gdLst/>
            <a:ahLst/>
            <a:cxnLst/>
            <a:rect l="l" t="t" r="r" b="b"/>
            <a:pathLst>
              <a:path w="904875" h="290830">
                <a:moveTo>
                  <a:pt x="0" y="290512"/>
                </a:moveTo>
                <a:lnTo>
                  <a:pt x="904875" y="290512"/>
                </a:lnTo>
                <a:lnTo>
                  <a:pt x="904875" y="0"/>
                </a:lnTo>
                <a:lnTo>
                  <a:pt x="0" y="0"/>
                </a:lnTo>
                <a:lnTo>
                  <a:pt x="0" y="29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379726" y="2554287"/>
            <a:ext cx="904875" cy="290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Arial Unicode MS"/>
                <a:cs typeface="Arial Unicode MS"/>
              </a:rPr>
              <a:t>评分卡设置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401823" y="2959607"/>
            <a:ext cx="920496" cy="2834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31364" y="2977895"/>
            <a:ext cx="696468" cy="26974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95601" y="2940113"/>
            <a:ext cx="908050" cy="271780"/>
          </a:xfrm>
          <a:custGeom>
            <a:avLst/>
            <a:gdLst/>
            <a:ahLst/>
            <a:cxnLst/>
            <a:rect l="l" t="t" r="r" b="b"/>
            <a:pathLst>
              <a:path w="908050" h="271780">
                <a:moveTo>
                  <a:pt x="0" y="271462"/>
                </a:moveTo>
                <a:lnTo>
                  <a:pt x="908050" y="271462"/>
                </a:lnTo>
                <a:lnTo>
                  <a:pt x="908050" y="0"/>
                </a:lnTo>
                <a:lnTo>
                  <a:pt x="0" y="0"/>
                </a:lnTo>
                <a:lnTo>
                  <a:pt x="0" y="271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395601" y="2940113"/>
            <a:ext cx="908050" cy="2717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latin typeface="Arial Unicode MS"/>
                <a:cs typeface="Arial Unicode MS"/>
              </a:rPr>
              <a:t>合同额度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427476" y="2586227"/>
            <a:ext cx="918972" cy="3032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55491" y="2613660"/>
            <a:ext cx="696467" cy="2697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21126" y="2566987"/>
            <a:ext cx="906780" cy="290830"/>
          </a:xfrm>
          <a:custGeom>
            <a:avLst/>
            <a:gdLst/>
            <a:ahLst/>
            <a:cxnLst/>
            <a:rect l="l" t="t" r="r" b="b"/>
            <a:pathLst>
              <a:path w="906779" h="290830">
                <a:moveTo>
                  <a:pt x="0" y="290512"/>
                </a:moveTo>
                <a:lnTo>
                  <a:pt x="906462" y="290512"/>
                </a:lnTo>
                <a:lnTo>
                  <a:pt x="906462" y="0"/>
                </a:lnTo>
                <a:lnTo>
                  <a:pt x="0" y="0"/>
                </a:lnTo>
                <a:lnTo>
                  <a:pt x="0" y="29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3421126" y="2566987"/>
            <a:ext cx="906780" cy="290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Arial Unicode MS"/>
                <a:cs typeface="Arial Unicode MS"/>
              </a:rPr>
              <a:t>信用总量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416808" y="2951988"/>
            <a:ext cx="918972" cy="3017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80815" y="2979420"/>
            <a:ext cx="822960" cy="26974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09950" y="2932112"/>
            <a:ext cx="906780" cy="290830"/>
          </a:xfrm>
          <a:custGeom>
            <a:avLst/>
            <a:gdLst/>
            <a:ahLst/>
            <a:cxnLst/>
            <a:rect l="l" t="t" r="r" b="b"/>
            <a:pathLst>
              <a:path w="906779" h="290830">
                <a:moveTo>
                  <a:pt x="0" y="290512"/>
                </a:moveTo>
                <a:lnTo>
                  <a:pt x="906462" y="290512"/>
                </a:lnTo>
                <a:lnTo>
                  <a:pt x="906462" y="0"/>
                </a:lnTo>
                <a:lnTo>
                  <a:pt x="0" y="0"/>
                </a:lnTo>
                <a:lnTo>
                  <a:pt x="0" y="29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3409950" y="2932112"/>
            <a:ext cx="906780" cy="290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90"/>
              </a:spcBef>
            </a:pPr>
            <a:r>
              <a:rPr dirty="0" sz="1000" spc="-5">
                <a:latin typeface="Arial Unicode MS"/>
                <a:cs typeface="Arial Unicode MS"/>
              </a:rPr>
              <a:t>信用资本金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691371" y="2589276"/>
            <a:ext cx="1144524" cy="3124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933688" y="2622804"/>
            <a:ext cx="696468" cy="26974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85276" y="2570162"/>
            <a:ext cx="1132205" cy="300355"/>
          </a:xfrm>
          <a:custGeom>
            <a:avLst/>
            <a:gdLst/>
            <a:ahLst/>
            <a:cxnLst/>
            <a:rect l="l" t="t" r="r" b="b"/>
            <a:pathLst>
              <a:path w="1132204" h="300355">
                <a:moveTo>
                  <a:pt x="0" y="300037"/>
                </a:moveTo>
                <a:lnTo>
                  <a:pt x="1131887" y="300037"/>
                </a:lnTo>
                <a:lnTo>
                  <a:pt x="1131887" y="0"/>
                </a:lnTo>
                <a:lnTo>
                  <a:pt x="0" y="0"/>
                </a:lnTo>
                <a:lnTo>
                  <a:pt x="0" y="300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8685276" y="2570162"/>
            <a:ext cx="1132205" cy="3003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425"/>
              </a:spcBef>
            </a:pPr>
            <a:r>
              <a:rPr dirty="0" sz="1000" spc="-10">
                <a:latin typeface="Arial Unicode MS"/>
                <a:cs typeface="Arial Unicode MS"/>
              </a:rPr>
              <a:t>逾期处理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268287" y="4984750"/>
          <a:ext cx="10373360" cy="39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838"/>
                <a:gridCol w="2170049"/>
                <a:gridCol w="149225"/>
                <a:gridCol w="2170176"/>
                <a:gridCol w="239649"/>
                <a:gridCol w="2171700"/>
                <a:gridCol w="1452626"/>
              </a:tblGrid>
              <a:tr h="659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外围系统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635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T w="635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T w="635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T w="635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</a:tr>
              <a:tr h="3138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entury Gothic"/>
                          <a:cs typeface="Century Gothic"/>
                        </a:rPr>
                        <a:t>SAP</a:t>
                      </a:r>
                      <a:r>
                        <a:rPr dirty="0" sz="1200" spc="-25">
                          <a:latin typeface="Arial Unicode MS"/>
                          <a:cs typeface="Arial Unicode MS"/>
                        </a:rPr>
                        <a:t>（国内</a:t>
                      </a:r>
                      <a:r>
                        <a:rPr dirty="0" sz="1200" spc="-25">
                          <a:latin typeface="Century Gothic"/>
                          <a:cs typeface="Century Gothic"/>
                        </a:rPr>
                        <a:t>/</a:t>
                      </a:r>
                      <a:r>
                        <a:rPr dirty="0" sz="1200" spc="-25">
                          <a:latin typeface="Arial Unicode MS"/>
                          <a:cs typeface="Arial Unicode MS"/>
                        </a:rPr>
                        <a:t>海外）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35">
                          <a:latin typeface="Century Gothic"/>
                          <a:cs typeface="Century Gothic"/>
                        </a:rPr>
                        <a:t>USO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latin typeface="Arial Unicode MS"/>
                          <a:cs typeface="Arial Unicode MS"/>
                        </a:rPr>
                        <a:t>中信保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87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信用系统技术方案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399413"/>
            <a:ext cx="9190355" cy="396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70">
                <a:latin typeface="Century Gothic"/>
                <a:cs typeface="Century Gothic"/>
              </a:rPr>
              <a:t>PHP </a:t>
            </a:r>
            <a:r>
              <a:rPr dirty="0" sz="2800" spc="-25">
                <a:latin typeface="Arial Unicode MS"/>
                <a:cs typeface="Arial Unicode MS"/>
              </a:rPr>
              <a:t>语言</a:t>
            </a:r>
            <a:r>
              <a:rPr dirty="0" sz="2800" spc="-25">
                <a:latin typeface="Century Gothic"/>
                <a:cs typeface="Century Gothic"/>
              </a:rPr>
              <a:t>+SQL</a:t>
            </a:r>
            <a:r>
              <a:rPr dirty="0" sz="2800" spc="60">
                <a:latin typeface="Century Gothic"/>
                <a:cs typeface="Century Gothic"/>
              </a:rPr>
              <a:t> </a:t>
            </a:r>
            <a:r>
              <a:rPr dirty="0" sz="2800" spc="-60">
                <a:latin typeface="Century Gothic"/>
                <a:cs typeface="Century Gothic"/>
              </a:rPr>
              <a:t>SERVER</a:t>
            </a:r>
            <a:r>
              <a:rPr dirty="0" sz="2800" spc="-60">
                <a:latin typeface="Arial Unicode MS"/>
                <a:cs typeface="Arial Unicode MS"/>
              </a:rPr>
              <a:t>主流数据库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Wingdings"/>
                <a:cs typeface="Wingdings"/>
              </a:rPr>
              <a:t></a:t>
            </a:r>
            <a:r>
              <a:rPr dirty="0" sz="2800" spc="-5">
                <a:latin typeface="Arial Unicode MS"/>
                <a:cs typeface="Arial Unicode MS"/>
              </a:rPr>
              <a:t>良好的安全性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Wingdings"/>
                <a:cs typeface="Wingdings"/>
              </a:rPr>
              <a:t></a:t>
            </a:r>
            <a:r>
              <a:rPr dirty="0" sz="2800" spc="-5">
                <a:latin typeface="Arial Unicode MS"/>
                <a:cs typeface="Arial Unicode MS"/>
              </a:rPr>
              <a:t>跨平台特性：几乎支持所有的操作系统平台及数据库系统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30">
                <a:latin typeface="Wingdings"/>
                <a:cs typeface="Wingdings"/>
              </a:rPr>
              <a:t></a:t>
            </a:r>
            <a:r>
              <a:rPr dirty="0" sz="2800" spc="-30">
                <a:latin typeface="Arial Unicode MS"/>
                <a:cs typeface="Arial Unicode MS"/>
              </a:rPr>
              <a:t>执行速度快</a:t>
            </a:r>
            <a:r>
              <a:rPr dirty="0" sz="2800" spc="-30">
                <a:latin typeface="Century Gothic"/>
                <a:cs typeface="Century Gothic"/>
              </a:rPr>
              <a:t>,</a:t>
            </a:r>
            <a:r>
              <a:rPr dirty="0" sz="2800" spc="-85">
                <a:latin typeface="Century Gothic"/>
                <a:cs typeface="Century Gothic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效率高；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Wingdings"/>
                <a:cs typeface="Wingdings"/>
              </a:rPr>
              <a:t></a:t>
            </a:r>
            <a:r>
              <a:rPr dirty="0" sz="2800" spc="-5">
                <a:latin typeface="Arial Unicode MS"/>
                <a:cs typeface="Arial Unicode MS"/>
              </a:rPr>
              <a:t>很好的移植性和</a:t>
            </a:r>
            <a:r>
              <a:rPr dirty="0" sz="2800" spc="-95">
                <a:latin typeface="Arial Unicode MS"/>
                <a:cs typeface="Arial Unicode MS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扩展性强；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747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</a:t>
            </a:r>
            <a:r>
              <a:rPr dirty="0"/>
              <a:t>我们已解决的问题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1527047" y="1523872"/>
            <a:ext cx="2667635" cy="1905635"/>
          </a:xfrm>
          <a:custGeom>
            <a:avLst/>
            <a:gdLst/>
            <a:ahLst/>
            <a:cxnLst/>
            <a:rect l="l" t="t" r="r" b="b"/>
            <a:pathLst>
              <a:path w="2667635" h="1905635">
                <a:moveTo>
                  <a:pt x="1714500" y="0"/>
                </a:moveTo>
                <a:lnTo>
                  <a:pt x="1714500" y="285750"/>
                </a:lnTo>
                <a:lnTo>
                  <a:pt x="0" y="285750"/>
                </a:lnTo>
                <a:lnTo>
                  <a:pt x="0" y="1619503"/>
                </a:lnTo>
                <a:lnTo>
                  <a:pt x="1714500" y="1619503"/>
                </a:lnTo>
                <a:lnTo>
                  <a:pt x="1714500" y="1905253"/>
                </a:lnTo>
                <a:lnTo>
                  <a:pt x="2667127" y="952626"/>
                </a:lnTo>
                <a:lnTo>
                  <a:pt x="171450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7047" y="1523872"/>
            <a:ext cx="2667635" cy="1905635"/>
          </a:xfrm>
          <a:custGeom>
            <a:avLst/>
            <a:gdLst/>
            <a:ahLst/>
            <a:cxnLst/>
            <a:rect l="l" t="t" r="r" b="b"/>
            <a:pathLst>
              <a:path w="2667635" h="1905635">
                <a:moveTo>
                  <a:pt x="0" y="285750"/>
                </a:moveTo>
                <a:lnTo>
                  <a:pt x="1714500" y="285750"/>
                </a:lnTo>
                <a:lnTo>
                  <a:pt x="1714500" y="0"/>
                </a:lnTo>
                <a:lnTo>
                  <a:pt x="2667127" y="952626"/>
                </a:lnTo>
                <a:lnTo>
                  <a:pt x="1714500" y="1905253"/>
                </a:lnTo>
                <a:lnTo>
                  <a:pt x="1714500" y="1619503"/>
                </a:lnTo>
                <a:lnTo>
                  <a:pt x="0" y="1619503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D2D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9705" y="1947671"/>
            <a:ext cx="1282700" cy="1020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220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资格审查</a:t>
            </a:r>
            <a:endParaRPr sz="15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204">
                <a:latin typeface="Arial Unicode MS"/>
                <a:cs typeface="Arial Unicode MS"/>
              </a:rPr>
              <a:t> </a:t>
            </a:r>
            <a:r>
              <a:rPr dirty="0" sz="1500" spc="-5">
                <a:latin typeface="Arial Unicode MS"/>
                <a:cs typeface="Arial Unicode MS"/>
              </a:rPr>
              <a:t>数据集成与共</a:t>
            </a:r>
            <a:endParaRPr sz="1500">
              <a:latin typeface="Arial Unicode MS"/>
              <a:cs typeface="Arial Unicode MS"/>
            </a:endParaRPr>
          </a:p>
          <a:p>
            <a:pPr marL="127000">
              <a:lnSpc>
                <a:spcPct val="100000"/>
              </a:lnSpc>
              <a:spcBef>
                <a:spcPts val="25"/>
              </a:spcBef>
            </a:pPr>
            <a:r>
              <a:rPr dirty="0" sz="1500">
                <a:latin typeface="Arial Unicode MS"/>
                <a:cs typeface="Arial Unicode MS"/>
              </a:rPr>
              <a:t>享</a:t>
            </a:r>
            <a:endParaRPr sz="15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220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信用总量控制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5905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544982" y="0"/>
                </a:moveTo>
                <a:lnTo>
                  <a:pt x="497958" y="2000"/>
                </a:lnTo>
                <a:lnTo>
                  <a:pt x="452045" y="7891"/>
                </a:lnTo>
                <a:lnTo>
                  <a:pt x="407407" y="17510"/>
                </a:lnTo>
                <a:lnTo>
                  <a:pt x="364206" y="30694"/>
                </a:lnTo>
                <a:lnTo>
                  <a:pt x="322608" y="47278"/>
                </a:lnTo>
                <a:lnTo>
                  <a:pt x="282774" y="67100"/>
                </a:lnTo>
                <a:lnTo>
                  <a:pt x="244869" y="89995"/>
                </a:lnTo>
                <a:lnTo>
                  <a:pt x="209057" y="115800"/>
                </a:lnTo>
                <a:lnTo>
                  <a:pt x="175501" y="144352"/>
                </a:lnTo>
                <a:lnTo>
                  <a:pt x="144364" y="175487"/>
                </a:lnTo>
                <a:lnTo>
                  <a:pt x="115810" y="209041"/>
                </a:lnTo>
                <a:lnTo>
                  <a:pt x="90003" y="244852"/>
                </a:lnTo>
                <a:lnTo>
                  <a:pt x="67106" y="282755"/>
                </a:lnTo>
                <a:lnTo>
                  <a:pt x="47283" y="322587"/>
                </a:lnTo>
                <a:lnTo>
                  <a:pt x="30697" y="364184"/>
                </a:lnTo>
                <a:lnTo>
                  <a:pt x="17512" y="407383"/>
                </a:lnTo>
                <a:lnTo>
                  <a:pt x="7892" y="452021"/>
                </a:lnTo>
                <a:lnTo>
                  <a:pt x="2000" y="497933"/>
                </a:lnTo>
                <a:lnTo>
                  <a:pt x="0" y="544957"/>
                </a:lnTo>
                <a:lnTo>
                  <a:pt x="2000" y="591980"/>
                </a:lnTo>
                <a:lnTo>
                  <a:pt x="7892" y="637892"/>
                </a:lnTo>
                <a:lnTo>
                  <a:pt x="17512" y="682530"/>
                </a:lnTo>
                <a:lnTo>
                  <a:pt x="30697" y="725729"/>
                </a:lnTo>
                <a:lnTo>
                  <a:pt x="47283" y="767326"/>
                </a:lnTo>
                <a:lnTo>
                  <a:pt x="67106" y="807158"/>
                </a:lnTo>
                <a:lnTo>
                  <a:pt x="90003" y="845061"/>
                </a:lnTo>
                <a:lnTo>
                  <a:pt x="115810" y="880872"/>
                </a:lnTo>
                <a:lnTo>
                  <a:pt x="144364" y="914426"/>
                </a:lnTo>
                <a:lnTo>
                  <a:pt x="175501" y="945561"/>
                </a:lnTo>
                <a:lnTo>
                  <a:pt x="209057" y="974113"/>
                </a:lnTo>
                <a:lnTo>
                  <a:pt x="244869" y="999918"/>
                </a:lnTo>
                <a:lnTo>
                  <a:pt x="282774" y="1022813"/>
                </a:lnTo>
                <a:lnTo>
                  <a:pt x="322608" y="1042635"/>
                </a:lnTo>
                <a:lnTo>
                  <a:pt x="364206" y="1059219"/>
                </a:lnTo>
                <a:lnTo>
                  <a:pt x="407407" y="1072403"/>
                </a:lnTo>
                <a:lnTo>
                  <a:pt x="452045" y="1082022"/>
                </a:lnTo>
                <a:lnTo>
                  <a:pt x="497958" y="1087913"/>
                </a:lnTo>
                <a:lnTo>
                  <a:pt x="544982" y="1089914"/>
                </a:lnTo>
                <a:lnTo>
                  <a:pt x="591986" y="1087913"/>
                </a:lnTo>
                <a:lnTo>
                  <a:pt x="637882" y="1082022"/>
                </a:lnTo>
                <a:lnTo>
                  <a:pt x="682504" y="1072403"/>
                </a:lnTo>
                <a:lnTo>
                  <a:pt x="725690" y="1059219"/>
                </a:lnTo>
                <a:lnTo>
                  <a:pt x="767276" y="1042635"/>
                </a:lnTo>
                <a:lnTo>
                  <a:pt x="807097" y="1022813"/>
                </a:lnTo>
                <a:lnTo>
                  <a:pt x="844992" y="999918"/>
                </a:lnTo>
                <a:lnTo>
                  <a:pt x="880795" y="974113"/>
                </a:lnTo>
                <a:lnTo>
                  <a:pt x="914343" y="945561"/>
                </a:lnTo>
                <a:lnTo>
                  <a:pt x="945473" y="914426"/>
                </a:lnTo>
                <a:lnTo>
                  <a:pt x="974021" y="880872"/>
                </a:lnTo>
                <a:lnTo>
                  <a:pt x="999823" y="845061"/>
                </a:lnTo>
                <a:lnTo>
                  <a:pt x="1022716" y="807158"/>
                </a:lnTo>
                <a:lnTo>
                  <a:pt x="1042535" y="767326"/>
                </a:lnTo>
                <a:lnTo>
                  <a:pt x="1059119" y="725729"/>
                </a:lnTo>
                <a:lnTo>
                  <a:pt x="1072301" y="682530"/>
                </a:lnTo>
                <a:lnTo>
                  <a:pt x="1081920" y="637892"/>
                </a:lnTo>
                <a:lnTo>
                  <a:pt x="1087812" y="591980"/>
                </a:lnTo>
                <a:lnTo>
                  <a:pt x="1089812" y="544957"/>
                </a:lnTo>
                <a:lnTo>
                  <a:pt x="1087812" y="497933"/>
                </a:lnTo>
                <a:lnTo>
                  <a:pt x="1081920" y="452021"/>
                </a:lnTo>
                <a:lnTo>
                  <a:pt x="1072301" y="407383"/>
                </a:lnTo>
                <a:lnTo>
                  <a:pt x="1059119" y="364184"/>
                </a:lnTo>
                <a:lnTo>
                  <a:pt x="1042535" y="322587"/>
                </a:lnTo>
                <a:lnTo>
                  <a:pt x="1022716" y="282755"/>
                </a:lnTo>
                <a:lnTo>
                  <a:pt x="999823" y="244852"/>
                </a:lnTo>
                <a:lnTo>
                  <a:pt x="974021" y="209041"/>
                </a:lnTo>
                <a:lnTo>
                  <a:pt x="945473" y="175487"/>
                </a:lnTo>
                <a:lnTo>
                  <a:pt x="914343" y="144352"/>
                </a:lnTo>
                <a:lnTo>
                  <a:pt x="880795" y="115800"/>
                </a:lnTo>
                <a:lnTo>
                  <a:pt x="844992" y="89995"/>
                </a:lnTo>
                <a:lnTo>
                  <a:pt x="807097" y="67100"/>
                </a:lnTo>
                <a:lnTo>
                  <a:pt x="767276" y="47278"/>
                </a:lnTo>
                <a:lnTo>
                  <a:pt x="725690" y="30694"/>
                </a:lnTo>
                <a:lnTo>
                  <a:pt x="682504" y="17510"/>
                </a:lnTo>
                <a:lnTo>
                  <a:pt x="637882" y="7891"/>
                </a:lnTo>
                <a:lnTo>
                  <a:pt x="591986" y="2000"/>
                </a:lnTo>
                <a:lnTo>
                  <a:pt x="5449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905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0" y="544957"/>
                </a:moveTo>
                <a:lnTo>
                  <a:pt x="2000" y="497933"/>
                </a:lnTo>
                <a:lnTo>
                  <a:pt x="7892" y="452021"/>
                </a:lnTo>
                <a:lnTo>
                  <a:pt x="17512" y="407383"/>
                </a:lnTo>
                <a:lnTo>
                  <a:pt x="30697" y="364184"/>
                </a:lnTo>
                <a:lnTo>
                  <a:pt x="47283" y="322587"/>
                </a:lnTo>
                <a:lnTo>
                  <a:pt x="67106" y="282755"/>
                </a:lnTo>
                <a:lnTo>
                  <a:pt x="90003" y="244852"/>
                </a:lnTo>
                <a:lnTo>
                  <a:pt x="115810" y="209041"/>
                </a:lnTo>
                <a:lnTo>
                  <a:pt x="144364" y="175487"/>
                </a:lnTo>
                <a:lnTo>
                  <a:pt x="175501" y="144352"/>
                </a:lnTo>
                <a:lnTo>
                  <a:pt x="209057" y="115800"/>
                </a:lnTo>
                <a:lnTo>
                  <a:pt x="244869" y="89995"/>
                </a:lnTo>
                <a:lnTo>
                  <a:pt x="282774" y="67100"/>
                </a:lnTo>
                <a:lnTo>
                  <a:pt x="322608" y="47278"/>
                </a:lnTo>
                <a:lnTo>
                  <a:pt x="364206" y="30694"/>
                </a:lnTo>
                <a:lnTo>
                  <a:pt x="407407" y="17510"/>
                </a:lnTo>
                <a:lnTo>
                  <a:pt x="452045" y="7891"/>
                </a:lnTo>
                <a:lnTo>
                  <a:pt x="497958" y="2000"/>
                </a:lnTo>
                <a:lnTo>
                  <a:pt x="544982" y="0"/>
                </a:lnTo>
                <a:lnTo>
                  <a:pt x="591986" y="2000"/>
                </a:lnTo>
                <a:lnTo>
                  <a:pt x="637882" y="7891"/>
                </a:lnTo>
                <a:lnTo>
                  <a:pt x="682504" y="17510"/>
                </a:lnTo>
                <a:lnTo>
                  <a:pt x="725690" y="30694"/>
                </a:lnTo>
                <a:lnTo>
                  <a:pt x="767276" y="47278"/>
                </a:lnTo>
                <a:lnTo>
                  <a:pt x="807097" y="67100"/>
                </a:lnTo>
                <a:lnTo>
                  <a:pt x="844992" y="89995"/>
                </a:lnTo>
                <a:lnTo>
                  <a:pt x="880795" y="115800"/>
                </a:lnTo>
                <a:lnTo>
                  <a:pt x="914343" y="144352"/>
                </a:lnTo>
                <a:lnTo>
                  <a:pt x="945473" y="175487"/>
                </a:lnTo>
                <a:lnTo>
                  <a:pt x="974021" y="209041"/>
                </a:lnTo>
                <a:lnTo>
                  <a:pt x="999823" y="244852"/>
                </a:lnTo>
                <a:lnTo>
                  <a:pt x="1022716" y="282755"/>
                </a:lnTo>
                <a:lnTo>
                  <a:pt x="1042535" y="322587"/>
                </a:lnTo>
                <a:lnTo>
                  <a:pt x="1059119" y="364184"/>
                </a:lnTo>
                <a:lnTo>
                  <a:pt x="1072301" y="407383"/>
                </a:lnTo>
                <a:lnTo>
                  <a:pt x="1081920" y="452021"/>
                </a:lnTo>
                <a:lnTo>
                  <a:pt x="1087812" y="497933"/>
                </a:lnTo>
                <a:lnTo>
                  <a:pt x="1089812" y="544957"/>
                </a:lnTo>
                <a:lnTo>
                  <a:pt x="1087812" y="591980"/>
                </a:lnTo>
                <a:lnTo>
                  <a:pt x="1081920" y="637892"/>
                </a:lnTo>
                <a:lnTo>
                  <a:pt x="1072301" y="682530"/>
                </a:lnTo>
                <a:lnTo>
                  <a:pt x="1059119" y="725729"/>
                </a:lnTo>
                <a:lnTo>
                  <a:pt x="1042535" y="767326"/>
                </a:lnTo>
                <a:lnTo>
                  <a:pt x="1022716" y="807158"/>
                </a:lnTo>
                <a:lnTo>
                  <a:pt x="999823" y="845061"/>
                </a:lnTo>
                <a:lnTo>
                  <a:pt x="974021" y="880872"/>
                </a:lnTo>
                <a:lnTo>
                  <a:pt x="945473" y="914426"/>
                </a:lnTo>
                <a:lnTo>
                  <a:pt x="914343" y="945561"/>
                </a:lnTo>
                <a:lnTo>
                  <a:pt x="880795" y="974113"/>
                </a:lnTo>
                <a:lnTo>
                  <a:pt x="844992" y="999918"/>
                </a:lnTo>
                <a:lnTo>
                  <a:pt x="807097" y="1022813"/>
                </a:lnTo>
                <a:lnTo>
                  <a:pt x="767276" y="1042635"/>
                </a:lnTo>
                <a:lnTo>
                  <a:pt x="725690" y="1059219"/>
                </a:lnTo>
                <a:lnTo>
                  <a:pt x="682504" y="1072403"/>
                </a:lnTo>
                <a:lnTo>
                  <a:pt x="637882" y="1082022"/>
                </a:lnTo>
                <a:lnTo>
                  <a:pt x="591986" y="1087913"/>
                </a:lnTo>
                <a:lnTo>
                  <a:pt x="544982" y="1089914"/>
                </a:lnTo>
                <a:lnTo>
                  <a:pt x="497958" y="1087913"/>
                </a:lnTo>
                <a:lnTo>
                  <a:pt x="452045" y="1082022"/>
                </a:lnTo>
                <a:lnTo>
                  <a:pt x="407407" y="1072403"/>
                </a:lnTo>
                <a:lnTo>
                  <a:pt x="364206" y="1059219"/>
                </a:lnTo>
                <a:lnTo>
                  <a:pt x="322608" y="1042635"/>
                </a:lnTo>
                <a:lnTo>
                  <a:pt x="282774" y="1022813"/>
                </a:lnTo>
                <a:lnTo>
                  <a:pt x="244869" y="999918"/>
                </a:lnTo>
                <a:lnTo>
                  <a:pt x="209057" y="974113"/>
                </a:lnTo>
                <a:lnTo>
                  <a:pt x="175501" y="945561"/>
                </a:lnTo>
                <a:lnTo>
                  <a:pt x="144364" y="914426"/>
                </a:lnTo>
                <a:lnTo>
                  <a:pt x="115810" y="880872"/>
                </a:lnTo>
                <a:lnTo>
                  <a:pt x="90003" y="845061"/>
                </a:lnTo>
                <a:lnTo>
                  <a:pt x="67106" y="807158"/>
                </a:lnTo>
                <a:lnTo>
                  <a:pt x="47283" y="767326"/>
                </a:lnTo>
                <a:lnTo>
                  <a:pt x="30697" y="725729"/>
                </a:lnTo>
                <a:lnTo>
                  <a:pt x="17512" y="682530"/>
                </a:lnTo>
                <a:lnTo>
                  <a:pt x="7892" y="637892"/>
                </a:lnTo>
                <a:lnTo>
                  <a:pt x="2000" y="591980"/>
                </a:lnTo>
                <a:lnTo>
                  <a:pt x="0" y="5449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02841" y="2212594"/>
            <a:ext cx="735965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Arial Unicode MS"/>
                <a:cs typeface="Arial Unicode MS"/>
              </a:rPr>
              <a:t>事前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1265" y="1523872"/>
            <a:ext cx="2847975" cy="1905635"/>
          </a:xfrm>
          <a:custGeom>
            <a:avLst/>
            <a:gdLst/>
            <a:ahLst/>
            <a:cxnLst/>
            <a:rect l="l" t="t" r="r" b="b"/>
            <a:pathLst>
              <a:path w="2847975" h="1905635">
                <a:moveTo>
                  <a:pt x="1895221" y="0"/>
                </a:moveTo>
                <a:lnTo>
                  <a:pt x="1895221" y="285750"/>
                </a:lnTo>
                <a:lnTo>
                  <a:pt x="0" y="285750"/>
                </a:lnTo>
                <a:lnTo>
                  <a:pt x="0" y="1619503"/>
                </a:lnTo>
                <a:lnTo>
                  <a:pt x="1895221" y="1619503"/>
                </a:lnTo>
                <a:lnTo>
                  <a:pt x="1895221" y="1905253"/>
                </a:lnTo>
                <a:lnTo>
                  <a:pt x="2847848" y="952626"/>
                </a:lnTo>
                <a:lnTo>
                  <a:pt x="189522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41265" y="1523872"/>
            <a:ext cx="2847975" cy="1905635"/>
          </a:xfrm>
          <a:custGeom>
            <a:avLst/>
            <a:gdLst/>
            <a:ahLst/>
            <a:cxnLst/>
            <a:rect l="l" t="t" r="r" b="b"/>
            <a:pathLst>
              <a:path w="2847975" h="1905635">
                <a:moveTo>
                  <a:pt x="0" y="285750"/>
                </a:moveTo>
                <a:lnTo>
                  <a:pt x="1895221" y="285750"/>
                </a:lnTo>
                <a:lnTo>
                  <a:pt x="1895221" y="0"/>
                </a:lnTo>
                <a:lnTo>
                  <a:pt x="2847848" y="952626"/>
                </a:lnTo>
                <a:lnTo>
                  <a:pt x="1895221" y="1905253"/>
                </a:lnTo>
                <a:lnTo>
                  <a:pt x="1895221" y="1619503"/>
                </a:lnTo>
                <a:lnTo>
                  <a:pt x="0" y="1619503"/>
                </a:lnTo>
                <a:lnTo>
                  <a:pt x="0" y="285750"/>
                </a:lnTo>
                <a:close/>
              </a:path>
            </a:pathLst>
          </a:custGeom>
          <a:ln w="12699">
            <a:solidFill>
              <a:srgbClr val="D2D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9263" y="2470658"/>
            <a:ext cx="1092200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220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超期提醒；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0446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544956" y="0"/>
                </a:moveTo>
                <a:lnTo>
                  <a:pt x="497933" y="2000"/>
                </a:lnTo>
                <a:lnTo>
                  <a:pt x="452021" y="7891"/>
                </a:lnTo>
                <a:lnTo>
                  <a:pt x="407383" y="17510"/>
                </a:lnTo>
                <a:lnTo>
                  <a:pt x="364184" y="30694"/>
                </a:lnTo>
                <a:lnTo>
                  <a:pt x="322587" y="47278"/>
                </a:lnTo>
                <a:lnTo>
                  <a:pt x="282755" y="67100"/>
                </a:lnTo>
                <a:lnTo>
                  <a:pt x="244852" y="89995"/>
                </a:lnTo>
                <a:lnTo>
                  <a:pt x="209041" y="115800"/>
                </a:lnTo>
                <a:lnTo>
                  <a:pt x="175487" y="144352"/>
                </a:lnTo>
                <a:lnTo>
                  <a:pt x="144352" y="175487"/>
                </a:lnTo>
                <a:lnTo>
                  <a:pt x="115800" y="209041"/>
                </a:lnTo>
                <a:lnTo>
                  <a:pt x="89995" y="244852"/>
                </a:lnTo>
                <a:lnTo>
                  <a:pt x="67100" y="282755"/>
                </a:lnTo>
                <a:lnTo>
                  <a:pt x="47278" y="322587"/>
                </a:lnTo>
                <a:lnTo>
                  <a:pt x="30694" y="364184"/>
                </a:lnTo>
                <a:lnTo>
                  <a:pt x="17510" y="407383"/>
                </a:lnTo>
                <a:lnTo>
                  <a:pt x="7891" y="452021"/>
                </a:lnTo>
                <a:lnTo>
                  <a:pt x="2000" y="497933"/>
                </a:lnTo>
                <a:lnTo>
                  <a:pt x="0" y="544957"/>
                </a:lnTo>
                <a:lnTo>
                  <a:pt x="2000" y="591980"/>
                </a:lnTo>
                <a:lnTo>
                  <a:pt x="7891" y="637892"/>
                </a:lnTo>
                <a:lnTo>
                  <a:pt x="17510" y="682530"/>
                </a:lnTo>
                <a:lnTo>
                  <a:pt x="30694" y="725729"/>
                </a:lnTo>
                <a:lnTo>
                  <a:pt x="47278" y="767326"/>
                </a:lnTo>
                <a:lnTo>
                  <a:pt x="67100" y="807158"/>
                </a:lnTo>
                <a:lnTo>
                  <a:pt x="89995" y="845061"/>
                </a:lnTo>
                <a:lnTo>
                  <a:pt x="115800" y="880872"/>
                </a:lnTo>
                <a:lnTo>
                  <a:pt x="144352" y="914426"/>
                </a:lnTo>
                <a:lnTo>
                  <a:pt x="175487" y="945561"/>
                </a:lnTo>
                <a:lnTo>
                  <a:pt x="209041" y="974113"/>
                </a:lnTo>
                <a:lnTo>
                  <a:pt x="244852" y="999918"/>
                </a:lnTo>
                <a:lnTo>
                  <a:pt x="282755" y="1022813"/>
                </a:lnTo>
                <a:lnTo>
                  <a:pt x="322587" y="1042635"/>
                </a:lnTo>
                <a:lnTo>
                  <a:pt x="364184" y="1059219"/>
                </a:lnTo>
                <a:lnTo>
                  <a:pt x="407383" y="1072403"/>
                </a:lnTo>
                <a:lnTo>
                  <a:pt x="452021" y="1082022"/>
                </a:lnTo>
                <a:lnTo>
                  <a:pt x="497933" y="1087913"/>
                </a:lnTo>
                <a:lnTo>
                  <a:pt x="544956" y="1089914"/>
                </a:lnTo>
                <a:lnTo>
                  <a:pt x="591961" y="1087913"/>
                </a:lnTo>
                <a:lnTo>
                  <a:pt x="637856" y="1082022"/>
                </a:lnTo>
                <a:lnTo>
                  <a:pt x="682479" y="1072403"/>
                </a:lnTo>
                <a:lnTo>
                  <a:pt x="725665" y="1059219"/>
                </a:lnTo>
                <a:lnTo>
                  <a:pt x="767250" y="1042635"/>
                </a:lnTo>
                <a:lnTo>
                  <a:pt x="807072" y="1022813"/>
                </a:lnTo>
                <a:lnTo>
                  <a:pt x="844966" y="999918"/>
                </a:lnTo>
                <a:lnTo>
                  <a:pt x="880769" y="974113"/>
                </a:lnTo>
                <a:lnTo>
                  <a:pt x="914318" y="945561"/>
                </a:lnTo>
                <a:lnTo>
                  <a:pt x="945448" y="914426"/>
                </a:lnTo>
                <a:lnTo>
                  <a:pt x="973995" y="880872"/>
                </a:lnTo>
                <a:lnTo>
                  <a:pt x="999798" y="845061"/>
                </a:lnTo>
                <a:lnTo>
                  <a:pt x="1022690" y="807158"/>
                </a:lnTo>
                <a:lnTo>
                  <a:pt x="1042510" y="767326"/>
                </a:lnTo>
                <a:lnTo>
                  <a:pt x="1059093" y="725729"/>
                </a:lnTo>
                <a:lnTo>
                  <a:pt x="1072276" y="682530"/>
                </a:lnTo>
                <a:lnTo>
                  <a:pt x="1081895" y="637892"/>
                </a:lnTo>
                <a:lnTo>
                  <a:pt x="1087786" y="591980"/>
                </a:lnTo>
                <a:lnTo>
                  <a:pt x="1089787" y="544957"/>
                </a:lnTo>
                <a:lnTo>
                  <a:pt x="1087786" y="497933"/>
                </a:lnTo>
                <a:lnTo>
                  <a:pt x="1081895" y="452021"/>
                </a:lnTo>
                <a:lnTo>
                  <a:pt x="1072276" y="407383"/>
                </a:lnTo>
                <a:lnTo>
                  <a:pt x="1059093" y="364184"/>
                </a:lnTo>
                <a:lnTo>
                  <a:pt x="1042510" y="322587"/>
                </a:lnTo>
                <a:lnTo>
                  <a:pt x="1022690" y="282755"/>
                </a:lnTo>
                <a:lnTo>
                  <a:pt x="999798" y="244852"/>
                </a:lnTo>
                <a:lnTo>
                  <a:pt x="973995" y="209041"/>
                </a:lnTo>
                <a:lnTo>
                  <a:pt x="945448" y="175487"/>
                </a:lnTo>
                <a:lnTo>
                  <a:pt x="914318" y="144352"/>
                </a:lnTo>
                <a:lnTo>
                  <a:pt x="880769" y="115800"/>
                </a:lnTo>
                <a:lnTo>
                  <a:pt x="844966" y="89995"/>
                </a:lnTo>
                <a:lnTo>
                  <a:pt x="807072" y="67100"/>
                </a:lnTo>
                <a:lnTo>
                  <a:pt x="767250" y="47278"/>
                </a:lnTo>
                <a:lnTo>
                  <a:pt x="725665" y="30694"/>
                </a:lnTo>
                <a:lnTo>
                  <a:pt x="682479" y="17510"/>
                </a:lnTo>
                <a:lnTo>
                  <a:pt x="637856" y="7891"/>
                </a:lnTo>
                <a:lnTo>
                  <a:pt x="591961" y="2000"/>
                </a:lnTo>
                <a:lnTo>
                  <a:pt x="5449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0446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0" y="544957"/>
                </a:moveTo>
                <a:lnTo>
                  <a:pt x="2000" y="497933"/>
                </a:lnTo>
                <a:lnTo>
                  <a:pt x="7891" y="452021"/>
                </a:lnTo>
                <a:lnTo>
                  <a:pt x="17510" y="407383"/>
                </a:lnTo>
                <a:lnTo>
                  <a:pt x="30694" y="364184"/>
                </a:lnTo>
                <a:lnTo>
                  <a:pt x="47278" y="322587"/>
                </a:lnTo>
                <a:lnTo>
                  <a:pt x="67100" y="282755"/>
                </a:lnTo>
                <a:lnTo>
                  <a:pt x="89995" y="244852"/>
                </a:lnTo>
                <a:lnTo>
                  <a:pt x="115800" y="209041"/>
                </a:lnTo>
                <a:lnTo>
                  <a:pt x="144352" y="175487"/>
                </a:lnTo>
                <a:lnTo>
                  <a:pt x="175487" y="144352"/>
                </a:lnTo>
                <a:lnTo>
                  <a:pt x="209041" y="115800"/>
                </a:lnTo>
                <a:lnTo>
                  <a:pt x="244852" y="89995"/>
                </a:lnTo>
                <a:lnTo>
                  <a:pt x="282755" y="67100"/>
                </a:lnTo>
                <a:lnTo>
                  <a:pt x="322587" y="47278"/>
                </a:lnTo>
                <a:lnTo>
                  <a:pt x="364184" y="30694"/>
                </a:lnTo>
                <a:lnTo>
                  <a:pt x="407383" y="17510"/>
                </a:lnTo>
                <a:lnTo>
                  <a:pt x="452021" y="7891"/>
                </a:lnTo>
                <a:lnTo>
                  <a:pt x="497933" y="2000"/>
                </a:lnTo>
                <a:lnTo>
                  <a:pt x="544956" y="0"/>
                </a:lnTo>
                <a:lnTo>
                  <a:pt x="591961" y="2000"/>
                </a:lnTo>
                <a:lnTo>
                  <a:pt x="637856" y="7891"/>
                </a:lnTo>
                <a:lnTo>
                  <a:pt x="682479" y="17510"/>
                </a:lnTo>
                <a:lnTo>
                  <a:pt x="725665" y="30694"/>
                </a:lnTo>
                <a:lnTo>
                  <a:pt x="767250" y="47278"/>
                </a:lnTo>
                <a:lnTo>
                  <a:pt x="807072" y="67100"/>
                </a:lnTo>
                <a:lnTo>
                  <a:pt x="844966" y="89995"/>
                </a:lnTo>
                <a:lnTo>
                  <a:pt x="880769" y="115800"/>
                </a:lnTo>
                <a:lnTo>
                  <a:pt x="914318" y="144352"/>
                </a:lnTo>
                <a:lnTo>
                  <a:pt x="945448" y="175487"/>
                </a:lnTo>
                <a:lnTo>
                  <a:pt x="973995" y="209041"/>
                </a:lnTo>
                <a:lnTo>
                  <a:pt x="999798" y="244852"/>
                </a:lnTo>
                <a:lnTo>
                  <a:pt x="1022690" y="282755"/>
                </a:lnTo>
                <a:lnTo>
                  <a:pt x="1042510" y="322587"/>
                </a:lnTo>
                <a:lnTo>
                  <a:pt x="1059093" y="364184"/>
                </a:lnTo>
                <a:lnTo>
                  <a:pt x="1072276" y="407383"/>
                </a:lnTo>
                <a:lnTo>
                  <a:pt x="1081895" y="452021"/>
                </a:lnTo>
                <a:lnTo>
                  <a:pt x="1087786" y="497933"/>
                </a:lnTo>
                <a:lnTo>
                  <a:pt x="1089787" y="544957"/>
                </a:lnTo>
                <a:lnTo>
                  <a:pt x="1087786" y="591980"/>
                </a:lnTo>
                <a:lnTo>
                  <a:pt x="1081895" y="637892"/>
                </a:lnTo>
                <a:lnTo>
                  <a:pt x="1072276" y="682530"/>
                </a:lnTo>
                <a:lnTo>
                  <a:pt x="1059093" y="725729"/>
                </a:lnTo>
                <a:lnTo>
                  <a:pt x="1042510" y="767326"/>
                </a:lnTo>
                <a:lnTo>
                  <a:pt x="1022690" y="807158"/>
                </a:lnTo>
                <a:lnTo>
                  <a:pt x="999798" y="845061"/>
                </a:lnTo>
                <a:lnTo>
                  <a:pt x="973995" y="880872"/>
                </a:lnTo>
                <a:lnTo>
                  <a:pt x="945448" y="914426"/>
                </a:lnTo>
                <a:lnTo>
                  <a:pt x="914318" y="945561"/>
                </a:lnTo>
                <a:lnTo>
                  <a:pt x="880769" y="974113"/>
                </a:lnTo>
                <a:lnTo>
                  <a:pt x="844966" y="999918"/>
                </a:lnTo>
                <a:lnTo>
                  <a:pt x="807072" y="1022813"/>
                </a:lnTo>
                <a:lnTo>
                  <a:pt x="767250" y="1042635"/>
                </a:lnTo>
                <a:lnTo>
                  <a:pt x="725665" y="1059219"/>
                </a:lnTo>
                <a:lnTo>
                  <a:pt x="682479" y="1072403"/>
                </a:lnTo>
                <a:lnTo>
                  <a:pt x="637856" y="1082022"/>
                </a:lnTo>
                <a:lnTo>
                  <a:pt x="591961" y="1087913"/>
                </a:lnTo>
                <a:lnTo>
                  <a:pt x="544956" y="1089914"/>
                </a:lnTo>
                <a:lnTo>
                  <a:pt x="497933" y="1087913"/>
                </a:lnTo>
                <a:lnTo>
                  <a:pt x="452021" y="1082022"/>
                </a:lnTo>
                <a:lnTo>
                  <a:pt x="407383" y="1072403"/>
                </a:lnTo>
                <a:lnTo>
                  <a:pt x="364184" y="1059219"/>
                </a:lnTo>
                <a:lnTo>
                  <a:pt x="322587" y="1042635"/>
                </a:lnTo>
                <a:lnTo>
                  <a:pt x="282755" y="1022813"/>
                </a:lnTo>
                <a:lnTo>
                  <a:pt x="244852" y="999918"/>
                </a:lnTo>
                <a:lnTo>
                  <a:pt x="209041" y="974113"/>
                </a:lnTo>
                <a:lnTo>
                  <a:pt x="175487" y="945561"/>
                </a:lnTo>
                <a:lnTo>
                  <a:pt x="144352" y="914426"/>
                </a:lnTo>
                <a:lnTo>
                  <a:pt x="115800" y="880872"/>
                </a:lnTo>
                <a:lnTo>
                  <a:pt x="89995" y="845061"/>
                </a:lnTo>
                <a:lnTo>
                  <a:pt x="67100" y="807158"/>
                </a:lnTo>
                <a:lnTo>
                  <a:pt x="47278" y="767326"/>
                </a:lnTo>
                <a:lnTo>
                  <a:pt x="30694" y="725729"/>
                </a:lnTo>
                <a:lnTo>
                  <a:pt x="17510" y="682530"/>
                </a:lnTo>
                <a:lnTo>
                  <a:pt x="7891" y="637892"/>
                </a:lnTo>
                <a:lnTo>
                  <a:pt x="2000" y="591980"/>
                </a:lnTo>
                <a:lnTo>
                  <a:pt x="0" y="5449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07738" y="2034285"/>
            <a:ext cx="205422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4200" spc="-7">
                <a:solidFill>
                  <a:srgbClr val="FFFFFF"/>
                </a:solidFill>
                <a:latin typeface="Arial Unicode MS"/>
                <a:cs typeface="Arial Unicode MS"/>
              </a:rPr>
              <a:t>事中</a:t>
            </a:r>
            <a:r>
              <a:rPr dirty="0" baseline="-27777" sz="4200" spc="-532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160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实时超额监控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79639" y="1523872"/>
            <a:ext cx="2760980" cy="1905635"/>
          </a:xfrm>
          <a:custGeom>
            <a:avLst/>
            <a:gdLst/>
            <a:ahLst/>
            <a:cxnLst/>
            <a:rect l="l" t="t" r="r" b="b"/>
            <a:pathLst>
              <a:path w="2760979" h="1905635">
                <a:moveTo>
                  <a:pt x="1808352" y="0"/>
                </a:moveTo>
                <a:lnTo>
                  <a:pt x="1808352" y="285750"/>
                </a:lnTo>
                <a:lnTo>
                  <a:pt x="0" y="285750"/>
                </a:lnTo>
                <a:lnTo>
                  <a:pt x="0" y="1619503"/>
                </a:lnTo>
                <a:lnTo>
                  <a:pt x="1808352" y="1619503"/>
                </a:lnTo>
                <a:lnTo>
                  <a:pt x="1808352" y="1905253"/>
                </a:lnTo>
                <a:lnTo>
                  <a:pt x="2760979" y="952626"/>
                </a:lnTo>
                <a:lnTo>
                  <a:pt x="1808352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79639" y="1523872"/>
            <a:ext cx="2760980" cy="1905635"/>
          </a:xfrm>
          <a:custGeom>
            <a:avLst/>
            <a:gdLst/>
            <a:ahLst/>
            <a:cxnLst/>
            <a:rect l="l" t="t" r="r" b="b"/>
            <a:pathLst>
              <a:path w="2760979" h="1905635">
                <a:moveTo>
                  <a:pt x="0" y="285750"/>
                </a:moveTo>
                <a:lnTo>
                  <a:pt x="1808352" y="285750"/>
                </a:lnTo>
                <a:lnTo>
                  <a:pt x="1808352" y="0"/>
                </a:lnTo>
                <a:lnTo>
                  <a:pt x="2760979" y="952626"/>
                </a:lnTo>
                <a:lnTo>
                  <a:pt x="1808352" y="1905253"/>
                </a:lnTo>
                <a:lnTo>
                  <a:pt x="1808352" y="1619503"/>
                </a:lnTo>
                <a:lnTo>
                  <a:pt x="0" y="1619503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D2D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96427" y="2470658"/>
            <a:ext cx="1092200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220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多指标分析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25384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544957" y="0"/>
                </a:moveTo>
                <a:lnTo>
                  <a:pt x="497933" y="2000"/>
                </a:lnTo>
                <a:lnTo>
                  <a:pt x="452021" y="7891"/>
                </a:lnTo>
                <a:lnTo>
                  <a:pt x="407383" y="17510"/>
                </a:lnTo>
                <a:lnTo>
                  <a:pt x="364184" y="30694"/>
                </a:lnTo>
                <a:lnTo>
                  <a:pt x="322587" y="47278"/>
                </a:lnTo>
                <a:lnTo>
                  <a:pt x="282755" y="67100"/>
                </a:lnTo>
                <a:lnTo>
                  <a:pt x="244852" y="89995"/>
                </a:lnTo>
                <a:lnTo>
                  <a:pt x="209041" y="115800"/>
                </a:lnTo>
                <a:lnTo>
                  <a:pt x="175487" y="144352"/>
                </a:lnTo>
                <a:lnTo>
                  <a:pt x="144352" y="175487"/>
                </a:lnTo>
                <a:lnTo>
                  <a:pt x="115800" y="209041"/>
                </a:lnTo>
                <a:lnTo>
                  <a:pt x="89995" y="244852"/>
                </a:lnTo>
                <a:lnTo>
                  <a:pt x="67100" y="282755"/>
                </a:lnTo>
                <a:lnTo>
                  <a:pt x="47278" y="322587"/>
                </a:lnTo>
                <a:lnTo>
                  <a:pt x="30694" y="364184"/>
                </a:lnTo>
                <a:lnTo>
                  <a:pt x="17510" y="407383"/>
                </a:lnTo>
                <a:lnTo>
                  <a:pt x="7891" y="452021"/>
                </a:lnTo>
                <a:lnTo>
                  <a:pt x="2000" y="497933"/>
                </a:lnTo>
                <a:lnTo>
                  <a:pt x="0" y="544957"/>
                </a:lnTo>
                <a:lnTo>
                  <a:pt x="2000" y="591980"/>
                </a:lnTo>
                <a:lnTo>
                  <a:pt x="7891" y="637892"/>
                </a:lnTo>
                <a:lnTo>
                  <a:pt x="17510" y="682530"/>
                </a:lnTo>
                <a:lnTo>
                  <a:pt x="30694" y="725729"/>
                </a:lnTo>
                <a:lnTo>
                  <a:pt x="47278" y="767326"/>
                </a:lnTo>
                <a:lnTo>
                  <a:pt x="67100" y="807158"/>
                </a:lnTo>
                <a:lnTo>
                  <a:pt x="89995" y="845061"/>
                </a:lnTo>
                <a:lnTo>
                  <a:pt x="115800" y="880872"/>
                </a:lnTo>
                <a:lnTo>
                  <a:pt x="144352" y="914426"/>
                </a:lnTo>
                <a:lnTo>
                  <a:pt x="175487" y="945561"/>
                </a:lnTo>
                <a:lnTo>
                  <a:pt x="209041" y="974113"/>
                </a:lnTo>
                <a:lnTo>
                  <a:pt x="244852" y="999918"/>
                </a:lnTo>
                <a:lnTo>
                  <a:pt x="282755" y="1022813"/>
                </a:lnTo>
                <a:lnTo>
                  <a:pt x="322587" y="1042635"/>
                </a:lnTo>
                <a:lnTo>
                  <a:pt x="364184" y="1059219"/>
                </a:lnTo>
                <a:lnTo>
                  <a:pt x="407383" y="1072403"/>
                </a:lnTo>
                <a:lnTo>
                  <a:pt x="452021" y="1082022"/>
                </a:lnTo>
                <a:lnTo>
                  <a:pt x="497933" y="1087913"/>
                </a:lnTo>
                <a:lnTo>
                  <a:pt x="544957" y="1089914"/>
                </a:lnTo>
                <a:lnTo>
                  <a:pt x="591980" y="1087913"/>
                </a:lnTo>
                <a:lnTo>
                  <a:pt x="637892" y="1082022"/>
                </a:lnTo>
                <a:lnTo>
                  <a:pt x="682530" y="1072403"/>
                </a:lnTo>
                <a:lnTo>
                  <a:pt x="725729" y="1059219"/>
                </a:lnTo>
                <a:lnTo>
                  <a:pt x="767326" y="1042635"/>
                </a:lnTo>
                <a:lnTo>
                  <a:pt x="807158" y="1022813"/>
                </a:lnTo>
                <a:lnTo>
                  <a:pt x="845061" y="999918"/>
                </a:lnTo>
                <a:lnTo>
                  <a:pt x="880872" y="974113"/>
                </a:lnTo>
                <a:lnTo>
                  <a:pt x="914426" y="945561"/>
                </a:lnTo>
                <a:lnTo>
                  <a:pt x="945561" y="914426"/>
                </a:lnTo>
                <a:lnTo>
                  <a:pt x="974113" y="880872"/>
                </a:lnTo>
                <a:lnTo>
                  <a:pt x="999918" y="845061"/>
                </a:lnTo>
                <a:lnTo>
                  <a:pt x="1022813" y="807158"/>
                </a:lnTo>
                <a:lnTo>
                  <a:pt x="1042635" y="767326"/>
                </a:lnTo>
                <a:lnTo>
                  <a:pt x="1059219" y="725729"/>
                </a:lnTo>
                <a:lnTo>
                  <a:pt x="1072403" y="682530"/>
                </a:lnTo>
                <a:lnTo>
                  <a:pt x="1082022" y="637892"/>
                </a:lnTo>
                <a:lnTo>
                  <a:pt x="1087913" y="591980"/>
                </a:lnTo>
                <a:lnTo>
                  <a:pt x="1089914" y="544957"/>
                </a:lnTo>
                <a:lnTo>
                  <a:pt x="1087913" y="497933"/>
                </a:lnTo>
                <a:lnTo>
                  <a:pt x="1082022" y="452021"/>
                </a:lnTo>
                <a:lnTo>
                  <a:pt x="1072403" y="407383"/>
                </a:lnTo>
                <a:lnTo>
                  <a:pt x="1059219" y="364184"/>
                </a:lnTo>
                <a:lnTo>
                  <a:pt x="1042635" y="322587"/>
                </a:lnTo>
                <a:lnTo>
                  <a:pt x="1022813" y="282755"/>
                </a:lnTo>
                <a:lnTo>
                  <a:pt x="999918" y="244852"/>
                </a:lnTo>
                <a:lnTo>
                  <a:pt x="974113" y="209041"/>
                </a:lnTo>
                <a:lnTo>
                  <a:pt x="945561" y="175487"/>
                </a:lnTo>
                <a:lnTo>
                  <a:pt x="914426" y="144352"/>
                </a:lnTo>
                <a:lnTo>
                  <a:pt x="880872" y="115800"/>
                </a:lnTo>
                <a:lnTo>
                  <a:pt x="845061" y="89995"/>
                </a:lnTo>
                <a:lnTo>
                  <a:pt x="807158" y="67100"/>
                </a:lnTo>
                <a:lnTo>
                  <a:pt x="767326" y="47278"/>
                </a:lnTo>
                <a:lnTo>
                  <a:pt x="725729" y="30694"/>
                </a:lnTo>
                <a:lnTo>
                  <a:pt x="682530" y="17510"/>
                </a:lnTo>
                <a:lnTo>
                  <a:pt x="637892" y="7891"/>
                </a:lnTo>
                <a:lnTo>
                  <a:pt x="591980" y="2000"/>
                </a:lnTo>
                <a:lnTo>
                  <a:pt x="5449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25384" y="1931542"/>
            <a:ext cx="1090295" cy="1090295"/>
          </a:xfrm>
          <a:custGeom>
            <a:avLst/>
            <a:gdLst/>
            <a:ahLst/>
            <a:cxnLst/>
            <a:rect l="l" t="t" r="r" b="b"/>
            <a:pathLst>
              <a:path w="1090295" h="1090295">
                <a:moveTo>
                  <a:pt x="0" y="544957"/>
                </a:moveTo>
                <a:lnTo>
                  <a:pt x="2000" y="497933"/>
                </a:lnTo>
                <a:lnTo>
                  <a:pt x="7891" y="452021"/>
                </a:lnTo>
                <a:lnTo>
                  <a:pt x="17510" y="407383"/>
                </a:lnTo>
                <a:lnTo>
                  <a:pt x="30694" y="364184"/>
                </a:lnTo>
                <a:lnTo>
                  <a:pt x="47278" y="322587"/>
                </a:lnTo>
                <a:lnTo>
                  <a:pt x="67100" y="282755"/>
                </a:lnTo>
                <a:lnTo>
                  <a:pt x="89995" y="244852"/>
                </a:lnTo>
                <a:lnTo>
                  <a:pt x="115800" y="209041"/>
                </a:lnTo>
                <a:lnTo>
                  <a:pt x="144352" y="175487"/>
                </a:lnTo>
                <a:lnTo>
                  <a:pt x="175487" y="144352"/>
                </a:lnTo>
                <a:lnTo>
                  <a:pt x="209041" y="115800"/>
                </a:lnTo>
                <a:lnTo>
                  <a:pt x="244852" y="89995"/>
                </a:lnTo>
                <a:lnTo>
                  <a:pt x="282755" y="67100"/>
                </a:lnTo>
                <a:lnTo>
                  <a:pt x="322587" y="47278"/>
                </a:lnTo>
                <a:lnTo>
                  <a:pt x="364184" y="30694"/>
                </a:lnTo>
                <a:lnTo>
                  <a:pt x="407383" y="17510"/>
                </a:lnTo>
                <a:lnTo>
                  <a:pt x="452021" y="7891"/>
                </a:lnTo>
                <a:lnTo>
                  <a:pt x="497933" y="2000"/>
                </a:lnTo>
                <a:lnTo>
                  <a:pt x="544957" y="0"/>
                </a:lnTo>
                <a:lnTo>
                  <a:pt x="591980" y="2000"/>
                </a:lnTo>
                <a:lnTo>
                  <a:pt x="637892" y="7891"/>
                </a:lnTo>
                <a:lnTo>
                  <a:pt x="682530" y="17510"/>
                </a:lnTo>
                <a:lnTo>
                  <a:pt x="725729" y="30694"/>
                </a:lnTo>
                <a:lnTo>
                  <a:pt x="767326" y="47278"/>
                </a:lnTo>
                <a:lnTo>
                  <a:pt x="807158" y="67100"/>
                </a:lnTo>
                <a:lnTo>
                  <a:pt x="845061" y="89995"/>
                </a:lnTo>
                <a:lnTo>
                  <a:pt x="880872" y="115800"/>
                </a:lnTo>
                <a:lnTo>
                  <a:pt x="914426" y="144352"/>
                </a:lnTo>
                <a:lnTo>
                  <a:pt x="945561" y="175487"/>
                </a:lnTo>
                <a:lnTo>
                  <a:pt x="974113" y="209041"/>
                </a:lnTo>
                <a:lnTo>
                  <a:pt x="999918" y="244852"/>
                </a:lnTo>
                <a:lnTo>
                  <a:pt x="1022813" y="282755"/>
                </a:lnTo>
                <a:lnTo>
                  <a:pt x="1042635" y="322587"/>
                </a:lnTo>
                <a:lnTo>
                  <a:pt x="1059219" y="364184"/>
                </a:lnTo>
                <a:lnTo>
                  <a:pt x="1072403" y="407383"/>
                </a:lnTo>
                <a:lnTo>
                  <a:pt x="1082022" y="452021"/>
                </a:lnTo>
                <a:lnTo>
                  <a:pt x="1087913" y="497933"/>
                </a:lnTo>
                <a:lnTo>
                  <a:pt x="1089914" y="544957"/>
                </a:lnTo>
                <a:lnTo>
                  <a:pt x="1087913" y="591980"/>
                </a:lnTo>
                <a:lnTo>
                  <a:pt x="1082022" y="637892"/>
                </a:lnTo>
                <a:lnTo>
                  <a:pt x="1072403" y="682530"/>
                </a:lnTo>
                <a:lnTo>
                  <a:pt x="1059219" y="725729"/>
                </a:lnTo>
                <a:lnTo>
                  <a:pt x="1042635" y="767326"/>
                </a:lnTo>
                <a:lnTo>
                  <a:pt x="1022813" y="807158"/>
                </a:lnTo>
                <a:lnTo>
                  <a:pt x="999918" y="845061"/>
                </a:lnTo>
                <a:lnTo>
                  <a:pt x="974113" y="880872"/>
                </a:lnTo>
                <a:lnTo>
                  <a:pt x="945561" y="914426"/>
                </a:lnTo>
                <a:lnTo>
                  <a:pt x="914426" y="945561"/>
                </a:lnTo>
                <a:lnTo>
                  <a:pt x="880872" y="974113"/>
                </a:lnTo>
                <a:lnTo>
                  <a:pt x="845061" y="999918"/>
                </a:lnTo>
                <a:lnTo>
                  <a:pt x="807158" y="1022813"/>
                </a:lnTo>
                <a:lnTo>
                  <a:pt x="767326" y="1042635"/>
                </a:lnTo>
                <a:lnTo>
                  <a:pt x="725729" y="1059219"/>
                </a:lnTo>
                <a:lnTo>
                  <a:pt x="682530" y="1072403"/>
                </a:lnTo>
                <a:lnTo>
                  <a:pt x="637892" y="1082022"/>
                </a:lnTo>
                <a:lnTo>
                  <a:pt x="591980" y="1087913"/>
                </a:lnTo>
                <a:lnTo>
                  <a:pt x="544957" y="1089914"/>
                </a:lnTo>
                <a:lnTo>
                  <a:pt x="497933" y="1087913"/>
                </a:lnTo>
                <a:lnTo>
                  <a:pt x="452021" y="1082022"/>
                </a:lnTo>
                <a:lnTo>
                  <a:pt x="407383" y="1072403"/>
                </a:lnTo>
                <a:lnTo>
                  <a:pt x="364184" y="1059219"/>
                </a:lnTo>
                <a:lnTo>
                  <a:pt x="322587" y="1042635"/>
                </a:lnTo>
                <a:lnTo>
                  <a:pt x="282755" y="1022813"/>
                </a:lnTo>
                <a:lnTo>
                  <a:pt x="244852" y="999918"/>
                </a:lnTo>
                <a:lnTo>
                  <a:pt x="209041" y="974113"/>
                </a:lnTo>
                <a:lnTo>
                  <a:pt x="175487" y="945561"/>
                </a:lnTo>
                <a:lnTo>
                  <a:pt x="144352" y="914426"/>
                </a:lnTo>
                <a:lnTo>
                  <a:pt x="115800" y="880872"/>
                </a:lnTo>
                <a:lnTo>
                  <a:pt x="89995" y="845061"/>
                </a:lnTo>
                <a:lnTo>
                  <a:pt x="67100" y="807158"/>
                </a:lnTo>
                <a:lnTo>
                  <a:pt x="47278" y="767326"/>
                </a:lnTo>
                <a:lnTo>
                  <a:pt x="30694" y="725729"/>
                </a:lnTo>
                <a:lnTo>
                  <a:pt x="17510" y="682530"/>
                </a:lnTo>
                <a:lnTo>
                  <a:pt x="7891" y="637892"/>
                </a:lnTo>
                <a:lnTo>
                  <a:pt x="2000" y="591980"/>
                </a:lnTo>
                <a:lnTo>
                  <a:pt x="0" y="5449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03057" y="2034285"/>
            <a:ext cx="1885950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4200" spc="-7">
                <a:solidFill>
                  <a:srgbClr val="FFFFFF"/>
                </a:solidFill>
                <a:latin typeface="Arial Unicode MS"/>
                <a:cs typeface="Arial Unicode MS"/>
              </a:rPr>
              <a:t>分析</a:t>
            </a:r>
            <a:r>
              <a:rPr dirty="0" baseline="-27777" sz="4200" spc="-292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500" spc="75">
                <a:latin typeface="Arial Unicode MS"/>
                <a:cs typeface="Arial Unicode MS"/>
              </a:rPr>
              <a:t>•</a:t>
            </a:r>
            <a:r>
              <a:rPr dirty="0" sz="1500" spc="-155">
                <a:latin typeface="Arial Unicode MS"/>
                <a:cs typeface="Arial Unicode MS"/>
              </a:rPr>
              <a:t> </a:t>
            </a:r>
            <a:r>
              <a:rPr dirty="0" sz="1500">
                <a:latin typeface="Arial Unicode MS"/>
                <a:cs typeface="Arial Unicode MS"/>
              </a:rPr>
              <a:t>多维度报表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1350391" y="3941445"/>
            <a:ext cx="5711825" cy="958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外围中信保系统的无缝对接；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邮件等提醒、通知防止遗漏和遗忘；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00326"/>
            <a:ext cx="12192000" cy="2672080"/>
          </a:xfrm>
          <a:custGeom>
            <a:avLst/>
            <a:gdLst/>
            <a:ahLst/>
            <a:cxnLst/>
            <a:rect l="l" t="t" r="r" b="b"/>
            <a:pathLst>
              <a:path w="12192000" h="2672079">
                <a:moveTo>
                  <a:pt x="0" y="2671699"/>
                </a:moveTo>
                <a:lnTo>
                  <a:pt x="12192000" y="2671699"/>
                </a:lnTo>
                <a:lnTo>
                  <a:pt x="12192000" y="0"/>
                </a:lnTo>
                <a:lnTo>
                  <a:pt x="0" y="0"/>
                </a:lnTo>
                <a:lnTo>
                  <a:pt x="0" y="2671699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07126" y="2086482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780923" y="0"/>
                </a:moveTo>
                <a:lnTo>
                  <a:pt x="0" y="0"/>
                </a:lnTo>
                <a:lnTo>
                  <a:pt x="390525" y="580516"/>
                </a:lnTo>
                <a:lnTo>
                  <a:pt x="780923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7126" y="4191000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390525" y="0"/>
                </a:moveTo>
                <a:lnTo>
                  <a:pt x="0" y="580517"/>
                </a:lnTo>
                <a:lnTo>
                  <a:pt x="780923" y="580517"/>
                </a:lnTo>
                <a:lnTo>
                  <a:pt x="390525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8173" y="2913634"/>
            <a:ext cx="3810000" cy="758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58265" algn="l"/>
              </a:tabLst>
            </a:pPr>
            <a:r>
              <a:rPr dirty="0" sz="4800" spc="-1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8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4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800">
                <a:solidFill>
                  <a:srgbClr val="FFFFFF"/>
                </a:solidFill>
              </a:rPr>
              <a:t>项目目标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5" y="1524000"/>
            <a:ext cx="7658100" cy="1281430"/>
          </a:xfrm>
          <a:custGeom>
            <a:avLst/>
            <a:gdLst/>
            <a:ahLst/>
            <a:cxnLst/>
            <a:rect l="l" t="t" r="r" b="b"/>
            <a:pathLst>
              <a:path w="7658100" h="1281430">
                <a:moveTo>
                  <a:pt x="0" y="1281176"/>
                </a:moveTo>
                <a:lnTo>
                  <a:pt x="7658100" y="1281176"/>
                </a:lnTo>
                <a:lnTo>
                  <a:pt x="7658100" y="0"/>
                </a:lnTo>
                <a:lnTo>
                  <a:pt x="0" y="0"/>
                </a:lnTo>
                <a:lnTo>
                  <a:pt x="0" y="1281176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9012" y="2997200"/>
            <a:ext cx="8555355" cy="376555"/>
          </a:xfrm>
          <a:custGeom>
            <a:avLst/>
            <a:gdLst/>
            <a:ahLst/>
            <a:cxnLst/>
            <a:rect l="l" t="t" r="r" b="b"/>
            <a:pathLst>
              <a:path w="8555355" h="376554">
                <a:moveTo>
                  <a:pt x="4277931" y="0"/>
                </a:moveTo>
                <a:lnTo>
                  <a:pt x="0" y="376300"/>
                </a:lnTo>
                <a:lnTo>
                  <a:pt x="8555037" y="376300"/>
                </a:lnTo>
                <a:lnTo>
                  <a:pt x="4277931" y="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48327" y="3008884"/>
            <a:ext cx="123698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5" b="1">
                <a:latin typeface="宋体"/>
                <a:cs typeface="宋体"/>
              </a:rPr>
              <a:t>管</a:t>
            </a:r>
            <a:r>
              <a:rPr dirty="0" sz="2000" spc="-540" b="1">
                <a:latin typeface="宋体"/>
                <a:cs typeface="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理</a:t>
            </a:r>
            <a:r>
              <a:rPr dirty="0" sz="2000" spc="-530" b="1">
                <a:latin typeface="宋体"/>
                <a:cs typeface="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提</a:t>
            </a:r>
            <a:r>
              <a:rPr dirty="0" sz="2000" spc="-540" b="1">
                <a:latin typeface="宋体"/>
                <a:cs typeface="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5351" y="1578736"/>
            <a:ext cx="2304415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000" spc="0" b="1">
                <a:latin typeface="宋体"/>
                <a:cs typeface="宋体"/>
              </a:rPr>
              <a:t>信用风险管理提升点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776" y="4365561"/>
            <a:ext cx="1969135" cy="179895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86360">
              <a:lnSpc>
                <a:spcPts val="1610"/>
              </a:lnSpc>
              <a:spcBef>
                <a:spcPts val="370"/>
              </a:spcBef>
            </a:pPr>
            <a:r>
              <a:rPr dirty="0" sz="1400">
                <a:latin typeface="宋体"/>
                <a:cs typeface="宋体"/>
              </a:rPr>
              <a:t>集成各个业务系统数据</a:t>
            </a:r>
            <a:endParaRPr sz="1400">
              <a:latin typeface="宋体"/>
              <a:cs typeface="宋体"/>
            </a:endParaRPr>
          </a:p>
          <a:p>
            <a:pPr marL="86360">
              <a:lnSpc>
                <a:spcPts val="1610"/>
              </a:lnSpc>
            </a:pPr>
            <a:r>
              <a:rPr dirty="0" sz="1400">
                <a:latin typeface="华文楷体"/>
                <a:cs typeface="华文楷体"/>
              </a:rPr>
              <a:t>;</a:t>
            </a:r>
            <a:endParaRPr sz="1400">
              <a:latin typeface="华文楷体"/>
              <a:cs typeface="华文楷体"/>
            </a:endParaRPr>
          </a:p>
          <a:p>
            <a:pPr marL="86360" marR="81280">
              <a:lnSpc>
                <a:spcPts val="1560"/>
              </a:lnSpc>
              <a:spcBef>
                <a:spcPts val="300"/>
              </a:spcBef>
            </a:pPr>
            <a:r>
              <a:rPr dirty="0" sz="1400">
                <a:latin typeface="宋体"/>
                <a:cs typeface="宋体"/>
              </a:rPr>
              <a:t>第三方大数据征信服务 </a:t>
            </a:r>
            <a:r>
              <a:rPr dirty="0" sz="1400" spc="-660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公司数据监控集成；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087" y="3486086"/>
            <a:ext cx="1964055" cy="735330"/>
          </a:xfrm>
          <a:prstGeom prst="rect">
            <a:avLst/>
          </a:prstGeom>
          <a:solidFill>
            <a:srgbClr val="66CCFF"/>
          </a:solidFill>
          <a:ln w="6350">
            <a:solidFill>
              <a:srgbClr val="000000"/>
            </a:solidFill>
          </a:ln>
        </p:spPr>
        <p:txBody>
          <a:bodyPr wrap="square" lIns="0" tIns="57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5" b="1">
                <a:latin typeface="宋体"/>
                <a:cs typeface="宋体"/>
              </a:rPr>
              <a:t>档案集成及监控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610" y="3486086"/>
            <a:ext cx="1982470" cy="735330"/>
          </a:xfrm>
          <a:prstGeom prst="rect">
            <a:avLst/>
          </a:prstGeom>
          <a:solidFill>
            <a:srgbClr val="66CCFF"/>
          </a:solidFill>
          <a:ln w="6350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104139" marR="25400">
              <a:lnSpc>
                <a:spcPts val="1780"/>
              </a:lnSpc>
              <a:spcBef>
                <a:spcPts val="1185"/>
              </a:spcBef>
            </a:pPr>
            <a:r>
              <a:rPr dirty="0" sz="1600" b="1">
                <a:latin typeface="宋体"/>
                <a:cs typeface="宋体"/>
              </a:rPr>
              <a:t>应收期限分析揭示了  </a:t>
            </a:r>
            <a:r>
              <a:rPr dirty="0" sz="1600" spc="-5" b="1">
                <a:latin typeface="宋体"/>
                <a:cs typeface="宋体"/>
              </a:rPr>
              <a:t>真实的客户信用风险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0438" y="3486086"/>
            <a:ext cx="1953895" cy="735330"/>
          </a:xfrm>
          <a:prstGeom prst="rect">
            <a:avLst/>
          </a:prstGeom>
          <a:solidFill>
            <a:srgbClr val="66CCFF"/>
          </a:solidFill>
          <a:ln w="6350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ctr" marL="90170" marR="11430">
              <a:lnSpc>
                <a:spcPct val="96300"/>
              </a:lnSpc>
              <a:spcBef>
                <a:spcPts val="120"/>
              </a:spcBef>
            </a:pPr>
            <a:r>
              <a:rPr dirty="0" sz="1600" b="1">
                <a:latin typeface="宋体"/>
                <a:cs typeface="宋体"/>
              </a:rPr>
              <a:t>灵活的模型管理功能  可以实现评估能力的  </a:t>
            </a:r>
            <a:r>
              <a:rPr dirty="0" sz="1600" spc="-5" b="1">
                <a:latin typeface="宋体"/>
                <a:cs typeface="宋体"/>
              </a:rPr>
              <a:t>不断提升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6629" y="3486086"/>
            <a:ext cx="1955800" cy="735330"/>
          </a:xfrm>
          <a:prstGeom prst="rect">
            <a:avLst/>
          </a:prstGeom>
          <a:solidFill>
            <a:srgbClr val="66CCFF"/>
          </a:solidFill>
          <a:ln w="6350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ctr" marL="90805" marR="12065">
              <a:lnSpc>
                <a:spcPct val="96300"/>
              </a:lnSpc>
              <a:spcBef>
                <a:spcPts val="120"/>
              </a:spcBef>
            </a:pPr>
            <a:r>
              <a:rPr dirty="0" sz="1600" b="1">
                <a:latin typeface="宋体"/>
                <a:cs typeface="宋体"/>
              </a:rPr>
              <a:t>完善的额度管理和事  中管理能够及时发现  </a:t>
            </a:r>
            <a:r>
              <a:rPr dirty="0" sz="1600" spc="-5" b="1">
                <a:latin typeface="宋体"/>
                <a:cs typeface="宋体"/>
              </a:rPr>
              <a:t>风险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3960" y="4365561"/>
            <a:ext cx="1969135" cy="179895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just" marL="86995" marR="81280">
              <a:lnSpc>
                <a:spcPct val="96500"/>
              </a:lnSpc>
              <a:spcBef>
                <a:spcPts val="425"/>
              </a:spcBef>
            </a:pPr>
            <a:r>
              <a:rPr dirty="0" sz="1400">
                <a:latin typeface="宋体"/>
                <a:cs typeface="宋体"/>
              </a:rPr>
              <a:t>客户层面与合同层面双  </a:t>
            </a:r>
            <a:r>
              <a:rPr dirty="0" sz="1400">
                <a:latin typeface="宋体"/>
                <a:cs typeface="宋体"/>
              </a:rPr>
              <a:t>分析有利于更好地识别 </a:t>
            </a:r>
            <a:r>
              <a:rPr dirty="0" sz="1400" spc="-5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用户风险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3740" y="4365561"/>
            <a:ext cx="1969135" cy="179895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algn="just" marL="86995" marR="80645">
              <a:lnSpc>
                <a:spcPct val="98600"/>
              </a:lnSpc>
              <a:spcBef>
                <a:spcPts val="390"/>
              </a:spcBef>
            </a:pPr>
            <a:r>
              <a:rPr dirty="0" sz="1400">
                <a:latin typeface="宋体"/>
                <a:cs typeface="宋体"/>
              </a:rPr>
              <a:t>评估模型既可满足集团 </a:t>
            </a:r>
            <a:r>
              <a:rPr dirty="0" sz="1400" spc="-660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的统一性要求，也可以 </a:t>
            </a:r>
            <a:r>
              <a:rPr dirty="0" sz="1400" spc="-5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满足各板块的个性化需 </a:t>
            </a:r>
            <a:r>
              <a:rPr dirty="0" sz="1400" spc="-660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求，并可以随时增加新 </a:t>
            </a:r>
            <a:r>
              <a:rPr dirty="0" sz="1400" spc="-660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的评估指标，不断改进 </a:t>
            </a:r>
            <a:r>
              <a:rPr dirty="0" sz="1400" spc="-660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风险评估能力。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3519" y="4365561"/>
            <a:ext cx="1969135" cy="1798955"/>
          </a:xfrm>
          <a:prstGeom prst="rect">
            <a:avLst/>
          </a:prstGeom>
          <a:solidFill>
            <a:srgbClr val="F1F1F1"/>
          </a:solidFill>
          <a:ln w="952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just" marL="87630" marR="80645">
              <a:lnSpc>
                <a:spcPct val="100000"/>
              </a:lnSpc>
              <a:spcBef>
                <a:spcPts val="370"/>
              </a:spcBef>
            </a:pPr>
            <a:r>
              <a:rPr dirty="0" sz="1400">
                <a:latin typeface="宋体"/>
                <a:cs typeface="宋体"/>
              </a:rPr>
              <a:t>额度管理整合了常规额  </a:t>
            </a:r>
            <a:r>
              <a:rPr dirty="0" sz="1400">
                <a:latin typeface="宋体"/>
                <a:cs typeface="宋体"/>
              </a:rPr>
              <a:t>度、节庆额度和合同额 </a:t>
            </a:r>
            <a:r>
              <a:rPr dirty="0" sz="1400" spc="-5">
                <a:latin typeface="宋体"/>
                <a:cs typeface="宋体"/>
              </a:rPr>
              <a:t> </a:t>
            </a:r>
            <a:r>
              <a:rPr dirty="0" sz="1400">
                <a:latin typeface="宋体"/>
                <a:cs typeface="宋体"/>
              </a:rPr>
              <a:t>度，事中监控则融合了 </a:t>
            </a:r>
            <a:r>
              <a:rPr dirty="0" sz="1400">
                <a:latin typeface="宋体"/>
                <a:cs typeface="宋体"/>
              </a:rPr>
              <a:t> 一般监控和超账龄监控</a:t>
            </a:r>
            <a:endParaRPr sz="1400">
              <a:latin typeface="宋体"/>
              <a:cs typeface="宋体"/>
            </a:endParaRPr>
          </a:p>
          <a:p>
            <a:pPr algn="just" marL="87630">
              <a:lnSpc>
                <a:spcPts val="1560"/>
              </a:lnSpc>
            </a:pPr>
            <a:r>
              <a:rPr dirty="0" sz="1400"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0739" y="1993392"/>
            <a:ext cx="1441703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71979" y="2086355"/>
            <a:ext cx="922019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870" indent="-23050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信息集成  </a:t>
            </a: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07308" y="1993392"/>
            <a:ext cx="1441703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69182" y="2086355"/>
            <a:ext cx="920750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870" indent="-23050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风险识别  </a:t>
            </a: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1993392"/>
            <a:ext cx="1441703" cy="74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66639" y="2086355"/>
            <a:ext cx="920750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870" indent="-23050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风险评估  </a:t>
            </a: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85204" y="1993392"/>
            <a:ext cx="1443227" cy="74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47585" y="2086355"/>
            <a:ext cx="920750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0504" indent="-23050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风险监控  </a:t>
            </a: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74152" y="1994916"/>
            <a:ext cx="1441703" cy="742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36533" y="2087626"/>
            <a:ext cx="920750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870" indent="-23050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风险分析  </a:t>
            </a:r>
            <a:r>
              <a:rPr dirty="0" sz="1800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8620125" y="3483038"/>
            <a:ext cx="1955800" cy="735330"/>
          </a:xfrm>
          <a:prstGeom prst="rect">
            <a:avLst/>
          </a:prstGeom>
          <a:solidFill>
            <a:srgbClr val="66CCFF"/>
          </a:solidFill>
          <a:ln w="6350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193675" marR="12700" indent="-102235">
              <a:lnSpc>
                <a:spcPts val="1780"/>
              </a:lnSpc>
              <a:spcBef>
                <a:spcPts val="1185"/>
              </a:spcBef>
            </a:pPr>
            <a:r>
              <a:rPr dirty="0" sz="1600" b="1">
                <a:latin typeface="宋体"/>
                <a:cs typeface="宋体"/>
              </a:rPr>
              <a:t>丰富的报表提供了强  </a:t>
            </a:r>
            <a:r>
              <a:rPr dirty="0" sz="1600" spc="-5" b="1">
                <a:latin typeface="宋体"/>
                <a:cs typeface="宋体"/>
              </a:rPr>
              <a:t>大的风险分析能力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20125" y="4362386"/>
            <a:ext cx="1970405" cy="1798955"/>
          </a:xfrm>
          <a:prstGeom prst="rect">
            <a:avLst/>
          </a:prstGeom>
          <a:solidFill>
            <a:srgbClr val="F1F1F1"/>
          </a:solidFill>
          <a:ln w="952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370"/>
              </a:spcBef>
            </a:pPr>
            <a:r>
              <a:rPr dirty="0" sz="1400">
                <a:latin typeface="宋体"/>
                <a:cs typeface="宋体"/>
              </a:rPr>
              <a:t>应收款报表、账龄报表</a:t>
            </a:r>
            <a:endParaRPr sz="1400">
              <a:latin typeface="宋体"/>
              <a:cs typeface="宋体"/>
            </a:endParaRPr>
          </a:p>
          <a:p>
            <a:pPr marL="87630" marR="81915">
              <a:lnSpc>
                <a:spcPct val="100000"/>
              </a:lnSpc>
            </a:pPr>
            <a:r>
              <a:rPr dirty="0" sz="1400">
                <a:latin typeface="宋体"/>
                <a:cs typeface="宋体"/>
              </a:rPr>
              <a:t>、逾期数据等提供了强  大的风险报表分析能力</a:t>
            </a:r>
            <a:endParaRPr sz="1400">
              <a:latin typeface="宋体"/>
              <a:cs typeface="宋体"/>
            </a:endParaRPr>
          </a:p>
          <a:p>
            <a:pPr marL="87630">
              <a:lnSpc>
                <a:spcPts val="1560"/>
              </a:lnSpc>
            </a:pPr>
            <a:r>
              <a:rPr dirty="0" sz="1400"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</a:t>
            </a:r>
            <a:r>
              <a:rPr dirty="0"/>
              <a:t>信用风险系统提升点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27" y="1245108"/>
            <a:ext cx="1057656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9825" y="1331595"/>
            <a:ext cx="7416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 spc="0" b="1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集成 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839" y="1245108"/>
            <a:ext cx="1057656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27605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风险识别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4451" y="1245108"/>
            <a:ext cx="1056131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13964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风险评估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871" y="1245108"/>
            <a:ext cx="1056131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88384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风险监控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07864" y="1246632"/>
            <a:ext cx="1057656" cy="603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68265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风险分析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637" y="3465576"/>
            <a:ext cx="1805305" cy="301625"/>
          </a:xfrm>
          <a:prstGeom prst="rect">
            <a:avLst/>
          </a:prstGeom>
          <a:solidFill>
            <a:srgbClr val="2D75B6"/>
          </a:solidFill>
          <a:ln w="12700">
            <a:solidFill>
              <a:srgbClr val="FFFFFF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宋体"/>
                <a:cs typeface="宋体"/>
              </a:rPr>
              <a:t>信用风险管理系统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7237" y="3794125"/>
            <a:ext cx="7608824" cy="2047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</a:t>
            </a:r>
            <a:r>
              <a:rPr dirty="0"/>
              <a:t>信息集成能力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6167" y="2050160"/>
            <a:ext cx="10225405" cy="831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5"/>
              </a:lnSpc>
            </a:pPr>
            <a:r>
              <a:rPr dirty="0" sz="2800" spc="-20">
                <a:latin typeface="Arial Unicode MS"/>
                <a:cs typeface="Arial Unicode MS"/>
              </a:rPr>
              <a:t>除集成本系统、</a:t>
            </a:r>
            <a:r>
              <a:rPr dirty="0" sz="2800" spc="-20">
                <a:latin typeface="Century Gothic"/>
                <a:cs typeface="Century Gothic"/>
              </a:rPr>
              <a:t>SAP</a:t>
            </a:r>
            <a:r>
              <a:rPr dirty="0" sz="2800" spc="-20">
                <a:latin typeface="Arial Unicode MS"/>
                <a:cs typeface="Arial Unicode MS"/>
              </a:rPr>
              <a:t>等系统的数据，后续系统可考虑将第三方大数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ts val="3195"/>
              </a:lnSpc>
            </a:pPr>
            <a:r>
              <a:rPr dirty="0" sz="2800" spc="-5">
                <a:latin typeface="Arial Unicode MS"/>
                <a:cs typeface="Arial Unicode MS"/>
              </a:rPr>
              <a:t>据征信服务提供的信息及监控纳入系统。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675" y="1868551"/>
            <a:ext cx="10118725" cy="0"/>
          </a:xfrm>
          <a:custGeom>
            <a:avLst/>
            <a:gdLst/>
            <a:ahLst/>
            <a:cxnLst/>
            <a:rect l="l" t="t" r="r" b="b"/>
            <a:pathLst>
              <a:path w="10118725" h="0">
                <a:moveTo>
                  <a:pt x="0" y="0"/>
                </a:moveTo>
                <a:lnTo>
                  <a:pt x="101187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505" y="1331595"/>
            <a:ext cx="7416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 spc="0" b="1">
                <a:solidFill>
                  <a:srgbClr val="FFFFFF"/>
                </a:solidFill>
                <a:latin typeface="宋体"/>
                <a:cs typeface="宋体"/>
              </a:rPr>
              <a:t>风险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识别 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7155" y="1246632"/>
            <a:ext cx="1057656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7277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信息集成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5772" y="1245108"/>
            <a:ext cx="2112264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00526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风险评估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4800" y="1245108"/>
            <a:ext cx="1057655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75201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风险监控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95315" y="1246632"/>
            <a:ext cx="1057656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5463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风险分析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8325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风险识别能力</a:t>
            </a:r>
          </a:p>
        </p:txBody>
      </p:sp>
      <p:sp>
        <p:nvSpPr>
          <p:cNvPr id="12" name="object 12"/>
          <p:cNvSpPr/>
          <p:nvPr/>
        </p:nvSpPr>
        <p:spPr>
          <a:xfrm>
            <a:off x="923925" y="3021076"/>
            <a:ext cx="7439025" cy="246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0376" y="3683000"/>
            <a:ext cx="7410450" cy="2362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4267" y="1923415"/>
            <a:ext cx="6063615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 Unicode MS"/>
                <a:cs typeface="Arial Unicode MS"/>
              </a:rPr>
              <a:t>多维度报表反映客户不同的风险程</a:t>
            </a:r>
            <a:r>
              <a:rPr dirty="0" sz="2800">
                <a:latin typeface="Arial Unicode MS"/>
                <a:cs typeface="Arial Unicode MS"/>
              </a:rPr>
              <a:t>度</a:t>
            </a:r>
            <a:r>
              <a:rPr dirty="0" sz="2800" spc="-5">
                <a:latin typeface="Arial Unicode MS"/>
                <a:cs typeface="Arial Unicode MS"/>
              </a:rPr>
              <a:t>。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675" y="1868551"/>
            <a:ext cx="10118725" cy="0"/>
          </a:xfrm>
          <a:custGeom>
            <a:avLst/>
            <a:gdLst/>
            <a:ahLst/>
            <a:cxnLst/>
            <a:rect l="l" t="t" r="r" b="b"/>
            <a:pathLst>
              <a:path w="10118725" h="0">
                <a:moveTo>
                  <a:pt x="0" y="0"/>
                </a:moveTo>
                <a:lnTo>
                  <a:pt x="101187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287"/>
            <a:ext cx="1294130" cy="929005"/>
          </a:xfrm>
          <a:custGeom>
            <a:avLst/>
            <a:gdLst/>
            <a:ahLst/>
            <a:cxnLst/>
            <a:rect l="l" t="t" r="r" b="b"/>
            <a:pathLst>
              <a:path w="1294130" h="929005">
                <a:moveTo>
                  <a:pt x="0" y="928687"/>
                </a:moveTo>
                <a:lnTo>
                  <a:pt x="1293876" y="928687"/>
                </a:lnTo>
                <a:lnTo>
                  <a:pt x="1293876" y="0"/>
                </a:lnTo>
                <a:lnTo>
                  <a:pt x="0" y="0"/>
                </a:lnTo>
                <a:lnTo>
                  <a:pt x="0" y="928687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9775" y="268287"/>
            <a:ext cx="174625" cy="929005"/>
          </a:xfrm>
          <a:custGeom>
            <a:avLst/>
            <a:gdLst/>
            <a:ahLst/>
            <a:cxnLst/>
            <a:rect l="l" t="t" r="r" b="b"/>
            <a:pathLst>
              <a:path w="174625" h="929005">
                <a:moveTo>
                  <a:pt x="0" y="928687"/>
                </a:moveTo>
                <a:lnTo>
                  <a:pt x="174625" y="928687"/>
                </a:lnTo>
                <a:lnTo>
                  <a:pt x="174625" y="0"/>
                </a:lnTo>
                <a:lnTo>
                  <a:pt x="0" y="0"/>
                </a:lnTo>
                <a:lnTo>
                  <a:pt x="0" y="928687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1120" y="370078"/>
            <a:ext cx="3429635" cy="7689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055"/>
              </a:lnSpc>
            </a:pPr>
            <a:r>
              <a:rPr dirty="0" baseline="6687" sz="8100" spc="-7">
                <a:solidFill>
                  <a:srgbClr val="252525"/>
                </a:solidFill>
                <a:latin typeface="微软雅黑"/>
                <a:cs typeface="微软雅黑"/>
              </a:rPr>
              <a:t>目录</a:t>
            </a:r>
            <a:r>
              <a:rPr dirty="0" baseline="6687" sz="8100" spc="-105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微软雅黑"/>
                <a:cs typeface="微软雅黑"/>
              </a:rPr>
              <a:t>CONTENTS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3526" y="2219388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30" h="481330">
                <a:moveTo>
                  <a:pt x="0" y="481012"/>
                </a:moveTo>
                <a:lnTo>
                  <a:pt x="468312" y="481012"/>
                </a:lnTo>
                <a:lnTo>
                  <a:pt x="468312" y="0"/>
                </a:lnTo>
                <a:lnTo>
                  <a:pt x="0" y="0"/>
                </a:lnTo>
                <a:lnTo>
                  <a:pt x="0" y="481012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526" y="3397250"/>
            <a:ext cx="444500" cy="479425"/>
          </a:xfrm>
          <a:custGeom>
            <a:avLst/>
            <a:gdLst/>
            <a:ahLst/>
            <a:cxnLst/>
            <a:rect l="l" t="t" r="r" b="b"/>
            <a:pathLst>
              <a:path w="444500" h="479425">
                <a:moveTo>
                  <a:pt x="0" y="479425"/>
                </a:moveTo>
                <a:lnTo>
                  <a:pt x="444500" y="479425"/>
                </a:lnTo>
                <a:lnTo>
                  <a:pt x="444500" y="0"/>
                </a:lnTo>
                <a:lnTo>
                  <a:pt x="0" y="0"/>
                </a:lnTo>
                <a:lnTo>
                  <a:pt x="0" y="479425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526" y="4659376"/>
            <a:ext cx="444500" cy="479425"/>
          </a:xfrm>
          <a:custGeom>
            <a:avLst/>
            <a:gdLst/>
            <a:ahLst/>
            <a:cxnLst/>
            <a:rect l="l" t="t" r="r" b="b"/>
            <a:pathLst>
              <a:path w="444500" h="479425">
                <a:moveTo>
                  <a:pt x="0" y="479425"/>
                </a:moveTo>
                <a:lnTo>
                  <a:pt x="444500" y="479425"/>
                </a:lnTo>
                <a:lnTo>
                  <a:pt x="444500" y="0"/>
                </a:lnTo>
                <a:lnTo>
                  <a:pt x="0" y="0"/>
                </a:lnTo>
                <a:lnTo>
                  <a:pt x="0" y="479425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526" y="270827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 h="0">
                <a:moveTo>
                  <a:pt x="0" y="0"/>
                </a:moveTo>
                <a:lnTo>
                  <a:pt x="3319399" y="0"/>
                </a:lnTo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526" y="388937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 h="0">
                <a:moveTo>
                  <a:pt x="0" y="0"/>
                </a:moveTo>
                <a:lnTo>
                  <a:pt x="3319399" y="0"/>
                </a:lnTo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3526" y="5156200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 h="0">
                <a:moveTo>
                  <a:pt x="0" y="0"/>
                </a:moveTo>
                <a:lnTo>
                  <a:pt x="3319399" y="0"/>
                </a:lnTo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34476" y="2757804"/>
            <a:ext cx="1142987" cy="215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72995" y="2040128"/>
            <a:ext cx="1947545" cy="317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ct val="100000"/>
              </a:lnSpc>
            </a:pPr>
            <a:r>
              <a:rPr dirty="0" baseline="-11805" sz="6000" spc="-7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r>
              <a:rPr dirty="0" baseline="-11805" sz="6000" spc="34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微软雅黑"/>
                <a:cs typeface="微软雅黑"/>
              </a:rPr>
              <a:t>项目介绍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8333" sz="6000" spc="-7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baseline="-8333" sz="6000" spc="502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微软雅黑"/>
                <a:cs typeface="微软雅黑"/>
              </a:rPr>
              <a:t>现状分析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10416" sz="6000" spc="-7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dirty="0" baseline="-10416" sz="6000" spc="-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微软雅黑"/>
                <a:cs typeface="微软雅黑"/>
              </a:rPr>
              <a:t>项目目标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4529" y="1332738"/>
            <a:ext cx="7416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 spc="0" b="1">
                <a:solidFill>
                  <a:srgbClr val="FFFFFF"/>
                </a:solidFill>
                <a:latin typeface="宋体"/>
                <a:cs typeface="宋体"/>
              </a:rPr>
              <a:t>风险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评估 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7155" y="1246632"/>
            <a:ext cx="1057656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7277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信息集成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5772" y="1246632"/>
            <a:ext cx="1056132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5029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风险识别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6288" y="1245108"/>
            <a:ext cx="2106167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75201" y="1331595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风险监控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95315" y="1246632"/>
            <a:ext cx="1057656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5463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风险分析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8325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风险评估能力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4267" y="1923415"/>
            <a:ext cx="619760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Arial Unicode MS"/>
                <a:cs typeface="Arial Unicode MS"/>
              </a:rPr>
              <a:t>不同的客户</a:t>
            </a:r>
            <a:r>
              <a:rPr dirty="0" sz="2800" spc="-15">
                <a:latin typeface="Century Gothic"/>
                <a:cs typeface="Century Gothic"/>
              </a:rPr>
              <a:t>/</a:t>
            </a:r>
            <a:r>
              <a:rPr dirty="0" sz="2800" spc="-15">
                <a:latin typeface="Arial Unicode MS"/>
                <a:cs typeface="Arial Unicode MS"/>
              </a:rPr>
              <a:t>业务模式使用不同的模型。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675" y="1868551"/>
            <a:ext cx="10118725" cy="0"/>
          </a:xfrm>
          <a:custGeom>
            <a:avLst/>
            <a:gdLst/>
            <a:ahLst/>
            <a:cxnLst/>
            <a:rect l="l" t="t" r="r" b="b"/>
            <a:pathLst>
              <a:path w="10118725" h="0">
                <a:moveTo>
                  <a:pt x="0" y="0"/>
                </a:moveTo>
                <a:lnTo>
                  <a:pt x="101187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34558" y="5191252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90" h="1066800">
                <a:moveTo>
                  <a:pt x="1540128" y="0"/>
                </a:moveTo>
                <a:lnTo>
                  <a:pt x="106679" y="0"/>
                </a:lnTo>
                <a:lnTo>
                  <a:pt x="65151" y="8381"/>
                </a:lnTo>
                <a:lnTo>
                  <a:pt x="31242" y="31242"/>
                </a:lnTo>
                <a:lnTo>
                  <a:pt x="8382" y="65151"/>
                </a:lnTo>
                <a:lnTo>
                  <a:pt x="0" y="106680"/>
                </a:lnTo>
                <a:lnTo>
                  <a:pt x="0" y="960069"/>
                </a:lnTo>
                <a:lnTo>
                  <a:pt x="8381" y="1001592"/>
                </a:lnTo>
                <a:lnTo>
                  <a:pt x="31241" y="1035502"/>
                </a:lnTo>
                <a:lnTo>
                  <a:pt x="65150" y="1058365"/>
                </a:lnTo>
                <a:lnTo>
                  <a:pt x="106679" y="1066749"/>
                </a:lnTo>
                <a:lnTo>
                  <a:pt x="1540128" y="1066749"/>
                </a:lnTo>
                <a:lnTo>
                  <a:pt x="1581658" y="1058365"/>
                </a:lnTo>
                <a:lnTo>
                  <a:pt x="1615567" y="1035502"/>
                </a:lnTo>
                <a:lnTo>
                  <a:pt x="1638427" y="1001592"/>
                </a:lnTo>
                <a:lnTo>
                  <a:pt x="1646809" y="960069"/>
                </a:lnTo>
                <a:lnTo>
                  <a:pt x="1646809" y="106680"/>
                </a:lnTo>
                <a:lnTo>
                  <a:pt x="1638427" y="65151"/>
                </a:lnTo>
                <a:lnTo>
                  <a:pt x="1615567" y="31242"/>
                </a:lnTo>
                <a:lnTo>
                  <a:pt x="1581658" y="8381"/>
                </a:lnTo>
                <a:lnTo>
                  <a:pt x="1540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34558" y="5191252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90" h="1066800">
                <a:moveTo>
                  <a:pt x="0" y="106680"/>
                </a:moveTo>
                <a:lnTo>
                  <a:pt x="8382" y="65151"/>
                </a:lnTo>
                <a:lnTo>
                  <a:pt x="31242" y="31242"/>
                </a:lnTo>
                <a:lnTo>
                  <a:pt x="65151" y="8381"/>
                </a:lnTo>
                <a:lnTo>
                  <a:pt x="106679" y="0"/>
                </a:lnTo>
                <a:lnTo>
                  <a:pt x="1540128" y="0"/>
                </a:lnTo>
                <a:lnTo>
                  <a:pt x="1581658" y="8381"/>
                </a:lnTo>
                <a:lnTo>
                  <a:pt x="1615567" y="31242"/>
                </a:lnTo>
                <a:lnTo>
                  <a:pt x="1638427" y="65151"/>
                </a:lnTo>
                <a:lnTo>
                  <a:pt x="1646809" y="106680"/>
                </a:lnTo>
                <a:lnTo>
                  <a:pt x="1646809" y="960069"/>
                </a:lnTo>
                <a:lnTo>
                  <a:pt x="1638427" y="1001592"/>
                </a:lnTo>
                <a:lnTo>
                  <a:pt x="1615567" y="1035502"/>
                </a:lnTo>
                <a:lnTo>
                  <a:pt x="1581658" y="1058365"/>
                </a:lnTo>
                <a:lnTo>
                  <a:pt x="1540128" y="1066749"/>
                </a:lnTo>
                <a:lnTo>
                  <a:pt x="106679" y="1066749"/>
                </a:lnTo>
                <a:lnTo>
                  <a:pt x="65150" y="1058365"/>
                </a:lnTo>
                <a:lnTo>
                  <a:pt x="31241" y="1035502"/>
                </a:lnTo>
                <a:lnTo>
                  <a:pt x="8381" y="1001592"/>
                </a:lnTo>
                <a:lnTo>
                  <a:pt x="0" y="960069"/>
                </a:lnTo>
                <a:lnTo>
                  <a:pt x="0" y="10668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5738" y="5504017"/>
            <a:ext cx="90170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 marR="5080" indent="-114300">
              <a:lnSpc>
                <a:spcPct val="101699"/>
              </a:lnSpc>
            </a:pPr>
            <a:r>
              <a:rPr dirty="0" sz="1200" spc="60">
                <a:latin typeface="Arial Unicode MS"/>
                <a:cs typeface="Arial Unicode MS"/>
              </a:rPr>
              <a:t>•</a:t>
            </a:r>
            <a:r>
              <a:rPr dirty="0" sz="1200" spc="-15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指标权重可 </a:t>
            </a:r>
            <a:r>
              <a:rPr dirty="0" sz="1200" spc="-240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以灵活修改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7619" y="5191252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89" h="1066800">
                <a:moveTo>
                  <a:pt x="1540129" y="0"/>
                </a:moveTo>
                <a:lnTo>
                  <a:pt x="106680" y="0"/>
                </a:lnTo>
                <a:lnTo>
                  <a:pt x="65150" y="8381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960069"/>
                </a:lnTo>
                <a:lnTo>
                  <a:pt x="8381" y="1001592"/>
                </a:lnTo>
                <a:lnTo>
                  <a:pt x="31242" y="1035502"/>
                </a:lnTo>
                <a:lnTo>
                  <a:pt x="65150" y="1058365"/>
                </a:lnTo>
                <a:lnTo>
                  <a:pt x="106680" y="1066749"/>
                </a:lnTo>
                <a:lnTo>
                  <a:pt x="1540129" y="1066749"/>
                </a:lnTo>
                <a:lnTo>
                  <a:pt x="1581657" y="1058365"/>
                </a:lnTo>
                <a:lnTo>
                  <a:pt x="1615566" y="1035502"/>
                </a:lnTo>
                <a:lnTo>
                  <a:pt x="1638426" y="1001592"/>
                </a:lnTo>
                <a:lnTo>
                  <a:pt x="1646808" y="960069"/>
                </a:lnTo>
                <a:lnTo>
                  <a:pt x="1646808" y="106680"/>
                </a:lnTo>
                <a:lnTo>
                  <a:pt x="1638427" y="65151"/>
                </a:lnTo>
                <a:lnTo>
                  <a:pt x="1615567" y="31242"/>
                </a:lnTo>
                <a:lnTo>
                  <a:pt x="1581658" y="8381"/>
                </a:lnTo>
                <a:lnTo>
                  <a:pt x="1540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7619" y="5191252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89" h="1066800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150" y="8381"/>
                </a:lnTo>
                <a:lnTo>
                  <a:pt x="106680" y="0"/>
                </a:lnTo>
                <a:lnTo>
                  <a:pt x="1540129" y="0"/>
                </a:lnTo>
                <a:lnTo>
                  <a:pt x="1581658" y="8381"/>
                </a:lnTo>
                <a:lnTo>
                  <a:pt x="1615567" y="31242"/>
                </a:lnTo>
                <a:lnTo>
                  <a:pt x="1638427" y="65151"/>
                </a:lnTo>
                <a:lnTo>
                  <a:pt x="1646808" y="106680"/>
                </a:lnTo>
                <a:lnTo>
                  <a:pt x="1646808" y="960069"/>
                </a:lnTo>
                <a:lnTo>
                  <a:pt x="1638426" y="1001592"/>
                </a:lnTo>
                <a:lnTo>
                  <a:pt x="1615566" y="1035502"/>
                </a:lnTo>
                <a:lnTo>
                  <a:pt x="1581657" y="1058365"/>
                </a:lnTo>
                <a:lnTo>
                  <a:pt x="1540129" y="1066749"/>
                </a:lnTo>
                <a:lnTo>
                  <a:pt x="106680" y="1066749"/>
                </a:lnTo>
                <a:lnTo>
                  <a:pt x="65150" y="1058365"/>
                </a:lnTo>
                <a:lnTo>
                  <a:pt x="31242" y="1035502"/>
                </a:lnTo>
                <a:lnTo>
                  <a:pt x="8381" y="1001592"/>
                </a:lnTo>
                <a:lnTo>
                  <a:pt x="0" y="960069"/>
                </a:lnTo>
                <a:lnTo>
                  <a:pt x="0" y="10668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04514" y="5504017"/>
            <a:ext cx="901700" cy="76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0" marR="5080" indent="-114300">
              <a:lnSpc>
                <a:spcPct val="101699"/>
              </a:lnSpc>
            </a:pPr>
            <a:r>
              <a:rPr dirty="0" sz="1200" spc="60">
                <a:latin typeface="Arial Unicode MS"/>
                <a:cs typeface="Arial Unicode MS"/>
              </a:rPr>
              <a:t>•</a:t>
            </a:r>
            <a:r>
              <a:rPr dirty="0" sz="1200" spc="-15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在新模型启 </a:t>
            </a:r>
            <a:r>
              <a:rPr dirty="0" sz="1200" spc="-240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用前，可以  进行模拟验  证。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34558" y="2924429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90" h="1066800">
                <a:moveTo>
                  <a:pt x="1540128" y="0"/>
                </a:moveTo>
                <a:lnTo>
                  <a:pt x="106679" y="0"/>
                </a:lnTo>
                <a:lnTo>
                  <a:pt x="65151" y="8381"/>
                </a:lnTo>
                <a:lnTo>
                  <a:pt x="31242" y="31241"/>
                </a:lnTo>
                <a:lnTo>
                  <a:pt x="8382" y="65150"/>
                </a:lnTo>
                <a:lnTo>
                  <a:pt x="0" y="106680"/>
                </a:lnTo>
                <a:lnTo>
                  <a:pt x="0" y="959993"/>
                </a:lnTo>
                <a:lnTo>
                  <a:pt x="8381" y="1001522"/>
                </a:lnTo>
                <a:lnTo>
                  <a:pt x="31241" y="1035431"/>
                </a:lnTo>
                <a:lnTo>
                  <a:pt x="65150" y="1058291"/>
                </a:lnTo>
                <a:lnTo>
                  <a:pt x="106679" y="1066673"/>
                </a:lnTo>
                <a:lnTo>
                  <a:pt x="1540128" y="1066673"/>
                </a:lnTo>
                <a:lnTo>
                  <a:pt x="1581658" y="1058290"/>
                </a:lnTo>
                <a:lnTo>
                  <a:pt x="1615567" y="1035431"/>
                </a:lnTo>
                <a:lnTo>
                  <a:pt x="1638427" y="1001522"/>
                </a:lnTo>
                <a:lnTo>
                  <a:pt x="1646809" y="959993"/>
                </a:lnTo>
                <a:lnTo>
                  <a:pt x="1646809" y="106680"/>
                </a:lnTo>
                <a:lnTo>
                  <a:pt x="1638427" y="65151"/>
                </a:lnTo>
                <a:lnTo>
                  <a:pt x="1615567" y="31242"/>
                </a:lnTo>
                <a:lnTo>
                  <a:pt x="1581658" y="8382"/>
                </a:lnTo>
                <a:lnTo>
                  <a:pt x="1540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34558" y="2924429"/>
            <a:ext cx="1647189" cy="1066800"/>
          </a:xfrm>
          <a:custGeom>
            <a:avLst/>
            <a:gdLst/>
            <a:ahLst/>
            <a:cxnLst/>
            <a:rect l="l" t="t" r="r" b="b"/>
            <a:pathLst>
              <a:path w="1647190" h="1066800">
                <a:moveTo>
                  <a:pt x="0" y="106680"/>
                </a:moveTo>
                <a:lnTo>
                  <a:pt x="8382" y="65150"/>
                </a:lnTo>
                <a:lnTo>
                  <a:pt x="31242" y="31241"/>
                </a:lnTo>
                <a:lnTo>
                  <a:pt x="65151" y="8381"/>
                </a:lnTo>
                <a:lnTo>
                  <a:pt x="106679" y="0"/>
                </a:lnTo>
                <a:lnTo>
                  <a:pt x="1540128" y="0"/>
                </a:lnTo>
                <a:lnTo>
                  <a:pt x="1581658" y="8382"/>
                </a:lnTo>
                <a:lnTo>
                  <a:pt x="1615567" y="31242"/>
                </a:lnTo>
                <a:lnTo>
                  <a:pt x="1638427" y="65151"/>
                </a:lnTo>
                <a:lnTo>
                  <a:pt x="1646809" y="106680"/>
                </a:lnTo>
                <a:lnTo>
                  <a:pt x="1646809" y="959993"/>
                </a:lnTo>
                <a:lnTo>
                  <a:pt x="1638427" y="1001522"/>
                </a:lnTo>
                <a:lnTo>
                  <a:pt x="1615567" y="1035431"/>
                </a:lnTo>
                <a:lnTo>
                  <a:pt x="1581658" y="1058290"/>
                </a:lnTo>
                <a:lnTo>
                  <a:pt x="1540128" y="1066673"/>
                </a:lnTo>
                <a:lnTo>
                  <a:pt x="106679" y="1066673"/>
                </a:lnTo>
                <a:lnTo>
                  <a:pt x="65150" y="1058291"/>
                </a:lnTo>
                <a:lnTo>
                  <a:pt x="31241" y="1035431"/>
                </a:lnTo>
                <a:lnTo>
                  <a:pt x="8381" y="1001522"/>
                </a:lnTo>
                <a:lnTo>
                  <a:pt x="0" y="959993"/>
                </a:lnTo>
                <a:lnTo>
                  <a:pt x="0" y="10668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85738" y="2969961"/>
            <a:ext cx="90170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 marR="5080" indent="-114300">
              <a:lnSpc>
                <a:spcPct val="101699"/>
              </a:lnSpc>
            </a:pPr>
            <a:r>
              <a:rPr dirty="0" sz="1200" spc="60">
                <a:latin typeface="Arial Unicode MS"/>
                <a:cs typeface="Arial Unicode MS"/>
              </a:rPr>
              <a:t>•</a:t>
            </a:r>
            <a:r>
              <a:rPr dirty="0" sz="1200" spc="-15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指标库可以 </a:t>
            </a:r>
            <a:r>
              <a:rPr dirty="0" sz="1200" spc="-240">
                <a:latin typeface="Arial Unicode MS"/>
                <a:cs typeface="Arial Unicode MS"/>
              </a:rPr>
              <a:t> </a:t>
            </a:r>
            <a:r>
              <a:rPr dirty="0" sz="1200">
                <a:latin typeface="Arial Unicode MS"/>
                <a:cs typeface="Arial Unicode MS"/>
              </a:rPr>
              <a:t>随时扩展。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7619" y="2784348"/>
            <a:ext cx="1647189" cy="1346835"/>
          </a:xfrm>
          <a:custGeom>
            <a:avLst/>
            <a:gdLst/>
            <a:ahLst/>
            <a:cxnLst/>
            <a:rect l="l" t="t" r="r" b="b"/>
            <a:pathLst>
              <a:path w="1647189" h="1346835">
                <a:moveTo>
                  <a:pt x="1512189" y="0"/>
                </a:moveTo>
                <a:lnTo>
                  <a:pt x="134747" y="0"/>
                </a:lnTo>
                <a:lnTo>
                  <a:pt x="92155" y="6869"/>
                </a:lnTo>
                <a:lnTo>
                  <a:pt x="55165" y="25997"/>
                </a:lnTo>
                <a:lnTo>
                  <a:pt x="25997" y="55165"/>
                </a:lnTo>
                <a:lnTo>
                  <a:pt x="6869" y="92155"/>
                </a:lnTo>
                <a:lnTo>
                  <a:pt x="0" y="134747"/>
                </a:lnTo>
                <a:lnTo>
                  <a:pt x="0" y="1212088"/>
                </a:lnTo>
                <a:lnTo>
                  <a:pt x="6869" y="1254679"/>
                </a:lnTo>
                <a:lnTo>
                  <a:pt x="25997" y="1291669"/>
                </a:lnTo>
                <a:lnTo>
                  <a:pt x="55165" y="1320837"/>
                </a:lnTo>
                <a:lnTo>
                  <a:pt x="92155" y="1339965"/>
                </a:lnTo>
                <a:lnTo>
                  <a:pt x="134747" y="1346834"/>
                </a:lnTo>
                <a:lnTo>
                  <a:pt x="1512189" y="1346834"/>
                </a:lnTo>
                <a:lnTo>
                  <a:pt x="1554767" y="1339965"/>
                </a:lnTo>
                <a:lnTo>
                  <a:pt x="1591725" y="1320837"/>
                </a:lnTo>
                <a:lnTo>
                  <a:pt x="1620856" y="1291669"/>
                </a:lnTo>
                <a:lnTo>
                  <a:pt x="1639953" y="1254679"/>
                </a:lnTo>
                <a:lnTo>
                  <a:pt x="1646808" y="1212088"/>
                </a:lnTo>
                <a:lnTo>
                  <a:pt x="1646808" y="134747"/>
                </a:lnTo>
                <a:lnTo>
                  <a:pt x="1639953" y="92155"/>
                </a:lnTo>
                <a:lnTo>
                  <a:pt x="1620856" y="55165"/>
                </a:lnTo>
                <a:lnTo>
                  <a:pt x="1591725" y="25997"/>
                </a:lnTo>
                <a:lnTo>
                  <a:pt x="1554767" y="6869"/>
                </a:lnTo>
                <a:lnTo>
                  <a:pt x="1512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47619" y="2784348"/>
            <a:ext cx="1647189" cy="1346835"/>
          </a:xfrm>
          <a:custGeom>
            <a:avLst/>
            <a:gdLst/>
            <a:ahLst/>
            <a:cxnLst/>
            <a:rect l="l" t="t" r="r" b="b"/>
            <a:pathLst>
              <a:path w="1647189" h="1346835">
                <a:moveTo>
                  <a:pt x="0" y="134747"/>
                </a:moveTo>
                <a:lnTo>
                  <a:pt x="6869" y="92155"/>
                </a:lnTo>
                <a:lnTo>
                  <a:pt x="25997" y="55165"/>
                </a:lnTo>
                <a:lnTo>
                  <a:pt x="55165" y="25997"/>
                </a:lnTo>
                <a:lnTo>
                  <a:pt x="92155" y="6869"/>
                </a:lnTo>
                <a:lnTo>
                  <a:pt x="134747" y="0"/>
                </a:lnTo>
                <a:lnTo>
                  <a:pt x="1512189" y="0"/>
                </a:lnTo>
                <a:lnTo>
                  <a:pt x="1554767" y="6869"/>
                </a:lnTo>
                <a:lnTo>
                  <a:pt x="1591725" y="25997"/>
                </a:lnTo>
                <a:lnTo>
                  <a:pt x="1620856" y="55165"/>
                </a:lnTo>
                <a:lnTo>
                  <a:pt x="1639953" y="92155"/>
                </a:lnTo>
                <a:lnTo>
                  <a:pt x="1646808" y="134747"/>
                </a:lnTo>
                <a:lnTo>
                  <a:pt x="1646808" y="1212088"/>
                </a:lnTo>
                <a:lnTo>
                  <a:pt x="1639953" y="1254679"/>
                </a:lnTo>
                <a:lnTo>
                  <a:pt x="1620856" y="1291669"/>
                </a:lnTo>
                <a:lnTo>
                  <a:pt x="1591725" y="1320837"/>
                </a:lnTo>
                <a:lnTo>
                  <a:pt x="1554767" y="1339965"/>
                </a:lnTo>
                <a:lnTo>
                  <a:pt x="1512189" y="1346834"/>
                </a:lnTo>
                <a:lnTo>
                  <a:pt x="134747" y="1346834"/>
                </a:lnTo>
                <a:lnTo>
                  <a:pt x="92155" y="1339965"/>
                </a:lnTo>
                <a:lnTo>
                  <a:pt x="55165" y="1320837"/>
                </a:lnTo>
                <a:lnTo>
                  <a:pt x="25997" y="1291669"/>
                </a:lnTo>
                <a:lnTo>
                  <a:pt x="6869" y="1254679"/>
                </a:lnTo>
                <a:lnTo>
                  <a:pt x="0" y="1212088"/>
                </a:lnTo>
                <a:lnTo>
                  <a:pt x="0" y="134747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18230" y="2840624"/>
            <a:ext cx="920750" cy="131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 marR="5080" indent="-114300">
              <a:lnSpc>
                <a:spcPct val="101499"/>
              </a:lnSpc>
            </a:pPr>
            <a:r>
              <a:rPr dirty="0" sz="1400" spc="70">
                <a:latin typeface="Arial Unicode MS"/>
                <a:cs typeface="Arial Unicode MS"/>
              </a:rPr>
              <a:t>•</a:t>
            </a:r>
            <a:r>
              <a:rPr dirty="0" sz="1400" spc="-90">
                <a:latin typeface="Arial Unicode MS"/>
                <a:cs typeface="Arial Unicode MS"/>
              </a:rPr>
              <a:t> </a:t>
            </a:r>
            <a:r>
              <a:rPr dirty="0" sz="1400">
                <a:latin typeface="Arial Unicode MS"/>
                <a:cs typeface="Arial Unicode MS"/>
              </a:rPr>
              <a:t>不同的客 </a:t>
            </a:r>
            <a:r>
              <a:rPr dirty="0" sz="1400" spc="-350">
                <a:latin typeface="Arial Unicode MS"/>
                <a:cs typeface="Arial Unicode MS"/>
              </a:rPr>
              <a:t> </a:t>
            </a:r>
            <a:r>
              <a:rPr dirty="0" sz="1400">
                <a:latin typeface="Arial Unicode MS"/>
                <a:cs typeface="Arial Unicode MS"/>
              </a:rPr>
              <a:t>户类型</a:t>
            </a:r>
            <a:r>
              <a:rPr dirty="0" sz="1400" spc="-90">
                <a:latin typeface="Century Gothic"/>
                <a:cs typeface="Century Gothic"/>
              </a:rPr>
              <a:t>/</a:t>
            </a:r>
            <a:r>
              <a:rPr dirty="0" sz="1400">
                <a:latin typeface="Arial Unicode MS"/>
                <a:cs typeface="Arial Unicode MS"/>
              </a:rPr>
              <a:t>业  </a:t>
            </a:r>
            <a:r>
              <a:rPr dirty="0" sz="1400">
                <a:latin typeface="Arial Unicode MS"/>
                <a:cs typeface="Arial Unicode MS"/>
              </a:rPr>
              <a:t>务模式可</a:t>
            </a:r>
            <a:endParaRPr sz="1400">
              <a:latin typeface="Arial Unicode MS"/>
              <a:cs typeface="Arial Unicode MS"/>
            </a:endParaRPr>
          </a:p>
          <a:p>
            <a:pPr algn="just" marL="127000" marR="73025">
              <a:lnSpc>
                <a:spcPct val="101400"/>
              </a:lnSpc>
              <a:spcBef>
                <a:spcPts val="10"/>
              </a:spcBef>
            </a:pPr>
            <a:r>
              <a:rPr dirty="0" sz="1400">
                <a:latin typeface="Arial Unicode MS"/>
                <a:cs typeface="Arial Unicode MS"/>
              </a:rPr>
              <a:t>以采用独  立的评级  </a:t>
            </a:r>
            <a:r>
              <a:rPr dirty="0" sz="1400">
                <a:latin typeface="Arial Unicode MS"/>
                <a:cs typeface="Arial Unicode MS"/>
              </a:rPr>
              <a:t>模型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7736" y="3044444"/>
            <a:ext cx="1443990" cy="1443355"/>
          </a:xfrm>
          <a:custGeom>
            <a:avLst/>
            <a:gdLst/>
            <a:ahLst/>
            <a:cxnLst/>
            <a:rect l="l" t="t" r="r" b="b"/>
            <a:pathLst>
              <a:path w="1443989" h="1443354">
                <a:moveTo>
                  <a:pt x="1443482" y="0"/>
                </a:moveTo>
                <a:lnTo>
                  <a:pt x="1394867" y="803"/>
                </a:lnTo>
                <a:lnTo>
                  <a:pt x="1346655" y="3195"/>
                </a:lnTo>
                <a:lnTo>
                  <a:pt x="1298871" y="7152"/>
                </a:lnTo>
                <a:lnTo>
                  <a:pt x="1251540" y="12648"/>
                </a:lnTo>
                <a:lnTo>
                  <a:pt x="1204686" y="19658"/>
                </a:lnTo>
                <a:lnTo>
                  <a:pt x="1158336" y="28156"/>
                </a:lnTo>
                <a:lnTo>
                  <a:pt x="1112515" y="38118"/>
                </a:lnTo>
                <a:lnTo>
                  <a:pt x="1067248" y="49517"/>
                </a:lnTo>
                <a:lnTo>
                  <a:pt x="1022559" y="62329"/>
                </a:lnTo>
                <a:lnTo>
                  <a:pt x="978475" y="76529"/>
                </a:lnTo>
                <a:lnTo>
                  <a:pt x="935021" y="92091"/>
                </a:lnTo>
                <a:lnTo>
                  <a:pt x="892222" y="108990"/>
                </a:lnTo>
                <a:lnTo>
                  <a:pt x="850103" y="127200"/>
                </a:lnTo>
                <a:lnTo>
                  <a:pt x="808690" y="146697"/>
                </a:lnTo>
                <a:lnTo>
                  <a:pt x="768007" y="167456"/>
                </a:lnTo>
                <a:lnTo>
                  <a:pt x="728080" y="189450"/>
                </a:lnTo>
                <a:lnTo>
                  <a:pt x="688935" y="212655"/>
                </a:lnTo>
                <a:lnTo>
                  <a:pt x="650596" y="237045"/>
                </a:lnTo>
                <a:lnTo>
                  <a:pt x="613089" y="262596"/>
                </a:lnTo>
                <a:lnTo>
                  <a:pt x="576439" y="289282"/>
                </a:lnTo>
                <a:lnTo>
                  <a:pt x="540671" y="317077"/>
                </a:lnTo>
                <a:lnTo>
                  <a:pt x="505812" y="345957"/>
                </a:lnTo>
                <a:lnTo>
                  <a:pt x="471884" y="375896"/>
                </a:lnTo>
                <a:lnTo>
                  <a:pt x="438916" y="406869"/>
                </a:lnTo>
                <a:lnTo>
                  <a:pt x="406930" y="438850"/>
                </a:lnTo>
                <a:lnTo>
                  <a:pt x="375953" y="471815"/>
                </a:lnTo>
                <a:lnTo>
                  <a:pt x="346011" y="505738"/>
                </a:lnTo>
                <a:lnTo>
                  <a:pt x="317127" y="540594"/>
                </a:lnTo>
                <a:lnTo>
                  <a:pt x="289328" y="576358"/>
                </a:lnTo>
                <a:lnTo>
                  <a:pt x="262639" y="613004"/>
                </a:lnTo>
                <a:lnTo>
                  <a:pt x="237084" y="650508"/>
                </a:lnTo>
                <a:lnTo>
                  <a:pt x="212690" y="688843"/>
                </a:lnTo>
                <a:lnTo>
                  <a:pt x="189482" y="727985"/>
                </a:lnTo>
                <a:lnTo>
                  <a:pt x="167484" y="767908"/>
                </a:lnTo>
                <a:lnTo>
                  <a:pt x="146723" y="808588"/>
                </a:lnTo>
                <a:lnTo>
                  <a:pt x="127222" y="849998"/>
                </a:lnTo>
                <a:lnTo>
                  <a:pt x="109009" y="892114"/>
                </a:lnTo>
                <a:lnTo>
                  <a:pt x="92107" y="934911"/>
                </a:lnTo>
                <a:lnTo>
                  <a:pt x="76543" y="978362"/>
                </a:lnTo>
                <a:lnTo>
                  <a:pt x="62341" y="1022444"/>
                </a:lnTo>
                <a:lnTo>
                  <a:pt x="49526" y="1067130"/>
                </a:lnTo>
                <a:lnTo>
                  <a:pt x="38125" y="1112395"/>
                </a:lnTo>
                <a:lnTo>
                  <a:pt x="28161" y="1158215"/>
                </a:lnTo>
                <a:lnTo>
                  <a:pt x="19662" y="1204563"/>
                </a:lnTo>
                <a:lnTo>
                  <a:pt x="12651" y="1251415"/>
                </a:lnTo>
                <a:lnTo>
                  <a:pt x="7154" y="1298746"/>
                </a:lnTo>
                <a:lnTo>
                  <a:pt x="3196" y="1346529"/>
                </a:lnTo>
                <a:lnTo>
                  <a:pt x="803" y="1394741"/>
                </a:lnTo>
                <a:lnTo>
                  <a:pt x="0" y="1443354"/>
                </a:lnTo>
                <a:lnTo>
                  <a:pt x="1443482" y="1443354"/>
                </a:lnTo>
                <a:lnTo>
                  <a:pt x="14434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7736" y="3044444"/>
            <a:ext cx="1443990" cy="1443355"/>
          </a:xfrm>
          <a:custGeom>
            <a:avLst/>
            <a:gdLst/>
            <a:ahLst/>
            <a:cxnLst/>
            <a:rect l="l" t="t" r="r" b="b"/>
            <a:pathLst>
              <a:path w="1443989" h="1443354">
                <a:moveTo>
                  <a:pt x="0" y="1443354"/>
                </a:moveTo>
                <a:lnTo>
                  <a:pt x="803" y="1394741"/>
                </a:lnTo>
                <a:lnTo>
                  <a:pt x="3196" y="1346529"/>
                </a:lnTo>
                <a:lnTo>
                  <a:pt x="7154" y="1298746"/>
                </a:lnTo>
                <a:lnTo>
                  <a:pt x="12651" y="1251415"/>
                </a:lnTo>
                <a:lnTo>
                  <a:pt x="19662" y="1204563"/>
                </a:lnTo>
                <a:lnTo>
                  <a:pt x="28161" y="1158215"/>
                </a:lnTo>
                <a:lnTo>
                  <a:pt x="38125" y="1112395"/>
                </a:lnTo>
                <a:lnTo>
                  <a:pt x="49526" y="1067130"/>
                </a:lnTo>
                <a:lnTo>
                  <a:pt x="62341" y="1022444"/>
                </a:lnTo>
                <a:lnTo>
                  <a:pt x="76543" y="978362"/>
                </a:lnTo>
                <a:lnTo>
                  <a:pt x="92107" y="934911"/>
                </a:lnTo>
                <a:lnTo>
                  <a:pt x="109009" y="892114"/>
                </a:lnTo>
                <a:lnTo>
                  <a:pt x="127222" y="849998"/>
                </a:lnTo>
                <a:lnTo>
                  <a:pt x="146723" y="808588"/>
                </a:lnTo>
                <a:lnTo>
                  <a:pt x="167484" y="767908"/>
                </a:lnTo>
                <a:lnTo>
                  <a:pt x="189482" y="727985"/>
                </a:lnTo>
                <a:lnTo>
                  <a:pt x="212690" y="688843"/>
                </a:lnTo>
                <a:lnTo>
                  <a:pt x="237084" y="650508"/>
                </a:lnTo>
                <a:lnTo>
                  <a:pt x="262639" y="613004"/>
                </a:lnTo>
                <a:lnTo>
                  <a:pt x="289328" y="576358"/>
                </a:lnTo>
                <a:lnTo>
                  <a:pt x="317127" y="540594"/>
                </a:lnTo>
                <a:lnTo>
                  <a:pt x="346011" y="505738"/>
                </a:lnTo>
                <a:lnTo>
                  <a:pt x="375953" y="471815"/>
                </a:lnTo>
                <a:lnTo>
                  <a:pt x="406930" y="438850"/>
                </a:lnTo>
                <a:lnTo>
                  <a:pt x="438916" y="406869"/>
                </a:lnTo>
                <a:lnTo>
                  <a:pt x="471884" y="375896"/>
                </a:lnTo>
                <a:lnTo>
                  <a:pt x="505812" y="345957"/>
                </a:lnTo>
                <a:lnTo>
                  <a:pt x="540671" y="317077"/>
                </a:lnTo>
                <a:lnTo>
                  <a:pt x="576439" y="289282"/>
                </a:lnTo>
                <a:lnTo>
                  <a:pt x="613089" y="262596"/>
                </a:lnTo>
                <a:lnTo>
                  <a:pt x="650596" y="237045"/>
                </a:lnTo>
                <a:lnTo>
                  <a:pt x="688935" y="212655"/>
                </a:lnTo>
                <a:lnTo>
                  <a:pt x="728080" y="189450"/>
                </a:lnTo>
                <a:lnTo>
                  <a:pt x="768007" y="167456"/>
                </a:lnTo>
                <a:lnTo>
                  <a:pt x="808690" y="146697"/>
                </a:lnTo>
                <a:lnTo>
                  <a:pt x="850103" y="127200"/>
                </a:lnTo>
                <a:lnTo>
                  <a:pt x="892222" y="108990"/>
                </a:lnTo>
                <a:lnTo>
                  <a:pt x="935021" y="92091"/>
                </a:lnTo>
                <a:lnTo>
                  <a:pt x="978475" y="76529"/>
                </a:lnTo>
                <a:lnTo>
                  <a:pt x="1022559" y="62329"/>
                </a:lnTo>
                <a:lnTo>
                  <a:pt x="1067248" y="49517"/>
                </a:lnTo>
                <a:lnTo>
                  <a:pt x="1112515" y="38118"/>
                </a:lnTo>
                <a:lnTo>
                  <a:pt x="1158336" y="28156"/>
                </a:lnTo>
                <a:lnTo>
                  <a:pt x="1204686" y="19658"/>
                </a:lnTo>
                <a:lnTo>
                  <a:pt x="1251540" y="12648"/>
                </a:lnTo>
                <a:lnTo>
                  <a:pt x="1298871" y="7152"/>
                </a:lnTo>
                <a:lnTo>
                  <a:pt x="1346655" y="3195"/>
                </a:lnTo>
                <a:lnTo>
                  <a:pt x="1394867" y="803"/>
                </a:lnTo>
                <a:lnTo>
                  <a:pt x="1443482" y="0"/>
                </a:lnTo>
                <a:lnTo>
                  <a:pt x="1443482" y="1443354"/>
                </a:lnTo>
                <a:lnTo>
                  <a:pt x="0" y="1443354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79467" y="3596009"/>
            <a:ext cx="58356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dirty="0" sz="2200" spc="-5">
                <a:solidFill>
                  <a:srgbClr val="FFFFFF"/>
                </a:solidFill>
                <a:latin typeface="Arial Unicode MS"/>
                <a:cs typeface="Arial Unicode MS"/>
              </a:rPr>
              <a:t>可管  理性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47894" y="3044444"/>
            <a:ext cx="1443355" cy="1443355"/>
          </a:xfrm>
          <a:custGeom>
            <a:avLst/>
            <a:gdLst/>
            <a:ahLst/>
            <a:cxnLst/>
            <a:rect l="l" t="t" r="r" b="b"/>
            <a:pathLst>
              <a:path w="1443354" h="1443354">
                <a:moveTo>
                  <a:pt x="0" y="0"/>
                </a:moveTo>
                <a:lnTo>
                  <a:pt x="0" y="1443354"/>
                </a:lnTo>
                <a:lnTo>
                  <a:pt x="1443354" y="1443354"/>
                </a:lnTo>
                <a:lnTo>
                  <a:pt x="1442551" y="1394741"/>
                </a:lnTo>
                <a:lnTo>
                  <a:pt x="1440159" y="1346529"/>
                </a:lnTo>
                <a:lnTo>
                  <a:pt x="1436202" y="1298746"/>
                </a:lnTo>
                <a:lnTo>
                  <a:pt x="1430706" y="1251415"/>
                </a:lnTo>
                <a:lnTo>
                  <a:pt x="1423696" y="1204563"/>
                </a:lnTo>
                <a:lnTo>
                  <a:pt x="1415198" y="1158215"/>
                </a:lnTo>
                <a:lnTo>
                  <a:pt x="1405236" y="1112395"/>
                </a:lnTo>
                <a:lnTo>
                  <a:pt x="1393837" y="1067130"/>
                </a:lnTo>
                <a:lnTo>
                  <a:pt x="1381025" y="1022444"/>
                </a:lnTo>
                <a:lnTo>
                  <a:pt x="1366825" y="978362"/>
                </a:lnTo>
                <a:lnTo>
                  <a:pt x="1351263" y="934911"/>
                </a:lnTo>
                <a:lnTo>
                  <a:pt x="1334364" y="892114"/>
                </a:lnTo>
                <a:lnTo>
                  <a:pt x="1316154" y="849998"/>
                </a:lnTo>
                <a:lnTo>
                  <a:pt x="1296657" y="808588"/>
                </a:lnTo>
                <a:lnTo>
                  <a:pt x="1275898" y="767908"/>
                </a:lnTo>
                <a:lnTo>
                  <a:pt x="1253904" y="727985"/>
                </a:lnTo>
                <a:lnTo>
                  <a:pt x="1230699" y="688843"/>
                </a:lnTo>
                <a:lnTo>
                  <a:pt x="1206309" y="650508"/>
                </a:lnTo>
                <a:lnTo>
                  <a:pt x="1180758" y="613004"/>
                </a:lnTo>
                <a:lnTo>
                  <a:pt x="1154072" y="576358"/>
                </a:lnTo>
                <a:lnTo>
                  <a:pt x="1126277" y="540594"/>
                </a:lnTo>
                <a:lnTo>
                  <a:pt x="1097397" y="505738"/>
                </a:lnTo>
                <a:lnTo>
                  <a:pt x="1067458" y="471815"/>
                </a:lnTo>
                <a:lnTo>
                  <a:pt x="1036485" y="438850"/>
                </a:lnTo>
                <a:lnTo>
                  <a:pt x="1004504" y="406869"/>
                </a:lnTo>
                <a:lnTo>
                  <a:pt x="971539" y="375896"/>
                </a:lnTo>
                <a:lnTo>
                  <a:pt x="937616" y="345957"/>
                </a:lnTo>
                <a:lnTo>
                  <a:pt x="902760" y="317077"/>
                </a:lnTo>
                <a:lnTo>
                  <a:pt x="866996" y="289282"/>
                </a:lnTo>
                <a:lnTo>
                  <a:pt x="830350" y="262596"/>
                </a:lnTo>
                <a:lnTo>
                  <a:pt x="792846" y="237045"/>
                </a:lnTo>
                <a:lnTo>
                  <a:pt x="754511" y="212655"/>
                </a:lnTo>
                <a:lnTo>
                  <a:pt x="715369" y="189450"/>
                </a:lnTo>
                <a:lnTo>
                  <a:pt x="675446" y="167456"/>
                </a:lnTo>
                <a:lnTo>
                  <a:pt x="634766" y="146697"/>
                </a:lnTo>
                <a:lnTo>
                  <a:pt x="593356" y="127200"/>
                </a:lnTo>
                <a:lnTo>
                  <a:pt x="551240" y="108990"/>
                </a:lnTo>
                <a:lnTo>
                  <a:pt x="508443" y="92091"/>
                </a:lnTo>
                <a:lnTo>
                  <a:pt x="464992" y="76529"/>
                </a:lnTo>
                <a:lnTo>
                  <a:pt x="420910" y="62329"/>
                </a:lnTo>
                <a:lnTo>
                  <a:pt x="376224" y="49517"/>
                </a:lnTo>
                <a:lnTo>
                  <a:pt x="330959" y="38118"/>
                </a:lnTo>
                <a:lnTo>
                  <a:pt x="285139" y="28156"/>
                </a:lnTo>
                <a:lnTo>
                  <a:pt x="238791" y="19658"/>
                </a:lnTo>
                <a:lnTo>
                  <a:pt x="191939" y="12648"/>
                </a:lnTo>
                <a:lnTo>
                  <a:pt x="144608" y="7152"/>
                </a:lnTo>
                <a:lnTo>
                  <a:pt x="96825" y="3195"/>
                </a:lnTo>
                <a:lnTo>
                  <a:pt x="48613" y="8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894" y="3044444"/>
            <a:ext cx="1443355" cy="1443355"/>
          </a:xfrm>
          <a:custGeom>
            <a:avLst/>
            <a:gdLst/>
            <a:ahLst/>
            <a:cxnLst/>
            <a:rect l="l" t="t" r="r" b="b"/>
            <a:pathLst>
              <a:path w="1443354" h="1443354">
                <a:moveTo>
                  <a:pt x="0" y="0"/>
                </a:moveTo>
                <a:lnTo>
                  <a:pt x="48613" y="803"/>
                </a:lnTo>
                <a:lnTo>
                  <a:pt x="96825" y="3195"/>
                </a:lnTo>
                <a:lnTo>
                  <a:pt x="144608" y="7152"/>
                </a:lnTo>
                <a:lnTo>
                  <a:pt x="191939" y="12648"/>
                </a:lnTo>
                <a:lnTo>
                  <a:pt x="238791" y="19658"/>
                </a:lnTo>
                <a:lnTo>
                  <a:pt x="285139" y="28156"/>
                </a:lnTo>
                <a:lnTo>
                  <a:pt x="330959" y="38118"/>
                </a:lnTo>
                <a:lnTo>
                  <a:pt x="376224" y="49517"/>
                </a:lnTo>
                <a:lnTo>
                  <a:pt x="420910" y="62329"/>
                </a:lnTo>
                <a:lnTo>
                  <a:pt x="464992" y="76529"/>
                </a:lnTo>
                <a:lnTo>
                  <a:pt x="508443" y="92091"/>
                </a:lnTo>
                <a:lnTo>
                  <a:pt x="551240" y="108990"/>
                </a:lnTo>
                <a:lnTo>
                  <a:pt x="593356" y="127200"/>
                </a:lnTo>
                <a:lnTo>
                  <a:pt x="634766" y="146697"/>
                </a:lnTo>
                <a:lnTo>
                  <a:pt x="675446" y="167456"/>
                </a:lnTo>
                <a:lnTo>
                  <a:pt x="715369" y="189450"/>
                </a:lnTo>
                <a:lnTo>
                  <a:pt x="754511" y="212655"/>
                </a:lnTo>
                <a:lnTo>
                  <a:pt x="792846" y="237045"/>
                </a:lnTo>
                <a:lnTo>
                  <a:pt x="830350" y="262596"/>
                </a:lnTo>
                <a:lnTo>
                  <a:pt x="866996" y="289282"/>
                </a:lnTo>
                <a:lnTo>
                  <a:pt x="902760" y="317077"/>
                </a:lnTo>
                <a:lnTo>
                  <a:pt x="937616" y="345957"/>
                </a:lnTo>
                <a:lnTo>
                  <a:pt x="971539" y="375896"/>
                </a:lnTo>
                <a:lnTo>
                  <a:pt x="1004504" y="406869"/>
                </a:lnTo>
                <a:lnTo>
                  <a:pt x="1036485" y="438850"/>
                </a:lnTo>
                <a:lnTo>
                  <a:pt x="1067458" y="471815"/>
                </a:lnTo>
                <a:lnTo>
                  <a:pt x="1097397" y="505738"/>
                </a:lnTo>
                <a:lnTo>
                  <a:pt x="1126277" y="540594"/>
                </a:lnTo>
                <a:lnTo>
                  <a:pt x="1154072" y="576358"/>
                </a:lnTo>
                <a:lnTo>
                  <a:pt x="1180758" y="613004"/>
                </a:lnTo>
                <a:lnTo>
                  <a:pt x="1206309" y="650508"/>
                </a:lnTo>
                <a:lnTo>
                  <a:pt x="1230699" y="688843"/>
                </a:lnTo>
                <a:lnTo>
                  <a:pt x="1253904" y="727985"/>
                </a:lnTo>
                <a:lnTo>
                  <a:pt x="1275898" y="767908"/>
                </a:lnTo>
                <a:lnTo>
                  <a:pt x="1296657" y="808588"/>
                </a:lnTo>
                <a:lnTo>
                  <a:pt x="1316154" y="849998"/>
                </a:lnTo>
                <a:lnTo>
                  <a:pt x="1334364" y="892114"/>
                </a:lnTo>
                <a:lnTo>
                  <a:pt x="1351263" y="934911"/>
                </a:lnTo>
                <a:lnTo>
                  <a:pt x="1366825" y="978362"/>
                </a:lnTo>
                <a:lnTo>
                  <a:pt x="1381025" y="1022444"/>
                </a:lnTo>
                <a:lnTo>
                  <a:pt x="1393837" y="1067130"/>
                </a:lnTo>
                <a:lnTo>
                  <a:pt x="1405236" y="1112395"/>
                </a:lnTo>
                <a:lnTo>
                  <a:pt x="1415198" y="1158215"/>
                </a:lnTo>
                <a:lnTo>
                  <a:pt x="1423696" y="1204563"/>
                </a:lnTo>
                <a:lnTo>
                  <a:pt x="1430706" y="1251415"/>
                </a:lnTo>
                <a:lnTo>
                  <a:pt x="1436202" y="1298746"/>
                </a:lnTo>
                <a:lnTo>
                  <a:pt x="1440159" y="1346529"/>
                </a:lnTo>
                <a:lnTo>
                  <a:pt x="1442551" y="1394741"/>
                </a:lnTo>
                <a:lnTo>
                  <a:pt x="1443354" y="1443354"/>
                </a:lnTo>
                <a:lnTo>
                  <a:pt x="0" y="14433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66715" y="3596009"/>
            <a:ext cx="58356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dirty="0" sz="2200" spc="-5">
                <a:solidFill>
                  <a:srgbClr val="FFFFFF"/>
                </a:solidFill>
                <a:latin typeface="Arial Unicode MS"/>
                <a:cs typeface="Arial Unicode MS"/>
              </a:rPr>
              <a:t>可扩  展性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47894" y="4554473"/>
            <a:ext cx="1443355" cy="1443990"/>
          </a:xfrm>
          <a:custGeom>
            <a:avLst/>
            <a:gdLst/>
            <a:ahLst/>
            <a:cxnLst/>
            <a:rect l="l" t="t" r="r" b="b"/>
            <a:pathLst>
              <a:path w="1443354" h="1443989">
                <a:moveTo>
                  <a:pt x="1443354" y="0"/>
                </a:moveTo>
                <a:lnTo>
                  <a:pt x="0" y="0"/>
                </a:lnTo>
                <a:lnTo>
                  <a:pt x="0" y="1443507"/>
                </a:lnTo>
                <a:lnTo>
                  <a:pt x="48613" y="1442704"/>
                </a:lnTo>
                <a:lnTo>
                  <a:pt x="96825" y="1440311"/>
                </a:lnTo>
                <a:lnTo>
                  <a:pt x="144608" y="1436354"/>
                </a:lnTo>
                <a:lnTo>
                  <a:pt x="191939" y="1430858"/>
                </a:lnTo>
                <a:lnTo>
                  <a:pt x="238791" y="1423848"/>
                </a:lnTo>
                <a:lnTo>
                  <a:pt x="285139" y="1415349"/>
                </a:lnTo>
                <a:lnTo>
                  <a:pt x="330959" y="1405387"/>
                </a:lnTo>
                <a:lnTo>
                  <a:pt x="376224" y="1393987"/>
                </a:lnTo>
                <a:lnTo>
                  <a:pt x="420910" y="1381174"/>
                </a:lnTo>
                <a:lnTo>
                  <a:pt x="464992" y="1366974"/>
                </a:lnTo>
                <a:lnTo>
                  <a:pt x="508443" y="1351411"/>
                </a:lnTo>
                <a:lnTo>
                  <a:pt x="551240" y="1334511"/>
                </a:lnTo>
                <a:lnTo>
                  <a:pt x="593356" y="1316299"/>
                </a:lnTo>
                <a:lnTo>
                  <a:pt x="634766" y="1296801"/>
                </a:lnTo>
                <a:lnTo>
                  <a:pt x="675446" y="1276041"/>
                </a:lnTo>
                <a:lnTo>
                  <a:pt x="715369" y="1254046"/>
                </a:lnTo>
                <a:lnTo>
                  <a:pt x="754511" y="1230839"/>
                </a:lnTo>
                <a:lnTo>
                  <a:pt x="792846" y="1206447"/>
                </a:lnTo>
                <a:lnTo>
                  <a:pt x="830350" y="1180894"/>
                </a:lnTo>
                <a:lnTo>
                  <a:pt x="866996" y="1154207"/>
                </a:lnTo>
                <a:lnTo>
                  <a:pt x="902760" y="1126409"/>
                </a:lnTo>
                <a:lnTo>
                  <a:pt x="937616" y="1097527"/>
                </a:lnTo>
                <a:lnTo>
                  <a:pt x="971539" y="1067586"/>
                </a:lnTo>
                <a:lnTo>
                  <a:pt x="1004504" y="1036611"/>
                </a:lnTo>
                <a:lnTo>
                  <a:pt x="1036485" y="1004626"/>
                </a:lnTo>
                <a:lnTo>
                  <a:pt x="1067458" y="971658"/>
                </a:lnTo>
                <a:lnTo>
                  <a:pt x="1097397" y="937732"/>
                </a:lnTo>
                <a:lnTo>
                  <a:pt x="1126277" y="902873"/>
                </a:lnTo>
                <a:lnTo>
                  <a:pt x="1154072" y="867106"/>
                </a:lnTo>
                <a:lnTo>
                  <a:pt x="1180758" y="830456"/>
                </a:lnTo>
                <a:lnTo>
                  <a:pt x="1206309" y="792949"/>
                </a:lnTo>
                <a:lnTo>
                  <a:pt x="1230699" y="754610"/>
                </a:lnTo>
                <a:lnTo>
                  <a:pt x="1253904" y="715464"/>
                </a:lnTo>
                <a:lnTo>
                  <a:pt x="1275898" y="675536"/>
                </a:lnTo>
                <a:lnTo>
                  <a:pt x="1296657" y="634852"/>
                </a:lnTo>
                <a:lnTo>
                  <a:pt x="1316154" y="593437"/>
                </a:lnTo>
                <a:lnTo>
                  <a:pt x="1334364" y="551316"/>
                </a:lnTo>
                <a:lnTo>
                  <a:pt x="1351263" y="508514"/>
                </a:lnTo>
                <a:lnTo>
                  <a:pt x="1366825" y="465058"/>
                </a:lnTo>
                <a:lnTo>
                  <a:pt x="1381025" y="420971"/>
                </a:lnTo>
                <a:lnTo>
                  <a:pt x="1393837" y="376279"/>
                </a:lnTo>
                <a:lnTo>
                  <a:pt x="1405236" y="331007"/>
                </a:lnTo>
                <a:lnTo>
                  <a:pt x="1415198" y="285182"/>
                </a:lnTo>
                <a:lnTo>
                  <a:pt x="1423696" y="238827"/>
                </a:lnTo>
                <a:lnTo>
                  <a:pt x="1430706" y="191968"/>
                </a:lnTo>
                <a:lnTo>
                  <a:pt x="1436202" y="144631"/>
                </a:lnTo>
                <a:lnTo>
                  <a:pt x="1440159" y="96840"/>
                </a:lnTo>
                <a:lnTo>
                  <a:pt x="1442551" y="48621"/>
                </a:lnTo>
                <a:lnTo>
                  <a:pt x="14433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7894" y="4554473"/>
            <a:ext cx="1443355" cy="1443990"/>
          </a:xfrm>
          <a:custGeom>
            <a:avLst/>
            <a:gdLst/>
            <a:ahLst/>
            <a:cxnLst/>
            <a:rect l="l" t="t" r="r" b="b"/>
            <a:pathLst>
              <a:path w="1443354" h="1443989">
                <a:moveTo>
                  <a:pt x="1443354" y="0"/>
                </a:moveTo>
                <a:lnTo>
                  <a:pt x="1442551" y="48621"/>
                </a:lnTo>
                <a:lnTo>
                  <a:pt x="1440159" y="96840"/>
                </a:lnTo>
                <a:lnTo>
                  <a:pt x="1436202" y="144631"/>
                </a:lnTo>
                <a:lnTo>
                  <a:pt x="1430706" y="191968"/>
                </a:lnTo>
                <a:lnTo>
                  <a:pt x="1423696" y="238827"/>
                </a:lnTo>
                <a:lnTo>
                  <a:pt x="1415198" y="285182"/>
                </a:lnTo>
                <a:lnTo>
                  <a:pt x="1405236" y="331007"/>
                </a:lnTo>
                <a:lnTo>
                  <a:pt x="1393837" y="376279"/>
                </a:lnTo>
                <a:lnTo>
                  <a:pt x="1381025" y="420971"/>
                </a:lnTo>
                <a:lnTo>
                  <a:pt x="1366825" y="465058"/>
                </a:lnTo>
                <a:lnTo>
                  <a:pt x="1351263" y="508514"/>
                </a:lnTo>
                <a:lnTo>
                  <a:pt x="1334364" y="551316"/>
                </a:lnTo>
                <a:lnTo>
                  <a:pt x="1316154" y="593437"/>
                </a:lnTo>
                <a:lnTo>
                  <a:pt x="1296657" y="634852"/>
                </a:lnTo>
                <a:lnTo>
                  <a:pt x="1275898" y="675536"/>
                </a:lnTo>
                <a:lnTo>
                  <a:pt x="1253904" y="715464"/>
                </a:lnTo>
                <a:lnTo>
                  <a:pt x="1230699" y="754610"/>
                </a:lnTo>
                <a:lnTo>
                  <a:pt x="1206309" y="792949"/>
                </a:lnTo>
                <a:lnTo>
                  <a:pt x="1180758" y="830456"/>
                </a:lnTo>
                <a:lnTo>
                  <a:pt x="1154072" y="867106"/>
                </a:lnTo>
                <a:lnTo>
                  <a:pt x="1126277" y="902873"/>
                </a:lnTo>
                <a:lnTo>
                  <a:pt x="1097397" y="937732"/>
                </a:lnTo>
                <a:lnTo>
                  <a:pt x="1067458" y="971658"/>
                </a:lnTo>
                <a:lnTo>
                  <a:pt x="1036485" y="1004626"/>
                </a:lnTo>
                <a:lnTo>
                  <a:pt x="1004504" y="1036611"/>
                </a:lnTo>
                <a:lnTo>
                  <a:pt x="971539" y="1067586"/>
                </a:lnTo>
                <a:lnTo>
                  <a:pt x="937616" y="1097527"/>
                </a:lnTo>
                <a:lnTo>
                  <a:pt x="902760" y="1126409"/>
                </a:lnTo>
                <a:lnTo>
                  <a:pt x="866996" y="1154207"/>
                </a:lnTo>
                <a:lnTo>
                  <a:pt x="830350" y="1180894"/>
                </a:lnTo>
                <a:lnTo>
                  <a:pt x="792846" y="1206447"/>
                </a:lnTo>
                <a:lnTo>
                  <a:pt x="754511" y="1230839"/>
                </a:lnTo>
                <a:lnTo>
                  <a:pt x="715369" y="1254046"/>
                </a:lnTo>
                <a:lnTo>
                  <a:pt x="675446" y="1276041"/>
                </a:lnTo>
                <a:lnTo>
                  <a:pt x="634766" y="1296801"/>
                </a:lnTo>
                <a:lnTo>
                  <a:pt x="593356" y="1316299"/>
                </a:lnTo>
                <a:lnTo>
                  <a:pt x="551240" y="1334511"/>
                </a:lnTo>
                <a:lnTo>
                  <a:pt x="508443" y="1351411"/>
                </a:lnTo>
                <a:lnTo>
                  <a:pt x="464992" y="1366974"/>
                </a:lnTo>
                <a:lnTo>
                  <a:pt x="420910" y="1381174"/>
                </a:lnTo>
                <a:lnTo>
                  <a:pt x="376224" y="1393987"/>
                </a:lnTo>
                <a:lnTo>
                  <a:pt x="330959" y="1405387"/>
                </a:lnTo>
                <a:lnTo>
                  <a:pt x="285139" y="1415349"/>
                </a:lnTo>
                <a:lnTo>
                  <a:pt x="238791" y="1423848"/>
                </a:lnTo>
                <a:lnTo>
                  <a:pt x="191939" y="1430858"/>
                </a:lnTo>
                <a:lnTo>
                  <a:pt x="144608" y="1436354"/>
                </a:lnTo>
                <a:lnTo>
                  <a:pt x="96825" y="1440311"/>
                </a:lnTo>
                <a:lnTo>
                  <a:pt x="48613" y="1442704"/>
                </a:lnTo>
                <a:lnTo>
                  <a:pt x="0" y="1443507"/>
                </a:lnTo>
                <a:lnTo>
                  <a:pt x="0" y="0"/>
                </a:lnTo>
                <a:lnTo>
                  <a:pt x="1443354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66715" y="4683511"/>
            <a:ext cx="58356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dirty="0" sz="2200" spc="-5">
                <a:solidFill>
                  <a:srgbClr val="FFFFFF"/>
                </a:solidFill>
                <a:latin typeface="Arial Unicode MS"/>
                <a:cs typeface="Arial Unicode MS"/>
              </a:rPr>
              <a:t>可调  整性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7736" y="4554473"/>
            <a:ext cx="1443990" cy="1443990"/>
          </a:xfrm>
          <a:custGeom>
            <a:avLst/>
            <a:gdLst/>
            <a:ahLst/>
            <a:cxnLst/>
            <a:rect l="l" t="t" r="r" b="b"/>
            <a:pathLst>
              <a:path w="1443989" h="1443989">
                <a:moveTo>
                  <a:pt x="1443482" y="0"/>
                </a:moveTo>
                <a:lnTo>
                  <a:pt x="0" y="0"/>
                </a:lnTo>
                <a:lnTo>
                  <a:pt x="803" y="48621"/>
                </a:lnTo>
                <a:lnTo>
                  <a:pt x="3196" y="96840"/>
                </a:lnTo>
                <a:lnTo>
                  <a:pt x="7154" y="144631"/>
                </a:lnTo>
                <a:lnTo>
                  <a:pt x="12651" y="191968"/>
                </a:lnTo>
                <a:lnTo>
                  <a:pt x="19662" y="238827"/>
                </a:lnTo>
                <a:lnTo>
                  <a:pt x="28161" y="285182"/>
                </a:lnTo>
                <a:lnTo>
                  <a:pt x="38125" y="331007"/>
                </a:lnTo>
                <a:lnTo>
                  <a:pt x="49526" y="376279"/>
                </a:lnTo>
                <a:lnTo>
                  <a:pt x="62341" y="420971"/>
                </a:lnTo>
                <a:lnTo>
                  <a:pt x="76543" y="465058"/>
                </a:lnTo>
                <a:lnTo>
                  <a:pt x="92107" y="508514"/>
                </a:lnTo>
                <a:lnTo>
                  <a:pt x="109009" y="551316"/>
                </a:lnTo>
                <a:lnTo>
                  <a:pt x="127222" y="593437"/>
                </a:lnTo>
                <a:lnTo>
                  <a:pt x="146723" y="634852"/>
                </a:lnTo>
                <a:lnTo>
                  <a:pt x="167484" y="675536"/>
                </a:lnTo>
                <a:lnTo>
                  <a:pt x="189482" y="715464"/>
                </a:lnTo>
                <a:lnTo>
                  <a:pt x="212690" y="754610"/>
                </a:lnTo>
                <a:lnTo>
                  <a:pt x="237084" y="792949"/>
                </a:lnTo>
                <a:lnTo>
                  <a:pt x="262639" y="830456"/>
                </a:lnTo>
                <a:lnTo>
                  <a:pt x="289328" y="867106"/>
                </a:lnTo>
                <a:lnTo>
                  <a:pt x="317127" y="902873"/>
                </a:lnTo>
                <a:lnTo>
                  <a:pt x="346011" y="937732"/>
                </a:lnTo>
                <a:lnTo>
                  <a:pt x="375953" y="971658"/>
                </a:lnTo>
                <a:lnTo>
                  <a:pt x="406930" y="1004626"/>
                </a:lnTo>
                <a:lnTo>
                  <a:pt x="438916" y="1036611"/>
                </a:lnTo>
                <a:lnTo>
                  <a:pt x="471884" y="1067586"/>
                </a:lnTo>
                <a:lnTo>
                  <a:pt x="505812" y="1097527"/>
                </a:lnTo>
                <a:lnTo>
                  <a:pt x="540671" y="1126409"/>
                </a:lnTo>
                <a:lnTo>
                  <a:pt x="576439" y="1154207"/>
                </a:lnTo>
                <a:lnTo>
                  <a:pt x="613089" y="1180894"/>
                </a:lnTo>
                <a:lnTo>
                  <a:pt x="650596" y="1206447"/>
                </a:lnTo>
                <a:lnTo>
                  <a:pt x="688935" y="1230839"/>
                </a:lnTo>
                <a:lnTo>
                  <a:pt x="728080" y="1254046"/>
                </a:lnTo>
                <a:lnTo>
                  <a:pt x="768007" y="1276041"/>
                </a:lnTo>
                <a:lnTo>
                  <a:pt x="808690" y="1296801"/>
                </a:lnTo>
                <a:lnTo>
                  <a:pt x="850103" y="1316299"/>
                </a:lnTo>
                <a:lnTo>
                  <a:pt x="892222" y="1334511"/>
                </a:lnTo>
                <a:lnTo>
                  <a:pt x="935021" y="1351411"/>
                </a:lnTo>
                <a:lnTo>
                  <a:pt x="978475" y="1366974"/>
                </a:lnTo>
                <a:lnTo>
                  <a:pt x="1022559" y="1381174"/>
                </a:lnTo>
                <a:lnTo>
                  <a:pt x="1067248" y="1393987"/>
                </a:lnTo>
                <a:lnTo>
                  <a:pt x="1112515" y="1405387"/>
                </a:lnTo>
                <a:lnTo>
                  <a:pt x="1158336" y="1415349"/>
                </a:lnTo>
                <a:lnTo>
                  <a:pt x="1204686" y="1423848"/>
                </a:lnTo>
                <a:lnTo>
                  <a:pt x="1251540" y="1430858"/>
                </a:lnTo>
                <a:lnTo>
                  <a:pt x="1298871" y="1436354"/>
                </a:lnTo>
                <a:lnTo>
                  <a:pt x="1346655" y="1440311"/>
                </a:lnTo>
                <a:lnTo>
                  <a:pt x="1394867" y="1442704"/>
                </a:lnTo>
                <a:lnTo>
                  <a:pt x="1443482" y="1443507"/>
                </a:lnTo>
                <a:lnTo>
                  <a:pt x="14434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37736" y="4554473"/>
            <a:ext cx="1443990" cy="1443990"/>
          </a:xfrm>
          <a:custGeom>
            <a:avLst/>
            <a:gdLst/>
            <a:ahLst/>
            <a:cxnLst/>
            <a:rect l="l" t="t" r="r" b="b"/>
            <a:pathLst>
              <a:path w="1443989" h="1443989">
                <a:moveTo>
                  <a:pt x="1443482" y="1443507"/>
                </a:moveTo>
                <a:lnTo>
                  <a:pt x="1394867" y="1442704"/>
                </a:lnTo>
                <a:lnTo>
                  <a:pt x="1346655" y="1440311"/>
                </a:lnTo>
                <a:lnTo>
                  <a:pt x="1298871" y="1436354"/>
                </a:lnTo>
                <a:lnTo>
                  <a:pt x="1251540" y="1430858"/>
                </a:lnTo>
                <a:lnTo>
                  <a:pt x="1204686" y="1423848"/>
                </a:lnTo>
                <a:lnTo>
                  <a:pt x="1158336" y="1415349"/>
                </a:lnTo>
                <a:lnTo>
                  <a:pt x="1112515" y="1405387"/>
                </a:lnTo>
                <a:lnTo>
                  <a:pt x="1067248" y="1393987"/>
                </a:lnTo>
                <a:lnTo>
                  <a:pt x="1022559" y="1381174"/>
                </a:lnTo>
                <a:lnTo>
                  <a:pt x="978475" y="1366974"/>
                </a:lnTo>
                <a:lnTo>
                  <a:pt x="935021" y="1351411"/>
                </a:lnTo>
                <a:lnTo>
                  <a:pt x="892222" y="1334511"/>
                </a:lnTo>
                <a:lnTo>
                  <a:pt x="850103" y="1316299"/>
                </a:lnTo>
                <a:lnTo>
                  <a:pt x="808690" y="1296801"/>
                </a:lnTo>
                <a:lnTo>
                  <a:pt x="768007" y="1276041"/>
                </a:lnTo>
                <a:lnTo>
                  <a:pt x="728080" y="1254046"/>
                </a:lnTo>
                <a:lnTo>
                  <a:pt x="688935" y="1230839"/>
                </a:lnTo>
                <a:lnTo>
                  <a:pt x="650596" y="1206447"/>
                </a:lnTo>
                <a:lnTo>
                  <a:pt x="613089" y="1180894"/>
                </a:lnTo>
                <a:lnTo>
                  <a:pt x="576439" y="1154207"/>
                </a:lnTo>
                <a:lnTo>
                  <a:pt x="540671" y="1126409"/>
                </a:lnTo>
                <a:lnTo>
                  <a:pt x="505812" y="1097527"/>
                </a:lnTo>
                <a:lnTo>
                  <a:pt x="471884" y="1067586"/>
                </a:lnTo>
                <a:lnTo>
                  <a:pt x="438916" y="1036611"/>
                </a:lnTo>
                <a:lnTo>
                  <a:pt x="406930" y="1004626"/>
                </a:lnTo>
                <a:lnTo>
                  <a:pt x="375953" y="971658"/>
                </a:lnTo>
                <a:lnTo>
                  <a:pt x="346011" y="937732"/>
                </a:lnTo>
                <a:lnTo>
                  <a:pt x="317127" y="902873"/>
                </a:lnTo>
                <a:lnTo>
                  <a:pt x="289328" y="867106"/>
                </a:lnTo>
                <a:lnTo>
                  <a:pt x="262639" y="830456"/>
                </a:lnTo>
                <a:lnTo>
                  <a:pt x="237084" y="792949"/>
                </a:lnTo>
                <a:lnTo>
                  <a:pt x="212690" y="754610"/>
                </a:lnTo>
                <a:lnTo>
                  <a:pt x="189482" y="715464"/>
                </a:lnTo>
                <a:lnTo>
                  <a:pt x="167484" y="675536"/>
                </a:lnTo>
                <a:lnTo>
                  <a:pt x="146723" y="634852"/>
                </a:lnTo>
                <a:lnTo>
                  <a:pt x="127222" y="593437"/>
                </a:lnTo>
                <a:lnTo>
                  <a:pt x="109009" y="551316"/>
                </a:lnTo>
                <a:lnTo>
                  <a:pt x="92107" y="508514"/>
                </a:lnTo>
                <a:lnTo>
                  <a:pt x="76543" y="465058"/>
                </a:lnTo>
                <a:lnTo>
                  <a:pt x="62341" y="420971"/>
                </a:lnTo>
                <a:lnTo>
                  <a:pt x="49526" y="376279"/>
                </a:lnTo>
                <a:lnTo>
                  <a:pt x="38125" y="331007"/>
                </a:lnTo>
                <a:lnTo>
                  <a:pt x="28161" y="285182"/>
                </a:lnTo>
                <a:lnTo>
                  <a:pt x="19662" y="238827"/>
                </a:lnTo>
                <a:lnTo>
                  <a:pt x="12651" y="191968"/>
                </a:lnTo>
                <a:lnTo>
                  <a:pt x="7154" y="144631"/>
                </a:lnTo>
                <a:lnTo>
                  <a:pt x="3196" y="96840"/>
                </a:lnTo>
                <a:lnTo>
                  <a:pt x="803" y="48621"/>
                </a:lnTo>
                <a:lnTo>
                  <a:pt x="0" y="0"/>
                </a:lnTo>
                <a:lnTo>
                  <a:pt x="1443482" y="0"/>
                </a:lnTo>
                <a:lnTo>
                  <a:pt x="1443482" y="144350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379467" y="4683511"/>
            <a:ext cx="58356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dirty="0" sz="2200" spc="-5">
                <a:solidFill>
                  <a:srgbClr val="FFFFFF"/>
                </a:solidFill>
                <a:latin typeface="Arial Unicode MS"/>
                <a:cs typeface="Arial Unicode MS"/>
              </a:rPr>
              <a:t>可验  证性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92370" y="4248277"/>
            <a:ext cx="456565" cy="189865"/>
          </a:xfrm>
          <a:custGeom>
            <a:avLst/>
            <a:gdLst/>
            <a:ahLst/>
            <a:cxnLst/>
            <a:rect l="l" t="t" r="r" b="b"/>
            <a:pathLst>
              <a:path w="456564" h="189864">
                <a:moveTo>
                  <a:pt x="222122" y="0"/>
                </a:moveTo>
                <a:lnTo>
                  <a:pt x="171190" y="5004"/>
                </a:lnTo>
                <a:lnTo>
                  <a:pt x="124435" y="19262"/>
                </a:lnTo>
                <a:lnTo>
                  <a:pt x="83193" y="41637"/>
                </a:lnTo>
                <a:lnTo>
                  <a:pt x="48795" y="70995"/>
                </a:lnTo>
                <a:lnTo>
                  <a:pt x="22575" y="106200"/>
                </a:lnTo>
                <a:lnTo>
                  <a:pt x="5866" y="146117"/>
                </a:lnTo>
                <a:lnTo>
                  <a:pt x="0" y="189611"/>
                </a:lnTo>
                <a:lnTo>
                  <a:pt x="54228" y="189611"/>
                </a:lnTo>
                <a:lnTo>
                  <a:pt x="60577" y="152707"/>
                </a:lnTo>
                <a:lnTo>
                  <a:pt x="78724" y="119173"/>
                </a:lnTo>
                <a:lnTo>
                  <a:pt x="107324" y="90759"/>
                </a:lnTo>
                <a:lnTo>
                  <a:pt x="145033" y="69215"/>
                </a:lnTo>
                <a:lnTo>
                  <a:pt x="196136" y="55720"/>
                </a:lnTo>
                <a:lnTo>
                  <a:pt x="378052" y="55720"/>
                </a:lnTo>
                <a:lnTo>
                  <a:pt x="371938" y="49624"/>
                </a:lnTo>
                <a:lnTo>
                  <a:pt x="327923" y="22892"/>
                </a:lnTo>
                <a:lnTo>
                  <a:pt x="277299" y="5932"/>
                </a:lnTo>
                <a:lnTo>
                  <a:pt x="222122" y="0"/>
                </a:lnTo>
                <a:close/>
              </a:path>
              <a:path w="456564" h="189864">
                <a:moveTo>
                  <a:pt x="456438" y="127381"/>
                </a:moveTo>
                <a:lnTo>
                  <a:pt x="348106" y="127381"/>
                </a:lnTo>
                <a:lnTo>
                  <a:pt x="417194" y="189611"/>
                </a:lnTo>
                <a:lnTo>
                  <a:pt x="456438" y="127381"/>
                </a:lnTo>
                <a:close/>
              </a:path>
              <a:path w="456564" h="189864">
                <a:moveTo>
                  <a:pt x="378052" y="55720"/>
                </a:moveTo>
                <a:lnTo>
                  <a:pt x="196136" y="55720"/>
                </a:lnTo>
                <a:lnTo>
                  <a:pt x="248050" y="55746"/>
                </a:lnTo>
                <a:lnTo>
                  <a:pt x="297043" y="68337"/>
                </a:lnTo>
                <a:lnTo>
                  <a:pt x="339386" y="92534"/>
                </a:lnTo>
                <a:lnTo>
                  <a:pt x="371347" y="127381"/>
                </a:lnTo>
                <a:lnTo>
                  <a:pt x="431926" y="127381"/>
                </a:lnTo>
                <a:lnTo>
                  <a:pt x="407291" y="84872"/>
                </a:lnTo>
                <a:lnTo>
                  <a:pt x="378052" y="5572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2370" y="4248277"/>
            <a:ext cx="456565" cy="189865"/>
          </a:xfrm>
          <a:custGeom>
            <a:avLst/>
            <a:gdLst/>
            <a:ahLst/>
            <a:cxnLst/>
            <a:rect l="l" t="t" r="r" b="b"/>
            <a:pathLst>
              <a:path w="456564" h="189864">
                <a:moveTo>
                  <a:pt x="0" y="189611"/>
                </a:moveTo>
                <a:lnTo>
                  <a:pt x="5866" y="146117"/>
                </a:lnTo>
                <a:lnTo>
                  <a:pt x="22575" y="106200"/>
                </a:lnTo>
                <a:lnTo>
                  <a:pt x="48795" y="70995"/>
                </a:lnTo>
                <a:lnTo>
                  <a:pt x="83193" y="41637"/>
                </a:lnTo>
                <a:lnTo>
                  <a:pt x="124435" y="19262"/>
                </a:lnTo>
                <a:lnTo>
                  <a:pt x="171190" y="5004"/>
                </a:lnTo>
                <a:lnTo>
                  <a:pt x="222122" y="0"/>
                </a:lnTo>
                <a:lnTo>
                  <a:pt x="277299" y="5932"/>
                </a:lnTo>
                <a:lnTo>
                  <a:pt x="327923" y="22892"/>
                </a:lnTo>
                <a:lnTo>
                  <a:pt x="371938" y="49624"/>
                </a:lnTo>
                <a:lnTo>
                  <a:pt x="407291" y="84872"/>
                </a:lnTo>
                <a:lnTo>
                  <a:pt x="431926" y="127381"/>
                </a:lnTo>
                <a:lnTo>
                  <a:pt x="456438" y="127381"/>
                </a:lnTo>
                <a:lnTo>
                  <a:pt x="417194" y="189611"/>
                </a:lnTo>
                <a:lnTo>
                  <a:pt x="348106" y="127381"/>
                </a:lnTo>
                <a:lnTo>
                  <a:pt x="371347" y="127381"/>
                </a:lnTo>
                <a:lnTo>
                  <a:pt x="339386" y="92534"/>
                </a:lnTo>
                <a:lnTo>
                  <a:pt x="297043" y="68337"/>
                </a:lnTo>
                <a:lnTo>
                  <a:pt x="248050" y="55746"/>
                </a:lnTo>
                <a:lnTo>
                  <a:pt x="196136" y="55720"/>
                </a:lnTo>
                <a:lnTo>
                  <a:pt x="145033" y="69215"/>
                </a:lnTo>
                <a:lnTo>
                  <a:pt x="107324" y="90759"/>
                </a:lnTo>
                <a:lnTo>
                  <a:pt x="78724" y="119173"/>
                </a:lnTo>
                <a:lnTo>
                  <a:pt x="60577" y="152707"/>
                </a:lnTo>
                <a:lnTo>
                  <a:pt x="54228" y="189611"/>
                </a:lnTo>
                <a:lnTo>
                  <a:pt x="0" y="1896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80178" y="4604511"/>
            <a:ext cx="456565" cy="189865"/>
          </a:xfrm>
          <a:custGeom>
            <a:avLst/>
            <a:gdLst/>
            <a:ahLst/>
            <a:cxnLst/>
            <a:rect l="l" t="t" r="r" b="b"/>
            <a:pathLst>
              <a:path w="456564" h="189864">
                <a:moveTo>
                  <a:pt x="85089" y="62230"/>
                </a:moveTo>
                <a:lnTo>
                  <a:pt x="24511" y="62230"/>
                </a:lnTo>
                <a:lnTo>
                  <a:pt x="49146" y="104738"/>
                </a:lnTo>
                <a:lnTo>
                  <a:pt x="84499" y="139986"/>
                </a:lnTo>
                <a:lnTo>
                  <a:pt x="128514" y="166718"/>
                </a:lnTo>
                <a:lnTo>
                  <a:pt x="179138" y="183678"/>
                </a:lnTo>
                <a:lnTo>
                  <a:pt x="234314" y="189611"/>
                </a:lnTo>
                <a:lnTo>
                  <a:pt x="285247" y="184606"/>
                </a:lnTo>
                <a:lnTo>
                  <a:pt x="332002" y="170348"/>
                </a:lnTo>
                <a:lnTo>
                  <a:pt x="373244" y="147973"/>
                </a:lnTo>
                <a:lnTo>
                  <a:pt x="389744" y="133890"/>
                </a:lnTo>
                <a:lnTo>
                  <a:pt x="260313" y="133890"/>
                </a:lnTo>
                <a:lnTo>
                  <a:pt x="208424" y="133864"/>
                </a:lnTo>
                <a:lnTo>
                  <a:pt x="159449" y="121273"/>
                </a:lnTo>
                <a:lnTo>
                  <a:pt x="117100" y="97076"/>
                </a:lnTo>
                <a:lnTo>
                  <a:pt x="85089" y="62230"/>
                </a:lnTo>
                <a:close/>
              </a:path>
              <a:path w="456564" h="189864">
                <a:moveTo>
                  <a:pt x="456438" y="0"/>
                </a:moveTo>
                <a:lnTo>
                  <a:pt x="402209" y="0"/>
                </a:lnTo>
                <a:lnTo>
                  <a:pt x="395878" y="36903"/>
                </a:lnTo>
                <a:lnTo>
                  <a:pt x="377761" y="70437"/>
                </a:lnTo>
                <a:lnTo>
                  <a:pt x="349166" y="98851"/>
                </a:lnTo>
                <a:lnTo>
                  <a:pt x="311404" y="120395"/>
                </a:lnTo>
                <a:lnTo>
                  <a:pt x="260313" y="133890"/>
                </a:lnTo>
                <a:lnTo>
                  <a:pt x="389744" y="133890"/>
                </a:lnTo>
                <a:lnTo>
                  <a:pt x="407642" y="118615"/>
                </a:lnTo>
                <a:lnTo>
                  <a:pt x="433862" y="83410"/>
                </a:lnTo>
                <a:lnTo>
                  <a:pt x="450571" y="43493"/>
                </a:lnTo>
                <a:lnTo>
                  <a:pt x="456438" y="0"/>
                </a:lnTo>
                <a:close/>
              </a:path>
              <a:path w="456564" h="189864">
                <a:moveTo>
                  <a:pt x="39370" y="0"/>
                </a:moveTo>
                <a:lnTo>
                  <a:pt x="0" y="62230"/>
                </a:lnTo>
                <a:lnTo>
                  <a:pt x="108331" y="62230"/>
                </a:lnTo>
                <a:lnTo>
                  <a:pt x="39370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80178" y="4604511"/>
            <a:ext cx="456565" cy="189865"/>
          </a:xfrm>
          <a:custGeom>
            <a:avLst/>
            <a:gdLst/>
            <a:ahLst/>
            <a:cxnLst/>
            <a:rect l="l" t="t" r="r" b="b"/>
            <a:pathLst>
              <a:path w="456564" h="189864">
                <a:moveTo>
                  <a:pt x="456438" y="0"/>
                </a:moveTo>
                <a:lnTo>
                  <a:pt x="450571" y="43493"/>
                </a:lnTo>
                <a:lnTo>
                  <a:pt x="433862" y="83410"/>
                </a:lnTo>
                <a:lnTo>
                  <a:pt x="407642" y="118615"/>
                </a:lnTo>
                <a:lnTo>
                  <a:pt x="373244" y="147973"/>
                </a:lnTo>
                <a:lnTo>
                  <a:pt x="332002" y="170348"/>
                </a:lnTo>
                <a:lnTo>
                  <a:pt x="285247" y="184606"/>
                </a:lnTo>
                <a:lnTo>
                  <a:pt x="234314" y="189611"/>
                </a:lnTo>
                <a:lnTo>
                  <a:pt x="179138" y="183678"/>
                </a:lnTo>
                <a:lnTo>
                  <a:pt x="128514" y="166718"/>
                </a:lnTo>
                <a:lnTo>
                  <a:pt x="84499" y="139986"/>
                </a:lnTo>
                <a:lnTo>
                  <a:pt x="49146" y="104738"/>
                </a:lnTo>
                <a:lnTo>
                  <a:pt x="24511" y="62230"/>
                </a:lnTo>
                <a:lnTo>
                  <a:pt x="0" y="62230"/>
                </a:lnTo>
                <a:lnTo>
                  <a:pt x="39370" y="0"/>
                </a:lnTo>
                <a:lnTo>
                  <a:pt x="108331" y="62230"/>
                </a:lnTo>
                <a:lnTo>
                  <a:pt x="85089" y="62230"/>
                </a:lnTo>
                <a:lnTo>
                  <a:pt x="117100" y="97076"/>
                </a:lnTo>
                <a:lnTo>
                  <a:pt x="159449" y="121273"/>
                </a:lnTo>
                <a:lnTo>
                  <a:pt x="208424" y="133864"/>
                </a:lnTo>
                <a:lnTo>
                  <a:pt x="260313" y="133890"/>
                </a:lnTo>
                <a:lnTo>
                  <a:pt x="311404" y="120395"/>
                </a:lnTo>
                <a:lnTo>
                  <a:pt x="349166" y="98851"/>
                </a:lnTo>
                <a:lnTo>
                  <a:pt x="377761" y="70437"/>
                </a:lnTo>
                <a:lnTo>
                  <a:pt x="395878" y="36903"/>
                </a:lnTo>
                <a:lnTo>
                  <a:pt x="402209" y="0"/>
                </a:lnTo>
                <a:lnTo>
                  <a:pt x="45643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4765" y="1333119"/>
            <a:ext cx="7416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 spc="0" b="1">
                <a:solidFill>
                  <a:srgbClr val="FFFFFF"/>
                </a:solidFill>
                <a:latin typeface="宋体"/>
                <a:cs typeface="宋体"/>
              </a:rPr>
              <a:t>风险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监控 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7155" y="1246632"/>
            <a:ext cx="1139952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425" y="1333119"/>
            <a:ext cx="74041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135" marR="5080" indent="-17907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信息集成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246632"/>
            <a:ext cx="1139952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51710" y="1333119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风险识别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1548" y="1246632"/>
            <a:ext cx="1139952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42461" y="1333119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风险评估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4359" y="1246632"/>
            <a:ext cx="2282952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48909" y="1333119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风险分析  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8325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风险监控能力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4267" y="1923415"/>
            <a:ext cx="570738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 Unicode MS"/>
                <a:cs typeface="Arial Unicode MS"/>
              </a:rPr>
              <a:t>事前、事中、事后全程监控与分析。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675" y="1868551"/>
            <a:ext cx="10118725" cy="0"/>
          </a:xfrm>
          <a:custGeom>
            <a:avLst/>
            <a:gdLst/>
            <a:ahLst/>
            <a:cxnLst/>
            <a:rect l="l" t="t" r="r" b="b"/>
            <a:pathLst>
              <a:path w="10118725" h="0">
                <a:moveTo>
                  <a:pt x="0" y="0"/>
                </a:moveTo>
                <a:lnTo>
                  <a:pt x="101187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7554" y="2743200"/>
            <a:ext cx="6934834" cy="3860800"/>
          </a:xfrm>
          <a:custGeom>
            <a:avLst/>
            <a:gdLst/>
            <a:ahLst/>
            <a:cxnLst/>
            <a:rect l="l" t="t" r="r" b="b"/>
            <a:pathLst>
              <a:path w="6934834" h="3860800">
                <a:moveTo>
                  <a:pt x="6606057" y="0"/>
                </a:moveTo>
                <a:lnTo>
                  <a:pt x="328193" y="0"/>
                </a:lnTo>
                <a:lnTo>
                  <a:pt x="279692" y="3558"/>
                </a:lnTo>
                <a:lnTo>
                  <a:pt x="233402" y="13895"/>
                </a:lnTo>
                <a:lnTo>
                  <a:pt x="189830" y="30502"/>
                </a:lnTo>
                <a:lnTo>
                  <a:pt x="149483" y="52873"/>
                </a:lnTo>
                <a:lnTo>
                  <a:pt x="112870" y="80498"/>
                </a:lnTo>
                <a:lnTo>
                  <a:pt x="80496" y="112871"/>
                </a:lnTo>
                <a:lnTo>
                  <a:pt x="52871" y="149482"/>
                </a:lnTo>
                <a:lnTo>
                  <a:pt x="30501" y="189826"/>
                </a:lnTo>
                <a:lnTo>
                  <a:pt x="13894" y="233393"/>
                </a:lnTo>
                <a:lnTo>
                  <a:pt x="3558" y="279676"/>
                </a:lnTo>
                <a:lnTo>
                  <a:pt x="0" y="328167"/>
                </a:lnTo>
                <a:lnTo>
                  <a:pt x="0" y="3532631"/>
                </a:lnTo>
                <a:lnTo>
                  <a:pt x="3558" y="3581126"/>
                </a:lnTo>
                <a:lnTo>
                  <a:pt x="13894" y="3627411"/>
                </a:lnTo>
                <a:lnTo>
                  <a:pt x="30501" y="3670979"/>
                </a:lnTo>
                <a:lnTo>
                  <a:pt x="52871" y="3711322"/>
                </a:lnTo>
                <a:lnTo>
                  <a:pt x="80496" y="3747934"/>
                </a:lnTo>
                <a:lnTo>
                  <a:pt x="112870" y="3780305"/>
                </a:lnTo>
                <a:lnTo>
                  <a:pt x="149483" y="3807929"/>
                </a:lnTo>
                <a:lnTo>
                  <a:pt x="189830" y="3830299"/>
                </a:lnTo>
                <a:lnTo>
                  <a:pt x="233402" y="3846905"/>
                </a:lnTo>
                <a:lnTo>
                  <a:pt x="279692" y="3857241"/>
                </a:lnTo>
                <a:lnTo>
                  <a:pt x="328193" y="3860800"/>
                </a:lnTo>
                <a:lnTo>
                  <a:pt x="6606057" y="3860800"/>
                </a:lnTo>
                <a:lnTo>
                  <a:pt x="6654548" y="3857241"/>
                </a:lnTo>
                <a:lnTo>
                  <a:pt x="6700831" y="3846905"/>
                </a:lnTo>
                <a:lnTo>
                  <a:pt x="6744399" y="3830299"/>
                </a:lnTo>
                <a:lnTo>
                  <a:pt x="6784742" y="3807929"/>
                </a:lnTo>
                <a:lnTo>
                  <a:pt x="6821354" y="3780305"/>
                </a:lnTo>
                <a:lnTo>
                  <a:pt x="6853726" y="3747934"/>
                </a:lnTo>
                <a:lnTo>
                  <a:pt x="6881352" y="3711322"/>
                </a:lnTo>
                <a:lnTo>
                  <a:pt x="6903722" y="3670979"/>
                </a:lnTo>
                <a:lnTo>
                  <a:pt x="6920330" y="3627411"/>
                </a:lnTo>
                <a:lnTo>
                  <a:pt x="6930666" y="3581126"/>
                </a:lnTo>
                <a:lnTo>
                  <a:pt x="6934225" y="3532631"/>
                </a:lnTo>
                <a:lnTo>
                  <a:pt x="6934225" y="328167"/>
                </a:lnTo>
                <a:lnTo>
                  <a:pt x="6930666" y="279676"/>
                </a:lnTo>
                <a:lnTo>
                  <a:pt x="6920330" y="233393"/>
                </a:lnTo>
                <a:lnTo>
                  <a:pt x="6903722" y="189826"/>
                </a:lnTo>
                <a:lnTo>
                  <a:pt x="6881352" y="149482"/>
                </a:lnTo>
                <a:lnTo>
                  <a:pt x="6853726" y="112871"/>
                </a:lnTo>
                <a:lnTo>
                  <a:pt x="6821354" y="80498"/>
                </a:lnTo>
                <a:lnTo>
                  <a:pt x="6784742" y="52873"/>
                </a:lnTo>
                <a:lnTo>
                  <a:pt x="6744399" y="30502"/>
                </a:lnTo>
                <a:lnTo>
                  <a:pt x="6700831" y="13895"/>
                </a:lnTo>
                <a:lnTo>
                  <a:pt x="6654548" y="3558"/>
                </a:lnTo>
                <a:lnTo>
                  <a:pt x="6606057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7554" y="2743200"/>
            <a:ext cx="6934834" cy="3860800"/>
          </a:xfrm>
          <a:custGeom>
            <a:avLst/>
            <a:gdLst/>
            <a:ahLst/>
            <a:cxnLst/>
            <a:rect l="l" t="t" r="r" b="b"/>
            <a:pathLst>
              <a:path w="6934834" h="3860800">
                <a:moveTo>
                  <a:pt x="0" y="328167"/>
                </a:moveTo>
                <a:lnTo>
                  <a:pt x="3558" y="279676"/>
                </a:lnTo>
                <a:lnTo>
                  <a:pt x="13894" y="233393"/>
                </a:lnTo>
                <a:lnTo>
                  <a:pt x="30501" y="189826"/>
                </a:lnTo>
                <a:lnTo>
                  <a:pt x="52871" y="149482"/>
                </a:lnTo>
                <a:lnTo>
                  <a:pt x="80496" y="112871"/>
                </a:lnTo>
                <a:lnTo>
                  <a:pt x="112870" y="80498"/>
                </a:lnTo>
                <a:lnTo>
                  <a:pt x="149483" y="52873"/>
                </a:lnTo>
                <a:lnTo>
                  <a:pt x="189830" y="30502"/>
                </a:lnTo>
                <a:lnTo>
                  <a:pt x="233402" y="13895"/>
                </a:lnTo>
                <a:lnTo>
                  <a:pt x="279692" y="3558"/>
                </a:lnTo>
                <a:lnTo>
                  <a:pt x="328193" y="0"/>
                </a:lnTo>
                <a:lnTo>
                  <a:pt x="6606057" y="0"/>
                </a:lnTo>
                <a:lnTo>
                  <a:pt x="6654548" y="3558"/>
                </a:lnTo>
                <a:lnTo>
                  <a:pt x="6700831" y="13895"/>
                </a:lnTo>
                <a:lnTo>
                  <a:pt x="6744399" y="30502"/>
                </a:lnTo>
                <a:lnTo>
                  <a:pt x="6784742" y="52873"/>
                </a:lnTo>
                <a:lnTo>
                  <a:pt x="6821354" y="80498"/>
                </a:lnTo>
                <a:lnTo>
                  <a:pt x="6853726" y="112871"/>
                </a:lnTo>
                <a:lnTo>
                  <a:pt x="6881352" y="149482"/>
                </a:lnTo>
                <a:lnTo>
                  <a:pt x="6903722" y="189826"/>
                </a:lnTo>
                <a:lnTo>
                  <a:pt x="6920330" y="233393"/>
                </a:lnTo>
                <a:lnTo>
                  <a:pt x="6930666" y="279676"/>
                </a:lnTo>
                <a:lnTo>
                  <a:pt x="6934225" y="328167"/>
                </a:lnTo>
                <a:lnTo>
                  <a:pt x="6934225" y="3532631"/>
                </a:lnTo>
                <a:lnTo>
                  <a:pt x="6930666" y="3581126"/>
                </a:lnTo>
                <a:lnTo>
                  <a:pt x="6920330" y="3627411"/>
                </a:lnTo>
                <a:lnTo>
                  <a:pt x="6903722" y="3670979"/>
                </a:lnTo>
                <a:lnTo>
                  <a:pt x="6881352" y="3711322"/>
                </a:lnTo>
                <a:lnTo>
                  <a:pt x="6853726" y="3747934"/>
                </a:lnTo>
                <a:lnTo>
                  <a:pt x="6821354" y="3780305"/>
                </a:lnTo>
                <a:lnTo>
                  <a:pt x="6784742" y="3807929"/>
                </a:lnTo>
                <a:lnTo>
                  <a:pt x="6744399" y="3830299"/>
                </a:lnTo>
                <a:lnTo>
                  <a:pt x="6700831" y="3846905"/>
                </a:lnTo>
                <a:lnTo>
                  <a:pt x="6654548" y="3857241"/>
                </a:lnTo>
                <a:lnTo>
                  <a:pt x="6606057" y="3860800"/>
                </a:lnTo>
                <a:lnTo>
                  <a:pt x="328193" y="3860800"/>
                </a:lnTo>
                <a:lnTo>
                  <a:pt x="279692" y="3857241"/>
                </a:lnTo>
                <a:lnTo>
                  <a:pt x="233402" y="3846905"/>
                </a:lnTo>
                <a:lnTo>
                  <a:pt x="189830" y="3830299"/>
                </a:lnTo>
                <a:lnTo>
                  <a:pt x="149483" y="3807929"/>
                </a:lnTo>
                <a:lnTo>
                  <a:pt x="112870" y="3780305"/>
                </a:lnTo>
                <a:lnTo>
                  <a:pt x="80496" y="3747934"/>
                </a:lnTo>
                <a:lnTo>
                  <a:pt x="52871" y="3711322"/>
                </a:lnTo>
                <a:lnTo>
                  <a:pt x="30501" y="3670979"/>
                </a:lnTo>
                <a:lnTo>
                  <a:pt x="13894" y="3627411"/>
                </a:lnTo>
                <a:lnTo>
                  <a:pt x="3558" y="3581126"/>
                </a:lnTo>
                <a:lnTo>
                  <a:pt x="0" y="3532631"/>
                </a:lnTo>
                <a:lnTo>
                  <a:pt x="0" y="32816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51636" y="2900679"/>
            <a:ext cx="2238375" cy="4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solidFill>
                  <a:srgbClr val="FFFFFF"/>
                </a:solidFill>
                <a:latin typeface="Arial Unicode MS"/>
                <a:cs typeface="Arial Unicode MS"/>
              </a:rPr>
              <a:t>客户信息档案</a:t>
            </a:r>
            <a:endParaRPr sz="29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1493" y="3708400"/>
            <a:ext cx="839469" cy="877569"/>
          </a:xfrm>
          <a:custGeom>
            <a:avLst/>
            <a:gdLst/>
            <a:ahLst/>
            <a:cxnLst/>
            <a:rect l="l" t="t" r="r" b="b"/>
            <a:pathLst>
              <a:path w="839469" h="877570">
                <a:moveTo>
                  <a:pt x="750849" y="0"/>
                </a:moveTo>
                <a:lnTo>
                  <a:pt x="88036" y="0"/>
                </a:lnTo>
                <a:lnTo>
                  <a:pt x="53760" y="6931"/>
                </a:lnTo>
                <a:lnTo>
                  <a:pt x="25777" y="25828"/>
                </a:lnTo>
                <a:lnTo>
                  <a:pt x="6915" y="53846"/>
                </a:lnTo>
                <a:lnTo>
                  <a:pt x="0" y="88137"/>
                </a:lnTo>
                <a:lnTo>
                  <a:pt x="0" y="789177"/>
                </a:lnTo>
                <a:lnTo>
                  <a:pt x="6915" y="823469"/>
                </a:lnTo>
                <a:lnTo>
                  <a:pt x="25777" y="851487"/>
                </a:lnTo>
                <a:lnTo>
                  <a:pt x="53760" y="870384"/>
                </a:lnTo>
                <a:lnTo>
                  <a:pt x="88036" y="877316"/>
                </a:lnTo>
                <a:lnTo>
                  <a:pt x="750849" y="877316"/>
                </a:lnTo>
                <a:lnTo>
                  <a:pt x="785141" y="870384"/>
                </a:lnTo>
                <a:lnTo>
                  <a:pt x="813158" y="851487"/>
                </a:lnTo>
                <a:lnTo>
                  <a:pt x="832055" y="823469"/>
                </a:lnTo>
                <a:lnTo>
                  <a:pt x="838987" y="789177"/>
                </a:lnTo>
                <a:lnTo>
                  <a:pt x="838987" y="88137"/>
                </a:lnTo>
                <a:lnTo>
                  <a:pt x="832055" y="53846"/>
                </a:lnTo>
                <a:lnTo>
                  <a:pt x="813158" y="25828"/>
                </a:lnTo>
                <a:lnTo>
                  <a:pt x="785141" y="6931"/>
                </a:lnTo>
                <a:lnTo>
                  <a:pt x="750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31493" y="3708400"/>
            <a:ext cx="839469" cy="877569"/>
          </a:xfrm>
          <a:custGeom>
            <a:avLst/>
            <a:gdLst/>
            <a:ahLst/>
            <a:cxnLst/>
            <a:rect l="l" t="t" r="r" b="b"/>
            <a:pathLst>
              <a:path w="839469" h="877570">
                <a:moveTo>
                  <a:pt x="0" y="88137"/>
                </a:moveTo>
                <a:lnTo>
                  <a:pt x="6915" y="53846"/>
                </a:lnTo>
                <a:lnTo>
                  <a:pt x="25777" y="25828"/>
                </a:lnTo>
                <a:lnTo>
                  <a:pt x="53760" y="6931"/>
                </a:lnTo>
                <a:lnTo>
                  <a:pt x="88036" y="0"/>
                </a:lnTo>
                <a:lnTo>
                  <a:pt x="750849" y="0"/>
                </a:lnTo>
                <a:lnTo>
                  <a:pt x="785141" y="6931"/>
                </a:lnTo>
                <a:lnTo>
                  <a:pt x="813158" y="25828"/>
                </a:lnTo>
                <a:lnTo>
                  <a:pt x="832055" y="53846"/>
                </a:lnTo>
                <a:lnTo>
                  <a:pt x="838987" y="88137"/>
                </a:lnTo>
                <a:lnTo>
                  <a:pt x="838987" y="789177"/>
                </a:lnTo>
                <a:lnTo>
                  <a:pt x="832055" y="823469"/>
                </a:lnTo>
                <a:lnTo>
                  <a:pt x="813158" y="851487"/>
                </a:lnTo>
                <a:lnTo>
                  <a:pt x="785141" y="870384"/>
                </a:lnTo>
                <a:lnTo>
                  <a:pt x="750849" y="877316"/>
                </a:lnTo>
                <a:lnTo>
                  <a:pt x="88036" y="877316"/>
                </a:lnTo>
                <a:lnTo>
                  <a:pt x="53760" y="870384"/>
                </a:lnTo>
                <a:lnTo>
                  <a:pt x="25777" y="851487"/>
                </a:lnTo>
                <a:lnTo>
                  <a:pt x="6915" y="823469"/>
                </a:lnTo>
                <a:lnTo>
                  <a:pt x="0" y="789177"/>
                </a:lnTo>
                <a:lnTo>
                  <a:pt x="0" y="88137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59738" y="3778280"/>
            <a:ext cx="382905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资格  准入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1493" y="4653788"/>
            <a:ext cx="839469" cy="877569"/>
          </a:xfrm>
          <a:custGeom>
            <a:avLst/>
            <a:gdLst/>
            <a:ahLst/>
            <a:cxnLst/>
            <a:rect l="l" t="t" r="r" b="b"/>
            <a:pathLst>
              <a:path w="839469" h="877570">
                <a:moveTo>
                  <a:pt x="750849" y="0"/>
                </a:moveTo>
                <a:lnTo>
                  <a:pt x="88036" y="0"/>
                </a:lnTo>
                <a:lnTo>
                  <a:pt x="53760" y="6931"/>
                </a:lnTo>
                <a:lnTo>
                  <a:pt x="25777" y="25828"/>
                </a:lnTo>
                <a:lnTo>
                  <a:pt x="6915" y="53846"/>
                </a:lnTo>
                <a:lnTo>
                  <a:pt x="0" y="88137"/>
                </a:lnTo>
                <a:lnTo>
                  <a:pt x="0" y="789178"/>
                </a:lnTo>
                <a:lnTo>
                  <a:pt x="6915" y="823469"/>
                </a:lnTo>
                <a:lnTo>
                  <a:pt x="25777" y="851487"/>
                </a:lnTo>
                <a:lnTo>
                  <a:pt x="53760" y="870384"/>
                </a:lnTo>
                <a:lnTo>
                  <a:pt x="88036" y="877316"/>
                </a:lnTo>
                <a:lnTo>
                  <a:pt x="750849" y="877316"/>
                </a:lnTo>
                <a:lnTo>
                  <a:pt x="785141" y="870384"/>
                </a:lnTo>
                <a:lnTo>
                  <a:pt x="813158" y="851487"/>
                </a:lnTo>
                <a:lnTo>
                  <a:pt x="832055" y="823469"/>
                </a:lnTo>
                <a:lnTo>
                  <a:pt x="838987" y="789178"/>
                </a:lnTo>
                <a:lnTo>
                  <a:pt x="838987" y="88137"/>
                </a:lnTo>
                <a:lnTo>
                  <a:pt x="832055" y="53846"/>
                </a:lnTo>
                <a:lnTo>
                  <a:pt x="813158" y="25828"/>
                </a:lnTo>
                <a:lnTo>
                  <a:pt x="785141" y="6931"/>
                </a:lnTo>
                <a:lnTo>
                  <a:pt x="750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1493" y="4653788"/>
            <a:ext cx="839469" cy="877569"/>
          </a:xfrm>
          <a:custGeom>
            <a:avLst/>
            <a:gdLst/>
            <a:ahLst/>
            <a:cxnLst/>
            <a:rect l="l" t="t" r="r" b="b"/>
            <a:pathLst>
              <a:path w="839469" h="877570">
                <a:moveTo>
                  <a:pt x="0" y="88137"/>
                </a:moveTo>
                <a:lnTo>
                  <a:pt x="6915" y="53846"/>
                </a:lnTo>
                <a:lnTo>
                  <a:pt x="25777" y="25828"/>
                </a:lnTo>
                <a:lnTo>
                  <a:pt x="53760" y="6931"/>
                </a:lnTo>
                <a:lnTo>
                  <a:pt x="88036" y="0"/>
                </a:lnTo>
                <a:lnTo>
                  <a:pt x="750849" y="0"/>
                </a:lnTo>
                <a:lnTo>
                  <a:pt x="785141" y="6931"/>
                </a:lnTo>
                <a:lnTo>
                  <a:pt x="813158" y="25828"/>
                </a:lnTo>
                <a:lnTo>
                  <a:pt x="832055" y="53846"/>
                </a:lnTo>
                <a:lnTo>
                  <a:pt x="838987" y="88137"/>
                </a:lnTo>
                <a:lnTo>
                  <a:pt x="838987" y="789178"/>
                </a:lnTo>
                <a:lnTo>
                  <a:pt x="832055" y="823469"/>
                </a:lnTo>
                <a:lnTo>
                  <a:pt x="813158" y="851487"/>
                </a:lnTo>
                <a:lnTo>
                  <a:pt x="785141" y="870384"/>
                </a:lnTo>
                <a:lnTo>
                  <a:pt x="750849" y="877316"/>
                </a:lnTo>
                <a:lnTo>
                  <a:pt x="88036" y="877316"/>
                </a:lnTo>
                <a:lnTo>
                  <a:pt x="53760" y="870384"/>
                </a:lnTo>
                <a:lnTo>
                  <a:pt x="25777" y="851487"/>
                </a:lnTo>
                <a:lnTo>
                  <a:pt x="6915" y="823469"/>
                </a:lnTo>
                <a:lnTo>
                  <a:pt x="0" y="789178"/>
                </a:lnTo>
                <a:lnTo>
                  <a:pt x="0" y="88137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59738" y="4724049"/>
            <a:ext cx="382905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关联  管理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31493" y="5599226"/>
            <a:ext cx="839469" cy="810260"/>
          </a:xfrm>
          <a:custGeom>
            <a:avLst/>
            <a:gdLst/>
            <a:ahLst/>
            <a:cxnLst/>
            <a:rect l="l" t="t" r="r" b="b"/>
            <a:pathLst>
              <a:path w="839469" h="810260">
                <a:moveTo>
                  <a:pt x="753897" y="0"/>
                </a:moveTo>
                <a:lnTo>
                  <a:pt x="84988" y="0"/>
                </a:lnTo>
                <a:lnTo>
                  <a:pt x="51917" y="6682"/>
                </a:lnTo>
                <a:lnTo>
                  <a:pt x="24901" y="24907"/>
                </a:lnTo>
                <a:lnTo>
                  <a:pt x="6682" y="51938"/>
                </a:lnTo>
                <a:lnTo>
                  <a:pt x="0" y="85039"/>
                </a:lnTo>
                <a:lnTo>
                  <a:pt x="0" y="724877"/>
                </a:lnTo>
                <a:lnTo>
                  <a:pt x="6682" y="757978"/>
                </a:lnTo>
                <a:lnTo>
                  <a:pt x="24901" y="785009"/>
                </a:lnTo>
                <a:lnTo>
                  <a:pt x="51917" y="803234"/>
                </a:lnTo>
                <a:lnTo>
                  <a:pt x="84988" y="809917"/>
                </a:lnTo>
                <a:lnTo>
                  <a:pt x="753897" y="809917"/>
                </a:lnTo>
                <a:lnTo>
                  <a:pt x="787016" y="803234"/>
                </a:lnTo>
                <a:lnTo>
                  <a:pt x="814063" y="785009"/>
                </a:lnTo>
                <a:lnTo>
                  <a:pt x="832300" y="757978"/>
                </a:lnTo>
                <a:lnTo>
                  <a:pt x="838987" y="724877"/>
                </a:lnTo>
                <a:lnTo>
                  <a:pt x="838987" y="85039"/>
                </a:lnTo>
                <a:lnTo>
                  <a:pt x="832300" y="51938"/>
                </a:lnTo>
                <a:lnTo>
                  <a:pt x="814063" y="24907"/>
                </a:lnTo>
                <a:lnTo>
                  <a:pt x="787016" y="6682"/>
                </a:lnTo>
                <a:lnTo>
                  <a:pt x="7538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1493" y="5599226"/>
            <a:ext cx="839469" cy="810260"/>
          </a:xfrm>
          <a:custGeom>
            <a:avLst/>
            <a:gdLst/>
            <a:ahLst/>
            <a:cxnLst/>
            <a:rect l="l" t="t" r="r" b="b"/>
            <a:pathLst>
              <a:path w="839469" h="810260">
                <a:moveTo>
                  <a:pt x="0" y="85039"/>
                </a:moveTo>
                <a:lnTo>
                  <a:pt x="6682" y="51938"/>
                </a:lnTo>
                <a:lnTo>
                  <a:pt x="24901" y="24907"/>
                </a:lnTo>
                <a:lnTo>
                  <a:pt x="51917" y="6682"/>
                </a:lnTo>
                <a:lnTo>
                  <a:pt x="84988" y="0"/>
                </a:lnTo>
                <a:lnTo>
                  <a:pt x="753897" y="0"/>
                </a:lnTo>
                <a:lnTo>
                  <a:pt x="787016" y="6682"/>
                </a:lnTo>
                <a:lnTo>
                  <a:pt x="814063" y="24907"/>
                </a:lnTo>
                <a:lnTo>
                  <a:pt x="832300" y="51938"/>
                </a:lnTo>
                <a:lnTo>
                  <a:pt x="838987" y="85039"/>
                </a:lnTo>
                <a:lnTo>
                  <a:pt x="838987" y="724877"/>
                </a:lnTo>
                <a:lnTo>
                  <a:pt x="832300" y="757978"/>
                </a:lnTo>
                <a:lnTo>
                  <a:pt x="814063" y="785009"/>
                </a:lnTo>
                <a:lnTo>
                  <a:pt x="787016" y="803234"/>
                </a:lnTo>
                <a:lnTo>
                  <a:pt x="753897" y="809917"/>
                </a:lnTo>
                <a:lnTo>
                  <a:pt x="84988" y="809917"/>
                </a:lnTo>
                <a:lnTo>
                  <a:pt x="51917" y="803234"/>
                </a:lnTo>
                <a:lnTo>
                  <a:pt x="24901" y="785009"/>
                </a:lnTo>
                <a:lnTo>
                  <a:pt x="6682" y="757978"/>
                </a:lnTo>
                <a:lnTo>
                  <a:pt x="0" y="724877"/>
                </a:lnTo>
                <a:lnTo>
                  <a:pt x="0" y="8503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70202" y="5722823"/>
            <a:ext cx="560705" cy="530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latin typeface="Arial Unicode MS"/>
                <a:cs typeface="Arial Unicode MS"/>
              </a:rPr>
              <a:t>第三方</a:t>
            </a:r>
            <a:endParaRPr sz="14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dirty="0" sz="1400">
                <a:latin typeface="Arial Unicode MS"/>
                <a:cs typeface="Arial Unicode MS"/>
              </a:rPr>
              <a:t>？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44420" y="3708400"/>
            <a:ext cx="5374005" cy="2702560"/>
          </a:xfrm>
          <a:custGeom>
            <a:avLst/>
            <a:gdLst/>
            <a:ahLst/>
            <a:cxnLst/>
            <a:rect l="l" t="t" r="r" b="b"/>
            <a:pathLst>
              <a:path w="5374005" h="2702560">
                <a:moveTo>
                  <a:pt x="5090159" y="0"/>
                </a:moveTo>
                <a:lnTo>
                  <a:pt x="283718" y="0"/>
                </a:lnTo>
                <a:lnTo>
                  <a:pt x="237691" y="3712"/>
                </a:lnTo>
                <a:lnTo>
                  <a:pt x="194031" y="14461"/>
                </a:lnTo>
                <a:lnTo>
                  <a:pt x="153322" y="31663"/>
                </a:lnTo>
                <a:lnTo>
                  <a:pt x="116147" y="54733"/>
                </a:lnTo>
                <a:lnTo>
                  <a:pt x="83089" y="83089"/>
                </a:lnTo>
                <a:lnTo>
                  <a:pt x="54733" y="116147"/>
                </a:lnTo>
                <a:lnTo>
                  <a:pt x="31663" y="153322"/>
                </a:lnTo>
                <a:lnTo>
                  <a:pt x="14461" y="194031"/>
                </a:lnTo>
                <a:lnTo>
                  <a:pt x="3712" y="237691"/>
                </a:lnTo>
                <a:lnTo>
                  <a:pt x="0" y="283718"/>
                </a:lnTo>
                <a:lnTo>
                  <a:pt x="0" y="2418791"/>
                </a:lnTo>
                <a:lnTo>
                  <a:pt x="3712" y="2464819"/>
                </a:lnTo>
                <a:lnTo>
                  <a:pt x="14461" y="2508482"/>
                </a:lnTo>
                <a:lnTo>
                  <a:pt x="31663" y="2549197"/>
                </a:lnTo>
                <a:lnTo>
                  <a:pt x="54733" y="2586379"/>
                </a:lnTo>
                <a:lnTo>
                  <a:pt x="83089" y="2619444"/>
                </a:lnTo>
                <a:lnTo>
                  <a:pt x="116147" y="2647808"/>
                </a:lnTo>
                <a:lnTo>
                  <a:pt x="153322" y="2670885"/>
                </a:lnTo>
                <a:lnTo>
                  <a:pt x="194031" y="2688092"/>
                </a:lnTo>
                <a:lnTo>
                  <a:pt x="237691" y="2698845"/>
                </a:lnTo>
                <a:lnTo>
                  <a:pt x="283718" y="2702560"/>
                </a:lnTo>
                <a:lnTo>
                  <a:pt x="5090159" y="2702560"/>
                </a:lnTo>
                <a:lnTo>
                  <a:pt x="5136190" y="2698845"/>
                </a:lnTo>
                <a:lnTo>
                  <a:pt x="5179859" y="2688092"/>
                </a:lnTo>
                <a:lnTo>
                  <a:pt x="5220583" y="2670885"/>
                </a:lnTo>
                <a:lnTo>
                  <a:pt x="5257775" y="2647808"/>
                </a:lnTo>
                <a:lnTo>
                  <a:pt x="5290851" y="2619444"/>
                </a:lnTo>
                <a:lnTo>
                  <a:pt x="5319226" y="2586379"/>
                </a:lnTo>
                <a:lnTo>
                  <a:pt x="5342314" y="2549197"/>
                </a:lnTo>
                <a:lnTo>
                  <a:pt x="5359530" y="2508482"/>
                </a:lnTo>
                <a:lnTo>
                  <a:pt x="5370288" y="2464819"/>
                </a:lnTo>
                <a:lnTo>
                  <a:pt x="5374005" y="2418791"/>
                </a:lnTo>
                <a:lnTo>
                  <a:pt x="5374005" y="283718"/>
                </a:lnTo>
                <a:lnTo>
                  <a:pt x="5370288" y="237691"/>
                </a:lnTo>
                <a:lnTo>
                  <a:pt x="5359530" y="194031"/>
                </a:lnTo>
                <a:lnTo>
                  <a:pt x="5342314" y="153322"/>
                </a:lnTo>
                <a:lnTo>
                  <a:pt x="5319226" y="116147"/>
                </a:lnTo>
                <a:lnTo>
                  <a:pt x="5290851" y="83089"/>
                </a:lnTo>
                <a:lnTo>
                  <a:pt x="5257775" y="54733"/>
                </a:lnTo>
                <a:lnTo>
                  <a:pt x="5220583" y="31663"/>
                </a:lnTo>
                <a:lnTo>
                  <a:pt x="5179859" y="14461"/>
                </a:lnTo>
                <a:lnTo>
                  <a:pt x="5136190" y="3712"/>
                </a:lnTo>
                <a:lnTo>
                  <a:pt x="5090159" y="0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4420" y="3708400"/>
            <a:ext cx="5374005" cy="2702560"/>
          </a:xfrm>
          <a:custGeom>
            <a:avLst/>
            <a:gdLst/>
            <a:ahLst/>
            <a:cxnLst/>
            <a:rect l="l" t="t" r="r" b="b"/>
            <a:pathLst>
              <a:path w="5374005" h="2702560">
                <a:moveTo>
                  <a:pt x="0" y="283718"/>
                </a:moveTo>
                <a:lnTo>
                  <a:pt x="3712" y="237691"/>
                </a:lnTo>
                <a:lnTo>
                  <a:pt x="14461" y="194031"/>
                </a:lnTo>
                <a:lnTo>
                  <a:pt x="31663" y="153322"/>
                </a:lnTo>
                <a:lnTo>
                  <a:pt x="54733" y="116147"/>
                </a:lnTo>
                <a:lnTo>
                  <a:pt x="83089" y="83089"/>
                </a:lnTo>
                <a:lnTo>
                  <a:pt x="116147" y="54733"/>
                </a:lnTo>
                <a:lnTo>
                  <a:pt x="153322" y="31663"/>
                </a:lnTo>
                <a:lnTo>
                  <a:pt x="194031" y="14461"/>
                </a:lnTo>
                <a:lnTo>
                  <a:pt x="237691" y="3712"/>
                </a:lnTo>
                <a:lnTo>
                  <a:pt x="283718" y="0"/>
                </a:lnTo>
                <a:lnTo>
                  <a:pt x="5090159" y="0"/>
                </a:lnTo>
                <a:lnTo>
                  <a:pt x="5136190" y="3712"/>
                </a:lnTo>
                <a:lnTo>
                  <a:pt x="5179859" y="14461"/>
                </a:lnTo>
                <a:lnTo>
                  <a:pt x="5220583" y="31663"/>
                </a:lnTo>
                <a:lnTo>
                  <a:pt x="5257775" y="54733"/>
                </a:lnTo>
                <a:lnTo>
                  <a:pt x="5290851" y="83089"/>
                </a:lnTo>
                <a:lnTo>
                  <a:pt x="5319226" y="116147"/>
                </a:lnTo>
                <a:lnTo>
                  <a:pt x="5342314" y="153322"/>
                </a:lnTo>
                <a:lnTo>
                  <a:pt x="5359530" y="194031"/>
                </a:lnTo>
                <a:lnTo>
                  <a:pt x="5370288" y="237691"/>
                </a:lnTo>
                <a:lnTo>
                  <a:pt x="5374005" y="283718"/>
                </a:lnTo>
                <a:lnTo>
                  <a:pt x="5374005" y="2418791"/>
                </a:lnTo>
                <a:lnTo>
                  <a:pt x="5370288" y="2464819"/>
                </a:lnTo>
                <a:lnTo>
                  <a:pt x="5359530" y="2508482"/>
                </a:lnTo>
                <a:lnTo>
                  <a:pt x="5342314" y="2549197"/>
                </a:lnTo>
                <a:lnTo>
                  <a:pt x="5319226" y="2586379"/>
                </a:lnTo>
                <a:lnTo>
                  <a:pt x="5290851" y="2619444"/>
                </a:lnTo>
                <a:lnTo>
                  <a:pt x="5257775" y="2647808"/>
                </a:lnTo>
                <a:lnTo>
                  <a:pt x="5220583" y="2670885"/>
                </a:lnTo>
                <a:lnTo>
                  <a:pt x="5179859" y="2688092"/>
                </a:lnTo>
                <a:lnTo>
                  <a:pt x="5136190" y="2698845"/>
                </a:lnTo>
                <a:lnTo>
                  <a:pt x="5090159" y="2702560"/>
                </a:lnTo>
                <a:lnTo>
                  <a:pt x="283718" y="2702560"/>
                </a:lnTo>
                <a:lnTo>
                  <a:pt x="237691" y="2698845"/>
                </a:lnTo>
                <a:lnTo>
                  <a:pt x="194031" y="2688092"/>
                </a:lnTo>
                <a:lnTo>
                  <a:pt x="153322" y="2670885"/>
                </a:lnTo>
                <a:lnTo>
                  <a:pt x="116147" y="2647808"/>
                </a:lnTo>
                <a:lnTo>
                  <a:pt x="83089" y="2619444"/>
                </a:lnTo>
                <a:lnTo>
                  <a:pt x="54733" y="2586379"/>
                </a:lnTo>
                <a:lnTo>
                  <a:pt x="31663" y="2549197"/>
                </a:lnTo>
                <a:lnTo>
                  <a:pt x="14461" y="2508482"/>
                </a:lnTo>
                <a:lnTo>
                  <a:pt x="3712" y="2464819"/>
                </a:lnTo>
                <a:lnTo>
                  <a:pt x="0" y="2418791"/>
                </a:lnTo>
                <a:lnTo>
                  <a:pt x="0" y="2837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25648" y="3853179"/>
            <a:ext cx="1501140" cy="4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solidFill>
                  <a:srgbClr val="FFFFFF"/>
                </a:solidFill>
                <a:latin typeface="Arial Unicode MS"/>
                <a:cs typeface="Arial Unicode MS"/>
              </a:rPr>
              <a:t>事中监控</a:t>
            </a:r>
            <a:endParaRPr sz="29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78785" y="4654296"/>
            <a:ext cx="1075055" cy="751205"/>
          </a:xfrm>
          <a:custGeom>
            <a:avLst/>
            <a:gdLst/>
            <a:ahLst/>
            <a:cxnLst/>
            <a:rect l="l" t="t" r="r" b="b"/>
            <a:pathLst>
              <a:path w="1075054" h="751204">
                <a:moveTo>
                  <a:pt x="995934" y="0"/>
                </a:moveTo>
                <a:lnTo>
                  <a:pt x="78866" y="0"/>
                </a:lnTo>
                <a:lnTo>
                  <a:pt x="48166" y="6197"/>
                </a:lnTo>
                <a:lnTo>
                  <a:pt x="23098" y="23098"/>
                </a:lnTo>
                <a:lnTo>
                  <a:pt x="6197" y="48166"/>
                </a:lnTo>
                <a:lnTo>
                  <a:pt x="0" y="78866"/>
                </a:lnTo>
                <a:lnTo>
                  <a:pt x="0" y="672337"/>
                </a:lnTo>
                <a:lnTo>
                  <a:pt x="6197" y="703038"/>
                </a:lnTo>
                <a:lnTo>
                  <a:pt x="23098" y="728106"/>
                </a:lnTo>
                <a:lnTo>
                  <a:pt x="48166" y="745007"/>
                </a:lnTo>
                <a:lnTo>
                  <a:pt x="78866" y="751204"/>
                </a:lnTo>
                <a:lnTo>
                  <a:pt x="995934" y="751204"/>
                </a:lnTo>
                <a:lnTo>
                  <a:pt x="1026634" y="745007"/>
                </a:lnTo>
                <a:lnTo>
                  <a:pt x="1051702" y="728106"/>
                </a:lnTo>
                <a:lnTo>
                  <a:pt x="1068603" y="703038"/>
                </a:lnTo>
                <a:lnTo>
                  <a:pt x="1074801" y="672337"/>
                </a:lnTo>
                <a:lnTo>
                  <a:pt x="1074801" y="78866"/>
                </a:lnTo>
                <a:lnTo>
                  <a:pt x="1068603" y="48166"/>
                </a:lnTo>
                <a:lnTo>
                  <a:pt x="1051702" y="23098"/>
                </a:lnTo>
                <a:lnTo>
                  <a:pt x="1026634" y="6197"/>
                </a:lnTo>
                <a:lnTo>
                  <a:pt x="995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8785" y="4654296"/>
            <a:ext cx="1075055" cy="751205"/>
          </a:xfrm>
          <a:custGeom>
            <a:avLst/>
            <a:gdLst/>
            <a:ahLst/>
            <a:cxnLst/>
            <a:rect l="l" t="t" r="r" b="b"/>
            <a:pathLst>
              <a:path w="1075054" h="751204">
                <a:moveTo>
                  <a:pt x="0" y="78866"/>
                </a:moveTo>
                <a:lnTo>
                  <a:pt x="6197" y="48166"/>
                </a:lnTo>
                <a:lnTo>
                  <a:pt x="23098" y="23098"/>
                </a:lnTo>
                <a:lnTo>
                  <a:pt x="48166" y="6197"/>
                </a:lnTo>
                <a:lnTo>
                  <a:pt x="78866" y="0"/>
                </a:lnTo>
                <a:lnTo>
                  <a:pt x="995934" y="0"/>
                </a:lnTo>
                <a:lnTo>
                  <a:pt x="1026634" y="6197"/>
                </a:lnTo>
                <a:lnTo>
                  <a:pt x="1051702" y="23098"/>
                </a:lnTo>
                <a:lnTo>
                  <a:pt x="1068603" y="48166"/>
                </a:lnTo>
                <a:lnTo>
                  <a:pt x="1074801" y="78866"/>
                </a:lnTo>
                <a:lnTo>
                  <a:pt x="1074801" y="672337"/>
                </a:lnTo>
                <a:lnTo>
                  <a:pt x="1068603" y="703038"/>
                </a:lnTo>
                <a:lnTo>
                  <a:pt x="1051702" y="728106"/>
                </a:lnTo>
                <a:lnTo>
                  <a:pt x="1026634" y="745007"/>
                </a:lnTo>
                <a:lnTo>
                  <a:pt x="995934" y="751204"/>
                </a:lnTo>
                <a:lnTo>
                  <a:pt x="78866" y="751204"/>
                </a:lnTo>
                <a:lnTo>
                  <a:pt x="48166" y="745007"/>
                </a:lnTo>
                <a:lnTo>
                  <a:pt x="23098" y="728106"/>
                </a:lnTo>
                <a:lnTo>
                  <a:pt x="6197" y="703038"/>
                </a:lnTo>
                <a:lnTo>
                  <a:pt x="0" y="672337"/>
                </a:lnTo>
                <a:lnTo>
                  <a:pt x="0" y="78866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24733" y="4748021"/>
            <a:ext cx="382270" cy="530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 Unicode MS"/>
                <a:cs typeface="Arial Unicode MS"/>
              </a:rPr>
              <a:t>常规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400">
                <a:latin typeface="Arial Unicode MS"/>
                <a:cs typeface="Arial Unicode MS"/>
              </a:rPr>
              <a:t>监控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8785" y="5455792"/>
            <a:ext cx="1075055" cy="751205"/>
          </a:xfrm>
          <a:custGeom>
            <a:avLst/>
            <a:gdLst/>
            <a:ahLst/>
            <a:cxnLst/>
            <a:rect l="l" t="t" r="r" b="b"/>
            <a:pathLst>
              <a:path w="1075054" h="751204">
                <a:moveTo>
                  <a:pt x="995934" y="0"/>
                </a:moveTo>
                <a:lnTo>
                  <a:pt x="78866" y="0"/>
                </a:lnTo>
                <a:lnTo>
                  <a:pt x="48166" y="6197"/>
                </a:lnTo>
                <a:lnTo>
                  <a:pt x="23098" y="23098"/>
                </a:lnTo>
                <a:lnTo>
                  <a:pt x="6197" y="48166"/>
                </a:lnTo>
                <a:lnTo>
                  <a:pt x="0" y="78866"/>
                </a:lnTo>
                <a:lnTo>
                  <a:pt x="0" y="672287"/>
                </a:lnTo>
                <a:lnTo>
                  <a:pt x="6197" y="702987"/>
                </a:lnTo>
                <a:lnTo>
                  <a:pt x="23098" y="728056"/>
                </a:lnTo>
                <a:lnTo>
                  <a:pt x="48166" y="744956"/>
                </a:lnTo>
                <a:lnTo>
                  <a:pt x="78866" y="751154"/>
                </a:lnTo>
                <a:lnTo>
                  <a:pt x="995934" y="751154"/>
                </a:lnTo>
                <a:lnTo>
                  <a:pt x="1026634" y="744956"/>
                </a:lnTo>
                <a:lnTo>
                  <a:pt x="1051702" y="728056"/>
                </a:lnTo>
                <a:lnTo>
                  <a:pt x="1068603" y="702987"/>
                </a:lnTo>
                <a:lnTo>
                  <a:pt x="1074801" y="672287"/>
                </a:lnTo>
                <a:lnTo>
                  <a:pt x="1074801" y="78866"/>
                </a:lnTo>
                <a:lnTo>
                  <a:pt x="1068603" y="48166"/>
                </a:lnTo>
                <a:lnTo>
                  <a:pt x="1051702" y="23098"/>
                </a:lnTo>
                <a:lnTo>
                  <a:pt x="1026634" y="6197"/>
                </a:lnTo>
                <a:lnTo>
                  <a:pt x="995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8785" y="5455792"/>
            <a:ext cx="1075055" cy="751205"/>
          </a:xfrm>
          <a:custGeom>
            <a:avLst/>
            <a:gdLst/>
            <a:ahLst/>
            <a:cxnLst/>
            <a:rect l="l" t="t" r="r" b="b"/>
            <a:pathLst>
              <a:path w="1075054" h="751204">
                <a:moveTo>
                  <a:pt x="0" y="78866"/>
                </a:moveTo>
                <a:lnTo>
                  <a:pt x="6197" y="48166"/>
                </a:lnTo>
                <a:lnTo>
                  <a:pt x="23098" y="23098"/>
                </a:lnTo>
                <a:lnTo>
                  <a:pt x="48166" y="6197"/>
                </a:lnTo>
                <a:lnTo>
                  <a:pt x="78866" y="0"/>
                </a:lnTo>
                <a:lnTo>
                  <a:pt x="995934" y="0"/>
                </a:lnTo>
                <a:lnTo>
                  <a:pt x="1026634" y="6197"/>
                </a:lnTo>
                <a:lnTo>
                  <a:pt x="1051702" y="23098"/>
                </a:lnTo>
                <a:lnTo>
                  <a:pt x="1068603" y="48166"/>
                </a:lnTo>
                <a:lnTo>
                  <a:pt x="1074801" y="78866"/>
                </a:lnTo>
                <a:lnTo>
                  <a:pt x="1074801" y="672287"/>
                </a:lnTo>
                <a:lnTo>
                  <a:pt x="1068603" y="702987"/>
                </a:lnTo>
                <a:lnTo>
                  <a:pt x="1051702" y="728056"/>
                </a:lnTo>
                <a:lnTo>
                  <a:pt x="1026634" y="744956"/>
                </a:lnTo>
                <a:lnTo>
                  <a:pt x="995934" y="751154"/>
                </a:lnTo>
                <a:lnTo>
                  <a:pt x="78866" y="751154"/>
                </a:lnTo>
                <a:lnTo>
                  <a:pt x="48166" y="744956"/>
                </a:lnTo>
                <a:lnTo>
                  <a:pt x="23098" y="728056"/>
                </a:lnTo>
                <a:lnTo>
                  <a:pt x="6197" y="702987"/>
                </a:lnTo>
                <a:lnTo>
                  <a:pt x="0" y="672287"/>
                </a:lnTo>
                <a:lnTo>
                  <a:pt x="0" y="78866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646426" y="5700267"/>
            <a:ext cx="7391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 Unicode MS"/>
                <a:cs typeface="Arial Unicode MS"/>
              </a:rPr>
              <a:t>合同管控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96589" y="4673600"/>
            <a:ext cx="3848735" cy="1544320"/>
          </a:xfrm>
          <a:custGeom>
            <a:avLst/>
            <a:gdLst/>
            <a:ahLst/>
            <a:cxnLst/>
            <a:rect l="l" t="t" r="r" b="b"/>
            <a:pathLst>
              <a:path w="3848734" h="1544320">
                <a:moveTo>
                  <a:pt x="3686302" y="0"/>
                </a:moveTo>
                <a:lnTo>
                  <a:pt x="162178" y="0"/>
                </a:lnTo>
                <a:lnTo>
                  <a:pt x="119033" y="5795"/>
                </a:lnTo>
                <a:lnTo>
                  <a:pt x="80282" y="22149"/>
                </a:lnTo>
                <a:lnTo>
                  <a:pt x="47466" y="47513"/>
                </a:lnTo>
                <a:lnTo>
                  <a:pt x="22121" y="80339"/>
                </a:lnTo>
                <a:lnTo>
                  <a:pt x="5786" y="119077"/>
                </a:lnTo>
                <a:lnTo>
                  <a:pt x="0" y="162179"/>
                </a:lnTo>
                <a:lnTo>
                  <a:pt x="0" y="1382166"/>
                </a:lnTo>
                <a:lnTo>
                  <a:pt x="5786" y="1425275"/>
                </a:lnTo>
                <a:lnTo>
                  <a:pt x="22121" y="1464010"/>
                </a:lnTo>
                <a:lnTo>
                  <a:pt x="47466" y="1496828"/>
                </a:lnTo>
                <a:lnTo>
                  <a:pt x="80282" y="1522182"/>
                </a:lnTo>
                <a:lnTo>
                  <a:pt x="119033" y="1538528"/>
                </a:lnTo>
                <a:lnTo>
                  <a:pt x="162178" y="1544320"/>
                </a:lnTo>
                <a:lnTo>
                  <a:pt x="3686302" y="1544320"/>
                </a:lnTo>
                <a:lnTo>
                  <a:pt x="3729403" y="1538528"/>
                </a:lnTo>
                <a:lnTo>
                  <a:pt x="3768141" y="1522182"/>
                </a:lnTo>
                <a:lnTo>
                  <a:pt x="3800967" y="1496828"/>
                </a:lnTo>
                <a:lnTo>
                  <a:pt x="3826331" y="1464010"/>
                </a:lnTo>
                <a:lnTo>
                  <a:pt x="3842685" y="1425275"/>
                </a:lnTo>
                <a:lnTo>
                  <a:pt x="3848481" y="1382166"/>
                </a:lnTo>
                <a:lnTo>
                  <a:pt x="3848481" y="162179"/>
                </a:lnTo>
                <a:lnTo>
                  <a:pt x="3842685" y="119077"/>
                </a:lnTo>
                <a:lnTo>
                  <a:pt x="3826331" y="80339"/>
                </a:lnTo>
                <a:lnTo>
                  <a:pt x="3800967" y="47513"/>
                </a:lnTo>
                <a:lnTo>
                  <a:pt x="3768141" y="22149"/>
                </a:lnTo>
                <a:lnTo>
                  <a:pt x="3729403" y="5795"/>
                </a:lnTo>
                <a:lnTo>
                  <a:pt x="3686302" y="0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96589" y="4673600"/>
            <a:ext cx="3848735" cy="1544320"/>
          </a:xfrm>
          <a:custGeom>
            <a:avLst/>
            <a:gdLst/>
            <a:ahLst/>
            <a:cxnLst/>
            <a:rect l="l" t="t" r="r" b="b"/>
            <a:pathLst>
              <a:path w="3848734" h="1544320">
                <a:moveTo>
                  <a:pt x="0" y="162179"/>
                </a:moveTo>
                <a:lnTo>
                  <a:pt x="5786" y="119077"/>
                </a:lnTo>
                <a:lnTo>
                  <a:pt x="22121" y="80339"/>
                </a:lnTo>
                <a:lnTo>
                  <a:pt x="47466" y="47513"/>
                </a:lnTo>
                <a:lnTo>
                  <a:pt x="80282" y="22149"/>
                </a:lnTo>
                <a:lnTo>
                  <a:pt x="119033" y="5795"/>
                </a:lnTo>
                <a:lnTo>
                  <a:pt x="162178" y="0"/>
                </a:lnTo>
                <a:lnTo>
                  <a:pt x="3686302" y="0"/>
                </a:lnTo>
                <a:lnTo>
                  <a:pt x="3729403" y="5795"/>
                </a:lnTo>
                <a:lnTo>
                  <a:pt x="3768141" y="22149"/>
                </a:lnTo>
                <a:lnTo>
                  <a:pt x="3800967" y="47513"/>
                </a:lnTo>
                <a:lnTo>
                  <a:pt x="3826331" y="80339"/>
                </a:lnTo>
                <a:lnTo>
                  <a:pt x="3842685" y="119077"/>
                </a:lnTo>
                <a:lnTo>
                  <a:pt x="3848481" y="162179"/>
                </a:lnTo>
                <a:lnTo>
                  <a:pt x="3848481" y="1382166"/>
                </a:lnTo>
                <a:lnTo>
                  <a:pt x="3842685" y="1425275"/>
                </a:lnTo>
                <a:lnTo>
                  <a:pt x="3826331" y="1464010"/>
                </a:lnTo>
                <a:lnTo>
                  <a:pt x="3800967" y="1496828"/>
                </a:lnTo>
                <a:lnTo>
                  <a:pt x="3768141" y="1522182"/>
                </a:lnTo>
                <a:lnTo>
                  <a:pt x="3729403" y="1538528"/>
                </a:lnTo>
                <a:lnTo>
                  <a:pt x="3686302" y="1544320"/>
                </a:lnTo>
                <a:lnTo>
                  <a:pt x="162178" y="1544320"/>
                </a:lnTo>
                <a:lnTo>
                  <a:pt x="119033" y="1538528"/>
                </a:lnTo>
                <a:lnTo>
                  <a:pt x="80282" y="1522182"/>
                </a:lnTo>
                <a:lnTo>
                  <a:pt x="47466" y="1496828"/>
                </a:lnTo>
                <a:lnTo>
                  <a:pt x="22121" y="1464010"/>
                </a:lnTo>
                <a:lnTo>
                  <a:pt x="5786" y="1425275"/>
                </a:lnTo>
                <a:lnTo>
                  <a:pt x="0" y="1382166"/>
                </a:lnTo>
                <a:lnTo>
                  <a:pt x="0" y="16217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42384" y="4782820"/>
            <a:ext cx="1501140" cy="4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solidFill>
                  <a:srgbClr val="FFFFFF"/>
                </a:solidFill>
                <a:latin typeface="Arial Unicode MS"/>
                <a:cs typeface="Arial Unicode MS"/>
              </a:rPr>
              <a:t>额度管理</a:t>
            </a:r>
            <a:endParaRPr sz="29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2728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4" h="695325">
                <a:moveTo>
                  <a:pt x="821436" y="0"/>
                </a:moveTo>
                <a:lnTo>
                  <a:pt x="73025" y="0"/>
                </a:lnTo>
                <a:lnTo>
                  <a:pt x="44630" y="5730"/>
                </a:lnTo>
                <a:lnTo>
                  <a:pt x="21415" y="21367"/>
                </a:lnTo>
                <a:lnTo>
                  <a:pt x="5748" y="44576"/>
                </a:lnTo>
                <a:lnTo>
                  <a:pt x="0" y="73024"/>
                </a:lnTo>
                <a:lnTo>
                  <a:pt x="0" y="621969"/>
                </a:lnTo>
                <a:lnTo>
                  <a:pt x="5748" y="650372"/>
                </a:lnTo>
                <a:lnTo>
                  <a:pt x="21415" y="673568"/>
                </a:lnTo>
                <a:lnTo>
                  <a:pt x="44630" y="689208"/>
                </a:lnTo>
                <a:lnTo>
                  <a:pt x="73025" y="694943"/>
                </a:lnTo>
                <a:lnTo>
                  <a:pt x="821436" y="694943"/>
                </a:lnTo>
                <a:lnTo>
                  <a:pt x="849884" y="689208"/>
                </a:lnTo>
                <a:lnTo>
                  <a:pt x="873093" y="673568"/>
                </a:lnTo>
                <a:lnTo>
                  <a:pt x="888730" y="650372"/>
                </a:lnTo>
                <a:lnTo>
                  <a:pt x="894461" y="621969"/>
                </a:lnTo>
                <a:lnTo>
                  <a:pt x="894461" y="73024"/>
                </a:lnTo>
                <a:lnTo>
                  <a:pt x="888730" y="44576"/>
                </a:lnTo>
                <a:lnTo>
                  <a:pt x="873093" y="21367"/>
                </a:lnTo>
                <a:lnTo>
                  <a:pt x="849884" y="5730"/>
                </a:lnTo>
                <a:lnTo>
                  <a:pt x="821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92728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4" h="695325">
                <a:moveTo>
                  <a:pt x="0" y="73024"/>
                </a:moveTo>
                <a:lnTo>
                  <a:pt x="5748" y="44576"/>
                </a:lnTo>
                <a:lnTo>
                  <a:pt x="21415" y="21367"/>
                </a:lnTo>
                <a:lnTo>
                  <a:pt x="44630" y="5730"/>
                </a:lnTo>
                <a:lnTo>
                  <a:pt x="73025" y="0"/>
                </a:lnTo>
                <a:lnTo>
                  <a:pt x="821436" y="0"/>
                </a:lnTo>
                <a:lnTo>
                  <a:pt x="849884" y="5730"/>
                </a:lnTo>
                <a:lnTo>
                  <a:pt x="873093" y="21367"/>
                </a:lnTo>
                <a:lnTo>
                  <a:pt x="888730" y="44576"/>
                </a:lnTo>
                <a:lnTo>
                  <a:pt x="894461" y="73024"/>
                </a:lnTo>
                <a:lnTo>
                  <a:pt x="894461" y="621969"/>
                </a:lnTo>
                <a:lnTo>
                  <a:pt x="888730" y="650372"/>
                </a:lnTo>
                <a:lnTo>
                  <a:pt x="873093" y="673568"/>
                </a:lnTo>
                <a:lnTo>
                  <a:pt x="849884" y="689208"/>
                </a:lnTo>
                <a:lnTo>
                  <a:pt x="821436" y="694943"/>
                </a:lnTo>
                <a:lnTo>
                  <a:pt x="73025" y="694943"/>
                </a:lnTo>
                <a:lnTo>
                  <a:pt x="44630" y="689208"/>
                </a:lnTo>
                <a:lnTo>
                  <a:pt x="21415" y="673568"/>
                </a:lnTo>
                <a:lnTo>
                  <a:pt x="5748" y="650372"/>
                </a:lnTo>
                <a:lnTo>
                  <a:pt x="0" y="621969"/>
                </a:lnTo>
                <a:lnTo>
                  <a:pt x="0" y="73024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48759" y="5347644"/>
            <a:ext cx="382270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常规  额度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12589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4" h="695325">
                <a:moveTo>
                  <a:pt x="821436" y="0"/>
                </a:moveTo>
                <a:lnTo>
                  <a:pt x="73025" y="0"/>
                </a:lnTo>
                <a:lnTo>
                  <a:pt x="44576" y="5730"/>
                </a:lnTo>
                <a:lnTo>
                  <a:pt x="21367" y="21367"/>
                </a:lnTo>
                <a:lnTo>
                  <a:pt x="5730" y="44576"/>
                </a:lnTo>
                <a:lnTo>
                  <a:pt x="0" y="73024"/>
                </a:lnTo>
                <a:lnTo>
                  <a:pt x="0" y="621969"/>
                </a:lnTo>
                <a:lnTo>
                  <a:pt x="5730" y="650372"/>
                </a:lnTo>
                <a:lnTo>
                  <a:pt x="21367" y="673568"/>
                </a:lnTo>
                <a:lnTo>
                  <a:pt x="44576" y="689208"/>
                </a:lnTo>
                <a:lnTo>
                  <a:pt x="73025" y="694943"/>
                </a:lnTo>
                <a:lnTo>
                  <a:pt x="821436" y="694943"/>
                </a:lnTo>
                <a:lnTo>
                  <a:pt x="849810" y="689208"/>
                </a:lnTo>
                <a:lnTo>
                  <a:pt x="872982" y="673568"/>
                </a:lnTo>
                <a:lnTo>
                  <a:pt x="888605" y="650372"/>
                </a:lnTo>
                <a:lnTo>
                  <a:pt x="894334" y="621969"/>
                </a:lnTo>
                <a:lnTo>
                  <a:pt x="894334" y="73024"/>
                </a:lnTo>
                <a:lnTo>
                  <a:pt x="888605" y="44576"/>
                </a:lnTo>
                <a:lnTo>
                  <a:pt x="872982" y="21367"/>
                </a:lnTo>
                <a:lnTo>
                  <a:pt x="849810" y="5730"/>
                </a:lnTo>
                <a:lnTo>
                  <a:pt x="821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12589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4" h="695325">
                <a:moveTo>
                  <a:pt x="0" y="73024"/>
                </a:moveTo>
                <a:lnTo>
                  <a:pt x="5730" y="44576"/>
                </a:lnTo>
                <a:lnTo>
                  <a:pt x="21367" y="21367"/>
                </a:lnTo>
                <a:lnTo>
                  <a:pt x="44576" y="5730"/>
                </a:lnTo>
                <a:lnTo>
                  <a:pt x="73025" y="0"/>
                </a:lnTo>
                <a:lnTo>
                  <a:pt x="821436" y="0"/>
                </a:lnTo>
                <a:lnTo>
                  <a:pt x="849810" y="5730"/>
                </a:lnTo>
                <a:lnTo>
                  <a:pt x="872982" y="21367"/>
                </a:lnTo>
                <a:lnTo>
                  <a:pt x="888605" y="44576"/>
                </a:lnTo>
                <a:lnTo>
                  <a:pt x="894334" y="73024"/>
                </a:lnTo>
                <a:lnTo>
                  <a:pt x="894334" y="621969"/>
                </a:lnTo>
                <a:lnTo>
                  <a:pt x="888605" y="650372"/>
                </a:lnTo>
                <a:lnTo>
                  <a:pt x="872982" y="673568"/>
                </a:lnTo>
                <a:lnTo>
                  <a:pt x="849810" y="689208"/>
                </a:lnTo>
                <a:lnTo>
                  <a:pt x="821436" y="694943"/>
                </a:lnTo>
                <a:lnTo>
                  <a:pt x="73025" y="694943"/>
                </a:lnTo>
                <a:lnTo>
                  <a:pt x="44576" y="689208"/>
                </a:lnTo>
                <a:lnTo>
                  <a:pt x="21367" y="673568"/>
                </a:lnTo>
                <a:lnTo>
                  <a:pt x="5730" y="650372"/>
                </a:lnTo>
                <a:lnTo>
                  <a:pt x="0" y="621969"/>
                </a:lnTo>
                <a:lnTo>
                  <a:pt x="0" y="73024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969002" y="5347644"/>
            <a:ext cx="382270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节庆  额度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2450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5" h="695325">
                <a:moveTo>
                  <a:pt x="821436" y="0"/>
                </a:moveTo>
                <a:lnTo>
                  <a:pt x="72898" y="0"/>
                </a:lnTo>
                <a:lnTo>
                  <a:pt x="44523" y="5730"/>
                </a:lnTo>
                <a:lnTo>
                  <a:pt x="21351" y="21367"/>
                </a:lnTo>
                <a:lnTo>
                  <a:pt x="5728" y="44576"/>
                </a:lnTo>
                <a:lnTo>
                  <a:pt x="0" y="73024"/>
                </a:lnTo>
                <a:lnTo>
                  <a:pt x="0" y="621969"/>
                </a:lnTo>
                <a:lnTo>
                  <a:pt x="5728" y="650372"/>
                </a:lnTo>
                <a:lnTo>
                  <a:pt x="21351" y="673568"/>
                </a:lnTo>
                <a:lnTo>
                  <a:pt x="44523" y="689208"/>
                </a:lnTo>
                <a:lnTo>
                  <a:pt x="72898" y="694943"/>
                </a:lnTo>
                <a:lnTo>
                  <a:pt x="821436" y="694943"/>
                </a:lnTo>
                <a:lnTo>
                  <a:pt x="849810" y="689208"/>
                </a:lnTo>
                <a:lnTo>
                  <a:pt x="872982" y="673568"/>
                </a:lnTo>
                <a:lnTo>
                  <a:pt x="888605" y="650372"/>
                </a:lnTo>
                <a:lnTo>
                  <a:pt x="894333" y="621969"/>
                </a:lnTo>
                <a:lnTo>
                  <a:pt x="894333" y="73024"/>
                </a:lnTo>
                <a:lnTo>
                  <a:pt x="888605" y="44576"/>
                </a:lnTo>
                <a:lnTo>
                  <a:pt x="872982" y="21367"/>
                </a:lnTo>
                <a:lnTo>
                  <a:pt x="849810" y="5730"/>
                </a:lnTo>
                <a:lnTo>
                  <a:pt x="821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32450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5" h="695325">
                <a:moveTo>
                  <a:pt x="0" y="73024"/>
                </a:moveTo>
                <a:lnTo>
                  <a:pt x="5728" y="44576"/>
                </a:lnTo>
                <a:lnTo>
                  <a:pt x="21351" y="21367"/>
                </a:lnTo>
                <a:lnTo>
                  <a:pt x="44523" y="5730"/>
                </a:lnTo>
                <a:lnTo>
                  <a:pt x="72898" y="0"/>
                </a:lnTo>
                <a:lnTo>
                  <a:pt x="821436" y="0"/>
                </a:lnTo>
                <a:lnTo>
                  <a:pt x="849810" y="5730"/>
                </a:lnTo>
                <a:lnTo>
                  <a:pt x="872982" y="21367"/>
                </a:lnTo>
                <a:lnTo>
                  <a:pt x="888605" y="44576"/>
                </a:lnTo>
                <a:lnTo>
                  <a:pt x="894333" y="73024"/>
                </a:lnTo>
                <a:lnTo>
                  <a:pt x="894333" y="621969"/>
                </a:lnTo>
                <a:lnTo>
                  <a:pt x="888605" y="650372"/>
                </a:lnTo>
                <a:lnTo>
                  <a:pt x="872982" y="673568"/>
                </a:lnTo>
                <a:lnTo>
                  <a:pt x="849810" y="689208"/>
                </a:lnTo>
                <a:lnTo>
                  <a:pt x="821436" y="694943"/>
                </a:lnTo>
                <a:lnTo>
                  <a:pt x="72898" y="694943"/>
                </a:lnTo>
                <a:lnTo>
                  <a:pt x="44523" y="689208"/>
                </a:lnTo>
                <a:lnTo>
                  <a:pt x="21351" y="673568"/>
                </a:lnTo>
                <a:lnTo>
                  <a:pt x="5728" y="650372"/>
                </a:lnTo>
                <a:lnTo>
                  <a:pt x="0" y="621969"/>
                </a:lnTo>
                <a:lnTo>
                  <a:pt x="0" y="73024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88863" y="5347644"/>
            <a:ext cx="382270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样机  额度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2183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5" h="695325">
                <a:moveTo>
                  <a:pt x="821436" y="0"/>
                </a:moveTo>
                <a:lnTo>
                  <a:pt x="73025" y="0"/>
                </a:lnTo>
                <a:lnTo>
                  <a:pt x="44630" y="5730"/>
                </a:lnTo>
                <a:lnTo>
                  <a:pt x="21415" y="21367"/>
                </a:lnTo>
                <a:lnTo>
                  <a:pt x="5748" y="44576"/>
                </a:lnTo>
                <a:lnTo>
                  <a:pt x="0" y="73024"/>
                </a:lnTo>
                <a:lnTo>
                  <a:pt x="0" y="621969"/>
                </a:lnTo>
                <a:lnTo>
                  <a:pt x="5748" y="650372"/>
                </a:lnTo>
                <a:lnTo>
                  <a:pt x="21415" y="673568"/>
                </a:lnTo>
                <a:lnTo>
                  <a:pt x="44630" y="689208"/>
                </a:lnTo>
                <a:lnTo>
                  <a:pt x="73025" y="694943"/>
                </a:lnTo>
                <a:lnTo>
                  <a:pt x="821436" y="694943"/>
                </a:lnTo>
                <a:lnTo>
                  <a:pt x="849884" y="689208"/>
                </a:lnTo>
                <a:lnTo>
                  <a:pt x="873093" y="673568"/>
                </a:lnTo>
                <a:lnTo>
                  <a:pt x="888730" y="650372"/>
                </a:lnTo>
                <a:lnTo>
                  <a:pt x="894461" y="621969"/>
                </a:lnTo>
                <a:lnTo>
                  <a:pt x="894461" y="73024"/>
                </a:lnTo>
                <a:lnTo>
                  <a:pt x="888730" y="44576"/>
                </a:lnTo>
                <a:lnTo>
                  <a:pt x="873093" y="21367"/>
                </a:lnTo>
                <a:lnTo>
                  <a:pt x="849884" y="5730"/>
                </a:lnTo>
                <a:lnTo>
                  <a:pt x="821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52183" y="5368544"/>
            <a:ext cx="894715" cy="695325"/>
          </a:xfrm>
          <a:custGeom>
            <a:avLst/>
            <a:gdLst/>
            <a:ahLst/>
            <a:cxnLst/>
            <a:rect l="l" t="t" r="r" b="b"/>
            <a:pathLst>
              <a:path w="894715" h="695325">
                <a:moveTo>
                  <a:pt x="0" y="73024"/>
                </a:moveTo>
                <a:lnTo>
                  <a:pt x="5748" y="44576"/>
                </a:lnTo>
                <a:lnTo>
                  <a:pt x="21415" y="21367"/>
                </a:lnTo>
                <a:lnTo>
                  <a:pt x="44630" y="5730"/>
                </a:lnTo>
                <a:lnTo>
                  <a:pt x="73025" y="0"/>
                </a:lnTo>
                <a:lnTo>
                  <a:pt x="821436" y="0"/>
                </a:lnTo>
                <a:lnTo>
                  <a:pt x="849884" y="5730"/>
                </a:lnTo>
                <a:lnTo>
                  <a:pt x="873093" y="21367"/>
                </a:lnTo>
                <a:lnTo>
                  <a:pt x="888730" y="44576"/>
                </a:lnTo>
                <a:lnTo>
                  <a:pt x="894461" y="73024"/>
                </a:lnTo>
                <a:lnTo>
                  <a:pt x="894461" y="621969"/>
                </a:lnTo>
                <a:lnTo>
                  <a:pt x="888730" y="650372"/>
                </a:lnTo>
                <a:lnTo>
                  <a:pt x="873093" y="673568"/>
                </a:lnTo>
                <a:lnTo>
                  <a:pt x="849884" y="689208"/>
                </a:lnTo>
                <a:lnTo>
                  <a:pt x="821436" y="694943"/>
                </a:lnTo>
                <a:lnTo>
                  <a:pt x="73025" y="694943"/>
                </a:lnTo>
                <a:lnTo>
                  <a:pt x="44630" y="689208"/>
                </a:lnTo>
                <a:lnTo>
                  <a:pt x="21415" y="673568"/>
                </a:lnTo>
                <a:lnTo>
                  <a:pt x="5748" y="650372"/>
                </a:lnTo>
                <a:lnTo>
                  <a:pt x="0" y="621969"/>
                </a:lnTo>
                <a:lnTo>
                  <a:pt x="0" y="73024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808723" y="5347644"/>
            <a:ext cx="382270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dirty="0" sz="1400">
                <a:latin typeface="Arial Unicode MS"/>
                <a:cs typeface="Arial Unicode MS"/>
              </a:rPr>
              <a:t>寄售  额度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43926" y="2946400"/>
            <a:ext cx="609600" cy="3505200"/>
          </a:xfrm>
          <a:custGeom>
            <a:avLst/>
            <a:gdLst/>
            <a:ahLst/>
            <a:cxnLst/>
            <a:rect l="l" t="t" r="r" b="b"/>
            <a:pathLst>
              <a:path w="609600" h="3505200">
                <a:moveTo>
                  <a:pt x="0" y="0"/>
                </a:moveTo>
                <a:lnTo>
                  <a:pt x="0" y="3505200"/>
                </a:lnTo>
                <a:lnTo>
                  <a:pt x="609600" y="176898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884157" y="3196325"/>
            <a:ext cx="330200" cy="23647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90"/>
              </a:spcBef>
            </a:pPr>
            <a:r>
              <a:rPr dirty="0" sz="2400" spc="-5" b="1">
                <a:latin typeface="华文楷体"/>
                <a:cs typeface="华文楷体"/>
              </a:rPr>
              <a:t>风</a:t>
            </a:r>
            <a:endParaRPr sz="2400">
              <a:latin typeface="华文楷体"/>
              <a:cs typeface="华文楷体"/>
            </a:endParaRPr>
          </a:p>
          <a:p>
            <a:pPr algn="just" marL="12700" marR="5080">
              <a:lnSpc>
                <a:spcPct val="106500"/>
              </a:lnSpc>
              <a:spcBef>
                <a:spcPts val="15"/>
              </a:spcBef>
            </a:pPr>
            <a:r>
              <a:rPr dirty="0" sz="2400" spc="-5" b="1">
                <a:latin typeface="华文楷体"/>
                <a:cs typeface="华文楷体"/>
              </a:rPr>
              <a:t>险  全  程  覆  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9467" y="1258824"/>
            <a:ext cx="113995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49239" y="1344676"/>
            <a:ext cx="7416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</a:pPr>
            <a:r>
              <a:rPr dirty="0" sz="1400" spc="0" b="1">
                <a:solidFill>
                  <a:srgbClr val="FFFFFF"/>
                </a:solidFill>
                <a:latin typeface="宋体"/>
                <a:cs typeface="宋体"/>
              </a:rPr>
              <a:t>风险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分析 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7155" y="1246632"/>
            <a:ext cx="1139952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425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信息集成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9779" y="1246632"/>
            <a:ext cx="1139952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51710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风险识别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2208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风险评估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41548" y="1246632"/>
            <a:ext cx="2289048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92828" y="1332738"/>
            <a:ext cx="73914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风险监控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能力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8325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风险监控能力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0993" y="1924939"/>
            <a:ext cx="4286885" cy="300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全过程提供不同分析报表：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119800"/>
              </a:lnSpc>
            </a:pPr>
            <a:r>
              <a:rPr dirty="0" sz="2800" spc="-10">
                <a:solidFill>
                  <a:srgbClr val="3A3838"/>
                </a:solidFill>
                <a:latin typeface="Arial Unicode MS"/>
                <a:cs typeface="Arial Unicode MS"/>
              </a:rPr>
              <a:t>额度报表、额度使用情况；  </a:t>
            </a: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合同交货情况； </a:t>
            </a: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 </a:t>
            </a: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应收款报表、账龄报表； </a:t>
            </a:r>
            <a:r>
              <a:rPr dirty="0" sz="2800" spc="-770">
                <a:solidFill>
                  <a:srgbClr val="3A3838"/>
                </a:solidFill>
                <a:latin typeface="Arial Unicode MS"/>
                <a:cs typeface="Arial Unicode MS"/>
              </a:rPr>
              <a:t> </a:t>
            </a: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逾期报表等；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675" y="1868551"/>
            <a:ext cx="10118725" cy="0"/>
          </a:xfrm>
          <a:custGeom>
            <a:avLst/>
            <a:gdLst/>
            <a:ahLst/>
            <a:cxnLst/>
            <a:rect l="l" t="t" r="r" b="b"/>
            <a:pathLst>
              <a:path w="10118725" h="0">
                <a:moveTo>
                  <a:pt x="0" y="0"/>
                </a:moveTo>
                <a:lnTo>
                  <a:pt x="101187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00326"/>
            <a:ext cx="12192000" cy="2672080"/>
          </a:xfrm>
          <a:custGeom>
            <a:avLst/>
            <a:gdLst/>
            <a:ahLst/>
            <a:cxnLst/>
            <a:rect l="l" t="t" r="r" b="b"/>
            <a:pathLst>
              <a:path w="12192000" h="2672079">
                <a:moveTo>
                  <a:pt x="0" y="2671699"/>
                </a:moveTo>
                <a:lnTo>
                  <a:pt x="12192000" y="2671699"/>
                </a:lnTo>
                <a:lnTo>
                  <a:pt x="12192000" y="0"/>
                </a:lnTo>
                <a:lnTo>
                  <a:pt x="0" y="0"/>
                </a:lnTo>
                <a:lnTo>
                  <a:pt x="0" y="2671699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05475" y="2085720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781050" y="0"/>
                </a:moveTo>
                <a:lnTo>
                  <a:pt x="0" y="0"/>
                </a:lnTo>
                <a:lnTo>
                  <a:pt x="390525" y="580898"/>
                </a:lnTo>
                <a:lnTo>
                  <a:pt x="781050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5475" y="4191380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390525" y="0"/>
                </a:moveTo>
                <a:lnTo>
                  <a:pt x="0" y="580898"/>
                </a:lnTo>
                <a:lnTo>
                  <a:pt x="781050" y="580898"/>
                </a:lnTo>
                <a:lnTo>
                  <a:pt x="390525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8173" y="2913634"/>
            <a:ext cx="3649979" cy="758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8245" algn="l"/>
              </a:tabLst>
            </a:pPr>
            <a:r>
              <a:rPr dirty="0" sz="4800" spc="-1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8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4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800">
                <a:solidFill>
                  <a:srgbClr val="FFFFFF"/>
                </a:solidFill>
              </a:rPr>
              <a:t>项目介绍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866" y="1379158"/>
            <a:ext cx="8719820" cy="275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33070" marR="5080" indent="-421005">
              <a:lnSpc>
                <a:spcPct val="124600"/>
              </a:lnSpc>
            </a:pPr>
            <a:r>
              <a:rPr dirty="0" sz="2400" spc="-10">
                <a:latin typeface="Century Gothic"/>
                <a:cs typeface="Century Gothic"/>
              </a:rPr>
              <a:t>1</a:t>
            </a:r>
            <a:r>
              <a:rPr dirty="0" sz="2400" spc="-10">
                <a:latin typeface="Arial Unicode MS"/>
                <a:cs typeface="Arial Unicode MS"/>
              </a:rPr>
              <a:t>、风险管理能力的提升需以信息化为抓手落地实现。通过信用风 </a:t>
            </a:r>
            <a:r>
              <a:rPr dirty="0" sz="2400" spc="-525">
                <a:latin typeface="Arial Unicode MS"/>
                <a:cs typeface="Arial Unicode MS"/>
              </a:rPr>
              <a:t> </a:t>
            </a:r>
            <a:r>
              <a:rPr dirty="0" sz="2400">
                <a:latin typeface="Arial Unicode MS"/>
                <a:cs typeface="Arial Unicode MS"/>
              </a:rPr>
              <a:t>险信息系统的建设，固化已建立的风险管理相关制度和流程， </a:t>
            </a:r>
            <a:r>
              <a:rPr dirty="0" sz="2400">
                <a:latin typeface="Arial Unicode MS"/>
                <a:cs typeface="Arial Unicode MS"/>
              </a:rPr>
              <a:t> 推进全面、及时、透明的风险信息披露与共享。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100">
              <a:latin typeface="Times New Roman"/>
              <a:cs typeface="Times New Roman"/>
            </a:endParaRPr>
          </a:p>
          <a:p>
            <a:pPr algn="just" marL="433070" marR="5080" indent="-421005">
              <a:lnSpc>
                <a:spcPct val="124600"/>
              </a:lnSpc>
            </a:pPr>
            <a:r>
              <a:rPr dirty="0" sz="2400" spc="-75">
                <a:latin typeface="Century Gothic"/>
                <a:cs typeface="Century Gothic"/>
              </a:rPr>
              <a:t>2</a:t>
            </a:r>
            <a:r>
              <a:rPr dirty="0" sz="2400">
                <a:latin typeface="Arial Unicode MS"/>
                <a:cs typeface="Arial Unicode MS"/>
              </a:rPr>
              <a:t>、鉴于海内外的经济形势和长虹自身发展策略，亟需建设与现有  发展策略相匹配的风险管理体系。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69425" y="3775075"/>
            <a:ext cx="2800350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565" y="371475"/>
            <a:ext cx="1956435" cy="509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项目介绍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00326"/>
            <a:ext cx="12192000" cy="2672080"/>
          </a:xfrm>
          <a:custGeom>
            <a:avLst/>
            <a:gdLst/>
            <a:ahLst/>
            <a:cxnLst/>
            <a:rect l="l" t="t" r="r" b="b"/>
            <a:pathLst>
              <a:path w="12192000" h="2672079">
                <a:moveTo>
                  <a:pt x="0" y="2671699"/>
                </a:moveTo>
                <a:lnTo>
                  <a:pt x="12192000" y="2671699"/>
                </a:lnTo>
                <a:lnTo>
                  <a:pt x="12192000" y="0"/>
                </a:lnTo>
                <a:lnTo>
                  <a:pt x="0" y="0"/>
                </a:lnTo>
                <a:lnTo>
                  <a:pt x="0" y="2671699"/>
                </a:lnTo>
                <a:close/>
              </a:path>
            </a:pathLst>
          </a:custGeom>
          <a:solidFill>
            <a:srgbClr val="036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07126" y="2086482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780923" y="0"/>
                </a:moveTo>
                <a:lnTo>
                  <a:pt x="0" y="0"/>
                </a:lnTo>
                <a:lnTo>
                  <a:pt x="390525" y="580516"/>
                </a:lnTo>
                <a:lnTo>
                  <a:pt x="780923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7126" y="4191000"/>
            <a:ext cx="781050" cy="581025"/>
          </a:xfrm>
          <a:custGeom>
            <a:avLst/>
            <a:gdLst/>
            <a:ahLst/>
            <a:cxnLst/>
            <a:rect l="l" t="t" r="r" b="b"/>
            <a:pathLst>
              <a:path w="781050" h="581025">
                <a:moveTo>
                  <a:pt x="390525" y="0"/>
                </a:moveTo>
                <a:lnTo>
                  <a:pt x="0" y="580517"/>
                </a:lnTo>
                <a:lnTo>
                  <a:pt x="780923" y="580517"/>
                </a:lnTo>
                <a:lnTo>
                  <a:pt x="390525" y="0"/>
                </a:lnTo>
                <a:close/>
              </a:path>
            </a:pathLst>
          </a:custGeom>
          <a:solidFill>
            <a:srgbClr val="34BE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8173" y="2913634"/>
            <a:ext cx="3608070" cy="758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56335" algn="l"/>
              </a:tabLst>
            </a:pPr>
            <a:r>
              <a:rPr dirty="0" sz="4800" spc="-1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8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4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800">
                <a:solidFill>
                  <a:srgbClr val="FFFFFF"/>
                </a:solidFill>
              </a:rPr>
              <a:t>现状分析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029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5" h="927735">
                <a:moveTo>
                  <a:pt x="1031494" y="0"/>
                </a:moveTo>
                <a:lnTo>
                  <a:pt x="92709" y="0"/>
                </a:lnTo>
                <a:lnTo>
                  <a:pt x="56632" y="7290"/>
                </a:lnTo>
                <a:lnTo>
                  <a:pt x="27162" y="27177"/>
                </a:lnTo>
                <a:lnTo>
                  <a:pt x="7288" y="56685"/>
                </a:lnTo>
                <a:lnTo>
                  <a:pt x="0" y="92837"/>
                </a:lnTo>
                <a:lnTo>
                  <a:pt x="0" y="834516"/>
                </a:lnTo>
                <a:lnTo>
                  <a:pt x="7288" y="870648"/>
                </a:lnTo>
                <a:lnTo>
                  <a:pt x="27162" y="900112"/>
                </a:lnTo>
                <a:lnTo>
                  <a:pt x="56632" y="919956"/>
                </a:lnTo>
                <a:lnTo>
                  <a:pt x="92709" y="927226"/>
                </a:lnTo>
                <a:lnTo>
                  <a:pt x="1031494" y="927226"/>
                </a:lnTo>
                <a:lnTo>
                  <a:pt x="1067571" y="919956"/>
                </a:lnTo>
                <a:lnTo>
                  <a:pt x="1097041" y="900112"/>
                </a:lnTo>
                <a:lnTo>
                  <a:pt x="1116915" y="870648"/>
                </a:lnTo>
                <a:lnTo>
                  <a:pt x="1124203" y="834516"/>
                </a:lnTo>
                <a:lnTo>
                  <a:pt x="1124203" y="92837"/>
                </a:lnTo>
                <a:lnTo>
                  <a:pt x="1116915" y="56685"/>
                </a:lnTo>
                <a:lnTo>
                  <a:pt x="1097041" y="27178"/>
                </a:lnTo>
                <a:lnTo>
                  <a:pt x="1067571" y="7290"/>
                </a:lnTo>
                <a:lnTo>
                  <a:pt x="1031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18029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5" h="927735">
                <a:moveTo>
                  <a:pt x="0" y="92837"/>
                </a:moveTo>
                <a:lnTo>
                  <a:pt x="7288" y="56685"/>
                </a:lnTo>
                <a:lnTo>
                  <a:pt x="27162" y="27177"/>
                </a:lnTo>
                <a:lnTo>
                  <a:pt x="56632" y="7290"/>
                </a:lnTo>
                <a:lnTo>
                  <a:pt x="92709" y="0"/>
                </a:lnTo>
                <a:lnTo>
                  <a:pt x="1031494" y="0"/>
                </a:lnTo>
                <a:lnTo>
                  <a:pt x="1067571" y="7290"/>
                </a:lnTo>
                <a:lnTo>
                  <a:pt x="1097041" y="27178"/>
                </a:lnTo>
                <a:lnTo>
                  <a:pt x="1116915" y="56685"/>
                </a:lnTo>
                <a:lnTo>
                  <a:pt x="1124203" y="92837"/>
                </a:lnTo>
                <a:lnTo>
                  <a:pt x="1124203" y="834516"/>
                </a:lnTo>
                <a:lnTo>
                  <a:pt x="1116915" y="870648"/>
                </a:lnTo>
                <a:lnTo>
                  <a:pt x="1097041" y="900112"/>
                </a:lnTo>
                <a:lnTo>
                  <a:pt x="1067571" y="919956"/>
                </a:lnTo>
                <a:lnTo>
                  <a:pt x="1031494" y="927226"/>
                </a:lnTo>
                <a:lnTo>
                  <a:pt x="92709" y="927226"/>
                </a:lnTo>
                <a:lnTo>
                  <a:pt x="56632" y="919956"/>
                </a:lnTo>
                <a:lnTo>
                  <a:pt x="27162" y="900112"/>
                </a:lnTo>
                <a:lnTo>
                  <a:pt x="7288" y="870648"/>
                </a:lnTo>
                <a:lnTo>
                  <a:pt x="0" y="834516"/>
                </a:lnTo>
                <a:lnTo>
                  <a:pt x="0" y="92837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3548" y="4045203"/>
            <a:ext cx="1296542" cy="434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4664" y="3671315"/>
            <a:ext cx="1005839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1210" y="2972053"/>
            <a:ext cx="1043940" cy="101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冻结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5">
                <a:latin typeface="Arial Unicode MS"/>
                <a:cs typeface="Arial Unicode MS"/>
              </a:rPr>
              <a:t> </a:t>
            </a:r>
            <a:r>
              <a:rPr dirty="0" sz="1800" spc="-5">
                <a:latin typeface="Arial Unicode MS"/>
                <a:cs typeface="Arial Unicode MS"/>
              </a:rPr>
              <a:t>解冻</a:t>
            </a:r>
            <a:endParaRPr sz="1800">
              <a:latin typeface="Arial Unicode MS"/>
              <a:cs typeface="Arial Unicode MS"/>
            </a:endParaRPr>
          </a:p>
          <a:p>
            <a:pPr marL="381635">
              <a:lnSpc>
                <a:spcPct val="100000"/>
              </a:lnSpc>
              <a:spcBef>
                <a:spcPts val="1125"/>
              </a:spcBef>
            </a:pPr>
            <a:r>
              <a:rPr dirty="0" sz="1700">
                <a:latin typeface="Arial Unicode MS"/>
                <a:cs typeface="Arial Unicode MS"/>
              </a:rPr>
              <a:t>主数据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360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5" h="927735">
                <a:moveTo>
                  <a:pt x="1031366" y="0"/>
                </a:moveTo>
                <a:lnTo>
                  <a:pt x="92709" y="0"/>
                </a:lnTo>
                <a:lnTo>
                  <a:pt x="56578" y="7290"/>
                </a:lnTo>
                <a:lnTo>
                  <a:pt x="27114" y="27177"/>
                </a:lnTo>
                <a:lnTo>
                  <a:pt x="7270" y="56685"/>
                </a:lnTo>
                <a:lnTo>
                  <a:pt x="0" y="92837"/>
                </a:lnTo>
                <a:lnTo>
                  <a:pt x="0" y="834516"/>
                </a:lnTo>
                <a:lnTo>
                  <a:pt x="7270" y="870648"/>
                </a:lnTo>
                <a:lnTo>
                  <a:pt x="27114" y="900112"/>
                </a:lnTo>
                <a:lnTo>
                  <a:pt x="56578" y="919956"/>
                </a:lnTo>
                <a:lnTo>
                  <a:pt x="92709" y="927226"/>
                </a:lnTo>
                <a:lnTo>
                  <a:pt x="1031366" y="927226"/>
                </a:lnTo>
                <a:lnTo>
                  <a:pt x="1067498" y="919956"/>
                </a:lnTo>
                <a:lnTo>
                  <a:pt x="1096962" y="900112"/>
                </a:lnTo>
                <a:lnTo>
                  <a:pt x="1116806" y="870648"/>
                </a:lnTo>
                <a:lnTo>
                  <a:pt x="1124077" y="834516"/>
                </a:lnTo>
                <a:lnTo>
                  <a:pt x="1124077" y="92837"/>
                </a:lnTo>
                <a:lnTo>
                  <a:pt x="1116806" y="56685"/>
                </a:lnTo>
                <a:lnTo>
                  <a:pt x="1096962" y="27178"/>
                </a:lnTo>
                <a:lnTo>
                  <a:pt x="1067498" y="7290"/>
                </a:lnTo>
                <a:lnTo>
                  <a:pt x="10313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360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5" h="927735">
                <a:moveTo>
                  <a:pt x="0" y="92837"/>
                </a:moveTo>
                <a:lnTo>
                  <a:pt x="7270" y="56685"/>
                </a:lnTo>
                <a:lnTo>
                  <a:pt x="27114" y="27177"/>
                </a:lnTo>
                <a:lnTo>
                  <a:pt x="56578" y="7290"/>
                </a:lnTo>
                <a:lnTo>
                  <a:pt x="92709" y="0"/>
                </a:lnTo>
                <a:lnTo>
                  <a:pt x="1031366" y="0"/>
                </a:lnTo>
                <a:lnTo>
                  <a:pt x="1067498" y="7290"/>
                </a:lnTo>
                <a:lnTo>
                  <a:pt x="1096962" y="27178"/>
                </a:lnTo>
                <a:lnTo>
                  <a:pt x="1116806" y="56685"/>
                </a:lnTo>
                <a:lnTo>
                  <a:pt x="1124077" y="92837"/>
                </a:lnTo>
                <a:lnTo>
                  <a:pt x="1124077" y="834516"/>
                </a:lnTo>
                <a:lnTo>
                  <a:pt x="1116806" y="870648"/>
                </a:lnTo>
                <a:lnTo>
                  <a:pt x="1096962" y="900112"/>
                </a:lnTo>
                <a:lnTo>
                  <a:pt x="1067498" y="919956"/>
                </a:lnTo>
                <a:lnTo>
                  <a:pt x="1031366" y="927226"/>
                </a:lnTo>
                <a:lnTo>
                  <a:pt x="92709" y="927226"/>
                </a:lnTo>
                <a:lnTo>
                  <a:pt x="56578" y="919956"/>
                </a:lnTo>
                <a:lnTo>
                  <a:pt x="27114" y="900112"/>
                </a:lnTo>
                <a:lnTo>
                  <a:pt x="7270" y="870648"/>
                </a:lnTo>
                <a:lnTo>
                  <a:pt x="0" y="834516"/>
                </a:lnTo>
                <a:lnTo>
                  <a:pt x="0" y="92837"/>
                </a:lnTo>
                <a:close/>
              </a:path>
            </a:pathLst>
          </a:custGeom>
          <a:ln w="634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8997" y="2267734"/>
            <a:ext cx="1548384" cy="50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9352" y="2743200"/>
            <a:ext cx="1007363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57040" y="2787015"/>
            <a:ext cx="1152525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3685">
              <a:lnSpc>
                <a:spcPct val="100000"/>
              </a:lnSpc>
            </a:pPr>
            <a:r>
              <a:rPr dirty="0" sz="1700">
                <a:latin typeface="Arial Unicode MS"/>
                <a:cs typeface="Arial Unicode MS"/>
              </a:rPr>
              <a:t>信用额度</a:t>
            </a:r>
            <a:endParaRPr sz="17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授予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5">
                <a:latin typeface="Arial Unicode MS"/>
                <a:cs typeface="Arial Unicode MS"/>
              </a:rPr>
              <a:t> </a:t>
            </a:r>
            <a:r>
              <a:rPr dirty="0" sz="1800" spc="-5">
                <a:latin typeface="Arial Unicode MS"/>
                <a:cs typeface="Arial Unicode MS"/>
              </a:rPr>
              <a:t>调整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9057" y="2946273"/>
            <a:ext cx="1374140" cy="927735"/>
          </a:xfrm>
          <a:custGeom>
            <a:avLst/>
            <a:gdLst/>
            <a:ahLst/>
            <a:cxnLst/>
            <a:rect l="l" t="t" r="r" b="b"/>
            <a:pathLst>
              <a:path w="1374140" h="927735">
                <a:moveTo>
                  <a:pt x="1281048" y="0"/>
                </a:moveTo>
                <a:lnTo>
                  <a:pt x="92709" y="0"/>
                </a:lnTo>
                <a:lnTo>
                  <a:pt x="56632" y="7290"/>
                </a:lnTo>
                <a:lnTo>
                  <a:pt x="27162" y="27177"/>
                </a:lnTo>
                <a:lnTo>
                  <a:pt x="7288" y="56685"/>
                </a:lnTo>
                <a:lnTo>
                  <a:pt x="0" y="92837"/>
                </a:lnTo>
                <a:lnTo>
                  <a:pt x="0" y="834516"/>
                </a:lnTo>
                <a:lnTo>
                  <a:pt x="7288" y="870648"/>
                </a:lnTo>
                <a:lnTo>
                  <a:pt x="27162" y="900112"/>
                </a:lnTo>
                <a:lnTo>
                  <a:pt x="56632" y="919956"/>
                </a:lnTo>
                <a:lnTo>
                  <a:pt x="92709" y="927226"/>
                </a:lnTo>
                <a:lnTo>
                  <a:pt x="1281048" y="927226"/>
                </a:lnTo>
                <a:lnTo>
                  <a:pt x="1317126" y="919956"/>
                </a:lnTo>
                <a:lnTo>
                  <a:pt x="1346596" y="900112"/>
                </a:lnTo>
                <a:lnTo>
                  <a:pt x="1366470" y="870648"/>
                </a:lnTo>
                <a:lnTo>
                  <a:pt x="1373759" y="834516"/>
                </a:lnTo>
                <a:lnTo>
                  <a:pt x="1373759" y="92837"/>
                </a:lnTo>
                <a:lnTo>
                  <a:pt x="1366470" y="56685"/>
                </a:lnTo>
                <a:lnTo>
                  <a:pt x="1346596" y="27178"/>
                </a:lnTo>
                <a:lnTo>
                  <a:pt x="1317126" y="7290"/>
                </a:lnTo>
                <a:lnTo>
                  <a:pt x="1281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9057" y="2946273"/>
            <a:ext cx="1374140" cy="927735"/>
          </a:xfrm>
          <a:custGeom>
            <a:avLst/>
            <a:gdLst/>
            <a:ahLst/>
            <a:cxnLst/>
            <a:rect l="l" t="t" r="r" b="b"/>
            <a:pathLst>
              <a:path w="1374140" h="927735">
                <a:moveTo>
                  <a:pt x="0" y="92837"/>
                </a:moveTo>
                <a:lnTo>
                  <a:pt x="7288" y="56685"/>
                </a:lnTo>
                <a:lnTo>
                  <a:pt x="27162" y="27177"/>
                </a:lnTo>
                <a:lnTo>
                  <a:pt x="56632" y="7290"/>
                </a:lnTo>
                <a:lnTo>
                  <a:pt x="92709" y="0"/>
                </a:lnTo>
                <a:lnTo>
                  <a:pt x="1281048" y="0"/>
                </a:lnTo>
                <a:lnTo>
                  <a:pt x="1317126" y="7290"/>
                </a:lnTo>
                <a:lnTo>
                  <a:pt x="1346596" y="27178"/>
                </a:lnTo>
                <a:lnTo>
                  <a:pt x="1366470" y="56685"/>
                </a:lnTo>
                <a:lnTo>
                  <a:pt x="1373759" y="92837"/>
                </a:lnTo>
                <a:lnTo>
                  <a:pt x="1373759" y="834516"/>
                </a:lnTo>
                <a:lnTo>
                  <a:pt x="1366470" y="870648"/>
                </a:lnTo>
                <a:lnTo>
                  <a:pt x="1346596" y="900112"/>
                </a:lnTo>
                <a:lnTo>
                  <a:pt x="1317126" y="919956"/>
                </a:lnTo>
                <a:lnTo>
                  <a:pt x="1281048" y="927226"/>
                </a:lnTo>
                <a:lnTo>
                  <a:pt x="92709" y="927226"/>
                </a:lnTo>
                <a:lnTo>
                  <a:pt x="56632" y="919956"/>
                </a:lnTo>
                <a:lnTo>
                  <a:pt x="27162" y="900112"/>
                </a:lnTo>
                <a:lnTo>
                  <a:pt x="7288" y="870648"/>
                </a:lnTo>
                <a:lnTo>
                  <a:pt x="0" y="834516"/>
                </a:lnTo>
                <a:lnTo>
                  <a:pt x="0" y="92837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9289" y="4045203"/>
            <a:ext cx="1296542" cy="4341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80532" y="3671315"/>
            <a:ext cx="1005839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52617" y="2972053"/>
            <a:ext cx="1276985" cy="101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额度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5">
                <a:latin typeface="Arial Unicode MS"/>
                <a:cs typeface="Arial Unicode MS"/>
              </a:rPr>
              <a:t> </a:t>
            </a:r>
            <a:r>
              <a:rPr dirty="0" sz="1800" spc="-5">
                <a:latin typeface="Arial Unicode MS"/>
                <a:cs typeface="Arial Unicode MS"/>
              </a:rPr>
              <a:t>交货</a:t>
            </a:r>
            <a:endParaRPr sz="1800">
              <a:latin typeface="Arial Unicode MS"/>
              <a:cs typeface="Arial Unicode MS"/>
            </a:endParaRPr>
          </a:p>
          <a:p>
            <a:pPr marL="398145">
              <a:lnSpc>
                <a:spcPct val="100000"/>
              </a:lnSpc>
              <a:spcBef>
                <a:spcPts val="1125"/>
              </a:spcBef>
            </a:pPr>
            <a:r>
              <a:rPr dirty="0" sz="1700">
                <a:latin typeface="Arial Unicode MS"/>
                <a:cs typeface="Arial Unicode MS"/>
              </a:rPr>
              <a:t>合同管理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2934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4" h="927735">
                <a:moveTo>
                  <a:pt x="1031494" y="0"/>
                </a:moveTo>
                <a:lnTo>
                  <a:pt x="92709" y="0"/>
                </a:lnTo>
                <a:lnTo>
                  <a:pt x="56632" y="7290"/>
                </a:lnTo>
                <a:lnTo>
                  <a:pt x="27162" y="27177"/>
                </a:lnTo>
                <a:lnTo>
                  <a:pt x="7288" y="56685"/>
                </a:lnTo>
                <a:lnTo>
                  <a:pt x="0" y="92837"/>
                </a:lnTo>
                <a:lnTo>
                  <a:pt x="0" y="834516"/>
                </a:lnTo>
                <a:lnTo>
                  <a:pt x="7288" y="870648"/>
                </a:lnTo>
                <a:lnTo>
                  <a:pt x="27162" y="900112"/>
                </a:lnTo>
                <a:lnTo>
                  <a:pt x="56632" y="919956"/>
                </a:lnTo>
                <a:lnTo>
                  <a:pt x="92709" y="927226"/>
                </a:lnTo>
                <a:lnTo>
                  <a:pt x="1031494" y="927226"/>
                </a:lnTo>
                <a:lnTo>
                  <a:pt x="1067571" y="919956"/>
                </a:lnTo>
                <a:lnTo>
                  <a:pt x="1097041" y="900112"/>
                </a:lnTo>
                <a:lnTo>
                  <a:pt x="1116915" y="870648"/>
                </a:lnTo>
                <a:lnTo>
                  <a:pt x="1124203" y="834516"/>
                </a:lnTo>
                <a:lnTo>
                  <a:pt x="1124203" y="92837"/>
                </a:lnTo>
                <a:lnTo>
                  <a:pt x="1116915" y="56685"/>
                </a:lnTo>
                <a:lnTo>
                  <a:pt x="1097041" y="27178"/>
                </a:lnTo>
                <a:lnTo>
                  <a:pt x="1067571" y="7290"/>
                </a:lnTo>
                <a:lnTo>
                  <a:pt x="1031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2934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4" h="927735">
                <a:moveTo>
                  <a:pt x="0" y="92837"/>
                </a:moveTo>
                <a:lnTo>
                  <a:pt x="7288" y="56685"/>
                </a:lnTo>
                <a:lnTo>
                  <a:pt x="27162" y="27177"/>
                </a:lnTo>
                <a:lnTo>
                  <a:pt x="56632" y="7290"/>
                </a:lnTo>
                <a:lnTo>
                  <a:pt x="92709" y="0"/>
                </a:lnTo>
                <a:lnTo>
                  <a:pt x="1031494" y="0"/>
                </a:lnTo>
                <a:lnTo>
                  <a:pt x="1067571" y="7290"/>
                </a:lnTo>
                <a:lnTo>
                  <a:pt x="1097041" y="27178"/>
                </a:lnTo>
                <a:lnTo>
                  <a:pt x="1116915" y="56685"/>
                </a:lnTo>
                <a:lnTo>
                  <a:pt x="1124203" y="92837"/>
                </a:lnTo>
                <a:lnTo>
                  <a:pt x="1124203" y="834516"/>
                </a:lnTo>
                <a:lnTo>
                  <a:pt x="1116915" y="870648"/>
                </a:lnTo>
                <a:lnTo>
                  <a:pt x="1097041" y="900112"/>
                </a:lnTo>
                <a:lnTo>
                  <a:pt x="1067571" y="919956"/>
                </a:lnTo>
                <a:lnTo>
                  <a:pt x="1031494" y="927226"/>
                </a:lnTo>
                <a:lnTo>
                  <a:pt x="92709" y="927226"/>
                </a:lnTo>
                <a:lnTo>
                  <a:pt x="56632" y="919956"/>
                </a:lnTo>
                <a:lnTo>
                  <a:pt x="27162" y="900112"/>
                </a:lnTo>
                <a:lnTo>
                  <a:pt x="7288" y="870648"/>
                </a:lnTo>
                <a:lnTo>
                  <a:pt x="0" y="834516"/>
                </a:lnTo>
                <a:lnTo>
                  <a:pt x="0" y="92837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44866" y="2304227"/>
            <a:ext cx="1422527" cy="470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75219" y="2743200"/>
            <a:ext cx="1007364" cy="405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273290" y="2787015"/>
            <a:ext cx="936625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9584">
              <a:lnSpc>
                <a:spcPct val="100000"/>
              </a:lnSpc>
            </a:pPr>
            <a:r>
              <a:rPr dirty="0" sz="1700">
                <a:latin typeface="Arial Unicode MS"/>
                <a:cs typeface="Arial Unicode MS"/>
              </a:rPr>
              <a:t>订单</a:t>
            </a:r>
            <a:endParaRPr sz="17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超账龄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5">
                <a:latin typeface="Arial Unicode MS"/>
                <a:cs typeface="Arial Unicode MS"/>
              </a:rPr>
              <a:t> </a:t>
            </a:r>
            <a:r>
              <a:rPr dirty="0" sz="1800" spc="-5">
                <a:latin typeface="Arial Unicode MS"/>
                <a:cs typeface="Arial Unicode MS"/>
              </a:rPr>
              <a:t>正常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2479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4" h="927735">
                <a:moveTo>
                  <a:pt x="1031494" y="0"/>
                </a:moveTo>
                <a:lnTo>
                  <a:pt x="92836" y="0"/>
                </a:lnTo>
                <a:lnTo>
                  <a:pt x="56685" y="7290"/>
                </a:lnTo>
                <a:lnTo>
                  <a:pt x="27177" y="27177"/>
                </a:lnTo>
                <a:lnTo>
                  <a:pt x="7290" y="56685"/>
                </a:lnTo>
                <a:lnTo>
                  <a:pt x="0" y="92837"/>
                </a:lnTo>
                <a:lnTo>
                  <a:pt x="0" y="834516"/>
                </a:lnTo>
                <a:lnTo>
                  <a:pt x="7290" y="870648"/>
                </a:lnTo>
                <a:lnTo>
                  <a:pt x="27177" y="900112"/>
                </a:lnTo>
                <a:lnTo>
                  <a:pt x="56685" y="919956"/>
                </a:lnTo>
                <a:lnTo>
                  <a:pt x="92836" y="927226"/>
                </a:lnTo>
                <a:lnTo>
                  <a:pt x="1031494" y="927226"/>
                </a:lnTo>
                <a:lnTo>
                  <a:pt x="1067625" y="919956"/>
                </a:lnTo>
                <a:lnTo>
                  <a:pt x="1097089" y="900112"/>
                </a:lnTo>
                <a:lnTo>
                  <a:pt x="1116933" y="870648"/>
                </a:lnTo>
                <a:lnTo>
                  <a:pt x="1124203" y="834516"/>
                </a:lnTo>
                <a:lnTo>
                  <a:pt x="1124203" y="92837"/>
                </a:lnTo>
                <a:lnTo>
                  <a:pt x="1116933" y="56685"/>
                </a:lnTo>
                <a:lnTo>
                  <a:pt x="1097089" y="27178"/>
                </a:lnTo>
                <a:lnTo>
                  <a:pt x="1067625" y="7290"/>
                </a:lnTo>
                <a:lnTo>
                  <a:pt x="1031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24797" y="2946273"/>
            <a:ext cx="1124585" cy="927735"/>
          </a:xfrm>
          <a:custGeom>
            <a:avLst/>
            <a:gdLst/>
            <a:ahLst/>
            <a:cxnLst/>
            <a:rect l="l" t="t" r="r" b="b"/>
            <a:pathLst>
              <a:path w="1124584" h="927735">
                <a:moveTo>
                  <a:pt x="0" y="92837"/>
                </a:moveTo>
                <a:lnTo>
                  <a:pt x="7290" y="56685"/>
                </a:lnTo>
                <a:lnTo>
                  <a:pt x="27177" y="27177"/>
                </a:lnTo>
                <a:lnTo>
                  <a:pt x="56685" y="7290"/>
                </a:lnTo>
                <a:lnTo>
                  <a:pt x="92836" y="0"/>
                </a:lnTo>
                <a:lnTo>
                  <a:pt x="1031494" y="0"/>
                </a:lnTo>
                <a:lnTo>
                  <a:pt x="1067625" y="7290"/>
                </a:lnTo>
                <a:lnTo>
                  <a:pt x="1097089" y="27178"/>
                </a:lnTo>
                <a:lnTo>
                  <a:pt x="1116933" y="56685"/>
                </a:lnTo>
                <a:lnTo>
                  <a:pt x="1124203" y="92837"/>
                </a:lnTo>
                <a:lnTo>
                  <a:pt x="1124203" y="834516"/>
                </a:lnTo>
                <a:lnTo>
                  <a:pt x="1116933" y="870648"/>
                </a:lnTo>
                <a:lnTo>
                  <a:pt x="1097089" y="900112"/>
                </a:lnTo>
                <a:lnTo>
                  <a:pt x="1067625" y="919956"/>
                </a:lnTo>
                <a:lnTo>
                  <a:pt x="1031494" y="927226"/>
                </a:lnTo>
                <a:lnTo>
                  <a:pt x="92836" y="927226"/>
                </a:lnTo>
                <a:lnTo>
                  <a:pt x="56685" y="919956"/>
                </a:lnTo>
                <a:lnTo>
                  <a:pt x="27177" y="900112"/>
                </a:lnTo>
                <a:lnTo>
                  <a:pt x="7290" y="870648"/>
                </a:lnTo>
                <a:lnTo>
                  <a:pt x="0" y="834516"/>
                </a:lnTo>
                <a:lnTo>
                  <a:pt x="0" y="92837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71431" y="3671315"/>
            <a:ext cx="1005840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968867" y="2972053"/>
            <a:ext cx="1044575" cy="101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账龄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90">
                <a:latin typeface="Arial Unicode MS"/>
                <a:cs typeface="Arial Unicode MS"/>
              </a:rPr>
              <a:t>•</a:t>
            </a:r>
            <a:r>
              <a:rPr dirty="0" sz="1800" spc="35">
                <a:latin typeface="Arial Unicode MS"/>
                <a:cs typeface="Arial Unicode MS"/>
              </a:rPr>
              <a:t> </a:t>
            </a:r>
            <a:r>
              <a:rPr dirty="0" sz="1800" spc="-5">
                <a:latin typeface="Arial Unicode MS"/>
                <a:cs typeface="Arial Unicode MS"/>
              </a:rPr>
              <a:t>催收</a:t>
            </a:r>
            <a:endParaRPr sz="1800">
              <a:latin typeface="Arial Unicode MS"/>
              <a:cs typeface="Arial Unicode MS"/>
            </a:endParaRPr>
          </a:p>
          <a:p>
            <a:pPr marL="381635">
              <a:lnSpc>
                <a:spcPct val="100000"/>
              </a:lnSpc>
              <a:spcBef>
                <a:spcPts val="1125"/>
              </a:spcBef>
            </a:pPr>
            <a:r>
              <a:rPr dirty="0" sz="1700">
                <a:latin typeface="Arial Unicode MS"/>
                <a:cs typeface="Arial Unicode MS"/>
              </a:rPr>
              <a:t>应收款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6202" y="4707509"/>
            <a:ext cx="1468120" cy="1541145"/>
          </a:xfrm>
          <a:custGeom>
            <a:avLst/>
            <a:gdLst/>
            <a:ahLst/>
            <a:cxnLst/>
            <a:rect l="l" t="t" r="r" b="b"/>
            <a:pathLst>
              <a:path w="1468120" h="1541145">
                <a:moveTo>
                  <a:pt x="1320799" y="0"/>
                </a:moveTo>
                <a:lnTo>
                  <a:pt x="146811" y="0"/>
                </a:lnTo>
                <a:lnTo>
                  <a:pt x="100429" y="7476"/>
                </a:lnTo>
                <a:lnTo>
                  <a:pt x="60130" y="28297"/>
                </a:lnTo>
                <a:lnTo>
                  <a:pt x="28342" y="60048"/>
                </a:lnTo>
                <a:lnTo>
                  <a:pt x="7489" y="100315"/>
                </a:lnTo>
                <a:lnTo>
                  <a:pt x="0" y="146685"/>
                </a:lnTo>
                <a:lnTo>
                  <a:pt x="0" y="1394129"/>
                </a:lnTo>
                <a:lnTo>
                  <a:pt x="7489" y="1440516"/>
                </a:lnTo>
                <a:lnTo>
                  <a:pt x="28342" y="1480803"/>
                </a:lnTo>
                <a:lnTo>
                  <a:pt x="60130" y="1512573"/>
                </a:lnTo>
                <a:lnTo>
                  <a:pt x="100429" y="1533408"/>
                </a:lnTo>
                <a:lnTo>
                  <a:pt x="146811" y="1540891"/>
                </a:lnTo>
                <a:lnTo>
                  <a:pt x="1320799" y="1540891"/>
                </a:lnTo>
                <a:lnTo>
                  <a:pt x="1367231" y="1533408"/>
                </a:lnTo>
                <a:lnTo>
                  <a:pt x="1407535" y="1512573"/>
                </a:lnTo>
                <a:lnTo>
                  <a:pt x="1439306" y="1480803"/>
                </a:lnTo>
                <a:lnTo>
                  <a:pt x="1460134" y="1440516"/>
                </a:lnTo>
                <a:lnTo>
                  <a:pt x="1467611" y="1394129"/>
                </a:lnTo>
                <a:lnTo>
                  <a:pt x="1467611" y="146685"/>
                </a:lnTo>
                <a:lnTo>
                  <a:pt x="1460134" y="100315"/>
                </a:lnTo>
                <a:lnTo>
                  <a:pt x="1439306" y="60048"/>
                </a:lnTo>
                <a:lnTo>
                  <a:pt x="1407535" y="28297"/>
                </a:lnTo>
                <a:lnTo>
                  <a:pt x="1367231" y="7476"/>
                </a:lnTo>
                <a:lnTo>
                  <a:pt x="1320799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981961" y="4928361"/>
            <a:ext cx="73660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 Unicode MS"/>
                <a:cs typeface="Arial Unicode MS"/>
              </a:rPr>
              <a:t>国内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93923" y="4707509"/>
            <a:ext cx="1468120" cy="1541145"/>
          </a:xfrm>
          <a:custGeom>
            <a:avLst/>
            <a:gdLst/>
            <a:ahLst/>
            <a:cxnLst/>
            <a:rect l="l" t="t" r="r" b="b"/>
            <a:pathLst>
              <a:path w="1468120" h="1541145">
                <a:moveTo>
                  <a:pt x="1320800" y="0"/>
                </a:moveTo>
                <a:lnTo>
                  <a:pt x="146685" y="0"/>
                </a:lnTo>
                <a:lnTo>
                  <a:pt x="100315" y="7476"/>
                </a:lnTo>
                <a:lnTo>
                  <a:pt x="60048" y="28297"/>
                </a:lnTo>
                <a:lnTo>
                  <a:pt x="28297" y="60048"/>
                </a:lnTo>
                <a:lnTo>
                  <a:pt x="7476" y="100315"/>
                </a:lnTo>
                <a:lnTo>
                  <a:pt x="0" y="146685"/>
                </a:lnTo>
                <a:lnTo>
                  <a:pt x="0" y="1394129"/>
                </a:lnTo>
                <a:lnTo>
                  <a:pt x="7476" y="1440516"/>
                </a:lnTo>
                <a:lnTo>
                  <a:pt x="28297" y="1480803"/>
                </a:lnTo>
                <a:lnTo>
                  <a:pt x="60048" y="1512573"/>
                </a:lnTo>
                <a:lnTo>
                  <a:pt x="100315" y="1533408"/>
                </a:lnTo>
                <a:lnTo>
                  <a:pt x="146685" y="1540891"/>
                </a:lnTo>
                <a:lnTo>
                  <a:pt x="1320800" y="1540891"/>
                </a:lnTo>
                <a:lnTo>
                  <a:pt x="1367182" y="1533408"/>
                </a:lnTo>
                <a:lnTo>
                  <a:pt x="1407481" y="1512573"/>
                </a:lnTo>
                <a:lnTo>
                  <a:pt x="1439269" y="1480803"/>
                </a:lnTo>
                <a:lnTo>
                  <a:pt x="1460122" y="1440516"/>
                </a:lnTo>
                <a:lnTo>
                  <a:pt x="1467612" y="1394129"/>
                </a:lnTo>
                <a:lnTo>
                  <a:pt x="1467612" y="146685"/>
                </a:lnTo>
                <a:lnTo>
                  <a:pt x="1460122" y="100315"/>
                </a:lnTo>
                <a:lnTo>
                  <a:pt x="1439269" y="60048"/>
                </a:lnTo>
                <a:lnTo>
                  <a:pt x="1407481" y="28297"/>
                </a:lnTo>
                <a:lnTo>
                  <a:pt x="1367182" y="7476"/>
                </a:lnTo>
                <a:lnTo>
                  <a:pt x="132080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59555" y="4928361"/>
            <a:ext cx="735965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 Unicode MS"/>
                <a:cs typeface="Arial Unicode MS"/>
              </a:rPr>
              <a:t>海外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71516" y="4707509"/>
            <a:ext cx="1468120" cy="1541145"/>
          </a:xfrm>
          <a:custGeom>
            <a:avLst/>
            <a:gdLst/>
            <a:ahLst/>
            <a:cxnLst/>
            <a:rect l="l" t="t" r="r" b="b"/>
            <a:pathLst>
              <a:path w="1468120" h="1541145">
                <a:moveTo>
                  <a:pt x="1320800" y="0"/>
                </a:moveTo>
                <a:lnTo>
                  <a:pt x="146812" y="0"/>
                </a:lnTo>
                <a:lnTo>
                  <a:pt x="100429" y="7476"/>
                </a:lnTo>
                <a:lnTo>
                  <a:pt x="60130" y="28297"/>
                </a:lnTo>
                <a:lnTo>
                  <a:pt x="28342" y="60048"/>
                </a:lnTo>
                <a:lnTo>
                  <a:pt x="7489" y="100315"/>
                </a:lnTo>
                <a:lnTo>
                  <a:pt x="0" y="146685"/>
                </a:lnTo>
                <a:lnTo>
                  <a:pt x="0" y="1394129"/>
                </a:lnTo>
                <a:lnTo>
                  <a:pt x="7489" y="1440516"/>
                </a:lnTo>
                <a:lnTo>
                  <a:pt x="28342" y="1480803"/>
                </a:lnTo>
                <a:lnTo>
                  <a:pt x="60130" y="1512573"/>
                </a:lnTo>
                <a:lnTo>
                  <a:pt x="100429" y="1533408"/>
                </a:lnTo>
                <a:lnTo>
                  <a:pt x="146812" y="1540891"/>
                </a:lnTo>
                <a:lnTo>
                  <a:pt x="1320800" y="1540891"/>
                </a:lnTo>
                <a:lnTo>
                  <a:pt x="1367231" y="1533408"/>
                </a:lnTo>
                <a:lnTo>
                  <a:pt x="1407535" y="1512573"/>
                </a:lnTo>
                <a:lnTo>
                  <a:pt x="1439306" y="1480803"/>
                </a:lnTo>
                <a:lnTo>
                  <a:pt x="1460134" y="1440516"/>
                </a:lnTo>
                <a:lnTo>
                  <a:pt x="1467612" y="1394129"/>
                </a:lnTo>
                <a:lnTo>
                  <a:pt x="1467612" y="146685"/>
                </a:lnTo>
                <a:lnTo>
                  <a:pt x="1460134" y="100315"/>
                </a:lnTo>
                <a:lnTo>
                  <a:pt x="1439306" y="60048"/>
                </a:lnTo>
                <a:lnTo>
                  <a:pt x="1407535" y="28297"/>
                </a:lnTo>
                <a:lnTo>
                  <a:pt x="1367231" y="7476"/>
                </a:lnTo>
                <a:lnTo>
                  <a:pt x="132080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960746" y="4928361"/>
            <a:ext cx="109093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 Unicode MS"/>
                <a:cs typeface="Arial Unicode MS"/>
              </a:rPr>
              <a:t>多媒体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49238" y="4707509"/>
            <a:ext cx="1468120" cy="1541145"/>
          </a:xfrm>
          <a:custGeom>
            <a:avLst/>
            <a:gdLst/>
            <a:ahLst/>
            <a:cxnLst/>
            <a:rect l="l" t="t" r="r" b="b"/>
            <a:pathLst>
              <a:path w="1468120" h="1541145">
                <a:moveTo>
                  <a:pt x="1320800" y="0"/>
                </a:moveTo>
                <a:lnTo>
                  <a:pt x="146685" y="0"/>
                </a:lnTo>
                <a:lnTo>
                  <a:pt x="100315" y="7476"/>
                </a:lnTo>
                <a:lnTo>
                  <a:pt x="60048" y="28297"/>
                </a:lnTo>
                <a:lnTo>
                  <a:pt x="28297" y="60048"/>
                </a:lnTo>
                <a:lnTo>
                  <a:pt x="7476" y="100315"/>
                </a:lnTo>
                <a:lnTo>
                  <a:pt x="0" y="146685"/>
                </a:lnTo>
                <a:lnTo>
                  <a:pt x="0" y="1394129"/>
                </a:lnTo>
                <a:lnTo>
                  <a:pt x="7476" y="1440516"/>
                </a:lnTo>
                <a:lnTo>
                  <a:pt x="28297" y="1480803"/>
                </a:lnTo>
                <a:lnTo>
                  <a:pt x="60048" y="1512573"/>
                </a:lnTo>
                <a:lnTo>
                  <a:pt x="100315" y="1533408"/>
                </a:lnTo>
                <a:lnTo>
                  <a:pt x="146685" y="1540891"/>
                </a:lnTo>
                <a:lnTo>
                  <a:pt x="1320800" y="1540891"/>
                </a:lnTo>
                <a:lnTo>
                  <a:pt x="1367182" y="1533408"/>
                </a:lnTo>
                <a:lnTo>
                  <a:pt x="1407481" y="1512573"/>
                </a:lnTo>
                <a:lnTo>
                  <a:pt x="1439269" y="1480803"/>
                </a:lnTo>
                <a:lnTo>
                  <a:pt x="1460122" y="1440516"/>
                </a:lnTo>
                <a:lnTo>
                  <a:pt x="1467612" y="1394129"/>
                </a:lnTo>
                <a:lnTo>
                  <a:pt x="1467612" y="146685"/>
                </a:lnTo>
                <a:lnTo>
                  <a:pt x="1460122" y="100315"/>
                </a:lnTo>
                <a:lnTo>
                  <a:pt x="1439269" y="60048"/>
                </a:lnTo>
                <a:lnTo>
                  <a:pt x="1407481" y="28297"/>
                </a:lnTo>
                <a:lnTo>
                  <a:pt x="1367182" y="7476"/>
                </a:lnTo>
                <a:lnTo>
                  <a:pt x="132080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26831" y="4707509"/>
            <a:ext cx="1642110" cy="1541145"/>
          </a:xfrm>
          <a:custGeom>
            <a:avLst/>
            <a:gdLst/>
            <a:ahLst/>
            <a:cxnLst/>
            <a:rect l="l" t="t" r="r" b="b"/>
            <a:pathLst>
              <a:path w="1642109" h="1541145">
                <a:moveTo>
                  <a:pt x="1487932" y="0"/>
                </a:moveTo>
                <a:lnTo>
                  <a:pt x="154177" y="0"/>
                </a:lnTo>
                <a:lnTo>
                  <a:pt x="105420" y="7852"/>
                </a:lnTo>
                <a:lnTo>
                  <a:pt x="63093" y="29720"/>
                </a:lnTo>
                <a:lnTo>
                  <a:pt x="29728" y="63066"/>
                </a:lnTo>
                <a:lnTo>
                  <a:pt x="7853" y="105355"/>
                </a:lnTo>
                <a:lnTo>
                  <a:pt x="0" y="154051"/>
                </a:lnTo>
                <a:lnTo>
                  <a:pt x="0" y="1386801"/>
                </a:lnTo>
                <a:lnTo>
                  <a:pt x="7853" y="1435506"/>
                </a:lnTo>
                <a:lnTo>
                  <a:pt x="29728" y="1477805"/>
                </a:lnTo>
                <a:lnTo>
                  <a:pt x="63093" y="1511161"/>
                </a:lnTo>
                <a:lnTo>
                  <a:pt x="105420" y="1533035"/>
                </a:lnTo>
                <a:lnTo>
                  <a:pt x="154177" y="1540891"/>
                </a:lnTo>
                <a:lnTo>
                  <a:pt x="1487932" y="1540891"/>
                </a:lnTo>
                <a:lnTo>
                  <a:pt x="1536627" y="1533035"/>
                </a:lnTo>
                <a:lnTo>
                  <a:pt x="1578916" y="1511161"/>
                </a:lnTo>
                <a:lnTo>
                  <a:pt x="1612262" y="1477805"/>
                </a:lnTo>
                <a:lnTo>
                  <a:pt x="1634130" y="1435506"/>
                </a:lnTo>
                <a:lnTo>
                  <a:pt x="1641983" y="1386801"/>
                </a:lnTo>
                <a:lnTo>
                  <a:pt x="1641983" y="154051"/>
                </a:lnTo>
                <a:lnTo>
                  <a:pt x="1634130" y="105355"/>
                </a:lnTo>
                <a:lnTo>
                  <a:pt x="1612262" y="63066"/>
                </a:lnTo>
                <a:lnTo>
                  <a:pt x="1578916" y="29720"/>
                </a:lnTo>
                <a:lnTo>
                  <a:pt x="1536627" y="7852"/>
                </a:lnTo>
                <a:lnTo>
                  <a:pt x="1487932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715506" y="4928361"/>
            <a:ext cx="275717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23340" algn="l"/>
              </a:tabLst>
            </a:pPr>
            <a:r>
              <a:rPr dirty="0" sz="2800" spc="-5">
                <a:latin typeface="Arial Unicode MS"/>
                <a:cs typeface="Arial Unicode MS"/>
              </a:rPr>
              <a:t>空调</a:t>
            </a:r>
            <a:r>
              <a:rPr dirty="0" sz="2800" spc="-5">
                <a:latin typeface="Arial Unicode MS"/>
                <a:cs typeface="Arial Unicode MS"/>
              </a:rPr>
              <a:t>	</a:t>
            </a:r>
            <a:r>
              <a:rPr dirty="0" sz="2800" spc="-5">
                <a:latin typeface="Arial Unicode MS"/>
                <a:cs typeface="Arial Unicode MS"/>
              </a:rPr>
              <a:t>广东长虹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684639" y="4707509"/>
            <a:ext cx="1467485" cy="1541145"/>
          </a:xfrm>
          <a:custGeom>
            <a:avLst/>
            <a:gdLst/>
            <a:ahLst/>
            <a:cxnLst/>
            <a:rect l="l" t="t" r="r" b="b"/>
            <a:pathLst>
              <a:path w="1467484" h="1541145">
                <a:moveTo>
                  <a:pt x="1320800" y="0"/>
                </a:moveTo>
                <a:lnTo>
                  <a:pt x="146684" y="0"/>
                </a:lnTo>
                <a:lnTo>
                  <a:pt x="100315" y="7476"/>
                </a:lnTo>
                <a:lnTo>
                  <a:pt x="60048" y="28297"/>
                </a:lnTo>
                <a:lnTo>
                  <a:pt x="28297" y="60048"/>
                </a:lnTo>
                <a:lnTo>
                  <a:pt x="7476" y="100315"/>
                </a:lnTo>
                <a:lnTo>
                  <a:pt x="0" y="146685"/>
                </a:lnTo>
                <a:lnTo>
                  <a:pt x="0" y="1394129"/>
                </a:lnTo>
                <a:lnTo>
                  <a:pt x="7476" y="1440516"/>
                </a:lnTo>
                <a:lnTo>
                  <a:pt x="28297" y="1480803"/>
                </a:lnTo>
                <a:lnTo>
                  <a:pt x="60048" y="1512573"/>
                </a:lnTo>
                <a:lnTo>
                  <a:pt x="100315" y="1533408"/>
                </a:lnTo>
                <a:lnTo>
                  <a:pt x="146684" y="1540891"/>
                </a:lnTo>
                <a:lnTo>
                  <a:pt x="1320800" y="1540891"/>
                </a:lnTo>
                <a:lnTo>
                  <a:pt x="1367169" y="1533408"/>
                </a:lnTo>
                <a:lnTo>
                  <a:pt x="1407436" y="1512573"/>
                </a:lnTo>
                <a:lnTo>
                  <a:pt x="1439187" y="1480803"/>
                </a:lnTo>
                <a:lnTo>
                  <a:pt x="1460008" y="1440516"/>
                </a:lnTo>
                <a:lnTo>
                  <a:pt x="1467484" y="1394129"/>
                </a:lnTo>
                <a:lnTo>
                  <a:pt x="1467484" y="146685"/>
                </a:lnTo>
                <a:lnTo>
                  <a:pt x="1460008" y="100315"/>
                </a:lnTo>
                <a:lnTo>
                  <a:pt x="1439187" y="60048"/>
                </a:lnTo>
                <a:lnTo>
                  <a:pt x="1407436" y="28297"/>
                </a:lnTo>
                <a:lnTo>
                  <a:pt x="1367169" y="7476"/>
                </a:lnTo>
                <a:lnTo>
                  <a:pt x="132080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157841" y="4928361"/>
            <a:ext cx="522605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0">
                <a:latin typeface="Arial Unicode MS"/>
                <a:cs typeface="Arial Unicode MS"/>
              </a:rPr>
              <a:t>……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426591" y="633221"/>
            <a:ext cx="1958339" cy="509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Wingdings"/>
                <a:cs typeface="Wingdings"/>
              </a:rPr>
              <a:t></a:t>
            </a:r>
            <a:r>
              <a:rPr dirty="0"/>
              <a:t>业务范围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0800" y="1524000"/>
            <a:ext cx="3378200" cy="419100"/>
          </a:xfrm>
          <a:custGeom>
            <a:avLst/>
            <a:gdLst/>
            <a:ahLst/>
            <a:cxnLst/>
            <a:rect l="l" t="t" r="r" b="b"/>
            <a:pathLst>
              <a:path w="3378200" h="419100">
                <a:moveTo>
                  <a:pt x="3308350" y="0"/>
                </a:moveTo>
                <a:lnTo>
                  <a:pt x="69850" y="0"/>
                </a:lnTo>
                <a:lnTo>
                  <a:pt x="42648" y="5484"/>
                </a:lnTo>
                <a:lnTo>
                  <a:pt x="20447" y="20446"/>
                </a:lnTo>
                <a:lnTo>
                  <a:pt x="5484" y="42648"/>
                </a:lnTo>
                <a:lnTo>
                  <a:pt x="0" y="69850"/>
                </a:lnTo>
                <a:lnTo>
                  <a:pt x="0" y="349250"/>
                </a:lnTo>
                <a:lnTo>
                  <a:pt x="5484" y="376451"/>
                </a:lnTo>
                <a:lnTo>
                  <a:pt x="20446" y="398652"/>
                </a:lnTo>
                <a:lnTo>
                  <a:pt x="42648" y="413615"/>
                </a:lnTo>
                <a:lnTo>
                  <a:pt x="69850" y="419100"/>
                </a:lnTo>
                <a:lnTo>
                  <a:pt x="3308350" y="419100"/>
                </a:lnTo>
                <a:lnTo>
                  <a:pt x="3335551" y="413615"/>
                </a:lnTo>
                <a:lnTo>
                  <a:pt x="3357753" y="398653"/>
                </a:lnTo>
                <a:lnTo>
                  <a:pt x="3372715" y="376451"/>
                </a:lnTo>
                <a:lnTo>
                  <a:pt x="3378200" y="349250"/>
                </a:lnTo>
                <a:lnTo>
                  <a:pt x="3378200" y="69850"/>
                </a:lnTo>
                <a:lnTo>
                  <a:pt x="3372715" y="42648"/>
                </a:lnTo>
                <a:lnTo>
                  <a:pt x="3357753" y="20447"/>
                </a:lnTo>
                <a:lnTo>
                  <a:pt x="3335551" y="5484"/>
                </a:lnTo>
                <a:lnTo>
                  <a:pt x="330835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60800" y="1524000"/>
            <a:ext cx="3378200" cy="419100"/>
          </a:xfrm>
          <a:custGeom>
            <a:avLst/>
            <a:gdLst/>
            <a:ahLst/>
            <a:cxnLst/>
            <a:rect l="l" t="t" r="r" b="b"/>
            <a:pathLst>
              <a:path w="3378200" h="419100">
                <a:moveTo>
                  <a:pt x="0" y="69850"/>
                </a:moveTo>
                <a:lnTo>
                  <a:pt x="5484" y="42648"/>
                </a:lnTo>
                <a:lnTo>
                  <a:pt x="20447" y="20446"/>
                </a:lnTo>
                <a:lnTo>
                  <a:pt x="42648" y="5484"/>
                </a:lnTo>
                <a:lnTo>
                  <a:pt x="69850" y="0"/>
                </a:lnTo>
                <a:lnTo>
                  <a:pt x="3308350" y="0"/>
                </a:lnTo>
                <a:lnTo>
                  <a:pt x="3335551" y="5484"/>
                </a:lnTo>
                <a:lnTo>
                  <a:pt x="3357753" y="20447"/>
                </a:lnTo>
                <a:lnTo>
                  <a:pt x="3372715" y="42648"/>
                </a:lnTo>
                <a:lnTo>
                  <a:pt x="3378200" y="69850"/>
                </a:lnTo>
                <a:lnTo>
                  <a:pt x="3378200" y="349250"/>
                </a:lnTo>
                <a:lnTo>
                  <a:pt x="3372715" y="376451"/>
                </a:lnTo>
                <a:lnTo>
                  <a:pt x="3357753" y="398653"/>
                </a:lnTo>
                <a:lnTo>
                  <a:pt x="3335551" y="413615"/>
                </a:lnTo>
                <a:lnTo>
                  <a:pt x="3308350" y="419100"/>
                </a:lnTo>
                <a:lnTo>
                  <a:pt x="69850" y="419100"/>
                </a:lnTo>
                <a:lnTo>
                  <a:pt x="42648" y="413615"/>
                </a:lnTo>
                <a:lnTo>
                  <a:pt x="20446" y="398652"/>
                </a:lnTo>
                <a:lnTo>
                  <a:pt x="5484" y="376451"/>
                </a:lnTo>
                <a:lnTo>
                  <a:pt x="0" y="349250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94708" y="1581658"/>
            <a:ext cx="23114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目前风险管理体系架构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697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30" h="1879600">
                <a:moveTo>
                  <a:pt x="295020" y="0"/>
                </a:moveTo>
                <a:lnTo>
                  <a:pt x="59055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7" y="1843541"/>
                </a:lnTo>
                <a:lnTo>
                  <a:pt x="17287" y="1862312"/>
                </a:lnTo>
                <a:lnTo>
                  <a:pt x="36058" y="1874962"/>
                </a:lnTo>
                <a:lnTo>
                  <a:pt x="59055" y="1879600"/>
                </a:lnTo>
                <a:lnTo>
                  <a:pt x="295020" y="1879600"/>
                </a:lnTo>
                <a:lnTo>
                  <a:pt x="317964" y="1874962"/>
                </a:lnTo>
                <a:lnTo>
                  <a:pt x="336740" y="1862312"/>
                </a:lnTo>
                <a:lnTo>
                  <a:pt x="349420" y="1843541"/>
                </a:lnTo>
                <a:lnTo>
                  <a:pt x="354075" y="18205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6697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30" h="18796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5" y="0"/>
                </a:lnTo>
                <a:lnTo>
                  <a:pt x="295020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1820545"/>
                </a:lnTo>
                <a:lnTo>
                  <a:pt x="349420" y="1843541"/>
                </a:lnTo>
                <a:lnTo>
                  <a:pt x="336740" y="1862312"/>
                </a:lnTo>
                <a:lnTo>
                  <a:pt x="317964" y="1874962"/>
                </a:lnTo>
                <a:lnTo>
                  <a:pt x="295020" y="1879600"/>
                </a:lnTo>
                <a:lnTo>
                  <a:pt x="59055" y="1879600"/>
                </a:lnTo>
                <a:lnTo>
                  <a:pt x="36058" y="1874962"/>
                </a:lnTo>
                <a:lnTo>
                  <a:pt x="17287" y="1862312"/>
                </a:lnTo>
                <a:lnTo>
                  <a:pt x="4637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17394" y="3528948"/>
            <a:ext cx="254635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主  数  据  相  </a:t>
            </a:r>
            <a:r>
              <a:rPr dirty="0" sz="1800">
                <a:latin typeface="Arial Unicode MS"/>
                <a:cs typeface="Arial Unicode MS"/>
              </a:rPr>
              <a:t>关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612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5021" y="0"/>
                </a:moveTo>
                <a:lnTo>
                  <a:pt x="59054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7" y="1843541"/>
                </a:lnTo>
                <a:lnTo>
                  <a:pt x="17287" y="1862312"/>
                </a:lnTo>
                <a:lnTo>
                  <a:pt x="36058" y="1874962"/>
                </a:lnTo>
                <a:lnTo>
                  <a:pt x="59054" y="1879600"/>
                </a:lnTo>
                <a:lnTo>
                  <a:pt x="295021" y="1879600"/>
                </a:lnTo>
                <a:lnTo>
                  <a:pt x="317964" y="1874962"/>
                </a:lnTo>
                <a:lnTo>
                  <a:pt x="336740" y="1862312"/>
                </a:lnTo>
                <a:lnTo>
                  <a:pt x="349420" y="1843541"/>
                </a:lnTo>
                <a:lnTo>
                  <a:pt x="354075" y="18205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612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4" y="0"/>
                </a:lnTo>
                <a:lnTo>
                  <a:pt x="295021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1820545"/>
                </a:lnTo>
                <a:lnTo>
                  <a:pt x="349420" y="1843541"/>
                </a:lnTo>
                <a:lnTo>
                  <a:pt x="336740" y="1862312"/>
                </a:lnTo>
                <a:lnTo>
                  <a:pt x="317964" y="1874962"/>
                </a:lnTo>
                <a:lnTo>
                  <a:pt x="295021" y="1879600"/>
                </a:lnTo>
                <a:lnTo>
                  <a:pt x="59054" y="1879600"/>
                </a:lnTo>
                <a:lnTo>
                  <a:pt x="36058" y="1874962"/>
                </a:lnTo>
                <a:lnTo>
                  <a:pt x="17287" y="1862312"/>
                </a:lnTo>
                <a:lnTo>
                  <a:pt x="4637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6416" y="3391789"/>
            <a:ext cx="254635" cy="166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信  用  额  度  </a:t>
            </a:r>
            <a:r>
              <a:rPr dirty="0" sz="1800">
                <a:latin typeface="Arial Unicode MS"/>
                <a:cs typeface="Arial Unicode MS"/>
              </a:rPr>
              <a:t>相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关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5151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4894" y="0"/>
                </a:moveTo>
                <a:lnTo>
                  <a:pt x="58927" y="0"/>
                </a:lnTo>
                <a:lnTo>
                  <a:pt x="36004" y="4637"/>
                </a:lnTo>
                <a:lnTo>
                  <a:pt x="17272" y="17287"/>
                </a:lnTo>
                <a:lnTo>
                  <a:pt x="4635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5" y="1843541"/>
                </a:lnTo>
                <a:lnTo>
                  <a:pt x="17272" y="1862312"/>
                </a:lnTo>
                <a:lnTo>
                  <a:pt x="36004" y="1874962"/>
                </a:lnTo>
                <a:lnTo>
                  <a:pt x="58927" y="1879600"/>
                </a:lnTo>
                <a:lnTo>
                  <a:pt x="294894" y="1879600"/>
                </a:lnTo>
                <a:lnTo>
                  <a:pt x="317890" y="1874962"/>
                </a:lnTo>
                <a:lnTo>
                  <a:pt x="336661" y="1862312"/>
                </a:lnTo>
                <a:lnTo>
                  <a:pt x="349311" y="1843541"/>
                </a:lnTo>
                <a:lnTo>
                  <a:pt x="353949" y="1820545"/>
                </a:lnTo>
                <a:lnTo>
                  <a:pt x="353949" y="59054"/>
                </a:lnTo>
                <a:lnTo>
                  <a:pt x="349311" y="36058"/>
                </a:lnTo>
                <a:lnTo>
                  <a:pt x="336661" y="17287"/>
                </a:lnTo>
                <a:lnTo>
                  <a:pt x="317890" y="4637"/>
                </a:lnTo>
                <a:lnTo>
                  <a:pt x="29489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85151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5" y="36058"/>
                </a:lnTo>
                <a:lnTo>
                  <a:pt x="17272" y="17287"/>
                </a:lnTo>
                <a:lnTo>
                  <a:pt x="36004" y="4637"/>
                </a:lnTo>
                <a:lnTo>
                  <a:pt x="58927" y="0"/>
                </a:lnTo>
                <a:lnTo>
                  <a:pt x="294894" y="0"/>
                </a:lnTo>
                <a:lnTo>
                  <a:pt x="317890" y="4637"/>
                </a:lnTo>
                <a:lnTo>
                  <a:pt x="336661" y="17287"/>
                </a:lnTo>
                <a:lnTo>
                  <a:pt x="349311" y="36058"/>
                </a:lnTo>
                <a:lnTo>
                  <a:pt x="353949" y="59054"/>
                </a:lnTo>
                <a:lnTo>
                  <a:pt x="353949" y="1820545"/>
                </a:lnTo>
                <a:lnTo>
                  <a:pt x="349311" y="1843541"/>
                </a:lnTo>
                <a:lnTo>
                  <a:pt x="336661" y="1862312"/>
                </a:lnTo>
                <a:lnTo>
                  <a:pt x="317890" y="1874962"/>
                </a:lnTo>
                <a:lnTo>
                  <a:pt x="294894" y="1879600"/>
                </a:lnTo>
                <a:lnTo>
                  <a:pt x="58927" y="1879600"/>
                </a:lnTo>
                <a:lnTo>
                  <a:pt x="36004" y="1874962"/>
                </a:lnTo>
                <a:lnTo>
                  <a:pt x="17272" y="1862312"/>
                </a:lnTo>
                <a:lnTo>
                  <a:pt x="4635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35951" y="3404361"/>
            <a:ext cx="254635" cy="166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客  </a:t>
            </a:r>
            <a:r>
              <a:rPr dirty="0" sz="1800">
                <a:latin typeface="Arial Unicode MS"/>
                <a:cs typeface="Arial Unicode MS"/>
              </a:rPr>
              <a:t>户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逾 </a:t>
            </a:r>
            <a:r>
              <a:rPr dirty="0" sz="1800">
                <a:latin typeface="Arial Unicode MS"/>
                <a:cs typeface="Arial Unicode MS"/>
              </a:rPr>
              <a:t> 期  管  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3225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5021" y="0"/>
                </a:moveTo>
                <a:lnTo>
                  <a:pt x="59054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7" y="1843541"/>
                </a:lnTo>
                <a:lnTo>
                  <a:pt x="17287" y="1862312"/>
                </a:lnTo>
                <a:lnTo>
                  <a:pt x="36058" y="1874962"/>
                </a:lnTo>
                <a:lnTo>
                  <a:pt x="59054" y="1879600"/>
                </a:lnTo>
                <a:lnTo>
                  <a:pt x="295021" y="1879600"/>
                </a:lnTo>
                <a:lnTo>
                  <a:pt x="317964" y="1874962"/>
                </a:lnTo>
                <a:lnTo>
                  <a:pt x="336740" y="1862312"/>
                </a:lnTo>
                <a:lnTo>
                  <a:pt x="349420" y="1843541"/>
                </a:lnTo>
                <a:lnTo>
                  <a:pt x="354075" y="18205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53225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4" y="0"/>
                </a:lnTo>
                <a:lnTo>
                  <a:pt x="295021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1820545"/>
                </a:lnTo>
                <a:lnTo>
                  <a:pt x="349420" y="1843541"/>
                </a:lnTo>
                <a:lnTo>
                  <a:pt x="336740" y="1862312"/>
                </a:lnTo>
                <a:lnTo>
                  <a:pt x="317964" y="1874962"/>
                </a:lnTo>
                <a:lnTo>
                  <a:pt x="295021" y="1879600"/>
                </a:lnTo>
                <a:lnTo>
                  <a:pt x="59054" y="1879600"/>
                </a:lnTo>
                <a:lnTo>
                  <a:pt x="36058" y="1874962"/>
                </a:lnTo>
                <a:lnTo>
                  <a:pt x="17287" y="1862312"/>
                </a:lnTo>
                <a:lnTo>
                  <a:pt x="4637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04152" y="3404361"/>
            <a:ext cx="254635" cy="166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订  </a:t>
            </a:r>
            <a:r>
              <a:rPr dirty="0" sz="1800">
                <a:latin typeface="Arial Unicode MS"/>
                <a:cs typeface="Arial Unicode MS"/>
              </a:rPr>
              <a:t>单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冻 </a:t>
            </a:r>
            <a:r>
              <a:rPr dirty="0" sz="1800">
                <a:latin typeface="Arial Unicode MS"/>
                <a:cs typeface="Arial Unicode MS"/>
              </a:rPr>
              <a:t> 结  管  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9575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5021" y="0"/>
                </a:moveTo>
                <a:lnTo>
                  <a:pt x="59054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7" y="1843541"/>
                </a:lnTo>
                <a:lnTo>
                  <a:pt x="17287" y="1862312"/>
                </a:lnTo>
                <a:lnTo>
                  <a:pt x="36058" y="1874962"/>
                </a:lnTo>
                <a:lnTo>
                  <a:pt x="59054" y="1879600"/>
                </a:lnTo>
                <a:lnTo>
                  <a:pt x="295021" y="1879600"/>
                </a:lnTo>
                <a:lnTo>
                  <a:pt x="317964" y="1874962"/>
                </a:lnTo>
                <a:lnTo>
                  <a:pt x="336740" y="1862312"/>
                </a:lnTo>
                <a:lnTo>
                  <a:pt x="349420" y="1843541"/>
                </a:lnTo>
                <a:lnTo>
                  <a:pt x="354075" y="18205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19575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4" y="0"/>
                </a:lnTo>
                <a:lnTo>
                  <a:pt x="295021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1820545"/>
                </a:lnTo>
                <a:lnTo>
                  <a:pt x="349420" y="1843541"/>
                </a:lnTo>
                <a:lnTo>
                  <a:pt x="336740" y="1862312"/>
                </a:lnTo>
                <a:lnTo>
                  <a:pt x="317964" y="1874962"/>
                </a:lnTo>
                <a:lnTo>
                  <a:pt x="295021" y="1879600"/>
                </a:lnTo>
                <a:lnTo>
                  <a:pt x="59054" y="1879600"/>
                </a:lnTo>
                <a:lnTo>
                  <a:pt x="36058" y="1874962"/>
                </a:lnTo>
                <a:lnTo>
                  <a:pt x="17287" y="1862312"/>
                </a:lnTo>
                <a:lnTo>
                  <a:pt x="4637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69994" y="3404361"/>
            <a:ext cx="254635" cy="166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国  </a:t>
            </a:r>
            <a:r>
              <a:rPr dirty="0" sz="1800">
                <a:latin typeface="Arial Unicode MS"/>
                <a:cs typeface="Arial Unicode MS"/>
              </a:rPr>
              <a:t>内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合 </a:t>
            </a:r>
            <a:r>
              <a:rPr dirty="0" sz="1800">
                <a:latin typeface="Arial Unicode MS"/>
                <a:cs typeface="Arial Unicode MS"/>
              </a:rPr>
              <a:t> 同  管  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9751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4894" y="0"/>
                </a:moveTo>
                <a:lnTo>
                  <a:pt x="58927" y="0"/>
                </a:lnTo>
                <a:lnTo>
                  <a:pt x="36004" y="4637"/>
                </a:lnTo>
                <a:lnTo>
                  <a:pt x="17272" y="17287"/>
                </a:lnTo>
                <a:lnTo>
                  <a:pt x="4635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5" y="1843541"/>
                </a:lnTo>
                <a:lnTo>
                  <a:pt x="17271" y="1862312"/>
                </a:lnTo>
                <a:lnTo>
                  <a:pt x="36004" y="1874962"/>
                </a:lnTo>
                <a:lnTo>
                  <a:pt x="58927" y="1879600"/>
                </a:lnTo>
                <a:lnTo>
                  <a:pt x="294894" y="1879600"/>
                </a:lnTo>
                <a:lnTo>
                  <a:pt x="317890" y="1874962"/>
                </a:lnTo>
                <a:lnTo>
                  <a:pt x="336661" y="1862312"/>
                </a:lnTo>
                <a:lnTo>
                  <a:pt x="349311" y="1843541"/>
                </a:lnTo>
                <a:lnTo>
                  <a:pt x="353949" y="1820545"/>
                </a:lnTo>
                <a:lnTo>
                  <a:pt x="353949" y="59054"/>
                </a:lnTo>
                <a:lnTo>
                  <a:pt x="349311" y="36058"/>
                </a:lnTo>
                <a:lnTo>
                  <a:pt x="336661" y="17287"/>
                </a:lnTo>
                <a:lnTo>
                  <a:pt x="317890" y="4637"/>
                </a:lnTo>
                <a:lnTo>
                  <a:pt x="29489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9751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5" y="36058"/>
                </a:lnTo>
                <a:lnTo>
                  <a:pt x="17272" y="17287"/>
                </a:lnTo>
                <a:lnTo>
                  <a:pt x="36004" y="4637"/>
                </a:lnTo>
                <a:lnTo>
                  <a:pt x="58927" y="0"/>
                </a:lnTo>
                <a:lnTo>
                  <a:pt x="294894" y="0"/>
                </a:lnTo>
                <a:lnTo>
                  <a:pt x="317890" y="4637"/>
                </a:lnTo>
                <a:lnTo>
                  <a:pt x="336661" y="17287"/>
                </a:lnTo>
                <a:lnTo>
                  <a:pt x="349311" y="36058"/>
                </a:lnTo>
                <a:lnTo>
                  <a:pt x="353949" y="59054"/>
                </a:lnTo>
                <a:lnTo>
                  <a:pt x="353949" y="1820545"/>
                </a:lnTo>
                <a:lnTo>
                  <a:pt x="349311" y="1843541"/>
                </a:lnTo>
                <a:lnTo>
                  <a:pt x="336661" y="1862312"/>
                </a:lnTo>
                <a:lnTo>
                  <a:pt x="317890" y="1874962"/>
                </a:lnTo>
                <a:lnTo>
                  <a:pt x="294894" y="1879600"/>
                </a:lnTo>
                <a:lnTo>
                  <a:pt x="58927" y="1879600"/>
                </a:lnTo>
                <a:lnTo>
                  <a:pt x="36004" y="1874962"/>
                </a:lnTo>
                <a:lnTo>
                  <a:pt x="17271" y="1862312"/>
                </a:lnTo>
                <a:lnTo>
                  <a:pt x="4635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70423" y="3404361"/>
            <a:ext cx="254635" cy="166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海  </a:t>
            </a:r>
            <a:r>
              <a:rPr dirty="0" sz="1800">
                <a:latin typeface="Arial Unicode MS"/>
                <a:cs typeface="Arial Unicode MS"/>
              </a:rPr>
              <a:t>外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合 </a:t>
            </a:r>
            <a:r>
              <a:rPr dirty="0" sz="1800">
                <a:latin typeface="Arial Unicode MS"/>
                <a:cs typeface="Arial Unicode MS"/>
              </a:rPr>
              <a:t> 同  管  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09076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4894" y="0"/>
                </a:moveTo>
                <a:lnTo>
                  <a:pt x="58927" y="0"/>
                </a:lnTo>
                <a:lnTo>
                  <a:pt x="36004" y="4637"/>
                </a:lnTo>
                <a:lnTo>
                  <a:pt x="17272" y="17287"/>
                </a:lnTo>
                <a:lnTo>
                  <a:pt x="4635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5" y="1843541"/>
                </a:lnTo>
                <a:lnTo>
                  <a:pt x="17272" y="1862312"/>
                </a:lnTo>
                <a:lnTo>
                  <a:pt x="36004" y="1874962"/>
                </a:lnTo>
                <a:lnTo>
                  <a:pt x="58927" y="1879600"/>
                </a:lnTo>
                <a:lnTo>
                  <a:pt x="294894" y="1879600"/>
                </a:lnTo>
                <a:lnTo>
                  <a:pt x="317890" y="1874962"/>
                </a:lnTo>
                <a:lnTo>
                  <a:pt x="336661" y="1862312"/>
                </a:lnTo>
                <a:lnTo>
                  <a:pt x="349311" y="1843541"/>
                </a:lnTo>
                <a:lnTo>
                  <a:pt x="353949" y="1820545"/>
                </a:lnTo>
                <a:lnTo>
                  <a:pt x="353949" y="59054"/>
                </a:lnTo>
                <a:lnTo>
                  <a:pt x="349311" y="36058"/>
                </a:lnTo>
                <a:lnTo>
                  <a:pt x="336661" y="17287"/>
                </a:lnTo>
                <a:lnTo>
                  <a:pt x="317890" y="4637"/>
                </a:lnTo>
                <a:lnTo>
                  <a:pt x="29489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09076" y="33020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5" y="36058"/>
                </a:lnTo>
                <a:lnTo>
                  <a:pt x="17272" y="17287"/>
                </a:lnTo>
                <a:lnTo>
                  <a:pt x="36004" y="4637"/>
                </a:lnTo>
                <a:lnTo>
                  <a:pt x="58927" y="0"/>
                </a:lnTo>
                <a:lnTo>
                  <a:pt x="294894" y="0"/>
                </a:lnTo>
                <a:lnTo>
                  <a:pt x="317890" y="4637"/>
                </a:lnTo>
                <a:lnTo>
                  <a:pt x="336661" y="17287"/>
                </a:lnTo>
                <a:lnTo>
                  <a:pt x="349311" y="36058"/>
                </a:lnTo>
                <a:lnTo>
                  <a:pt x="353949" y="59054"/>
                </a:lnTo>
                <a:lnTo>
                  <a:pt x="353949" y="1820545"/>
                </a:lnTo>
                <a:lnTo>
                  <a:pt x="349311" y="1843541"/>
                </a:lnTo>
                <a:lnTo>
                  <a:pt x="336661" y="1862312"/>
                </a:lnTo>
                <a:lnTo>
                  <a:pt x="317890" y="1874962"/>
                </a:lnTo>
                <a:lnTo>
                  <a:pt x="294894" y="1879600"/>
                </a:lnTo>
                <a:lnTo>
                  <a:pt x="58927" y="1879600"/>
                </a:lnTo>
                <a:lnTo>
                  <a:pt x="36004" y="1874962"/>
                </a:lnTo>
                <a:lnTo>
                  <a:pt x="17272" y="1862312"/>
                </a:lnTo>
                <a:lnTo>
                  <a:pt x="4635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60130" y="3541521"/>
            <a:ext cx="254000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多  媒  体  板  块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8372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295021" y="0"/>
                </a:moveTo>
                <a:lnTo>
                  <a:pt x="59054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1820545"/>
                </a:lnTo>
                <a:lnTo>
                  <a:pt x="4637" y="1843541"/>
                </a:lnTo>
                <a:lnTo>
                  <a:pt x="17287" y="1862312"/>
                </a:lnTo>
                <a:lnTo>
                  <a:pt x="36058" y="1874962"/>
                </a:lnTo>
                <a:lnTo>
                  <a:pt x="59054" y="1879600"/>
                </a:lnTo>
                <a:lnTo>
                  <a:pt x="295021" y="1879600"/>
                </a:lnTo>
                <a:lnTo>
                  <a:pt x="317964" y="1874962"/>
                </a:lnTo>
                <a:lnTo>
                  <a:pt x="336740" y="1862312"/>
                </a:lnTo>
                <a:lnTo>
                  <a:pt x="349420" y="1843541"/>
                </a:lnTo>
                <a:lnTo>
                  <a:pt x="354075" y="18205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483725" y="3289300"/>
            <a:ext cx="354330" cy="1879600"/>
          </a:xfrm>
          <a:custGeom>
            <a:avLst/>
            <a:gdLst/>
            <a:ahLst/>
            <a:cxnLst/>
            <a:rect l="l" t="t" r="r" b="b"/>
            <a:pathLst>
              <a:path w="354329" h="18796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4" y="0"/>
                </a:lnTo>
                <a:lnTo>
                  <a:pt x="295021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1820545"/>
                </a:lnTo>
                <a:lnTo>
                  <a:pt x="349420" y="1843541"/>
                </a:lnTo>
                <a:lnTo>
                  <a:pt x="336740" y="1862312"/>
                </a:lnTo>
                <a:lnTo>
                  <a:pt x="317964" y="1874962"/>
                </a:lnTo>
                <a:lnTo>
                  <a:pt x="295021" y="1879600"/>
                </a:lnTo>
                <a:lnTo>
                  <a:pt x="59054" y="1879600"/>
                </a:lnTo>
                <a:lnTo>
                  <a:pt x="36058" y="1874962"/>
                </a:lnTo>
                <a:lnTo>
                  <a:pt x="17287" y="1862312"/>
                </a:lnTo>
                <a:lnTo>
                  <a:pt x="4637" y="1843541"/>
                </a:lnTo>
                <a:lnTo>
                  <a:pt x="0" y="18205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534906" y="3666108"/>
            <a:ext cx="254635" cy="111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空  调  板  </a:t>
            </a:r>
            <a:r>
              <a:rPr dirty="0" sz="1800">
                <a:latin typeface="Arial Unicode MS"/>
                <a:cs typeface="Arial Unicode MS"/>
              </a:rPr>
              <a:t>块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86450" y="3302000"/>
            <a:ext cx="354330" cy="2209800"/>
          </a:xfrm>
          <a:custGeom>
            <a:avLst/>
            <a:gdLst/>
            <a:ahLst/>
            <a:cxnLst/>
            <a:rect l="l" t="t" r="r" b="b"/>
            <a:pathLst>
              <a:path w="354329" h="2209800">
                <a:moveTo>
                  <a:pt x="295021" y="0"/>
                </a:moveTo>
                <a:lnTo>
                  <a:pt x="59054" y="0"/>
                </a:lnTo>
                <a:lnTo>
                  <a:pt x="36058" y="4637"/>
                </a:lnTo>
                <a:lnTo>
                  <a:pt x="17287" y="17287"/>
                </a:lnTo>
                <a:lnTo>
                  <a:pt x="4637" y="36058"/>
                </a:lnTo>
                <a:lnTo>
                  <a:pt x="0" y="59054"/>
                </a:lnTo>
                <a:lnTo>
                  <a:pt x="0" y="2150745"/>
                </a:lnTo>
                <a:lnTo>
                  <a:pt x="4637" y="2173741"/>
                </a:lnTo>
                <a:lnTo>
                  <a:pt x="17287" y="2192512"/>
                </a:lnTo>
                <a:lnTo>
                  <a:pt x="36058" y="2205162"/>
                </a:lnTo>
                <a:lnTo>
                  <a:pt x="59054" y="2209800"/>
                </a:lnTo>
                <a:lnTo>
                  <a:pt x="295021" y="2209800"/>
                </a:lnTo>
                <a:lnTo>
                  <a:pt x="317964" y="2205162"/>
                </a:lnTo>
                <a:lnTo>
                  <a:pt x="336740" y="2192512"/>
                </a:lnTo>
                <a:lnTo>
                  <a:pt x="349420" y="2173741"/>
                </a:lnTo>
                <a:lnTo>
                  <a:pt x="354075" y="2150745"/>
                </a:lnTo>
                <a:lnTo>
                  <a:pt x="354075" y="59054"/>
                </a:lnTo>
                <a:lnTo>
                  <a:pt x="349420" y="36058"/>
                </a:lnTo>
                <a:lnTo>
                  <a:pt x="336740" y="17287"/>
                </a:lnTo>
                <a:lnTo>
                  <a:pt x="317964" y="4637"/>
                </a:lnTo>
                <a:lnTo>
                  <a:pt x="29502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86450" y="3302000"/>
            <a:ext cx="354330" cy="2209800"/>
          </a:xfrm>
          <a:custGeom>
            <a:avLst/>
            <a:gdLst/>
            <a:ahLst/>
            <a:cxnLst/>
            <a:rect l="l" t="t" r="r" b="b"/>
            <a:pathLst>
              <a:path w="354329" h="2209800">
                <a:moveTo>
                  <a:pt x="0" y="59054"/>
                </a:moveTo>
                <a:lnTo>
                  <a:pt x="4637" y="36058"/>
                </a:lnTo>
                <a:lnTo>
                  <a:pt x="17287" y="17287"/>
                </a:lnTo>
                <a:lnTo>
                  <a:pt x="36058" y="4637"/>
                </a:lnTo>
                <a:lnTo>
                  <a:pt x="59054" y="0"/>
                </a:lnTo>
                <a:lnTo>
                  <a:pt x="295021" y="0"/>
                </a:lnTo>
                <a:lnTo>
                  <a:pt x="317964" y="4637"/>
                </a:lnTo>
                <a:lnTo>
                  <a:pt x="336740" y="17287"/>
                </a:lnTo>
                <a:lnTo>
                  <a:pt x="349420" y="36058"/>
                </a:lnTo>
                <a:lnTo>
                  <a:pt x="354075" y="59054"/>
                </a:lnTo>
                <a:lnTo>
                  <a:pt x="354075" y="2150745"/>
                </a:lnTo>
                <a:lnTo>
                  <a:pt x="349420" y="2173741"/>
                </a:lnTo>
                <a:lnTo>
                  <a:pt x="336740" y="2192512"/>
                </a:lnTo>
                <a:lnTo>
                  <a:pt x="317964" y="2205162"/>
                </a:lnTo>
                <a:lnTo>
                  <a:pt x="295021" y="2209800"/>
                </a:lnTo>
                <a:lnTo>
                  <a:pt x="59054" y="2209800"/>
                </a:lnTo>
                <a:lnTo>
                  <a:pt x="36058" y="2205162"/>
                </a:lnTo>
                <a:lnTo>
                  <a:pt x="17287" y="2192512"/>
                </a:lnTo>
                <a:lnTo>
                  <a:pt x="4637" y="2173741"/>
                </a:lnTo>
                <a:lnTo>
                  <a:pt x="0" y="2150745"/>
                </a:lnTo>
                <a:lnTo>
                  <a:pt x="0" y="5905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37250" y="3295141"/>
            <a:ext cx="254635" cy="2212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Arial Unicode MS"/>
                <a:cs typeface="Arial Unicode MS"/>
              </a:rPr>
              <a:t>广  东  长  </a:t>
            </a:r>
            <a:r>
              <a:rPr dirty="0" sz="1800">
                <a:latin typeface="Arial Unicode MS"/>
                <a:cs typeface="Arial Unicode MS"/>
              </a:rPr>
              <a:t>虹 </a:t>
            </a:r>
            <a:r>
              <a:rPr dirty="0" sz="1800">
                <a:latin typeface="Arial Unicode MS"/>
                <a:cs typeface="Arial Unicode MS"/>
              </a:rPr>
              <a:t> </a:t>
            </a:r>
            <a:r>
              <a:rPr dirty="0" sz="1800">
                <a:latin typeface="Arial Unicode MS"/>
                <a:cs typeface="Arial Unicode MS"/>
              </a:rPr>
              <a:t>海 </a:t>
            </a:r>
            <a:r>
              <a:rPr dirty="0" sz="1800">
                <a:latin typeface="Arial Unicode MS"/>
                <a:cs typeface="Arial Unicode MS"/>
              </a:rPr>
              <a:t> 外  合  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93085" y="1943100"/>
            <a:ext cx="2963545" cy="1346200"/>
          </a:xfrm>
          <a:custGeom>
            <a:avLst/>
            <a:gdLst/>
            <a:ahLst/>
            <a:cxnLst/>
            <a:rect l="l" t="t" r="r" b="b"/>
            <a:pathLst>
              <a:path w="2963545" h="1346200">
                <a:moveTo>
                  <a:pt x="7112" y="1250188"/>
                </a:moveTo>
                <a:lnTo>
                  <a:pt x="1015" y="1253744"/>
                </a:lnTo>
                <a:lnTo>
                  <a:pt x="0" y="1257553"/>
                </a:lnTo>
                <a:lnTo>
                  <a:pt x="51688" y="1346200"/>
                </a:lnTo>
                <a:lnTo>
                  <a:pt x="59020" y="1333627"/>
                </a:lnTo>
                <a:lnTo>
                  <a:pt x="45338" y="1333627"/>
                </a:lnTo>
                <a:lnTo>
                  <a:pt x="45338" y="1310204"/>
                </a:lnTo>
                <a:lnTo>
                  <a:pt x="10921" y="1251203"/>
                </a:lnTo>
                <a:lnTo>
                  <a:pt x="7112" y="1250188"/>
                </a:lnTo>
                <a:close/>
              </a:path>
              <a:path w="2963545" h="1346200">
                <a:moveTo>
                  <a:pt x="45338" y="1310204"/>
                </a:moveTo>
                <a:lnTo>
                  <a:pt x="45338" y="1333627"/>
                </a:lnTo>
                <a:lnTo>
                  <a:pt x="58038" y="1333627"/>
                </a:lnTo>
                <a:lnTo>
                  <a:pt x="58038" y="1330452"/>
                </a:lnTo>
                <a:lnTo>
                  <a:pt x="46227" y="1330452"/>
                </a:lnTo>
                <a:lnTo>
                  <a:pt x="51688" y="1321090"/>
                </a:lnTo>
                <a:lnTo>
                  <a:pt x="45338" y="1310204"/>
                </a:lnTo>
                <a:close/>
              </a:path>
              <a:path w="2963545" h="1346200">
                <a:moveTo>
                  <a:pt x="96265" y="1250188"/>
                </a:moveTo>
                <a:lnTo>
                  <a:pt x="92456" y="1251203"/>
                </a:lnTo>
                <a:lnTo>
                  <a:pt x="58038" y="1310204"/>
                </a:lnTo>
                <a:lnTo>
                  <a:pt x="58038" y="1333627"/>
                </a:lnTo>
                <a:lnTo>
                  <a:pt x="59020" y="1333627"/>
                </a:lnTo>
                <a:lnTo>
                  <a:pt x="103377" y="1257553"/>
                </a:lnTo>
                <a:lnTo>
                  <a:pt x="102362" y="1253744"/>
                </a:lnTo>
                <a:lnTo>
                  <a:pt x="96265" y="1250188"/>
                </a:lnTo>
                <a:close/>
              </a:path>
              <a:path w="2963545" h="1346200">
                <a:moveTo>
                  <a:pt x="51688" y="1321090"/>
                </a:moveTo>
                <a:lnTo>
                  <a:pt x="46227" y="1330452"/>
                </a:lnTo>
                <a:lnTo>
                  <a:pt x="57150" y="1330452"/>
                </a:lnTo>
                <a:lnTo>
                  <a:pt x="51688" y="1321090"/>
                </a:lnTo>
                <a:close/>
              </a:path>
              <a:path w="2963545" h="1346200">
                <a:moveTo>
                  <a:pt x="58038" y="1310204"/>
                </a:moveTo>
                <a:lnTo>
                  <a:pt x="51688" y="1321090"/>
                </a:lnTo>
                <a:lnTo>
                  <a:pt x="57150" y="1330452"/>
                </a:lnTo>
                <a:lnTo>
                  <a:pt x="58038" y="1330452"/>
                </a:lnTo>
                <a:lnTo>
                  <a:pt x="58038" y="1310204"/>
                </a:lnTo>
                <a:close/>
              </a:path>
              <a:path w="2963545" h="1346200">
                <a:moveTo>
                  <a:pt x="2950464" y="666750"/>
                </a:moveTo>
                <a:lnTo>
                  <a:pt x="45338" y="666750"/>
                </a:lnTo>
                <a:lnTo>
                  <a:pt x="45338" y="1310204"/>
                </a:lnTo>
                <a:lnTo>
                  <a:pt x="51688" y="1321090"/>
                </a:lnTo>
                <a:lnTo>
                  <a:pt x="58038" y="1310204"/>
                </a:lnTo>
                <a:lnTo>
                  <a:pt x="58038" y="679450"/>
                </a:lnTo>
                <a:lnTo>
                  <a:pt x="51688" y="679450"/>
                </a:lnTo>
                <a:lnTo>
                  <a:pt x="58038" y="673100"/>
                </a:lnTo>
                <a:lnTo>
                  <a:pt x="2950464" y="673100"/>
                </a:lnTo>
                <a:lnTo>
                  <a:pt x="2950464" y="666750"/>
                </a:lnTo>
                <a:close/>
              </a:path>
              <a:path w="2963545" h="1346200">
                <a:moveTo>
                  <a:pt x="58038" y="673100"/>
                </a:moveTo>
                <a:lnTo>
                  <a:pt x="51688" y="679450"/>
                </a:lnTo>
                <a:lnTo>
                  <a:pt x="58038" y="679450"/>
                </a:lnTo>
                <a:lnTo>
                  <a:pt x="58038" y="673100"/>
                </a:lnTo>
                <a:close/>
              </a:path>
              <a:path w="2963545" h="1346200">
                <a:moveTo>
                  <a:pt x="2963164" y="666750"/>
                </a:moveTo>
                <a:lnTo>
                  <a:pt x="2956814" y="666750"/>
                </a:lnTo>
                <a:lnTo>
                  <a:pt x="2950464" y="673100"/>
                </a:lnTo>
                <a:lnTo>
                  <a:pt x="58038" y="673100"/>
                </a:lnTo>
                <a:lnTo>
                  <a:pt x="58038" y="679450"/>
                </a:lnTo>
                <a:lnTo>
                  <a:pt x="2963164" y="679450"/>
                </a:lnTo>
                <a:lnTo>
                  <a:pt x="2963164" y="666750"/>
                </a:lnTo>
                <a:close/>
              </a:path>
              <a:path w="2963545" h="1346200">
                <a:moveTo>
                  <a:pt x="2963164" y="0"/>
                </a:moveTo>
                <a:lnTo>
                  <a:pt x="2950464" y="0"/>
                </a:lnTo>
                <a:lnTo>
                  <a:pt x="2950464" y="673100"/>
                </a:lnTo>
                <a:lnTo>
                  <a:pt x="2956814" y="666750"/>
                </a:lnTo>
                <a:lnTo>
                  <a:pt x="2963164" y="666750"/>
                </a:lnTo>
                <a:lnTo>
                  <a:pt x="29631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2235" y="1943100"/>
            <a:ext cx="2144395" cy="1346200"/>
          </a:xfrm>
          <a:custGeom>
            <a:avLst/>
            <a:gdLst/>
            <a:ahLst/>
            <a:cxnLst/>
            <a:rect l="l" t="t" r="r" b="b"/>
            <a:pathLst>
              <a:path w="2144395" h="1346200">
                <a:moveTo>
                  <a:pt x="7112" y="1250188"/>
                </a:moveTo>
                <a:lnTo>
                  <a:pt x="1015" y="1253744"/>
                </a:lnTo>
                <a:lnTo>
                  <a:pt x="0" y="1257553"/>
                </a:lnTo>
                <a:lnTo>
                  <a:pt x="51688" y="1346200"/>
                </a:lnTo>
                <a:lnTo>
                  <a:pt x="59020" y="1333627"/>
                </a:lnTo>
                <a:lnTo>
                  <a:pt x="45338" y="1333627"/>
                </a:lnTo>
                <a:lnTo>
                  <a:pt x="45338" y="1310204"/>
                </a:lnTo>
                <a:lnTo>
                  <a:pt x="10922" y="1251203"/>
                </a:lnTo>
                <a:lnTo>
                  <a:pt x="7112" y="1250188"/>
                </a:lnTo>
                <a:close/>
              </a:path>
              <a:path w="2144395" h="1346200">
                <a:moveTo>
                  <a:pt x="45338" y="1310204"/>
                </a:moveTo>
                <a:lnTo>
                  <a:pt x="45338" y="1333627"/>
                </a:lnTo>
                <a:lnTo>
                  <a:pt x="58038" y="1333627"/>
                </a:lnTo>
                <a:lnTo>
                  <a:pt x="58038" y="1330452"/>
                </a:lnTo>
                <a:lnTo>
                  <a:pt x="46227" y="1330452"/>
                </a:lnTo>
                <a:lnTo>
                  <a:pt x="51688" y="1321090"/>
                </a:lnTo>
                <a:lnTo>
                  <a:pt x="45338" y="1310204"/>
                </a:lnTo>
                <a:close/>
              </a:path>
              <a:path w="2144395" h="1346200">
                <a:moveTo>
                  <a:pt x="96265" y="1250188"/>
                </a:moveTo>
                <a:lnTo>
                  <a:pt x="92455" y="1251203"/>
                </a:lnTo>
                <a:lnTo>
                  <a:pt x="58038" y="1310204"/>
                </a:lnTo>
                <a:lnTo>
                  <a:pt x="58038" y="1333627"/>
                </a:lnTo>
                <a:lnTo>
                  <a:pt x="59020" y="1333627"/>
                </a:lnTo>
                <a:lnTo>
                  <a:pt x="103377" y="1257553"/>
                </a:lnTo>
                <a:lnTo>
                  <a:pt x="102362" y="1253744"/>
                </a:lnTo>
                <a:lnTo>
                  <a:pt x="96265" y="1250188"/>
                </a:lnTo>
                <a:close/>
              </a:path>
              <a:path w="2144395" h="1346200">
                <a:moveTo>
                  <a:pt x="51688" y="1321090"/>
                </a:moveTo>
                <a:lnTo>
                  <a:pt x="46227" y="1330452"/>
                </a:lnTo>
                <a:lnTo>
                  <a:pt x="57150" y="1330452"/>
                </a:lnTo>
                <a:lnTo>
                  <a:pt x="51688" y="1321090"/>
                </a:lnTo>
                <a:close/>
              </a:path>
              <a:path w="2144395" h="1346200">
                <a:moveTo>
                  <a:pt x="58038" y="1310204"/>
                </a:moveTo>
                <a:lnTo>
                  <a:pt x="51688" y="1321090"/>
                </a:lnTo>
                <a:lnTo>
                  <a:pt x="57150" y="1330452"/>
                </a:lnTo>
                <a:lnTo>
                  <a:pt x="58038" y="1330452"/>
                </a:lnTo>
                <a:lnTo>
                  <a:pt x="58038" y="1310204"/>
                </a:lnTo>
                <a:close/>
              </a:path>
              <a:path w="2144395" h="1346200">
                <a:moveTo>
                  <a:pt x="2131314" y="666750"/>
                </a:moveTo>
                <a:lnTo>
                  <a:pt x="45338" y="666750"/>
                </a:lnTo>
                <a:lnTo>
                  <a:pt x="45338" y="1310204"/>
                </a:lnTo>
                <a:lnTo>
                  <a:pt x="51688" y="1321090"/>
                </a:lnTo>
                <a:lnTo>
                  <a:pt x="58038" y="1310204"/>
                </a:lnTo>
                <a:lnTo>
                  <a:pt x="58038" y="679450"/>
                </a:lnTo>
                <a:lnTo>
                  <a:pt x="51688" y="679450"/>
                </a:lnTo>
                <a:lnTo>
                  <a:pt x="58038" y="673100"/>
                </a:lnTo>
                <a:lnTo>
                  <a:pt x="2131314" y="673100"/>
                </a:lnTo>
                <a:lnTo>
                  <a:pt x="2131314" y="666750"/>
                </a:lnTo>
                <a:close/>
              </a:path>
              <a:path w="2144395" h="1346200">
                <a:moveTo>
                  <a:pt x="58038" y="673100"/>
                </a:moveTo>
                <a:lnTo>
                  <a:pt x="51688" y="679450"/>
                </a:lnTo>
                <a:lnTo>
                  <a:pt x="58038" y="679450"/>
                </a:lnTo>
                <a:lnTo>
                  <a:pt x="58038" y="673100"/>
                </a:lnTo>
                <a:close/>
              </a:path>
              <a:path w="2144395" h="1346200">
                <a:moveTo>
                  <a:pt x="2144014" y="666750"/>
                </a:moveTo>
                <a:lnTo>
                  <a:pt x="2137664" y="666750"/>
                </a:lnTo>
                <a:lnTo>
                  <a:pt x="2131314" y="673100"/>
                </a:lnTo>
                <a:lnTo>
                  <a:pt x="58038" y="673100"/>
                </a:lnTo>
                <a:lnTo>
                  <a:pt x="58038" y="679450"/>
                </a:lnTo>
                <a:lnTo>
                  <a:pt x="2144014" y="679450"/>
                </a:lnTo>
                <a:lnTo>
                  <a:pt x="2144014" y="666750"/>
                </a:lnTo>
                <a:close/>
              </a:path>
              <a:path w="2144395" h="1346200">
                <a:moveTo>
                  <a:pt x="2144014" y="0"/>
                </a:moveTo>
                <a:lnTo>
                  <a:pt x="2131314" y="0"/>
                </a:lnTo>
                <a:lnTo>
                  <a:pt x="2131314" y="673100"/>
                </a:lnTo>
                <a:lnTo>
                  <a:pt x="2137664" y="666750"/>
                </a:lnTo>
                <a:lnTo>
                  <a:pt x="2144014" y="666750"/>
                </a:lnTo>
                <a:lnTo>
                  <a:pt x="21440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43550" y="1943100"/>
            <a:ext cx="2371090" cy="1358900"/>
          </a:xfrm>
          <a:custGeom>
            <a:avLst/>
            <a:gdLst/>
            <a:ahLst/>
            <a:cxnLst/>
            <a:rect l="l" t="t" r="r" b="b"/>
            <a:pathLst>
              <a:path w="2371090" h="1358900">
                <a:moveTo>
                  <a:pt x="2274697" y="1262888"/>
                </a:moveTo>
                <a:lnTo>
                  <a:pt x="2268601" y="1266444"/>
                </a:lnTo>
                <a:lnTo>
                  <a:pt x="2267584" y="1270253"/>
                </a:lnTo>
                <a:lnTo>
                  <a:pt x="2319274" y="1358900"/>
                </a:lnTo>
                <a:lnTo>
                  <a:pt x="2326623" y="1346327"/>
                </a:lnTo>
                <a:lnTo>
                  <a:pt x="2312924" y="1346327"/>
                </a:lnTo>
                <a:lnTo>
                  <a:pt x="2312924" y="1322686"/>
                </a:lnTo>
                <a:lnTo>
                  <a:pt x="2278633" y="1263903"/>
                </a:lnTo>
                <a:lnTo>
                  <a:pt x="2274697" y="1262888"/>
                </a:lnTo>
                <a:close/>
              </a:path>
              <a:path w="2371090" h="1358900">
                <a:moveTo>
                  <a:pt x="2312924" y="1322686"/>
                </a:moveTo>
                <a:lnTo>
                  <a:pt x="2312924" y="1346327"/>
                </a:lnTo>
                <a:lnTo>
                  <a:pt x="2325624" y="1346327"/>
                </a:lnTo>
                <a:lnTo>
                  <a:pt x="2325624" y="1343152"/>
                </a:lnTo>
                <a:lnTo>
                  <a:pt x="2313813" y="1343152"/>
                </a:lnTo>
                <a:lnTo>
                  <a:pt x="2319337" y="1333681"/>
                </a:lnTo>
                <a:lnTo>
                  <a:pt x="2312924" y="1322686"/>
                </a:lnTo>
                <a:close/>
              </a:path>
              <a:path w="2371090" h="1358900">
                <a:moveTo>
                  <a:pt x="2363978" y="1262888"/>
                </a:moveTo>
                <a:lnTo>
                  <a:pt x="2360041" y="1263903"/>
                </a:lnTo>
                <a:lnTo>
                  <a:pt x="2325751" y="1322686"/>
                </a:lnTo>
                <a:lnTo>
                  <a:pt x="2325624" y="1346327"/>
                </a:lnTo>
                <a:lnTo>
                  <a:pt x="2326623" y="1346327"/>
                </a:lnTo>
                <a:lnTo>
                  <a:pt x="2371090" y="1270253"/>
                </a:lnTo>
                <a:lnTo>
                  <a:pt x="2370074" y="1266444"/>
                </a:lnTo>
                <a:lnTo>
                  <a:pt x="2363978" y="1262888"/>
                </a:lnTo>
                <a:close/>
              </a:path>
              <a:path w="2371090" h="1358900">
                <a:moveTo>
                  <a:pt x="2319337" y="1333681"/>
                </a:moveTo>
                <a:lnTo>
                  <a:pt x="2313813" y="1343152"/>
                </a:lnTo>
                <a:lnTo>
                  <a:pt x="2324861" y="1343152"/>
                </a:lnTo>
                <a:lnTo>
                  <a:pt x="2319337" y="1333681"/>
                </a:lnTo>
                <a:close/>
              </a:path>
              <a:path w="2371090" h="1358900">
                <a:moveTo>
                  <a:pt x="2325624" y="1322904"/>
                </a:moveTo>
                <a:lnTo>
                  <a:pt x="2319337" y="1333681"/>
                </a:lnTo>
                <a:lnTo>
                  <a:pt x="2324861" y="1343152"/>
                </a:lnTo>
                <a:lnTo>
                  <a:pt x="2325624" y="1343152"/>
                </a:lnTo>
                <a:lnTo>
                  <a:pt x="2325624" y="1322904"/>
                </a:lnTo>
                <a:close/>
              </a:path>
              <a:path w="2371090" h="1358900">
                <a:moveTo>
                  <a:pt x="2312924" y="679450"/>
                </a:moveTo>
                <a:lnTo>
                  <a:pt x="2313051" y="1322904"/>
                </a:lnTo>
                <a:lnTo>
                  <a:pt x="2319337" y="1333681"/>
                </a:lnTo>
                <a:lnTo>
                  <a:pt x="2325624" y="1322904"/>
                </a:lnTo>
                <a:lnTo>
                  <a:pt x="2325624" y="685800"/>
                </a:lnTo>
                <a:lnTo>
                  <a:pt x="2319274" y="685800"/>
                </a:lnTo>
                <a:lnTo>
                  <a:pt x="2312924" y="679450"/>
                </a:lnTo>
                <a:close/>
              </a:path>
              <a:path w="2371090" h="1358900">
                <a:moveTo>
                  <a:pt x="12700" y="0"/>
                </a:moveTo>
                <a:lnTo>
                  <a:pt x="0" y="0"/>
                </a:lnTo>
                <a:lnTo>
                  <a:pt x="0" y="685800"/>
                </a:lnTo>
                <a:lnTo>
                  <a:pt x="2312924" y="685800"/>
                </a:lnTo>
                <a:lnTo>
                  <a:pt x="2312924" y="679450"/>
                </a:lnTo>
                <a:lnTo>
                  <a:pt x="12700" y="679450"/>
                </a:lnTo>
                <a:lnTo>
                  <a:pt x="6350" y="673100"/>
                </a:lnTo>
                <a:lnTo>
                  <a:pt x="12700" y="673100"/>
                </a:lnTo>
                <a:lnTo>
                  <a:pt x="12700" y="0"/>
                </a:lnTo>
                <a:close/>
              </a:path>
              <a:path w="2371090" h="1358900">
                <a:moveTo>
                  <a:pt x="2325624" y="673100"/>
                </a:moveTo>
                <a:lnTo>
                  <a:pt x="12700" y="673100"/>
                </a:lnTo>
                <a:lnTo>
                  <a:pt x="12700" y="679450"/>
                </a:lnTo>
                <a:lnTo>
                  <a:pt x="2312924" y="679450"/>
                </a:lnTo>
                <a:lnTo>
                  <a:pt x="2319274" y="685800"/>
                </a:lnTo>
                <a:lnTo>
                  <a:pt x="2325624" y="685800"/>
                </a:lnTo>
                <a:lnTo>
                  <a:pt x="2325624" y="673100"/>
                </a:lnTo>
                <a:close/>
              </a:path>
              <a:path w="2371090" h="1358900">
                <a:moveTo>
                  <a:pt x="12700" y="673100"/>
                </a:moveTo>
                <a:lnTo>
                  <a:pt x="6350" y="673100"/>
                </a:lnTo>
                <a:lnTo>
                  <a:pt x="12700" y="679450"/>
                </a:lnTo>
                <a:lnTo>
                  <a:pt x="12700" y="673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3550" y="1943100"/>
            <a:ext cx="1439545" cy="1358900"/>
          </a:xfrm>
          <a:custGeom>
            <a:avLst/>
            <a:gdLst/>
            <a:ahLst/>
            <a:cxnLst/>
            <a:rect l="l" t="t" r="r" b="b"/>
            <a:pathLst>
              <a:path w="1439545" h="1358900">
                <a:moveTo>
                  <a:pt x="1342898" y="1262888"/>
                </a:moveTo>
                <a:lnTo>
                  <a:pt x="1336802" y="1266444"/>
                </a:lnTo>
                <a:lnTo>
                  <a:pt x="1335785" y="1270253"/>
                </a:lnTo>
                <a:lnTo>
                  <a:pt x="1387475" y="1358900"/>
                </a:lnTo>
                <a:lnTo>
                  <a:pt x="1394806" y="1346327"/>
                </a:lnTo>
                <a:lnTo>
                  <a:pt x="1381125" y="1346327"/>
                </a:lnTo>
                <a:lnTo>
                  <a:pt x="1381125" y="1322904"/>
                </a:lnTo>
                <a:lnTo>
                  <a:pt x="1346707" y="1263903"/>
                </a:lnTo>
                <a:lnTo>
                  <a:pt x="1342898" y="1262888"/>
                </a:lnTo>
                <a:close/>
              </a:path>
              <a:path w="1439545" h="1358900">
                <a:moveTo>
                  <a:pt x="1381125" y="1322904"/>
                </a:moveTo>
                <a:lnTo>
                  <a:pt x="1381125" y="1346327"/>
                </a:lnTo>
                <a:lnTo>
                  <a:pt x="1393825" y="1346327"/>
                </a:lnTo>
                <a:lnTo>
                  <a:pt x="1393825" y="1343152"/>
                </a:lnTo>
                <a:lnTo>
                  <a:pt x="1382014" y="1343152"/>
                </a:lnTo>
                <a:lnTo>
                  <a:pt x="1387475" y="1333790"/>
                </a:lnTo>
                <a:lnTo>
                  <a:pt x="1381125" y="1322904"/>
                </a:lnTo>
                <a:close/>
              </a:path>
              <a:path w="1439545" h="1358900">
                <a:moveTo>
                  <a:pt x="1432052" y="1262888"/>
                </a:moveTo>
                <a:lnTo>
                  <a:pt x="1428242" y="1263903"/>
                </a:lnTo>
                <a:lnTo>
                  <a:pt x="1393825" y="1322904"/>
                </a:lnTo>
                <a:lnTo>
                  <a:pt x="1393825" y="1346327"/>
                </a:lnTo>
                <a:lnTo>
                  <a:pt x="1394806" y="1346327"/>
                </a:lnTo>
                <a:lnTo>
                  <a:pt x="1439164" y="1270253"/>
                </a:lnTo>
                <a:lnTo>
                  <a:pt x="1438148" y="1266444"/>
                </a:lnTo>
                <a:lnTo>
                  <a:pt x="1432052" y="1262888"/>
                </a:lnTo>
                <a:close/>
              </a:path>
              <a:path w="1439545" h="1358900">
                <a:moveTo>
                  <a:pt x="1387475" y="1333790"/>
                </a:moveTo>
                <a:lnTo>
                  <a:pt x="1382014" y="1343152"/>
                </a:lnTo>
                <a:lnTo>
                  <a:pt x="1392935" y="1343152"/>
                </a:lnTo>
                <a:lnTo>
                  <a:pt x="1387475" y="1333790"/>
                </a:lnTo>
                <a:close/>
              </a:path>
              <a:path w="1439545" h="1358900">
                <a:moveTo>
                  <a:pt x="1393825" y="1322904"/>
                </a:moveTo>
                <a:lnTo>
                  <a:pt x="1387475" y="1333790"/>
                </a:lnTo>
                <a:lnTo>
                  <a:pt x="1392935" y="1343152"/>
                </a:lnTo>
                <a:lnTo>
                  <a:pt x="1393825" y="1343152"/>
                </a:lnTo>
                <a:lnTo>
                  <a:pt x="1393825" y="1322904"/>
                </a:lnTo>
                <a:close/>
              </a:path>
              <a:path w="1439545" h="1358900">
                <a:moveTo>
                  <a:pt x="1381125" y="679450"/>
                </a:moveTo>
                <a:lnTo>
                  <a:pt x="1381125" y="1322904"/>
                </a:lnTo>
                <a:lnTo>
                  <a:pt x="1387475" y="1333790"/>
                </a:lnTo>
                <a:lnTo>
                  <a:pt x="1393825" y="1322904"/>
                </a:lnTo>
                <a:lnTo>
                  <a:pt x="1393825" y="685800"/>
                </a:lnTo>
                <a:lnTo>
                  <a:pt x="1387475" y="685800"/>
                </a:lnTo>
                <a:lnTo>
                  <a:pt x="1381125" y="679450"/>
                </a:lnTo>
                <a:close/>
              </a:path>
              <a:path w="1439545" h="1358900">
                <a:moveTo>
                  <a:pt x="12700" y="0"/>
                </a:moveTo>
                <a:lnTo>
                  <a:pt x="0" y="0"/>
                </a:lnTo>
                <a:lnTo>
                  <a:pt x="0" y="685800"/>
                </a:lnTo>
                <a:lnTo>
                  <a:pt x="1381125" y="685800"/>
                </a:lnTo>
                <a:lnTo>
                  <a:pt x="1381125" y="679450"/>
                </a:lnTo>
                <a:lnTo>
                  <a:pt x="12700" y="679450"/>
                </a:lnTo>
                <a:lnTo>
                  <a:pt x="6350" y="673100"/>
                </a:lnTo>
                <a:lnTo>
                  <a:pt x="12700" y="673100"/>
                </a:lnTo>
                <a:lnTo>
                  <a:pt x="12700" y="0"/>
                </a:lnTo>
                <a:close/>
              </a:path>
              <a:path w="1439545" h="1358900">
                <a:moveTo>
                  <a:pt x="1393825" y="673100"/>
                </a:moveTo>
                <a:lnTo>
                  <a:pt x="12700" y="673100"/>
                </a:lnTo>
                <a:lnTo>
                  <a:pt x="12700" y="679450"/>
                </a:lnTo>
                <a:lnTo>
                  <a:pt x="1381125" y="679450"/>
                </a:lnTo>
                <a:lnTo>
                  <a:pt x="1387475" y="685800"/>
                </a:lnTo>
                <a:lnTo>
                  <a:pt x="1393825" y="685800"/>
                </a:lnTo>
                <a:lnTo>
                  <a:pt x="1393825" y="673100"/>
                </a:lnTo>
                <a:close/>
              </a:path>
              <a:path w="1439545" h="1358900">
                <a:moveTo>
                  <a:pt x="12700" y="673100"/>
                </a:moveTo>
                <a:lnTo>
                  <a:pt x="6350" y="673100"/>
                </a:lnTo>
                <a:lnTo>
                  <a:pt x="12700" y="679450"/>
                </a:lnTo>
                <a:lnTo>
                  <a:pt x="12700" y="673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45685" y="1943100"/>
            <a:ext cx="1210945" cy="1358900"/>
          </a:xfrm>
          <a:custGeom>
            <a:avLst/>
            <a:gdLst/>
            <a:ahLst/>
            <a:cxnLst/>
            <a:rect l="l" t="t" r="r" b="b"/>
            <a:pathLst>
              <a:path w="1210945" h="1358900">
                <a:moveTo>
                  <a:pt x="7112" y="1262888"/>
                </a:moveTo>
                <a:lnTo>
                  <a:pt x="1015" y="1266444"/>
                </a:lnTo>
                <a:lnTo>
                  <a:pt x="0" y="1270253"/>
                </a:lnTo>
                <a:lnTo>
                  <a:pt x="51688" y="1358900"/>
                </a:lnTo>
                <a:lnTo>
                  <a:pt x="59020" y="1346327"/>
                </a:lnTo>
                <a:lnTo>
                  <a:pt x="45338" y="1346327"/>
                </a:lnTo>
                <a:lnTo>
                  <a:pt x="45338" y="1322904"/>
                </a:lnTo>
                <a:lnTo>
                  <a:pt x="10922" y="1263903"/>
                </a:lnTo>
                <a:lnTo>
                  <a:pt x="7112" y="1262888"/>
                </a:lnTo>
                <a:close/>
              </a:path>
              <a:path w="1210945" h="1358900">
                <a:moveTo>
                  <a:pt x="45338" y="1322904"/>
                </a:moveTo>
                <a:lnTo>
                  <a:pt x="45338" y="1346327"/>
                </a:lnTo>
                <a:lnTo>
                  <a:pt x="58038" y="1346327"/>
                </a:lnTo>
                <a:lnTo>
                  <a:pt x="58038" y="1343152"/>
                </a:lnTo>
                <a:lnTo>
                  <a:pt x="46227" y="1343152"/>
                </a:lnTo>
                <a:lnTo>
                  <a:pt x="51688" y="1333790"/>
                </a:lnTo>
                <a:lnTo>
                  <a:pt x="45338" y="1322904"/>
                </a:lnTo>
                <a:close/>
              </a:path>
              <a:path w="1210945" h="1358900">
                <a:moveTo>
                  <a:pt x="96265" y="1262888"/>
                </a:moveTo>
                <a:lnTo>
                  <a:pt x="92455" y="1263903"/>
                </a:lnTo>
                <a:lnTo>
                  <a:pt x="58038" y="1322904"/>
                </a:lnTo>
                <a:lnTo>
                  <a:pt x="58038" y="1346327"/>
                </a:lnTo>
                <a:lnTo>
                  <a:pt x="59020" y="1346327"/>
                </a:lnTo>
                <a:lnTo>
                  <a:pt x="103377" y="1270253"/>
                </a:lnTo>
                <a:lnTo>
                  <a:pt x="102362" y="1266444"/>
                </a:lnTo>
                <a:lnTo>
                  <a:pt x="96265" y="1262888"/>
                </a:lnTo>
                <a:close/>
              </a:path>
              <a:path w="1210945" h="1358900">
                <a:moveTo>
                  <a:pt x="51688" y="1333790"/>
                </a:moveTo>
                <a:lnTo>
                  <a:pt x="46227" y="1343152"/>
                </a:lnTo>
                <a:lnTo>
                  <a:pt x="57150" y="1343152"/>
                </a:lnTo>
                <a:lnTo>
                  <a:pt x="51688" y="1333790"/>
                </a:lnTo>
                <a:close/>
              </a:path>
              <a:path w="1210945" h="1358900">
                <a:moveTo>
                  <a:pt x="58038" y="1322904"/>
                </a:moveTo>
                <a:lnTo>
                  <a:pt x="51688" y="1333790"/>
                </a:lnTo>
                <a:lnTo>
                  <a:pt x="57150" y="1343152"/>
                </a:lnTo>
                <a:lnTo>
                  <a:pt x="58038" y="1343152"/>
                </a:lnTo>
                <a:lnTo>
                  <a:pt x="58038" y="1322904"/>
                </a:lnTo>
                <a:close/>
              </a:path>
              <a:path w="1210945" h="1358900">
                <a:moveTo>
                  <a:pt x="1197864" y="673100"/>
                </a:moveTo>
                <a:lnTo>
                  <a:pt x="45338" y="673100"/>
                </a:lnTo>
                <a:lnTo>
                  <a:pt x="45338" y="1322904"/>
                </a:lnTo>
                <a:lnTo>
                  <a:pt x="51688" y="1333790"/>
                </a:lnTo>
                <a:lnTo>
                  <a:pt x="58038" y="1322904"/>
                </a:lnTo>
                <a:lnTo>
                  <a:pt x="58038" y="685800"/>
                </a:lnTo>
                <a:lnTo>
                  <a:pt x="51688" y="685800"/>
                </a:lnTo>
                <a:lnTo>
                  <a:pt x="58038" y="679450"/>
                </a:lnTo>
                <a:lnTo>
                  <a:pt x="1197864" y="679450"/>
                </a:lnTo>
                <a:lnTo>
                  <a:pt x="1197864" y="673100"/>
                </a:lnTo>
                <a:close/>
              </a:path>
              <a:path w="1210945" h="1358900">
                <a:moveTo>
                  <a:pt x="58038" y="679450"/>
                </a:moveTo>
                <a:lnTo>
                  <a:pt x="51688" y="685800"/>
                </a:lnTo>
                <a:lnTo>
                  <a:pt x="58038" y="685800"/>
                </a:lnTo>
                <a:lnTo>
                  <a:pt x="58038" y="679450"/>
                </a:lnTo>
                <a:close/>
              </a:path>
              <a:path w="1210945" h="1358900">
                <a:moveTo>
                  <a:pt x="1210564" y="673100"/>
                </a:moveTo>
                <a:lnTo>
                  <a:pt x="1204214" y="673100"/>
                </a:lnTo>
                <a:lnTo>
                  <a:pt x="1197864" y="679450"/>
                </a:lnTo>
                <a:lnTo>
                  <a:pt x="58038" y="679450"/>
                </a:lnTo>
                <a:lnTo>
                  <a:pt x="58038" y="685800"/>
                </a:lnTo>
                <a:lnTo>
                  <a:pt x="1210564" y="685800"/>
                </a:lnTo>
                <a:lnTo>
                  <a:pt x="1210564" y="673100"/>
                </a:lnTo>
                <a:close/>
              </a:path>
              <a:path w="1210945" h="1358900">
                <a:moveTo>
                  <a:pt x="1210564" y="0"/>
                </a:moveTo>
                <a:lnTo>
                  <a:pt x="1197864" y="0"/>
                </a:lnTo>
                <a:lnTo>
                  <a:pt x="1197864" y="679450"/>
                </a:lnTo>
                <a:lnTo>
                  <a:pt x="1204214" y="673100"/>
                </a:lnTo>
                <a:lnTo>
                  <a:pt x="1210564" y="673100"/>
                </a:lnTo>
                <a:lnTo>
                  <a:pt x="12105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45734" y="1943100"/>
            <a:ext cx="310515" cy="1358900"/>
          </a:xfrm>
          <a:custGeom>
            <a:avLst/>
            <a:gdLst/>
            <a:ahLst/>
            <a:cxnLst/>
            <a:rect l="l" t="t" r="r" b="b"/>
            <a:pathLst>
              <a:path w="310514" h="1358900">
                <a:moveTo>
                  <a:pt x="7112" y="1262888"/>
                </a:moveTo>
                <a:lnTo>
                  <a:pt x="1015" y="1266444"/>
                </a:lnTo>
                <a:lnTo>
                  <a:pt x="0" y="1270253"/>
                </a:lnTo>
                <a:lnTo>
                  <a:pt x="51688" y="1358900"/>
                </a:lnTo>
                <a:lnTo>
                  <a:pt x="59038" y="1346327"/>
                </a:lnTo>
                <a:lnTo>
                  <a:pt x="45465" y="1346327"/>
                </a:lnTo>
                <a:lnTo>
                  <a:pt x="45465" y="1322904"/>
                </a:lnTo>
                <a:lnTo>
                  <a:pt x="11049" y="1263903"/>
                </a:lnTo>
                <a:lnTo>
                  <a:pt x="7112" y="1262888"/>
                </a:lnTo>
                <a:close/>
              </a:path>
              <a:path w="310514" h="1358900">
                <a:moveTo>
                  <a:pt x="45465" y="1322904"/>
                </a:moveTo>
                <a:lnTo>
                  <a:pt x="45465" y="1346327"/>
                </a:lnTo>
                <a:lnTo>
                  <a:pt x="58038" y="1346327"/>
                </a:lnTo>
                <a:lnTo>
                  <a:pt x="58038" y="1343152"/>
                </a:lnTo>
                <a:lnTo>
                  <a:pt x="46227" y="1343152"/>
                </a:lnTo>
                <a:lnTo>
                  <a:pt x="51752" y="1333681"/>
                </a:lnTo>
                <a:lnTo>
                  <a:pt x="45465" y="1322904"/>
                </a:lnTo>
                <a:close/>
              </a:path>
              <a:path w="310514" h="1358900">
                <a:moveTo>
                  <a:pt x="96392" y="1262888"/>
                </a:moveTo>
                <a:lnTo>
                  <a:pt x="92455" y="1263903"/>
                </a:lnTo>
                <a:lnTo>
                  <a:pt x="58038" y="1322904"/>
                </a:lnTo>
                <a:lnTo>
                  <a:pt x="58038" y="1346327"/>
                </a:lnTo>
                <a:lnTo>
                  <a:pt x="59038" y="1346327"/>
                </a:lnTo>
                <a:lnTo>
                  <a:pt x="103504" y="1270253"/>
                </a:lnTo>
                <a:lnTo>
                  <a:pt x="102488" y="1266444"/>
                </a:lnTo>
                <a:lnTo>
                  <a:pt x="96392" y="1262888"/>
                </a:lnTo>
                <a:close/>
              </a:path>
              <a:path w="310514" h="1358900">
                <a:moveTo>
                  <a:pt x="51752" y="1333681"/>
                </a:moveTo>
                <a:lnTo>
                  <a:pt x="46227" y="1343152"/>
                </a:lnTo>
                <a:lnTo>
                  <a:pt x="57276" y="1343152"/>
                </a:lnTo>
                <a:lnTo>
                  <a:pt x="51752" y="1333681"/>
                </a:lnTo>
                <a:close/>
              </a:path>
              <a:path w="310514" h="1358900">
                <a:moveTo>
                  <a:pt x="58038" y="1322904"/>
                </a:moveTo>
                <a:lnTo>
                  <a:pt x="51752" y="1333681"/>
                </a:lnTo>
                <a:lnTo>
                  <a:pt x="57276" y="1343152"/>
                </a:lnTo>
                <a:lnTo>
                  <a:pt x="58038" y="1343152"/>
                </a:lnTo>
                <a:lnTo>
                  <a:pt x="58038" y="1322904"/>
                </a:lnTo>
                <a:close/>
              </a:path>
              <a:path w="310514" h="1358900">
                <a:moveTo>
                  <a:pt x="297814" y="673100"/>
                </a:moveTo>
                <a:lnTo>
                  <a:pt x="45465" y="673100"/>
                </a:lnTo>
                <a:lnTo>
                  <a:pt x="45465" y="1322904"/>
                </a:lnTo>
                <a:lnTo>
                  <a:pt x="51752" y="1333681"/>
                </a:lnTo>
                <a:lnTo>
                  <a:pt x="58038" y="1322904"/>
                </a:lnTo>
                <a:lnTo>
                  <a:pt x="58038" y="685800"/>
                </a:lnTo>
                <a:lnTo>
                  <a:pt x="51688" y="685800"/>
                </a:lnTo>
                <a:lnTo>
                  <a:pt x="58038" y="679450"/>
                </a:lnTo>
                <a:lnTo>
                  <a:pt x="297814" y="679450"/>
                </a:lnTo>
                <a:lnTo>
                  <a:pt x="297814" y="673100"/>
                </a:lnTo>
                <a:close/>
              </a:path>
              <a:path w="310514" h="1358900">
                <a:moveTo>
                  <a:pt x="58038" y="679450"/>
                </a:moveTo>
                <a:lnTo>
                  <a:pt x="51688" y="685800"/>
                </a:lnTo>
                <a:lnTo>
                  <a:pt x="58038" y="685800"/>
                </a:lnTo>
                <a:lnTo>
                  <a:pt x="58038" y="679450"/>
                </a:lnTo>
                <a:close/>
              </a:path>
              <a:path w="310514" h="1358900">
                <a:moveTo>
                  <a:pt x="310514" y="673100"/>
                </a:moveTo>
                <a:lnTo>
                  <a:pt x="304164" y="673100"/>
                </a:lnTo>
                <a:lnTo>
                  <a:pt x="297814" y="679450"/>
                </a:lnTo>
                <a:lnTo>
                  <a:pt x="58038" y="679450"/>
                </a:lnTo>
                <a:lnTo>
                  <a:pt x="58038" y="685800"/>
                </a:lnTo>
                <a:lnTo>
                  <a:pt x="310514" y="685800"/>
                </a:lnTo>
                <a:lnTo>
                  <a:pt x="310514" y="673100"/>
                </a:lnTo>
                <a:close/>
              </a:path>
              <a:path w="310514" h="1358900">
                <a:moveTo>
                  <a:pt x="310514" y="0"/>
                </a:moveTo>
                <a:lnTo>
                  <a:pt x="297814" y="0"/>
                </a:lnTo>
                <a:lnTo>
                  <a:pt x="297814" y="679450"/>
                </a:lnTo>
                <a:lnTo>
                  <a:pt x="304164" y="673100"/>
                </a:lnTo>
                <a:lnTo>
                  <a:pt x="310514" y="673100"/>
                </a:lnTo>
                <a:lnTo>
                  <a:pt x="310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43550" y="1943100"/>
            <a:ext cx="3295015" cy="1358900"/>
          </a:xfrm>
          <a:custGeom>
            <a:avLst/>
            <a:gdLst/>
            <a:ahLst/>
            <a:cxnLst/>
            <a:rect l="l" t="t" r="r" b="b"/>
            <a:pathLst>
              <a:path w="3295015" h="1358900">
                <a:moveTo>
                  <a:pt x="3198622" y="1262888"/>
                </a:moveTo>
                <a:lnTo>
                  <a:pt x="3192526" y="1266444"/>
                </a:lnTo>
                <a:lnTo>
                  <a:pt x="3191509" y="1270253"/>
                </a:lnTo>
                <a:lnTo>
                  <a:pt x="3243199" y="1358900"/>
                </a:lnTo>
                <a:lnTo>
                  <a:pt x="3250548" y="1346327"/>
                </a:lnTo>
                <a:lnTo>
                  <a:pt x="3236849" y="1346327"/>
                </a:lnTo>
                <a:lnTo>
                  <a:pt x="3236849" y="1322686"/>
                </a:lnTo>
                <a:lnTo>
                  <a:pt x="3202558" y="1263903"/>
                </a:lnTo>
                <a:lnTo>
                  <a:pt x="3198622" y="1262888"/>
                </a:lnTo>
                <a:close/>
              </a:path>
              <a:path w="3295015" h="1358900">
                <a:moveTo>
                  <a:pt x="3236849" y="1322686"/>
                </a:moveTo>
                <a:lnTo>
                  <a:pt x="3236849" y="1346327"/>
                </a:lnTo>
                <a:lnTo>
                  <a:pt x="3249549" y="1346327"/>
                </a:lnTo>
                <a:lnTo>
                  <a:pt x="3249549" y="1343152"/>
                </a:lnTo>
                <a:lnTo>
                  <a:pt x="3237738" y="1343152"/>
                </a:lnTo>
                <a:lnTo>
                  <a:pt x="3243262" y="1333681"/>
                </a:lnTo>
                <a:lnTo>
                  <a:pt x="3236849" y="1322686"/>
                </a:lnTo>
                <a:close/>
              </a:path>
              <a:path w="3295015" h="1358900">
                <a:moveTo>
                  <a:pt x="3287903" y="1262888"/>
                </a:moveTo>
                <a:lnTo>
                  <a:pt x="3283966" y="1263903"/>
                </a:lnTo>
                <a:lnTo>
                  <a:pt x="3249676" y="1322686"/>
                </a:lnTo>
                <a:lnTo>
                  <a:pt x="3249549" y="1346327"/>
                </a:lnTo>
                <a:lnTo>
                  <a:pt x="3250548" y="1346327"/>
                </a:lnTo>
                <a:lnTo>
                  <a:pt x="3295015" y="1270253"/>
                </a:lnTo>
                <a:lnTo>
                  <a:pt x="3293999" y="1266444"/>
                </a:lnTo>
                <a:lnTo>
                  <a:pt x="3287903" y="1262888"/>
                </a:lnTo>
                <a:close/>
              </a:path>
              <a:path w="3295015" h="1358900">
                <a:moveTo>
                  <a:pt x="3243262" y="1333681"/>
                </a:moveTo>
                <a:lnTo>
                  <a:pt x="3237738" y="1343152"/>
                </a:lnTo>
                <a:lnTo>
                  <a:pt x="3248786" y="1343152"/>
                </a:lnTo>
                <a:lnTo>
                  <a:pt x="3243262" y="1333681"/>
                </a:lnTo>
                <a:close/>
              </a:path>
              <a:path w="3295015" h="1358900">
                <a:moveTo>
                  <a:pt x="3249549" y="1322904"/>
                </a:moveTo>
                <a:lnTo>
                  <a:pt x="3243262" y="1333681"/>
                </a:lnTo>
                <a:lnTo>
                  <a:pt x="3248786" y="1343152"/>
                </a:lnTo>
                <a:lnTo>
                  <a:pt x="3249549" y="1343152"/>
                </a:lnTo>
                <a:lnTo>
                  <a:pt x="3249549" y="1322904"/>
                </a:lnTo>
                <a:close/>
              </a:path>
              <a:path w="3295015" h="1358900">
                <a:moveTo>
                  <a:pt x="3236849" y="679450"/>
                </a:moveTo>
                <a:lnTo>
                  <a:pt x="3236976" y="1322904"/>
                </a:lnTo>
                <a:lnTo>
                  <a:pt x="3243262" y="1333681"/>
                </a:lnTo>
                <a:lnTo>
                  <a:pt x="3249549" y="1322904"/>
                </a:lnTo>
                <a:lnTo>
                  <a:pt x="3249549" y="685800"/>
                </a:lnTo>
                <a:lnTo>
                  <a:pt x="3243199" y="685800"/>
                </a:lnTo>
                <a:lnTo>
                  <a:pt x="3236849" y="679450"/>
                </a:lnTo>
                <a:close/>
              </a:path>
              <a:path w="3295015" h="1358900">
                <a:moveTo>
                  <a:pt x="12700" y="0"/>
                </a:moveTo>
                <a:lnTo>
                  <a:pt x="0" y="0"/>
                </a:lnTo>
                <a:lnTo>
                  <a:pt x="0" y="685800"/>
                </a:lnTo>
                <a:lnTo>
                  <a:pt x="3236849" y="685800"/>
                </a:lnTo>
                <a:lnTo>
                  <a:pt x="3236849" y="679450"/>
                </a:lnTo>
                <a:lnTo>
                  <a:pt x="12700" y="679450"/>
                </a:lnTo>
                <a:lnTo>
                  <a:pt x="6350" y="673100"/>
                </a:lnTo>
                <a:lnTo>
                  <a:pt x="12700" y="673100"/>
                </a:lnTo>
                <a:lnTo>
                  <a:pt x="12700" y="0"/>
                </a:lnTo>
                <a:close/>
              </a:path>
              <a:path w="3295015" h="1358900">
                <a:moveTo>
                  <a:pt x="3249549" y="673100"/>
                </a:moveTo>
                <a:lnTo>
                  <a:pt x="12700" y="673100"/>
                </a:lnTo>
                <a:lnTo>
                  <a:pt x="12700" y="679450"/>
                </a:lnTo>
                <a:lnTo>
                  <a:pt x="3236849" y="679450"/>
                </a:lnTo>
                <a:lnTo>
                  <a:pt x="3243199" y="685800"/>
                </a:lnTo>
                <a:lnTo>
                  <a:pt x="3249549" y="685800"/>
                </a:lnTo>
                <a:lnTo>
                  <a:pt x="3249549" y="673100"/>
                </a:lnTo>
                <a:close/>
              </a:path>
              <a:path w="3295015" h="1358900">
                <a:moveTo>
                  <a:pt x="12700" y="673100"/>
                </a:moveTo>
                <a:lnTo>
                  <a:pt x="6350" y="673100"/>
                </a:lnTo>
                <a:lnTo>
                  <a:pt x="12700" y="679450"/>
                </a:lnTo>
                <a:lnTo>
                  <a:pt x="12700" y="673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43550" y="1943100"/>
            <a:ext cx="4170045" cy="1346200"/>
          </a:xfrm>
          <a:custGeom>
            <a:avLst/>
            <a:gdLst/>
            <a:ahLst/>
            <a:cxnLst/>
            <a:rect l="l" t="t" r="r" b="b"/>
            <a:pathLst>
              <a:path w="4170045" h="1346200">
                <a:moveTo>
                  <a:pt x="4073398" y="1250188"/>
                </a:moveTo>
                <a:lnTo>
                  <a:pt x="4067302" y="1253744"/>
                </a:lnTo>
                <a:lnTo>
                  <a:pt x="4066285" y="1257553"/>
                </a:lnTo>
                <a:lnTo>
                  <a:pt x="4117975" y="1346200"/>
                </a:lnTo>
                <a:lnTo>
                  <a:pt x="4125306" y="1333627"/>
                </a:lnTo>
                <a:lnTo>
                  <a:pt x="4111625" y="1333627"/>
                </a:lnTo>
                <a:lnTo>
                  <a:pt x="4111625" y="1310204"/>
                </a:lnTo>
                <a:lnTo>
                  <a:pt x="4077207" y="1251203"/>
                </a:lnTo>
                <a:lnTo>
                  <a:pt x="4073398" y="1250188"/>
                </a:lnTo>
                <a:close/>
              </a:path>
              <a:path w="4170045" h="1346200">
                <a:moveTo>
                  <a:pt x="4111625" y="1310204"/>
                </a:moveTo>
                <a:lnTo>
                  <a:pt x="4111625" y="1333627"/>
                </a:lnTo>
                <a:lnTo>
                  <a:pt x="4124325" y="1333627"/>
                </a:lnTo>
                <a:lnTo>
                  <a:pt x="4124325" y="1330452"/>
                </a:lnTo>
                <a:lnTo>
                  <a:pt x="4112514" y="1330452"/>
                </a:lnTo>
                <a:lnTo>
                  <a:pt x="4117975" y="1321090"/>
                </a:lnTo>
                <a:lnTo>
                  <a:pt x="4111625" y="1310204"/>
                </a:lnTo>
                <a:close/>
              </a:path>
              <a:path w="4170045" h="1346200">
                <a:moveTo>
                  <a:pt x="4162552" y="1250188"/>
                </a:moveTo>
                <a:lnTo>
                  <a:pt x="4158742" y="1251203"/>
                </a:lnTo>
                <a:lnTo>
                  <a:pt x="4124325" y="1310204"/>
                </a:lnTo>
                <a:lnTo>
                  <a:pt x="4124325" y="1333627"/>
                </a:lnTo>
                <a:lnTo>
                  <a:pt x="4125306" y="1333627"/>
                </a:lnTo>
                <a:lnTo>
                  <a:pt x="4169664" y="1257553"/>
                </a:lnTo>
                <a:lnTo>
                  <a:pt x="4168648" y="1253744"/>
                </a:lnTo>
                <a:lnTo>
                  <a:pt x="4162552" y="1250188"/>
                </a:lnTo>
                <a:close/>
              </a:path>
              <a:path w="4170045" h="1346200">
                <a:moveTo>
                  <a:pt x="4117975" y="1321090"/>
                </a:moveTo>
                <a:lnTo>
                  <a:pt x="4112514" y="1330452"/>
                </a:lnTo>
                <a:lnTo>
                  <a:pt x="4123435" y="1330452"/>
                </a:lnTo>
                <a:lnTo>
                  <a:pt x="4117975" y="1321090"/>
                </a:lnTo>
                <a:close/>
              </a:path>
              <a:path w="4170045" h="1346200">
                <a:moveTo>
                  <a:pt x="4124325" y="1310204"/>
                </a:moveTo>
                <a:lnTo>
                  <a:pt x="4117975" y="1321090"/>
                </a:lnTo>
                <a:lnTo>
                  <a:pt x="4123435" y="1330452"/>
                </a:lnTo>
                <a:lnTo>
                  <a:pt x="4124325" y="1330452"/>
                </a:lnTo>
                <a:lnTo>
                  <a:pt x="4124325" y="1310204"/>
                </a:lnTo>
                <a:close/>
              </a:path>
              <a:path w="4170045" h="1346200">
                <a:moveTo>
                  <a:pt x="4111625" y="673100"/>
                </a:moveTo>
                <a:lnTo>
                  <a:pt x="4111625" y="1310204"/>
                </a:lnTo>
                <a:lnTo>
                  <a:pt x="4117975" y="1321090"/>
                </a:lnTo>
                <a:lnTo>
                  <a:pt x="4124325" y="1310204"/>
                </a:lnTo>
                <a:lnTo>
                  <a:pt x="4124325" y="679450"/>
                </a:lnTo>
                <a:lnTo>
                  <a:pt x="4117975" y="679450"/>
                </a:lnTo>
                <a:lnTo>
                  <a:pt x="4111625" y="673100"/>
                </a:lnTo>
                <a:close/>
              </a:path>
              <a:path w="4170045" h="1346200">
                <a:moveTo>
                  <a:pt x="12700" y="0"/>
                </a:moveTo>
                <a:lnTo>
                  <a:pt x="0" y="0"/>
                </a:lnTo>
                <a:lnTo>
                  <a:pt x="0" y="679450"/>
                </a:lnTo>
                <a:lnTo>
                  <a:pt x="4111625" y="679450"/>
                </a:lnTo>
                <a:lnTo>
                  <a:pt x="4111625" y="673100"/>
                </a:lnTo>
                <a:lnTo>
                  <a:pt x="12700" y="673100"/>
                </a:lnTo>
                <a:lnTo>
                  <a:pt x="6350" y="666750"/>
                </a:lnTo>
                <a:lnTo>
                  <a:pt x="12700" y="666750"/>
                </a:lnTo>
                <a:lnTo>
                  <a:pt x="12700" y="0"/>
                </a:lnTo>
                <a:close/>
              </a:path>
              <a:path w="4170045" h="1346200">
                <a:moveTo>
                  <a:pt x="4124325" y="666750"/>
                </a:moveTo>
                <a:lnTo>
                  <a:pt x="12700" y="666750"/>
                </a:lnTo>
                <a:lnTo>
                  <a:pt x="12700" y="673100"/>
                </a:lnTo>
                <a:lnTo>
                  <a:pt x="4111625" y="673100"/>
                </a:lnTo>
                <a:lnTo>
                  <a:pt x="4117975" y="679450"/>
                </a:lnTo>
                <a:lnTo>
                  <a:pt x="4124325" y="679450"/>
                </a:lnTo>
                <a:lnTo>
                  <a:pt x="4124325" y="666750"/>
                </a:lnTo>
                <a:close/>
              </a:path>
              <a:path w="4170045" h="1346200">
                <a:moveTo>
                  <a:pt x="12700" y="666750"/>
                </a:moveTo>
                <a:lnTo>
                  <a:pt x="6350" y="666750"/>
                </a:lnTo>
                <a:lnTo>
                  <a:pt x="12700" y="673100"/>
                </a:lnTo>
                <a:lnTo>
                  <a:pt x="12700" y="666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43550" y="1943100"/>
            <a:ext cx="570865" cy="1358900"/>
          </a:xfrm>
          <a:custGeom>
            <a:avLst/>
            <a:gdLst/>
            <a:ahLst/>
            <a:cxnLst/>
            <a:rect l="l" t="t" r="r" b="b"/>
            <a:pathLst>
              <a:path w="570864" h="1358900">
                <a:moveTo>
                  <a:pt x="474472" y="1262888"/>
                </a:moveTo>
                <a:lnTo>
                  <a:pt x="468375" y="1266444"/>
                </a:lnTo>
                <a:lnTo>
                  <a:pt x="467360" y="1270253"/>
                </a:lnTo>
                <a:lnTo>
                  <a:pt x="519049" y="1358900"/>
                </a:lnTo>
                <a:lnTo>
                  <a:pt x="526398" y="1346327"/>
                </a:lnTo>
                <a:lnTo>
                  <a:pt x="512699" y="1346327"/>
                </a:lnTo>
                <a:lnTo>
                  <a:pt x="512699" y="1322686"/>
                </a:lnTo>
                <a:lnTo>
                  <a:pt x="478409" y="1263903"/>
                </a:lnTo>
                <a:lnTo>
                  <a:pt x="474472" y="1262888"/>
                </a:lnTo>
                <a:close/>
              </a:path>
              <a:path w="570864" h="1358900">
                <a:moveTo>
                  <a:pt x="512699" y="1322686"/>
                </a:moveTo>
                <a:lnTo>
                  <a:pt x="512699" y="1346327"/>
                </a:lnTo>
                <a:lnTo>
                  <a:pt x="525399" y="1346327"/>
                </a:lnTo>
                <a:lnTo>
                  <a:pt x="525399" y="1343152"/>
                </a:lnTo>
                <a:lnTo>
                  <a:pt x="513588" y="1343152"/>
                </a:lnTo>
                <a:lnTo>
                  <a:pt x="519112" y="1333681"/>
                </a:lnTo>
                <a:lnTo>
                  <a:pt x="512699" y="1322686"/>
                </a:lnTo>
                <a:close/>
              </a:path>
              <a:path w="570864" h="1358900">
                <a:moveTo>
                  <a:pt x="563752" y="1262888"/>
                </a:moveTo>
                <a:lnTo>
                  <a:pt x="559815" y="1263903"/>
                </a:lnTo>
                <a:lnTo>
                  <a:pt x="525526" y="1322686"/>
                </a:lnTo>
                <a:lnTo>
                  <a:pt x="525399" y="1346327"/>
                </a:lnTo>
                <a:lnTo>
                  <a:pt x="526398" y="1346327"/>
                </a:lnTo>
                <a:lnTo>
                  <a:pt x="570864" y="1270253"/>
                </a:lnTo>
                <a:lnTo>
                  <a:pt x="569849" y="1266444"/>
                </a:lnTo>
                <a:lnTo>
                  <a:pt x="563752" y="1262888"/>
                </a:lnTo>
                <a:close/>
              </a:path>
              <a:path w="570864" h="1358900">
                <a:moveTo>
                  <a:pt x="519112" y="1333681"/>
                </a:moveTo>
                <a:lnTo>
                  <a:pt x="513588" y="1343152"/>
                </a:lnTo>
                <a:lnTo>
                  <a:pt x="524637" y="1343152"/>
                </a:lnTo>
                <a:lnTo>
                  <a:pt x="519112" y="1333681"/>
                </a:lnTo>
                <a:close/>
              </a:path>
              <a:path w="570864" h="1358900">
                <a:moveTo>
                  <a:pt x="525399" y="1322904"/>
                </a:moveTo>
                <a:lnTo>
                  <a:pt x="519112" y="1333681"/>
                </a:lnTo>
                <a:lnTo>
                  <a:pt x="524637" y="1343152"/>
                </a:lnTo>
                <a:lnTo>
                  <a:pt x="525399" y="1343152"/>
                </a:lnTo>
                <a:lnTo>
                  <a:pt x="525399" y="1322904"/>
                </a:lnTo>
                <a:close/>
              </a:path>
              <a:path w="570864" h="1358900">
                <a:moveTo>
                  <a:pt x="512699" y="679450"/>
                </a:moveTo>
                <a:lnTo>
                  <a:pt x="512825" y="1322904"/>
                </a:lnTo>
                <a:lnTo>
                  <a:pt x="519112" y="1333681"/>
                </a:lnTo>
                <a:lnTo>
                  <a:pt x="525399" y="1322904"/>
                </a:lnTo>
                <a:lnTo>
                  <a:pt x="525399" y="685800"/>
                </a:lnTo>
                <a:lnTo>
                  <a:pt x="519049" y="685800"/>
                </a:lnTo>
                <a:lnTo>
                  <a:pt x="512699" y="679450"/>
                </a:lnTo>
                <a:close/>
              </a:path>
              <a:path w="570864" h="1358900">
                <a:moveTo>
                  <a:pt x="12700" y="0"/>
                </a:moveTo>
                <a:lnTo>
                  <a:pt x="0" y="0"/>
                </a:lnTo>
                <a:lnTo>
                  <a:pt x="0" y="685800"/>
                </a:lnTo>
                <a:lnTo>
                  <a:pt x="512699" y="685800"/>
                </a:lnTo>
                <a:lnTo>
                  <a:pt x="512699" y="679450"/>
                </a:lnTo>
                <a:lnTo>
                  <a:pt x="12700" y="679450"/>
                </a:lnTo>
                <a:lnTo>
                  <a:pt x="6350" y="673100"/>
                </a:lnTo>
                <a:lnTo>
                  <a:pt x="12700" y="673100"/>
                </a:lnTo>
                <a:lnTo>
                  <a:pt x="12700" y="0"/>
                </a:lnTo>
                <a:close/>
              </a:path>
              <a:path w="570864" h="1358900">
                <a:moveTo>
                  <a:pt x="525399" y="673100"/>
                </a:moveTo>
                <a:lnTo>
                  <a:pt x="12700" y="673100"/>
                </a:lnTo>
                <a:lnTo>
                  <a:pt x="12700" y="679450"/>
                </a:lnTo>
                <a:lnTo>
                  <a:pt x="512699" y="679450"/>
                </a:lnTo>
                <a:lnTo>
                  <a:pt x="519049" y="685800"/>
                </a:lnTo>
                <a:lnTo>
                  <a:pt x="525399" y="685800"/>
                </a:lnTo>
                <a:lnTo>
                  <a:pt x="525399" y="673100"/>
                </a:lnTo>
                <a:close/>
              </a:path>
              <a:path w="570864" h="1358900">
                <a:moveTo>
                  <a:pt x="12700" y="673100"/>
                </a:moveTo>
                <a:lnTo>
                  <a:pt x="6350" y="673100"/>
                </a:lnTo>
                <a:lnTo>
                  <a:pt x="12700" y="679450"/>
                </a:lnTo>
                <a:lnTo>
                  <a:pt x="12700" y="673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56868" y="633221"/>
            <a:ext cx="2770505" cy="509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目前系统架构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440560"/>
            <a:ext cx="2385060" cy="3828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主数据管理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1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、客户冻结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2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、客户解冻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dirty="0" sz="2800" spc="-5">
                <a:latin typeface="Arial"/>
                <a:cs typeface="Arial"/>
              </a:rPr>
              <a:t>•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 Unicode MS"/>
                <a:cs typeface="Arial Unicode MS"/>
              </a:rPr>
              <a:t>信用额度相关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34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1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、常规额度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2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、节庆额度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3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、样机额度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4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、寄售额度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4625" y="1422400"/>
            <a:ext cx="7902575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4665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系统功能简介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99413"/>
            <a:ext cx="4769485" cy="406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35">
                <a:latin typeface="Arial Unicode MS"/>
                <a:cs typeface="Arial Unicode MS"/>
              </a:rPr>
              <a:t>广东</a:t>
            </a:r>
            <a:r>
              <a:rPr dirty="0" sz="2800" spc="-35">
                <a:latin typeface="Century Gothic"/>
                <a:cs typeface="Century Gothic"/>
              </a:rPr>
              <a:t>/</a:t>
            </a:r>
            <a:r>
              <a:rPr dirty="0" sz="2800" spc="-35">
                <a:latin typeface="Arial Unicode MS"/>
                <a:cs typeface="Arial Unicode MS"/>
              </a:rPr>
              <a:t>国内</a:t>
            </a:r>
            <a:r>
              <a:rPr dirty="0" sz="2800" spc="-35">
                <a:latin typeface="Century Gothic"/>
                <a:cs typeface="Century Gothic"/>
              </a:rPr>
              <a:t>/</a:t>
            </a:r>
            <a:r>
              <a:rPr dirty="0" sz="2800" spc="-35">
                <a:latin typeface="Arial Unicode MS"/>
                <a:cs typeface="Arial Unicode MS"/>
              </a:rPr>
              <a:t>海外合同管理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dirty="0" sz="2400" spc="-15">
                <a:solidFill>
                  <a:srgbClr val="3A3838"/>
                </a:solidFill>
                <a:latin typeface="Century Gothic"/>
                <a:cs typeface="Century Gothic"/>
              </a:rPr>
              <a:t>1</a:t>
            </a:r>
            <a:r>
              <a:rPr dirty="0" sz="2400" spc="-15">
                <a:solidFill>
                  <a:srgbClr val="3A3838"/>
                </a:solidFill>
                <a:latin typeface="Arial Unicode MS"/>
                <a:cs typeface="Arial Unicode MS"/>
              </a:rPr>
              <a:t>、新建合同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3A3838"/>
                </a:solidFill>
                <a:latin typeface="Century Gothic"/>
                <a:cs typeface="Century Gothic"/>
              </a:rPr>
              <a:t>2</a:t>
            </a:r>
            <a:r>
              <a:rPr dirty="0" sz="2400" spc="-10">
                <a:solidFill>
                  <a:srgbClr val="3A3838"/>
                </a:solidFill>
                <a:latin typeface="Arial Unicode MS"/>
                <a:cs typeface="Arial Unicode MS"/>
              </a:rPr>
              <a:t>、合同额度审批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3A3838"/>
                </a:solidFill>
                <a:latin typeface="Century Gothic"/>
                <a:cs typeface="Century Gothic"/>
              </a:rPr>
              <a:t>3</a:t>
            </a:r>
            <a:r>
              <a:rPr dirty="0" sz="2400" spc="-10">
                <a:solidFill>
                  <a:srgbClr val="3A3838"/>
                </a:solidFill>
                <a:latin typeface="Arial Unicode MS"/>
                <a:cs typeface="Arial Unicode MS"/>
              </a:rPr>
              <a:t>、合同交货审批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303530" marR="812165" indent="-291465">
              <a:lnSpc>
                <a:spcPct val="119600"/>
              </a:lnSpc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25">
                <a:latin typeface="Arial Unicode MS"/>
                <a:cs typeface="Arial Unicode MS"/>
              </a:rPr>
              <a:t>广东长虹信保通</a:t>
            </a:r>
            <a:r>
              <a:rPr dirty="0" sz="2800" spc="-25">
                <a:latin typeface="Century Gothic"/>
                <a:cs typeface="Century Gothic"/>
              </a:rPr>
              <a:t>EDI</a:t>
            </a:r>
            <a:r>
              <a:rPr dirty="0" sz="2800" spc="-25">
                <a:latin typeface="Arial Unicode MS"/>
                <a:cs typeface="Arial Unicode MS"/>
              </a:rPr>
              <a:t>对接 </a:t>
            </a:r>
            <a:r>
              <a:rPr dirty="0" sz="2800" spc="-680">
                <a:latin typeface="Arial Unicode MS"/>
                <a:cs typeface="Arial Unicode MS"/>
              </a:rPr>
              <a:t> </a:t>
            </a:r>
            <a:r>
              <a:rPr dirty="0" sz="2800" spc="-15">
                <a:solidFill>
                  <a:srgbClr val="3A3838"/>
                </a:solidFill>
                <a:latin typeface="Century Gothic"/>
                <a:cs typeface="Century Gothic"/>
              </a:rPr>
              <a:t>1</a:t>
            </a:r>
            <a:r>
              <a:rPr dirty="0" sz="2800" spc="-15">
                <a:solidFill>
                  <a:srgbClr val="3A3838"/>
                </a:solidFill>
                <a:latin typeface="Arial Unicode MS"/>
                <a:cs typeface="Arial Unicode MS"/>
              </a:rPr>
              <a:t>、信保限额申请</a:t>
            </a:r>
            <a:endParaRPr sz="2800">
              <a:latin typeface="Arial Unicode MS"/>
              <a:cs typeface="Arial Unicode MS"/>
            </a:endParaRPr>
          </a:p>
          <a:p>
            <a:pPr marL="303530">
              <a:lnSpc>
                <a:spcPct val="100000"/>
              </a:lnSpc>
              <a:spcBef>
                <a:spcPts val="660"/>
              </a:spcBef>
            </a:pPr>
            <a:r>
              <a:rPr dirty="0" sz="2800" spc="-20">
                <a:solidFill>
                  <a:srgbClr val="3A3838"/>
                </a:solidFill>
                <a:latin typeface="Century Gothic"/>
                <a:cs typeface="Century Gothic"/>
              </a:rPr>
              <a:t>2</a:t>
            </a:r>
            <a:r>
              <a:rPr dirty="0" sz="2800" spc="-20">
                <a:solidFill>
                  <a:srgbClr val="3A3838"/>
                </a:solidFill>
                <a:latin typeface="Arial Unicode MS"/>
                <a:cs typeface="Arial Unicode MS"/>
              </a:rPr>
              <a:t>、限额余额</a:t>
            </a:r>
            <a:endParaRPr sz="2800">
              <a:latin typeface="Arial Unicode MS"/>
              <a:cs typeface="Arial Unicode MS"/>
            </a:endParaRPr>
          </a:p>
          <a:p>
            <a:pPr marL="303530">
              <a:lnSpc>
                <a:spcPct val="100000"/>
              </a:lnSpc>
              <a:spcBef>
                <a:spcPts val="670"/>
              </a:spcBef>
            </a:pPr>
            <a:r>
              <a:rPr dirty="0" sz="2800" spc="-75">
                <a:solidFill>
                  <a:srgbClr val="3A3838"/>
                </a:solidFill>
                <a:latin typeface="Century Gothic"/>
                <a:cs typeface="Century Gothic"/>
              </a:rPr>
              <a:t>3</a:t>
            </a:r>
            <a:r>
              <a:rPr dirty="0" sz="2800" spc="-5">
                <a:solidFill>
                  <a:srgbClr val="3A3838"/>
                </a:solidFill>
                <a:latin typeface="Arial Unicode MS"/>
                <a:cs typeface="Arial Unicode MS"/>
              </a:rPr>
              <a:t>、自动投保和投保结果查询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04125" y="1206500"/>
            <a:ext cx="2876550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97600" y="3867150"/>
            <a:ext cx="5400675" cy="260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 spc="-10">
                <a:latin typeface="Wingdings"/>
                <a:cs typeface="Wingdings"/>
              </a:rPr>
              <a:t></a:t>
            </a:r>
            <a:r>
              <a:rPr dirty="0"/>
              <a:t>系统功能简介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/>
              <a:t>四川长虹电器股份有限公司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75"/>
              </a:lnSpc>
            </a:pPr>
            <a:fld id="{81D60167-4931-47E6-BA6A-407CBD079E47}" type="slidenum">
              <a:rPr dirty="0" spc="-35"/>
              <a:t>23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范婷婷</dc:creator>
  <dc:title>6677</dc:title>
  <dcterms:created xsi:type="dcterms:W3CDTF">2018-11-15T16:17:03Z</dcterms:created>
  <dcterms:modified xsi:type="dcterms:W3CDTF">2018-11-15T16:17:03Z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2018-11-15T00:00:00Z</vt:filetime>
  </property>
</Properties>
</file>