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51" autoAdjust="0"/>
  </p:normalViewPr>
  <p:slideViewPr>
    <p:cSldViewPr snapToGrid="0">
      <p:cViewPr varScale="1">
        <p:scale>
          <a:sx n="107" d="100"/>
          <a:sy n="107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974FD-5D4B-4B9A-B4EC-0636AAAF0014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B4CD0-ACC1-40F6-BFF7-55D9DF3AE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适合连续中低度稀疏数据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B4CD0-ACC1-40F6-BFF7-55D9DF3AE4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02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简单形式只能自动学习二级特征，虽然也可高维扩展，但是会变得很复杂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B4CD0-ACC1-40F6-BFF7-55D9DF3AE4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83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分而治之的策略：如果分类空间本身是非线性的，则按照合适的方式把空间分为多个区域，每个区域里面可以用线性的方式进行拟合，最后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的输出就变为了多个子区域预测值的加权平均。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B4CD0-ACC1-40F6-BFF7-55D9DF3AE4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37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MLR</a:t>
            </a:r>
            <a:r>
              <a:rPr lang="zh-CN" altLang="en-US" dirty="0" smtClean="0"/>
              <a:t>模型的目标函数是非凸非光滑的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B4CD0-ACC1-40F6-BFF7-55D9DF3AE4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6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模型无法感知到“土豆”和“马铃薯”是相同的实体，在训练样本中没有出现的特征组合自然就无法使用，因此可能模型学习到某种类型的用户喜欢“土豆”，但却会判定该类型的用户不喜欢“马铃薯”。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B4CD0-ACC1-40F6-BFF7-55D9DF3AE4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1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操作可能不能有效探索到不同类别数据之间的交互关系，虽然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理论上可以以任意精度逼近任意函数，但越泛化的表达，拟合到具体数据的特定模式越不容易。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B4CD0-ACC1-40F6-BFF7-55D9DF3AE4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Wide&amp;Deep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共享相同的输入与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向量。在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Wide&amp;Deep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中，因为在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部分包含了人工设计的成对特征组，所以输入向量的长度也会显著增加，这也增加了复杂性。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B4CD0-ACC1-40F6-BFF7-55D9DF3AE4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模型的输入分为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个部分：用户特征和广告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商品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特征。用户特征由用户历史行为的不同实体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序列组成。在对用户的表示计算上引入了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network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也即图中的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Activation Unit)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把用户特征、用户历史行为特征进行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操作，视为对用户兴趣的表示，之后通过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network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，对每个兴趣表示赋予不同的权值。这个权值是由用户的兴趣和待估算的广告进行匹配计算得到的，如此模型结构符合了之前的两个观察：用户兴趣的多峰分布以及部分对应。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B4CD0-ACC1-40F6-BFF7-55D9DF3AE4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5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4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4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86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0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1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2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6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3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5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5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2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7FBE-6DC1-4F3E-86C3-3DA663AF4B3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AE3A-45D5-4AD7-8FF2-4891B6FCCC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69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主流</a:t>
            </a:r>
            <a:r>
              <a:rPr lang="en-US" altLang="zh-CN" b="1" dirty="0"/>
              <a:t>CTR</a:t>
            </a:r>
            <a:r>
              <a:rPr lang="zh-CN" altLang="en-US" b="1" dirty="0"/>
              <a:t>预估模型</a:t>
            </a:r>
            <a:r>
              <a:rPr lang="zh-CN" altLang="en-US" b="1" dirty="0" smtClean="0"/>
              <a:t>的对比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杨旭</a:t>
            </a:r>
            <a:r>
              <a:rPr lang="zh-CN" altLang="en-US" dirty="0" smtClean="0"/>
              <a:t>东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2018-4-19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91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9102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6.FNN </a:t>
            </a:r>
            <a:r>
              <a:rPr lang="en-US" altLang="zh-CN" b="1" dirty="0"/>
              <a:t>(</a:t>
            </a:r>
            <a:r>
              <a:rPr lang="en-US" altLang="zh-CN" sz="3600" b="1" dirty="0"/>
              <a:t>Factorization-machine supported Neural Network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FM</a:t>
            </a:r>
            <a:r>
              <a:rPr lang="zh-CN" altLang="en-US" dirty="0"/>
              <a:t>模型学习到的</a:t>
            </a:r>
            <a:r>
              <a:rPr lang="en-US" altLang="zh-CN" dirty="0"/>
              <a:t>embedding</a:t>
            </a:r>
            <a:r>
              <a:rPr lang="zh-CN" altLang="en-US" dirty="0"/>
              <a:t>向量初始化</a:t>
            </a:r>
            <a:r>
              <a:rPr lang="en-US" altLang="zh-CN" dirty="0"/>
              <a:t>MLP</a:t>
            </a:r>
            <a:r>
              <a:rPr lang="zh-CN" altLang="en-US" dirty="0"/>
              <a:t>，再由</a:t>
            </a:r>
            <a:r>
              <a:rPr lang="en-US" altLang="zh-CN" dirty="0"/>
              <a:t>MLP</a:t>
            </a:r>
            <a:r>
              <a:rPr lang="zh-CN" altLang="en-US" dirty="0"/>
              <a:t>完成最终学习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51" y="2585160"/>
            <a:ext cx="8096471" cy="39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 PNN</a:t>
            </a:r>
            <a:r>
              <a:rPr lang="zh-CN" altLang="en-US" b="1" dirty="0"/>
              <a:t>（</a:t>
            </a:r>
            <a:r>
              <a:rPr lang="en-US" altLang="zh-CN" b="1" dirty="0"/>
              <a:t>Product-based Neural Networks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zh-CN" altLang="en-US" dirty="0"/>
              <a:t>在深度学习网络中增加了一个</a:t>
            </a:r>
            <a:r>
              <a:rPr lang="en-US" altLang="zh-CN" dirty="0"/>
              <a:t>inner/outer product layer</a:t>
            </a:r>
            <a:r>
              <a:rPr lang="zh-CN" altLang="en-US" dirty="0"/>
              <a:t>，用来建模特征之间的关系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6" y="2645154"/>
            <a:ext cx="6178118" cy="40758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371" y="4511646"/>
            <a:ext cx="2066667" cy="3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371" y="4854503"/>
            <a:ext cx="33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7. PNN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Product-based Neural Networks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085" y="1690688"/>
            <a:ext cx="11478827" cy="4486275"/>
          </a:xfrm>
        </p:spPr>
        <p:txBody>
          <a:bodyPr/>
          <a:lstStyle/>
          <a:p>
            <a:r>
              <a:rPr lang="en-US" altLang="zh-CN" dirty="0"/>
              <a:t>Product</a:t>
            </a:r>
            <a:r>
              <a:rPr lang="zh-CN" altLang="en-US" dirty="0"/>
              <a:t>操作有两种：内积和外积；对应的网络结构分别为</a:t>
            </a:r>
            <a:r>
              <a:rPr lang="en-US" altLang="zh-CN" dirty="0"/>
              <a:t>IPNN</a:t>
            </a:r>
            <a:r>
              <a:rPr lang="zh-CN" altLang="en-US" dirty="0"/>
              <a:t>和</a:t>
            </a:r>
            <a:r>
              <a:rPr lang="en-US" altLang="zh-CN" dirty="0"/>
              <a:t>OPNN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6861"/>
            <a:ext cx="6858000" cy="3952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1720" y="2574524"/>
            <a:ext cx="49803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减少计算复杂度</a:t>
            </a:r>
            <a:endParaRPr lang="en-US" altLang="zh-CN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IPNN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OPNN</a:t>
            </a:r>
            <a:r>
              <a:rPr lang="zh-CN" altLang="en-US" dirty="0" smtClean="0"/>
              <a:t>：</a:t>
            </a:r>
            <a:r>
              <a:rPr lang="zh-CN" altLang="en-US" dirty="0"/>
              <a:t>矩阵按元素叠加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44" y="3470542"/>
            <a:ext cx="4209524" cy="6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144" y="4872215"/>
            <a:ext cx="3619048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8. </a:t>
            </a:r>
            <a:r>
              <a:rPr lang="en-US" altLang="zh-CN" b="1" dirty="0" err="1" smtClean="0"/>
              <a:t>DeepFM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同时提取高阶和低价特征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1" y="2531246"/>
            <a:ext cx="6858000" cy="342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03" y="6176963"/>
            <a:ext cx="2400000" cy="3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007" y="163272"/>
            <a:ext cx="4336641" cy="25437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813" y="2772053"/>
            <a:ext cx="3161905" cy="6190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362" y="3391101"/>
            <a:ext cx="4323286" cy="2665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0098" y="6110296"/>
            <a:ext cx="2733333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WDL/FNN/PNN/</a:t>
            </a:r>
            <a:r>
              <a:rPr lang="en-US" altLang="zh-CN" dirty="0" err="1" smtClean="0"/>
              <a:t>DeepFM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6" y="1812108"/>
            <a:ext cx="11605955" cy="2047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4440592"/>
            <a:ext cx="58293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9. </a:t>
            </a:r>
            <a:r>
              <a:rPr lang="en-US" altLang="zh-CN" b="1" dirty="0" smtClean="0"/>
              <a:t>DIN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8275"/>
            <a:ext cx="10515600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、多样性，一个用户可能对多种品类的东西</a:t>
            </a:r>
            <a:r>
              <a:rPr lang="zh-CN" altLang="en-US" dirty="0" smtClean="0"/>
              <a:t>感兴趣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、部分对应，只有一部分的历史数据对目前的点击预测有帮助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92" y="2603099"/>
            <a:ext cx="6858000" cy="408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333" y="3061040"/>
            <a:ext cx="4066667" cy="7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455" y="4060826"/>
            <a:ext cx="1552381" cy="276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455" y="4417754"/>
            <a:ext cx="2638095" cy="295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455" y="4833445"/>
            <a:ext cx="1371429" cy="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MLP</a:t>
            </a:r>
            <a:r>
              <a:rPr lang="zh-CN" altLang="en-US" dirty="0" smtClean="0"/>
              <a:t>不是万能的？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1989</a:t>
            </a:r>
            <a:r>
              <a:rPr lang="zh-CN" altLang="en-US" dirty="0"/>
              <a:t>年，</a:t>
            </a:r>
            <a:r>
              <a:rPr lang="en-US" altLang="zh-CN" dirty="0"/>
              <a:t>George </a:t>
            </a:r>
            <a:r>
              <a:rPr lang="en-US" altLang="zh-CN" dirty="0" err="1"/>
              <a:t>Cybenko</a:t>
            </a:r>
            <a:r>
              <a:rPr lang="zh-CN" altLang="en-US" dirty="0"/>
              <a:t>证明了神经网络的普遍性定理：</a:t>
            </a:r>
            <a:r>
              <a:rPr lang="zh-CN" altLang="en-US" b="1" dirty="0"/>
              <a:t>无论函数的形式</a:t>
            </a:r>
            <a:r>
              <a:rPr lang="en-US" altLang="zh-CN" b="1" dirty="0"/>
              <a:t>f(x)</a:t>
            </a:r>
            <a:r>
              <a:rPr lang="zh-CN" altLang="en-US" b="1" dirty="0"/>
              <a:t>有多复杂，总存在</a:t>
            </a:r>
            <a:r>
              <a:rPr lang="zh-CN" altLang="en-US" dirty="0"/>
              <a:t>⼀</a:t>
            </a:r>
            <a:r>
              <a:rPr lang="zh-CN" altLang="en-US" b="1" dirty="0"/>
              <a:t>个神经</a:t>
            </a:r>
            <a:r>
              <a:rPr lang="zh-CN" altLang="en-US" dirty="0"/>
              <a:t>⽹</a:t>
            </a:r>
            <a:r>
              <a:rPr lang="zh-CN" altLang="en-US" b="1" dirty="0"/>
              <a:t>络，对于任何可能的输⼊</a:t>
            </a:r>
            <a:r>
              <a:rPr lang="en-US" altLang="zh-CN" b="1" dirty="0"/>
              <a:t>x</a:t>
            </a:r>
            <a:r>
              <a:rPr lang="zh-CN" altLang="en-US" b="1" dirty="0"/>
              <a:t>，能够输出</a:t>
            </a:r>
            <a:r>
              <a:rPr lang="en-US" altLang="zh-CN" b="1" dirty="0"/>
              <a:t>f(x)</a:t>
            </a:r>
            <a:r>
              <a:rPr lang="zh-CN" altLang="en-US" b="1" dirty="0"/>
              <a:t>或其足够精度的近似值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为什么还需要各种结构的网络？</a:t>
            </a:r>
            <a:endParaRPr lang="en-US" altLang="zh-CN" b="1" dirty="0" smtClean="0"/>
          </a:p>
          <a:p>
            <a:pPr lvl="1"/>
            <a:r>
              <a:rPr lang="zh-CN" altLang="en-US" dirty="0"/>
              <a:t>越泛化的表达，拟合到具体数据的特定模式越不</a:t>
            </a:r>
            <a:r>
              <a:rPr lang="zh-CN" altLang="en-US" dirty="0" smtClean="0"/>
              <a:t>容易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为了学到特征间的各种低阶和高阶交互关系，</a:t>
            </a:r>
            <a:r>
              <a:rPr lang="en-US" altLang="zh-CN" dirty="0" smtClean="0"/>
              <a:t>MLP</a:t>
            </a:r>
            <a:r>
              <a:rPr lang="zh-CN" altLang="en-US" dirty="0" smtClean="0"/>
              <a:t>可能需要足够的宽度和深度，导致模型复杂度变高；而各种特定结构的网络旨在降低模型复杂度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703" y="4802819"/>
            <a:ext cx="3272328" cy="20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深度</a:t>
            </a:r>
            <a:r>
              <a:rPr lang="zh-CN" altLang="en-US" b="1" dirty="0" smtClean="0"/>
              <a:t>学习的优势</a:t>
            </a:r>
            <a:endParaRPr lang="en-US" altLang="zh-CN" b="1" dirty="0" smtClean="0"/>
          </a:p>
          <a:p>
            <a:pPr lvl="1"/>
            <a:r>
              <a:rPr lang="zh-CN" altLang="en-US" b="1" dirty="0"/>
              <a:t>模型设计组件</a:t>
            </a:r>
            <a:r>
              <a:rPr lang="zh-CN" altLang="en-US" b="1" dirty="0" smtClean="0"/>
              <a:t>化</a:t>
            </a:r>
            <a:endParaRPr lang="en-US" altLang="zh-CN" b="1" dirty="0" smtClean="0"/>
          </a:p>
          <a:p>
            <a:pPr lvl="1"/>
            <a:r>
              <a:rPr lang="zh-CN" altLang="en-US" b="1" dirty="0"/>
              <a:t>优化方法</a:t>
            </a:r>
            <a:r>
              <a:rPr lang="zh-CN" altLang="en-US" b="1" dirty="0" smtClean="0"/>
              <a:t>标准化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设计与优化</a:t>
            </a:r>
            <a:r>
              <a:rPr lang="zh-CN" altLang="en-US" b="1" dirty="0"/>
              <a:t>的解耦，将设计和优化分阶段</a:t>
            </a:r>
            <a:r>
              <a:rPr lang="zh-CN" altLang="en-US" b="1" dirty="0" smtClean="0"/>
              <a:t>进行</a:t>
            </a:r>
            <a:endParaRPr lang="en-US" altLang="zh-CN" b="1" dirty="0" smtClean="0"/>
          </a:p>
          <a:p>
            <a:r>
              <a:rPr lang="zh-CN" altLang="en-US" b="1" dirty="0" smtClean="0"/>
              <a:t>深度学习成功的关键要素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逐层处理</a:t>
            </a:r>
            <a:r>
              <a:rPr lang="en-US" altLang="zh-CN" b="1" dirty="0" smtClean="0"/>
              <a:t>(</a:t>
            </a:r>
            <a:r>
              <a:rPr lang="zh-CN" altLang="en-US" b="1" smtClean="0"/>
              <a:t>表示学习</a:t>
            </a:r>
            <a:r>
              <a:rPr lang="en-US" altLang="zh-CN" b="1" smtClean="0"/>
              <a:t>)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要做特征的内部变换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充分的复杂度</a:t>
            </a:r>
            <a:endParaRPr lang="en-US" altLang="zh-CN" b="1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9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Deep Forest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6" y="1468747"/>
            <a:ext cx="7123809" cy="32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10" y="4419905"/>
            <a:ext cx="6476190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Deep Forest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579" y="1825625"/>
            <a:ext cx="55468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真实业务场景的数据特点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高维</a:t>
            </a:r>
            <a:endParaRPr lang="en-US" altLang="zh-CN" dirty="0" smtClean="0"/>
          </a:p>
          <a:p>
            <a:r>
              <a:rPr lang="zh-CN" altLang="en-US" dirty="0" smtClean="0"/>
              <a:t>稀疏</a:t>
            </a:r>
            <a:endParaRPr lang="en-US" altLang="zh-CN" dirty="0" smtClean="0"/>
          </a:p>
          <a:p>
            <a:r>
              <a:rPr lang="zh-CN" altLang="en-US" dirty="0" smtClean="0"/>
              <a:t>有限多</a:t>
            </a:r>
            <a:r>
              <a:rPr lang="en-US" altLang="zh-CN" dirty="0" smtClean="0"/>
              <a:t>Field</a:t>
            </a:r>
          </a:p>
          <a:p>
            <a:pPr lvl="1"/>
            <a:r>
              <a:rPr lang="en-US" altLang="zh-CN" dirty="0" smtClean="0"/>
              <a:t>E.g. </a:t>
            </a:r>
            <a:r>
              <a:rPr lang="en-US" altLang="zh-CN" dirty="0"/>
              <a:t>[</a:t>
            </a:r>
            <a:r>
              <a:rPr lang="en-US" altLang="zh-CN" dirty="0" smtClean="0"/>
              <a:t>Weekday=Tuesday,</a:t>
            </a:r>
            <a:r>
              <a:rPr lang="en-US" altLang="zh-CN" dirty="0"/>
              <a:t> </a:t>
            </a:r>
            <a:r>
              <a:rPr lang="en-US" altLang="zh-CN" dirty="0" smtClean="0"/>
              <a:t>Gender=Male</a:t>
            </a:r>
            <a:r>
              <a:rPr lang="en-US" altLang="zh-CN" dirty="0"/>
              <a:t>, </a:t>
            </a:r>
            <a:r>
              <a:rPr lang="en-US" altLang="zh-CN" dirty="0" smtClean="0"/>
              <a:t>City=London]</a:t>
            </a:r>
          </a:p>
          <a:p>
            <a:pPr lvl="1"/>
            <a:r>
              <a:rPr lang="en-US" altLang="zh-CN" dirty="0" smtClean="0"/>
              <a:t>One-hot encoding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79" y="4413669"/>
            <a:ext cx="48768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2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10. Deep Forest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4"/>
            <a:ext cx="9953311" cy="46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特征</a:t>
            </a:r>
            <a:r>
              <a:rPr lang="en-US" altLang="zh-CN" b="1" dirty="0" smtClean="0"/>
              <a:t>Embedding</a:t>
            </a:r>
            <a:r>
              <a:rPr lang="zh-CN" altLang="en-US" b="1" dirty="0" smtClean="0"/>
              <a:t>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表示为</a:t>
            </a:r>
            <a:r>
              <a:rPr lang="zh-CN" altLang="en-US" dirty="0"/>
              <a:t>一个低维稠密实数</a:t>
            </a:r>
            <a:r>
              <a:rPr lang="zh-CN" altLang="en-US" dirty="0" smtClean="0"/>
              <a:t>向量</a:t>
            </a:r>
            <a:endParaRPr lang="en-US" altLang="zh-CN" dirty="0" smtClean="0"/>
          </a:p>
          <a:p>
            <a:r>
              <a:rPr lang="zh-CN" altLang="en-US" dirty="0" smtClean="0"/>
              <a:t>学习方法：</a:t>
            </a:r>
            <a:r>
              <a:rPr lang="zh-CN" altLang="en-US" b="1" dirty="0" smtClean="0"/>
              <a:t>神经网络</a:t>
            </a:r>
            <a:r>
              <a:rPr lang="zh-CN" altLang="en-US" dirty="0" smtClean="0"/>
              <a:t>、矩阵分解、主题模型、</a:t>
            </a:r>
            <a:r>
              <a:rPr lang="en-US" altLang="zh-CN" dirty="0" smtClean="0"/>
              <a:t>FM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46" y="3426113"/>
            <a:ext cx="2828925" cy="1247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0397" y="5180706"/>
            <a:ext cx="3334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Embedding layer</a:t>
            </a:r>
            <a:r>
              <a:rPr lang="zh-CN" altLang="en-US" dirty="0" smtClean="0"/>
              <a:t>的网络权重</a:t>
            </a:r>
            <a:endParaRPr lang="en-US" altLang="zh-CN" dirty="0" smtClean="0"/>
          </a:p>
          <a:p>
            <a:r>
              <a:rPr lang="zh-CN" altLang="en-US" dirty="0" smtClean="0"/>
              <a:t>即为要学习的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向量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653" y="2955461"/>
            <a:ext cx="3324343" cy="37500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14548" y="3886022"/>
            <a:ext cx="29539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神经网络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3996270" y="4173950"/>
            <a:ext cx="719092" cy="2879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34730" y="5582422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矩阵分解</a:t>
            </a:r>
            <a:endParaRPr lang="zh-CN" altLang="en-US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6771240" y="5827037"/>
            <a:ext cx="691252" cy="218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en-US" altLang="zh-CN" b="1" dirty="0" smtClean="0"/>
              <a:t>LR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广义线性模型</a:t>
            </a:r>
            <a:endParaRPr lang="en-US" altLang="zh-CN" dirty="0" smtClean="0"/>
          </a:p>
          <a:p>
            <a:r>
              <a:rPr lang="zh-CN" altLang="en-US" dirty="0" smtClean="0"/>
              <a:t>优点：简单</a:t>
            </a:r>
            <a:r>
              <a:rPr lang="zh-CN" altLang="en-US" dirty="0"/>
              <a:t>、易于并行化实现、可解释性</a:t>
            </a:r>
            <a:r>
              <a:rPr lang="zh-CN" altLang="en-US" dirty="0" smtClean="0"/>
              <a:t>强</a:t>
            </a:r>
            <a:endParaRPr lang="en-US" altLang="zh-CN" dirty="0" smtClean="0"/>
          </a:p>
          <a:p>
            <a:r>
              <a:rPr lang="zh-CN" altLang="en-US" dirty="0" smtClean="0"/>
              <a:t>缺点：需要复杂的人工特征工程才能达到较好的效果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77829"/>
            <a:ext cx="1409700" cy="188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68" y="4298991"/>
            <a:ext cx="1657143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LR + </a:t>
            </a:r>
            <a:r>
              <a:rPr lang="en-US" altLang="zh-CN" b="1" dirty="0" smtClean="0"/>
              <a:t>GBDT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3743"/>
            <a:ext cx="10515600" cy="4779034"/>
          </a:xfrm>
        </p:spPr>
        <p:txBody>
          <a:bodyPr/>
          <a:lstStyle/>
          <a:p>
            <a:r>
              <a:rPr lang="zh-CN" altLang="en-US" dirty="0" smtClean="0"/>
              <a:t>级联</a:t>
            </a:r>
            <a:r>
              <a:rPr lang="zh-CN" altLang="en-US" dirty="0" smtClean="0"/>
              <a:t>模型：用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模型来自动学习部分</a:t>
            </a:r>
            <a:r>
              <a:rPr lang="en-US" altLang="zh-CN" dirty="0" smtClean="0"/>
              <a:t>LR</a:t>
            </a:r>
            <a:r>
              <a:rPr lang="zh-CN" altLang="en-US" dirty="0" smtClean="0"/>
              <a:t>模型的特征</a:t>
            </a:r>
            <a:endParaRPr lang="en-US" altLang="zh-CN" dirty="0" smtClean="0"/>
          </a:p>
          <a:p>
            <a:r>
              <a:rPr lang="en-US" altLang="zh-CN" dirty="0"/>
              <a:t>GBDT</a:t>
            </a:r>
            <a:r>
              <a:rPr lang="zh-CN" altLang="en-US" dirty="0"/>
              <a:t>模型能够学习高阶非线性特征组合，对应树的一条路径（用叶子节点来表示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缺点：无法学习到样本集中没有或很少出现的组合特征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943" y="3424163"/>
            <a:ext cx="7085159" cy="325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 </a:t>
            </a:r>
            <a:r>
              <a:rPr lang="en-US" altLang="zh-CN" b="1" dirty="0" smtClean="0"/>
              <a:t>FM</a:t>
            </a:r>
            <a:r>
              <a:rPr lang="zh-CN" altLang="en-US" b="1" dirty="0" smtClean="0"/>
              <a:t>（</a:t>
            </a:r>
            <a:r>
              <a:rPr lang="zh-CN" altLang="en-US" dirty="0"/>
              <a:t>因子分解</a:t>
            </a:r>
            <a:r>
              <a:rPr lang="zh-CN" altLang="en-US" dirty="0" smtClean="0"/>
              <a:t>机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通过特征对之间的隐变量内积来提取特征组合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84" y="2425725"/>
            <a:ext cx="5033259" cy="9020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97" y="2425725"/>
            <a:ext cx="3449715" cy="42803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6483" y="3554854"/>
            <a:ext cx="6316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样本集中没有或很少出现的组合特征</a:t>
            </a:r>
            <a:r>
              <a:rPr lang="zh-CN" altLang="en-US" sz="2000" b="1" dirty="0"/>
              <a:t>也</a:t>
            </a:r>
            <a:r>
              <a:rPr lang="zh-CN" altLang="en-US" sz="2000" b="1" dirty="0" smtClean="0"/>
              <a:t>能够学习到</a:t>
            </a:r>
            <a:endParaRPr lang="en-US" altLang="zh-CN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二分类问题中，采用</a:t>
            </a:r>
            <a:r>
              <a:rPr lang="en-US" altLang="zh-CN" sz="2000" dirty="0" err="1"/>
              <a:t>LogLoss</a:t>
            </a:r>
            <a:r>
              <a:rPr lang="zh-CN" altLang="en-US" sz="2000" dirty="0"/>
              <a:t>损失函数时，</a:t>
            </a:r>
            <a:r>
              <a:rPr lang="en-US" altLang="zh-CN" sz="2000" dirty="0"/>
              <a:t>FM</a:t>
            </a:r>
            <a:r>
              <a:rPr lang="zh-CN" altLang="en-US" sz="2000" dirty="0"/>
              <a:t>模型可以看做是</a:t>
            </a:r>
            <a:r>
              <a:rPr lang="en-US" altLang="zh-CN" sz="2000" dirty="0"/>
              <a:t>LR</a:t>
            </a:r>
            <a:r>
              <a:rPr lang="zh-CN" altLang="en-US" sz="2000" dirty="0"/>
              <a:t>模型</a:t>
            </a:r>
            <a:r>
              <a:rPr lang="zh-CN" altLang="en-US" sz="2000" dirty="0" smtClean="0"/>
              <a:t>和矩阵分解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MF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方法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融合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矩阵分解</a:t>
            </a:r>
            <a:r>
              <a:rPr lang="en-US" altLang="zh-CN" sz="2000" dirty="0" smtClean="0"/>
              <a:t>(MF) </a:t>
            </a:r>
            <a:r>
              <a:rPr lang="zh-CN" altLang="en-US" sz="2000" dirty="0" smtClean="0"/>
              <a:t>方法</a:t>
            </a:r>
            <a:r>
              <a:rPr lang="zh-CN" altLang="en-US" sz="2000" dirty="0" smtClean="0"/>
              <a:t>可以看成是</a:t>
            </a:r>
            <a:r>
              <a:rPr lang="en-US" altLang="zh-CN" sz="2000" dirty="0" smtClean="0"/>
              <a:t>FM</a:t>
            </a:r>
            <a:r>
              <a:rPr lang="zh-CN" altLang="en-US" sz="2000" dirty="0" smtClean="0"/>
              <a:t>模型的一个特例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191" y="4882991"/>
            <a:ext cx="6442045" cy="152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混合逻辑回归（</a:t>
            </a:r>
            <a:r>
              <a:rPr lang="en-US" altLang="zh-CN" b="1" dirty="0"/>
              <a:t>MLR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分而治之：</a:t>
            </a:r>
            <a:r>
              <a:rPr lang="zh-CN" altLang="en-US" dirty="0"/>
              <a:t>把空间分为多个区域，每个</a:t>
            </a:r>
            <a:r>
              <a:rPr lang="zh-CN" altLang="en-US" dirty="0" smtClean="0"/>
              <a:t>区域用</a:t>
            </a:r>
            <a:r>
              <a:rPr lang="en-US" altLang="zh-CN" dirty="0" smtClean="0"/>
              <a:t>LR</a:t>
            </a:r>
            <a:r>
              <a:rPr lang="zh-CN" altLang="en-US" dirty="0" smtClean="0"/>
              <a:t>进行拟合，结果为多个模型的加权平均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63" y="2831838"/>
            <a:ext cx="6858000" cy="2028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825" y="5338486"/>
            <a:ext cx="5142857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混合逻辑回归（</a:t>
            </a:r>
            <a:r>
              <a:rPr lang="en-US" altLang="zh-CN" b="1" dirty="0" smtClean="0"/>
              <a:t>MLR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较好的非线性拟合能力</a:t>
            </a:r>
            <a:endParaRPr lang="en-US" altLang="zh-CN" dirty="0" smtClean="0"/>
          </a:p>
          <a:p>
            <a:r>
              <a:rPr lang="zh-CN" altLang="en-US" dirty="0" smtClean="0"/>
              <a:t>可以看成具有一个隐层的神经网络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455" y="3121425"/>
            <a:ext cx="6067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 WDL</a:t>
            </a:r>
            <a:r>
              <a:rPr lang="zh-CN" altLang="en-US" b="1" dirty="0"/>
              <a:t>（</a:t>
            </a:r>
            <a:r>
              <a:rPr lang="en-US" altLang="zh-CN" b="1" dirty="0"/>
              <a:t>Wide &amp; Deep Learning</a:t>
            </a:r>
            <a:r>
              <a:rPr lang="zh-CN" altLang="en-US" b="1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Wide</a:t>
            </a:r>
            <a:r>
              <a:rPr lang="zh-CN" altLang="en-US" dirty="0"/>
              <a:t>模型学习特征与目标之间的直接相关关系，偏重</a:t>
            </a:r>
            <a:r>
              <a:rPr lang="zh-CN" altLang="en-US" dirty="0" smtClean="0"/>
              <a:t>记忆</a:t>
            </a:r>
            <a:endParaRPr lang="en-US" altLang="zh-CN" dirty="0" smtClean="0"/>
          </a:p>
          <a:p>
            <a:r>
              <a:rPr lang="en-US" altLang="zh-CN" dirty="0" smtClean="0"/>
              <a:t>Deep</a:t>
            </a:r>
            <a:r>
              <a:rPr lang="zh-CN" altLang="en-US" dirty="0" smtClean="0"/>
              <a:t>模型引入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表示，泛化能力更强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27" y="3180193"/>
            <a:ext cx="9276363" cy="23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993</Words>
  <Application>Microsoft Office PowerPoint</Application>
  <PresentationFormat>宽屏</PresentationFormat>
  <Paragraphs>89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主流CTR预估模型的对比</vt:lpstr>
      <vt:lpstr>真实业务场景的数据特点</vt:lpstr>
      <vt:lpstr>特征Embedding表示</vt:lpstr>
      <vt:lpstr>1. LR</vt:lpstr>
      <vt:lpstr>2. LR + GBDT</vt:lpstr>
      <vt:lpstr>3. FM（因子分解机）</vt:lpstr>
      <vt:lpstr>4. 混合逻辑回归（MLR）</vt:lpstr>
      <vt:lpstr>4. 混合逻辑回归（MLR）</vt:lpstr>
      <vt:lpstr>5. WDL（Wide &amp; Deep Learning）</vt:lpstr>
      <vt:lpstr>6.FNN (Factorization-machine supported Neural Network)</vt:lpstr>
      <vt:lpstr>7. PNN（Product-based Neural Networks）</vt:lpstr>
      <vt:lpstr>7. PNN（Product-based Neural Networks）</vt:lpstr>
      <vt:lpstr>8. DeepFM</vt:lpstr>
      <vt:lpstr>WDL/FNN/PNN/DeepFM 的对比</vt:lpstr>
      <vt:lpstr>9. DIN</vt:lpstr>
      <vt:lpstr>为什么MLP不是万能的？</vt:lpstr>
      <vt:lpstr>总结</vt:lpstr>
      <vt:lpstr>10. Deep Forest</vt:lpstr>
      <vt:lpstr>10. Deep Forest</vt:lpstr>
      <vt:lpstr>10. Deep Forest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主流CTR预估模型的对比</dc:title>
  <dc:creator>杨旭东</dc:creator>
  <cp:lastModifiedBy>杨旭东</cp:lastModifiedBy>
  <cp:revision>24</cp:revision>
  <dcterms:created xsi:type="dcterms:W3CDTF">2018-04-19T05:04:14Z</dcterms:created>
  <dcterms:modified xsi:type="dcterms:W3CDTF">2018-04-19T07:55:44Z</dcterms:modified>
</cp:coreProperties>
</file>