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0" r:id="rId3"/>
    <p:sldId id="271" r:id="rId4"/>
    <p:sldId id="272" r:id="rId5"/>
    <p:sldId id="273" r:id="rId6"/>
    <p:sldId id="268" r:id="rId7"/>
    <p:sldId id="257" r:id="rId8"/>
    <p:sldId id="259" r:id="rId9"/>
    <p:sldId id="260" r:id="rId10"/>
    <p:sldId id="258" r:id="rId11"/>
    <p:sldId id="261" r:id="rId12"/>
    <p:sldId id="266" r:id="rId13"/>
    <p:sldId id="262" r:id="rId14"/>
    <p:sldId id="264" r:id="rId15"/>
    <p:sldId id="263" r:id="rId16"/>
    <p:sldId id="267" r:id="rId17"/>
    <p:sldId id="265" r:id="rId18"/>
    <p:sldId id="26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023" autoAdjust="0"/>
  </p:normalViewPr>
  <p:slideViewPr>
    <p:cSldViewPr snapToGrid="0">
      <p:cViewPr varScale="1">
        <p:scale>
          <a:sx n="99" d="100"/>
          <a:sy n="99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DBD33-F1B8-4DEB-905C-83560B9BD4A8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35BFB-01E7-429E-8F61-00120294C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85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机器学习就是从我们未知但是却存在的一个规则或者公式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中得到大量的数据或者说资料（训练样本），在这些资料的基础上得到一个近似于未知规则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35BFB-01E7-429E-8F61-00120294C85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089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这种假设空间的思想就类似考试给的成绩，对每一题给一个特定的分数，即权重，说白了就是给输入向量的每个属性乘以一个加权值，在设计一个及格线，即所谓的阈值或者叫门槛值（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），如果加权求和的分数大于这个及格线就叫及格了，即对应的输出值为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，小于这个及格线成为不及格，对应的输出值为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求解过程：一步一步的修正错误的分类，在二维平面中可以想象成一条初始的直线，在经过不断的纠正它的错误（就是旋转平移之类的）使得最终的结果可以达到希望的效果。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w = w + y 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35BFB-01E7-429E-8F61-00120294C85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226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35BFB-01E7-429E-8F61-00120294C85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28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自上而下：是指不断选择分裂点，把连续值区间分裂成多个区间；</a:t>
            </a:r>
            <a:endParaRPr lang="en-US" altLang="zh-CN" dirty="0" smtClean="0"/>
          </a:p>
          <a:p>
            <a:r>
              <a:rPr lang="zh-CN" altLang="en-US" dirty="0" smtClean="0"/>
              <a:t>自下而上：是指先把所有点设置为分裂点，然后再不断合并的过程。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35BFB-01E7-429E-8F61-00120294C85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399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Memorization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be loosely defined as learning the frequent co-occurrence of items or features and exploiting the correlation available in the historical data.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假设只有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userid,itemid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交叉的特征，那么历史数据中发生过点击的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userid,itemid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对的权重会在训练之后变得非常高，历史没有发生过点击的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userid,itemid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对的权重为</a:t>
            </a:r>
            <a:r>
              <a:rPr lang="en-US" altLang="zh-CN" dirty="0" smtClean="0"/>
              <a:t>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35BFB-01E7-429E-8F61-00120294C85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496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embedding-based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的方法，比如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，学习一个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low-dimensional dense embedding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向量。想起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，可以把位数比较多的稀疏数据压缩到位数比较小的空间。当然，这样会有冲突发生。不过这里有点不同，学到是类似主题或者语义的东西，希望对于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是有“冲突”的，才能解决稀疏性问题。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Generalization</a:t>
            </a:r>
            <a:r>
              <a:rPr lang="en-US" altLang="zh-CN" dirty="0" smtClean="0"/>
              <a:t> is based on transitivity of correlation and explores new feature combinations that have never or rarely occurred in the past.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35BFB-01E7-429E-8F61-00120294C85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076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模型容量是其拟合各种函数的能力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35BFB-01E7-429E-8F61-00120294C85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032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即便「脱脂无咖啡因冰拿铁」与嵌入空间中的「全脂热拿铁」接近，但并不意味着后者就是一个可接受的选项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「海鲜」和「意大利食品」这类更具探索性的查询可能需要更多归纳和发现不同的相关项目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35BFB-01E7-429E-8F61-00120294C85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1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圆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 baseline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 dirty="0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EE74-42F6-4B66-8B70-9AFAD526BFC2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08971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33" y="-27384"/>
            <a:ext cx="10363200" cy="928686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7376" y="1285860"/>
            <a:ext cx="10363200" cy="4786346"/>
          </a:xfrm>
        </p:spPr>
        <p:txBody>
          <a:bodyPr vert="horz"/>
          <a:lstStyle>
            <a:lvl1pPr>
              <a:defRPr baseline="0">
                <a:latin typeface="微软雅黑" pitchFamily="34" charset="-122"/>
                <a:ea typeface="微软雅黑" pitchFamily="34" charset="-122"/>
              </a:defRPr>
            </a:lvl1pPr>
            <a:lvl2pPr>
              <a:defRPr baseline="0">
                <a:latin typeface="微软雅黑" pitchFamily="34" charset="-122"/>
                <a:ea typeface="微软雅黑" pitchFamily="34" charset="-122"/>
              </a:defRPr>
            </a:lvl2pPr>
            <a:lvl3pPr>
              <a:defRPr baseline="0">
                <a:latin typeface="微软雅黑" pitchFamily="34" charset="-122"/>
                <a:ea typeface="微软雅黑" pitchFamily="34" charset="-122"/>
              </a:defRPr>
            </a:lvl3pPr>
            <a:lvl4pPr>
              <a:defRPr baseline="0">
                <a:latin typeface="微软雅黑" pitchFamily="34" charset="-122"/>
                <a:ea typeface="微软雅黑" pitchFamily="34" charset="-122"/>
              </a:defRPr>
            </a:lvl4pPr>
            <a:lvl5pPr>
              <a:defRPr baseline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746895" y="46155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169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圆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EE74-42F6-4B66-8B70-9AFAD526BFC2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</p:spPr>
        <p:txBody>
          <a:bodyPr/>
          <a:lstStyle/>
          <a:p>
            <a:fld id="{A18EBEDA-5EC0-4D77-A228-A23B7CEE5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364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EE74-42F6-4B66-8B70-9AFAD526BFC2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fld id="{A18EBEDA-5EC0-4D77-A228-A23B7CEE55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1786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EE74-42F6-4B66-8B70-9AFAD526BFC2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fld id="{A18EBEDA-5EC0-4D77-A228-A23B7CEE55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1461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圆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EE74-42F6-4B66-8B70-9AFAD526BFC2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fld id="{A18EBEDA-5EC0-4D77-A228-A23B7CEE55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2227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EE74-42F6-4B66-8B70-9AFAD526BFC2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</p:spPr>
        <p:txBody>
          <a:bodyPr/>
          <a:lstStyle/>
          <a:p>
            <a:fld id="{A18EBEDA-5EC0-4D77-A228-A23B7CEE55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6664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28EE74-42F6-4B66-8B70-9AFAD526BFC2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00801"/>
            <a:ext cx="3860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400801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18EBEDA-5EC0-4D77-A228-A23B7CEE5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80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圆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28EE74-42F6-4B66-8B70-9AFAD526BFC2}" type="datetimeFigureOut">
              <a:rPr lang="zh-CN" altLang="en-US" smtClean="0"/>
              <a:t>2017/7/27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52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28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blog.com/2016/06/wide-deep-learning-better-together-with.html" TargetMode="External"/><Relationship Id="rId2" Type="http://schemas.openxmlformats.org/officeDocument/2006/relationships/hyperlink" Target="https://www.tensorflow.org/tutorials/wide_and_dee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杨旭</a:t>
            </a:r>
            <a:r>
              <a:rPr lang="zh-CN" altLang="en-US" dirty="0" smtClean="0"/>
              <a:t>东</a:t>
            </a:r>
            <a:endParaRPr lang="en-US" altLang="zh-CN" dirty="0" smtClean="0"/>
          </a:p>
          <a:p>
            <a:r>
              <a:rPr lang="en-US" altLang="zh-CN" dirty="0" smtClean="0"/>
              <a:t>2017-7-24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Wide &amp; Deep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65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Wide Model(4)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偏重记忆（</a:t>
            </a:r>
            <a:r>
              <a:rPr lang="en-US" altLang="zh-CN" dirty="0" smtClean="0"/>
              <a:t>Memorization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学习特征与目标的相关关系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产生的推荐是和用户历史行为的物品直接相关的物品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训练样本中没有出现过的特征无法使用，泛化能力不足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喜欢“土豆”的用户也会喜欢“马铃薯”吗？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608" y="3553904"/>
            <a:ext cx="7615591" cy="212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4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Deep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Deep model</a:t>
            </a:r>
            <a:r>
              <a:rPr lang="zh-CN" altLang="en-US" dirty="0" smtClean="0"/>
              <a:t>学习原始特征的低维稠密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r>
              <a:rPr lang="zh-CN" altLang="en-US" dirty="0" smtClean="0"/>
              <a:t>特殊</a:t>
            </a:r>
            <a:r>
              <a:rPr lang="zh-CN" altLang="en-US" dirty="0"/>
              <a:t>兴趣或者小众爱好的用户，数据是很稀疏，但</a:t>
            </a:r>
            <a:r>
              <a:rPr lang="en-US" altLang="zh-CN" dirty="0"/>
              <a:t>embedding</a:t>
            </a:r>
            <a:r>
              <a:rPr lang="zh-CN" altLang="en-US" dirty="0"/>
              <a:t>方法还是能得到很多其他</a:t>
            </a:r>
            <a:r>
              <a:rPr lang="en-US" altLang="zh-CN" dirty="0"/>
              <a:t>nonzero</a:t>
            </a:r>
            <a:r>
              <a:rPr lang="zh-CN" altLang="en-US" dirty="0"/>
              <a:t>的权重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over-generalize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非线性表达的好坏是最终效果的关键 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601" y="2545940"/>
            <a:ext cx="6952749" cy="299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1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Deep </a:t>
            </a:r>
            <a:r>
              <a:rPr lang="en-US" altLang="zh-CN" b="1" dirty="0" smtClean="0"/>
              <a:t>Model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7376" y="1285860"/>
            <a:ext cx="4376519" cy="4786346"/>
          </a:xfrm>
        </p:spPr>
        <p:txBody>
          <a:bodyPr/>
          <a:lstStyle/>
          <a:p>
            <a:r>
              <a:rPr lang="zh-CN" altLang="en-US" dirty="0" smtClean="0"/>
              <a:t>模型容量大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单隐含层神经网络模型可以拟合任意函数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33" y="1285860"/>
            <a:ext cx="60960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Wide &amp; Deep Model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915200" y="2788497"/>
            <a:ext cx="10363200" cy="22487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15200" y="1588168"/>
            <a:ext cx="10438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宽度模型：重特征工程、偏重记忆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深度模型：不易训练、</a:t>
            </a:r>
            <a:r>
              <a:rPr lang="en-US" altLang="zh-CN" sz="2400" dirty="0" smtClean="0"/>
              <a:t>over-generalize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WDL</a:t>
            </a:r>
            <a:r>
              <a:rPr lang="zh-CN" altLang="en-US" sz="2400" dirty="0" smtClean="0"/>
              <a:t>：同时训练宽度和深度模型，错误被</a:t>
            </a:r>
            <a:r>
              <a:rPr lang="zh-CN" altLang="en-US" sz="2400" dirty="0"/>
              <a:t>反向传播到两边来训练模型参数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5200" y="5130265"/>
            <a:ext cx="1025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宽度模型部件中的交叉</a:t>
            </a:r>
            <a:r>
              <a:rPr lang="zh-CN" altLang="en-US" sz="2400" dirty="0" smtClean="0"/>
              <a:t>特征能够</a:t>
            </a:r>
            <a:r>
              <a:rPr lang="zh-CN" altLang="en-US" sz="2400" dirty="0"/>
              <a:t>记忆所有稀疏的特定</a:t>
            </a:r>
            <a:r>
              <a:rPr lang="zh-CN" altLang="en-US" sz="2400" dirty="0" smtClean="0"/>
              <a:t>规则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深度</a:t>
            </a:r>
            <a:r>
              <a:rPr lang="zh-CN" altLang="en-US" sz="2400" dirty="0"/>
              <a:t>模型部件能够</a:t>
            </a:r>
            <a:r>
              <a:rPr lang="zh-CN" altLang="en-US" sz="2400" dirty="0" smtClean="0"/>
              <a:t>通过</a:t>
            </a:r>
            <a:r>
              <a:rPr lang="en-US" altLang="zh-CN" sz="2400" dirty="0"/>
              <a:t>embedding</a:t>
            </a:r>
            <a:r>
              <a:rPr lang="zh-CN" altLang="en-US" sz="2400" dirty="0" smtClean="0"/>
              <a:t>归纳</a:t>
            </a:r>
            <a:r>
              <a:rPr lang="zh-CN" altLang="en-US" sz="2400" dirty="0"/>
              <a:t>出类似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item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107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Wide &amp; Deep </a:t>
            </a:r>
            <a:r>
              <a:rPr lang="en-US" altLang="zh-CN" b="1" dirty="0" smtClean="0"/>
              <a:t>Model(2)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𝑤𝑖𝑑𝑒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,∅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𝑑𝑒𝑒𝑝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50" y="2285236"/>
            <a:ext cx="7386070" cy="318191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186989" y="2627697"/>
            <a:ext cx="2079057" cy="539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stCxn id="14" idx="3"/>
          </p:cNvCxnSpPr>
          <p:nvPr/>
        </p:nvCxnSpPr>
        <p:spPr>
          <a:xfrm flipV="1">
            <a:off x="6266046" y="2897204"/>
            <a:ext cx="10263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50" y="3509628"/>
            <a:ext cx="1767993" cy="317019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136808" y="2725775"/>
            <a:ext cx="1742173" cy="1884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19" idx="1"/>
            <a:endCxn id="18" idx="3"/>
          </p:cNvCxnSpPr>
          <p:nvPr/>
        </p:nvCxnSpPr>
        <p:spPr>
          <a:xfrm flipH="1">
            <a:off x="1925843" y="3668138"/>
            <a:ext cx="210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677878" y="3407343"/>
            <a:ext cx="1588168" cy="27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2381" y="2725775"/>
            <a:ext cx="1952381" cy="314286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2381" y="3359217"/>
            <a:ext cx="4076190" cy="400000"/>
          </a:xfrm>
          <a:prstGeom prst="rect">
            <a:avLst/>
          </a:prstGeom>
        </p:spPr>
      </p:pic>
      <p:cxnSp>
        <p:nvCxnSpPr>
          <p:cNvPr id="26" name="直接箭头连接符 25"/>
          <p:cNvCxnSpPr>
            <a:stCxn id="22" idx="3"/>
            <a:endCxn id="24" idx="1"/>
          </p:cNvCxnSpPr>
          <p:nvPr/>
        </p:nvCxnSpPr>
        <p:spPr>
          <a:xfrm>
            <a:off x="6266046" y="3543188"/>
            <a:ext cx="1026335" cy="16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230498" y="3082472"/>
                <a:ext cx="422039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498" y="3082472"/>
                <a:ext cx="422039" cy="391582"/>
              </a:xfrm>
              <a:prstGeom prst="rect">
                <a:avLst/>
              </a:prstGeom>
              <a:blipFill rotWithShape="0"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4230497" y="3588952"/>
                <a:ext cx="428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497" y="3588952"/>
                <a:ext cx="42825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4186989" y="3935692"/>
            <a:ext cx="2592224" cy="405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4899259" y="3407343"/>
            <a:ext cx="0" cy="26079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044665" y="3896581"/>
            <a:ext cx="625642" cy="4708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044665" y="3407343"/>
            <a:ext cx="0" cy="2716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22" idx="0"/>
          </p:cNvCxnSpPr>
          <p:nvPr/>
        </p:nvCxnSpPr>
        <p:spPr>
          <a:xfrm flipH="1" flipV="1">
            <a:off x="5471962" y="3407343"/>
            <a:ext cx="572703" cy="2716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 flipV="1">
            <a:off x="4899259" y="3407343"/>
            <a:ext cx="1145406" cy="2716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098994" y="2569843"/>
            <a:ext cx="1945671" cy="6350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098994" y="2569843"/>
            <a:ext cx="1372968" cy="6350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089946" y="2590145"/>
            <a:ext cx="809313" cy="6238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2381" y="3929384"/>
            <a:ext cx="3952381" cy="438095"/>
          </a:xfrm>
          <a:prstGeom prst="rect">
            <a:avLst/>
          </a:prstGeom>
        </p:spPr>
      </p:pic>
      <p:cxnSp>
        <p:nvCxnSpPr>
          <p:cNvPr id="59" name="直接箭头连接符 58"/>
          <p:cNvCxnSpPr>
            <a:stCxn id="31" idx="3"/>
          </p:cNvCxnSpPr>
          <p:nvPr/>
        </p:nvCxnSpPr>
        <p:spPr>
          <a:xfrm>
            <a:off x="6779213" y="4138343"/>
            <a:ext cx="484931" cy="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4067392" y="2602538"/>
            <a:ext cx="829495" cy="6505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66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2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WDL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54490" y="1562021"/>
            <a:ext cx="7844885" cy="435133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1002" y="1225485"/>
            <a:ext cx="53575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Google</a:t>
            </a:r>
            <a:r>
              <a:rPr lang="en-US" altLang="zh-CN" sz="2400" dirty="0" smtClean="0"/>
              <a:t> Play app recommendation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406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WDL</a:t>
            </a:r>
            <a:r>
              <a:rPr lang="zh-CN" altLang="en-US" dirty="0" smtClean="0"/>
              <a:t>应用（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95333" y="977852"/>
            <a:ext cx="10363200" cy="4786346"/>
          </a:xfrm>
        </p:spPr>
        <p:txBody>
          <a:bodyPr/>
          <a:lstStyle/>
          <a:p>
            <a:r>
              <a:rPr lang="zh-CN" altLang="en-US" dirty="0"/>
              <a:t>淘</a:t>
            </a:r>
            <a:r>
              <a:rPr lang="zh-CN" altLang="en-US" dirty="0" smtClean="0"/>
              <a:t>宝无线搜索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28" y="1475252"/>
            <a:ext cx="8831729" cy="498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4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dirty="0"/>
              <a:t>Wide &amp; Deep Learning for Recommender </a:t>
            </a:r>
            <a:r>
              <a:rPr lang="en-US" altLang="zh-CN" b="1" dirty="0" smtClean="0"/>
              <a:t>Systems</a:t>
            </a:r>
            <a:r>
              <a:rPr lang="zh-CN" altLang="en-US" dirty="0" smtClean="0"/>
              <a:t>（</a:t>
            </a:r>
            <a:r>
              <a:rPr lang="en-US" altLang="zh-CN" dirty="0"/>
              <a:t>https://arxiv.org/abs/1606.07792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www.tensorflow.org/tutorials/wide_and_deep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research.googleblog.com/2016/06/wide-deep-learning-better-together-with.html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70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2204" y="2378931"/>
            <a:ext cx="2777257" cy="928686"/>
          </a:xfrm>
        </p:spPr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71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实现</a:t>
            </a:r>
            <a:r>
              <a:rPr lang="zh-CN" altLang="en-US" dirty="0"/>
              <a:t>人工智能的一种方式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计算机通过数据和计算获得一定技巧的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监督学习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目标函数、训练数据、假设空间、学习算法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565" y="1770196"/>
            <a:ext cx="3625920" cy="453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941" y="3210827"/>
            <a:ext cx="5797167" cy="268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1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假设</a:t>
            </a:r>
            <a:r>
              <a:rPr lang="zh-CN" altLang="en-US" dirty="0"/>
              <a:t>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7375" y="1285860"/>
                <a:ext cx="7504729" cy="4786346"/>
              </a:xfrm>
            </p:spPr>
            <p:txBody>
              <a:bodyPr/>
              <a:lstStyle/>
              <a:p>
                <a:r>
                  <a:rPr lang="en-US" altLang="zh-CN" dirty="0" smtClean="0"/>
                  <a:t>Perceptron </a:t>
                </a:r>
                <a:r>
                  <a:rPr lang="en-US" altLang="zh-CN" dirty="0"/>
                  <a:t>Hypothesis Set</a:t>
                </a:r>
              </a:p>
              <a:p>
                <a:pPr marL="0" indent="0">
                  <a:buNone/>
                </a:pPr>
                <a:endParaRPr lang="en-US" altLang="zh-CN" b="1" dirty="0" smtClean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假设空间</a:t>
                </a:r>
                <a:r>
                  <a:rPr lang="en-US" altLang="zh-CN" b="1" i="1" dirty="0"/>
                  <a:t>H</a:t>
                </a:r>
                <a:r>
                  <a:rPr lang="zh-CN" altLang="en-US" dirty="0"/>
                  <a:t>的函数</a:t>
                </a:r>
                <a:r>
                  <a:rPr lang="en-US" altLang="zh-CN" dirty="0"/>
                  <a:t>h(x)</a:t>
                </a:r>
                <a:r>
                  <a:rPr lang="zh-CN" altLang="en-US" dirty="0"/>
                  <a:t>有无数种</a:t>
                </a:r>
                <a:r>
                  <a:rPr lang="zh-CN" altLang="en-US" dirty="0" smtClean="0"/>
                  <a:t>表示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向量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有无数种取值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学习是从假设空间中寻找一个具体的函数</a:t>
                </a:r>
                <a:r>
                  <a:rPr lang="en-US" altLang="zh-CN" dirty="0" smtClean="0"/>
                  <a:t>g(x)</a:t>
                </a:r>
                <a:r>
                  <a:rPr lang="zh-CN" altLang="en-US" dirty="0" smtClean="0"/>
                  <a:t>的过程，</a:t>
                </a:r>
                <a:r>
                  <a:rPr lang="en-US" altLang="zh-CN" dirty="0" smtClean="0"/>
                  <a:t>g(x)</a:t>
                </a:r>
                <a:r>
                  <a:rPr lang="zh-CN" altLang="en-US" dirty="0" smtClean="0"/>
                  <a:t>与目标函数</a:t>
                </a:r>
                <a:r>
                  <a:rPr lang="en-US" altLang="zh-CN" dirty="0" smtClean="0"/>
                  <a:t>f(x)</a:t>
                </a:r>
                <a:r>
                  <a:rPr lang="zh-CN" altLang="en-US" dirty="0" smtClean="0"/>
                  <a:t>越</a:t>
                </a:r>
                <a:r>
                  <a:rPr lang="zh-CN" altLang="en-US" dirty="0"/>
                  <a:t>接近越</a:t>
                </a:r>
                <a:r>
                  <a:rPr lang="zh-CN" altLang="en-US" dirty="0" smtClean="0"/>
                  <a:t>好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确定一组参数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不知道</a:t>
                </a:r>
                <a:r>
                  <a:rPr lang="en-US" altLang="zh-CN" dirty="0" smtClean="0"/>
                  <a:t>f</a:t>
                </a:r>
                <a:r>
                  <a:rPr lang="zh-CN" altLang="en-US" dirty="0" smtClean="0"/>
                  <a:t>，知道样本</a:t>
                </a:r>
                <a:r>
                  <a:rPr lang="zh-CN" altLang="en-US" dirty="0"/>
                  <a:t>输入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f(x)</a:t>
                </a:r>
                <a:r>
                  <a:rPr lang="zh-CN" altLang="en-US" dirty="0"/>
                  <a:t>作用下得到的标记</a:t>
                </a:r>
                <a:r>
                  <a:rPr lang="en-US" altLang="zh-CN" dirty="0" smtClean="0"/>
                  <a:t>y</a:t>
                </a:r>
              </a:p>
              <a:p>
                <a:pPr lvl="1"/>
                <a:r>
                  <a:rPr lang="zh-CN" altLang="en-US" dirty="0"/>
                  <a:t>不断修正这个权值向量使得最接近目标函数</a:t>
                </a:r>
                <a:r>
                  <a:rPr lang="en-US" altLang="zh-CN" dirty="0"/>
                  <a:t>f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7375" y="1285860"/>
                <a:ext cx="7504729" cy="4786346"/>
              </a:xfrm>
              <a:blipFill rotWithShape="0">
                <a:blip r:embed="rId3"/>
                <a:stretch>
                  <a:fillRect l="-812" t="-1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537" y="1884520"/>
            <a:ext cx="2547687" cy="5556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0076" y="893117"/>
            <a:ext cx="2566236" cy="17023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0075" y="2771247"/>
            <a:ext cx="1160947" cy="8202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7275" y="3946787"/>
            <a:ext cx="35147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3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假设</a:t>
            </a:r>
            <a:r>
              <a:rPr lang="zh-CN" altLang="en-US" dirty="0" smtClean="0"/>
              <a:t>空间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感知机：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逻辑回归：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神经网络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88" t="-1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287" y="1187341"/>
            <a:ext cx="3047619" cy="20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745" y="1756138"/>
            <a:ext cx="1476743" cy="5131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9315" y="2269333"/>
            <a:ext cx="2857500" cy="1409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7371" y="3657619"/>
            <a:ext cx="38100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拟合目标函数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梯度下降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梯度：函数的变化率</a:t>
            </a:r>
            <a:endParaRPr lang="en-US" altLang="zh-CN" dirty="0" smtClean="0"/>
          </a:p>
          <a:p>
            <a:pPr lvl="1"/>
            <a:r>
              <a:rPr lang="en-US" altLang="zh-CN" dirty="0"/>
              <a:t>Points in the direction of greatest increase of a </a:t>
            </a:r>
            <a:r>
              <a:rPr lang="en-US" altLang="zh-CN" dirty="0" smtClean="0"/>
              <a:t>function</a:t>
            </a:r>
          </a:p>
          <a:p>
            <a:pPr lvl="1"/>
            <a:r>
              <a:rPr lang="en-US" altLang="zh-CN" dirty="0"/>
              <a:t>keeping following the gradient, and you will reach the local maximum.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63" y="3480132"/>
            <a:ext cx="3105000" cy="2274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363" y="3593609"/>
            <a:ext cx="3000375" cy="2228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738" y="3480132"/>
            <a:ext cx="4660699" cy="2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6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Logistic </a:t>
            </a:r>
            <a:r>
              <a:rPr lang="en-US" altLang="zh-CN" dirty="0" smtClean="0"/>
              <a:t>Regression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目标函数：</a:t>
                </a:r>
                <a:endParaRPr lang="en-US" altLang="zh-CN" dirty="0" smtClean="0"/>
              </a:p>
              <a:p>
                <a:r>
                  <a:rPr lang="zh-CN" altLang="en-US" dirty="0"/>
                  <a:t>对数损失函数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L</m:t>
                    </m:r>
                    <m:r>
                      <m:rPr>
                        <m:nor/>
                      </m:rPr>
                      <a:rPr lang="en-US" altLang="zh-CN" dirty="0"/>
                      <m:t>(</m:t>
                    </m:r>
                    <m:r>
                      <m:rPr>
                        <m:nor/>
                      </m:rPr>
                      <a:rPr lang="en-US" altLang="zh-CN" dirty="0"/>
                      <m:t>Y</m:t>
                    </m:r>
                    <m:r>
                      <m:rPr>
                        <m:nor/>
                      </m:rPr>
                      <a:rPr lang="en-US" altLang="zh-CN" dirty="0"/>
                      <m:t>,</m:t>
                    </m:r>
                    <m:r>
                      <m:rPr>
                        <m:nor/>
                      </m:rPr>
                      <a:rPr lang="en-US" altLang="zh-CN" dirty="0"/>
                      <m:t>P</m:t>
                    </m:r>
                    <m:r>
                      <m:rPr>
                        <m:nor/>
                      </m:rPr>
                      <a:rPr lang="en-US" altLang="zh-CN" dirty="0"/>
                      <m:t>(</m:t>
                    </m:r>
                    <m:r>
                      <m:rPr>
                        <m:nor/>
                      </m:rPr>
                      <a:rPr lang="en-US" altLang="zh-CN" dirty="0"/>
                      <m:t>Y</m:t>
                    </m:r>
                    <m:r>
                      <m:rPr>
                        <m:nor/>
                      </m:rPr>
                      <a:rPr lang="en-US" altLang="zh-CN" dirty="0"/>
                      <m:t>|</m:t>
                    </m:r>
                    <m:r>
                      <m:rPr>
                        <m:nor/>
                      </m:rPr>
                      <a:rPr lang="en-US" altLang="zh-CN" dirty="0"/>
                      <m:t>X</m:t>
                    </m:r>
                    <m:r>
                      <m:rPr>
                        <m:nor/>
                      </m:rPr>
                      <a:rPr lang="en-US" altLang="zh-CN" dirty="0"/>
                      <m:t>))=−</m:t>
                    </m:r>
                    <m:r>
                      <m:rPr>
                        <m:nor/>
                      </m:rPr>
                      <a:rPr lang="en-US" altLang="zh-CN" dirty="0"/>
                      <m:t>logP</m:t>
                    </m:r>
                    <m:r>
                      <m:rPr>
                        <m:nor/>
                      </m:rPr>
                      <a:rPr lang="en-US" altLang="zh-CN" dirty="0"/>
                      <m:t>(</m:t>
                    </m:r>
                    <m:r>
                      <m:rPr>
                        <m:nor/>
                      </m:rPr>
                      <a:rPr lang="en-US" altLang="zh-CN" dirty="0"/>
                      <m:t>Y</m:t>
                    </m:r>
                    <m:r>
                      <m:rPr>
                        <m:nor/>
                      </m:rPr>
                      <a:rPr lang="en-US" altLang="zh-CN" dirty="0"/>
                      <m:t>|</m:t>
                    </m:r>
                    <m:r>
                      <m:rPr>
                        <m:nor/>
                      </m:rPr>
                      <a:rPr lang="en-US" altLang="zh-CN" dirty="0"/>
                      <m:t>X</m:t>
                    </m:r>
                    <m:r>
                      <m:rPr>
                        <m:nor/>
                      </m:rPr>
                      <a:rPr lang="en-US" altLang="zh-CN" dirty="0"/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对</a:t>
                </a:r>
                <a:r>
                  <a:rPr lang="zh-CN" altLang="en-US" dirty="0"/>
                  <a:t>参数求导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梯度下降参数</a:t>
                </a:r>
                <a:r>
                  <a:rPr lang="zh-CN" altLang="en-US" dirty="0"/>
                  <a:t>更新：</a:t>
                </a: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88" t="-1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985" y="1285860"/>
            <a:ext cx="2066667" cy="43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166" y="3236912"/>
            <a:ext cx="5180952" cy="3428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457" y="4252104"/>
            <a:ext cx="2780952" cy="30476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1099" y="3728839"/>
            <a:ext cx="2066667" cy="3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8748" y="2325561"/>
            <a:ext cx="5551370" cy="83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0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Wide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逻辑</a:t>
                </a:r>
                <a:r>
                  <a:rPr lang="zh-CN" altLang="en-US" dirty="0"/>
                  <a:t>回归</a:t>
                </a:r>
                <a:r>
                  <a:rPr lang="en-US" altLang="zh-CN" dirty="0"/>
                  <a:t>(logistic regression, LR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zh-CN" altLang="en-US" dirty="0" smtClean="0"/>
                  <a:t>简单</a:t>
                </a:r>
                <a:r>
                  <a:rPr lang="en-US" altLang="zh-CN" dirty="0"/>
                  <a:t>(simple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zh-CN" altLang="en-US" dirty="0" smtClean="0"/>
                  <a:t>容易</a:t>
                </a:r>
                <a:r>
                  <a:rPr lang="zh-CN" altLang="en-US" dirty="0"/>
                  <a:t>规模化</a:t>
                </a:r>
                <a:r>
                  <a:rPr lang="en-US" altLang="zh-CN" dirty="0"/>
                  <a:t>(scalable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zh-CN" altLang="en-US" dirty="0" smtClean="0"/>
                  <a:t>可</a:t>
                </a:r>
                <a:r>
                  <a:rPr lang="zh-CN" altLang="en-US" dirty="0"/>
                  <a:t>解释</a:t>
                </a:r>
                <a:r>
                  <a:rPr lang="zh-CN" altLang="en-US" dirty="0" smtClean="0"/>
                  <a:t>性强</a:t>
                </a:r>
                <a:r>
                  <a:rPr lang="en-US" altLang="zh-CN" dirty="0"/>
                  <a:t>(interpretable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zh-CN" altLang="en-US" dirty="0"/>
                  <a:t>预测输出在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之间契合概率模型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特征工程尤为重要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特征往往是二值且稀疏的</a:t>
                </a:r>
                <a:r>
                  <a:rPr lang="en-US" altLang="zh-CN" dirty="0" smtClean="0"/>
                  <a:t>(binary and sparse)</a:t>
                </a:r>
              </a:p>
              <a:p>
                <a:pPr lvl="1"/>
                <a:r>
                  <a:rPr lang="zh-CN" altLang="en-US" dirty="0" smtClean="0"/>
                  <a:t>连续特征一般需要离散化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通过交叉操作构建新的特征（</a:t>
                </a:r>
                <a:r>
                  <a:rPr lang="en-US" altLang="zh-CN" dirty="0" smtClean="0"/>
                  <a:t>cross-product transformation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𝑘𝑖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en-US" altLang="zh-CN" b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altLang="zh-CN" b="0" dirty="0" smtClean="0"/>
              </a:p>
              <a:p>
                <a:pPr lvl="2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941" b="-11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75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Wide Model(2)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连续特征为何需要离散化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目标和特征之间往往不是线性关系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特征分区间之后，每个区间上目标（</a:t>
            </a:r>
            <a:r>
              <a:rPr lang="en-US" altLang="zh-CN" dirty="0" smtClean="0"/>
              <a:t>y</a:t>
            </a:r>
            <a:r>
              <a:rPr lang="zh-CN" altLang="en-US" dirty="0" smtClean="0"/>
              <a:t>）的分布可能是不同的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提升模型的表达能力 （引入非线性）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单变量离散化为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个区间之后，每个区间都有独立的权重，相当于分段函数</a:t>
            </a:r>
            <a:endParaRPr lang="en-US" altLang="zh-CN" dirty="0" smtClean="0"/>
          </a:p>
          <a:p>
            <a:pPr lvl="2"/>
            <a:r>
              <a:rPr lang="zh-CN" altLang="en-US" dirty="0"/>
              <a:t>离散化后可以进行特征交叉，由</a:t>
            </a:r>
            <a:r>
              <a:rPr lang="en-US" altLang="zh-CN" dirty="0"/>
              <a:t>M+N</a:t>
            </a:r>
            <a:r>
              <a:rPr lang="zh-CN" altLang="en-US" dirty="0"/>
              <a:t>个变量变为</a:t>
            </a:r>
            <a:r>
              <a:rPr lang="en-US" altLang="zh-CN" dirty="0"/>
              <a:t>M*N</a:t>
            </a:r>
            <a:r>
              <a:rPr lang="zh-CN" altLang="en-US" dirty="0"/>
              <a:t>个变量，进一步引入非线性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增加系统抗数据噪声的能力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异常值不论大小都处于相应的区间内</a:t>
            </a:r>
            <a:endParaRPr lang="en-US" altLang="zh-CN" dirty="0" smtClean="0"/>
          </a:p>
          <a:p>
            <a:pPr lvl="1"/>
            <a:r>
              <a:rPr lang="zh-CN" altLang="en-US" dirty="0"/>
              <a:t>特征离散化后，模型会更</a:t>
            </a:r>
            <a:r>
              <a:rPr lang="zh-CN" altLang="en-US" dirty="0" smtClean="0"/>
              <a:t>稳定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用户长</a:t>
            </a:r>
            <a:r>
              <a:rPr lang="zh-CN" altLang="en-US" dirty="0"/>
              <a:t>了一</a:t>
            </a:r>
            <a:r>
              <a:rPr lang="zh-CN" altLang="en-US" dirty="0" smtClean="0"/>
              <a:t>岁可能还处于原来的年龄区间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CTR</a:t>
            </a:r>
            <a:r>
              <a:rPr lang="zh-CN" altLang="en-US" dirty="0" smtClean="0"/>
              <a:t>的微小变化不会引起预测结果的变化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854488"/>
              </p:ext>
            </p:extLst>
          </p:nvPr>
        </p:nvGraphicFramePr>
        <p:xfrm>
          <a:off x="7401823" y="3773105"/>
          <a:ext cx="345671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89"/>
                <a:gridCol w="432089"/>
                <a:gridCol w="432089"/>
                <a:gridCol w="432089"/>
                <a:gridCol w="432089"/>
                <a:gridCol w="432089"/>
                <a:gridCol w="432089"/>
                <a:gridCol w="432089"/>
              </a:tblGrid>
              <a:tr h="343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7401827" y="5967661"/>
            <a:ext cx="3801979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203806" y="5696368"/>
            <a:ext cx="51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pv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7401827" y="3619098"/>
            <a:ext cx="0" cy="23485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708808" y="3494367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click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37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Wide Model(3)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如何做连续特征离散化和特征交叉组合？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摸着石头过河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验证困难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无法达到最优</a:t>
            </a:r>
            <a:endParaRPr lang="en-US" altLang="zh-CN" dirty="0" smtClean="0"/>
          </a:p>
          <a:p>
            <a:r>
              <a:rPr lang="zh-CN" altLang="en-US" dirty="0" smtClean="0"/>
              <a:t>能不做连续特征离散化吗？</a:t>
            </a:r>
            <a:endParaRPr lang="en-US" altLang="zh-CN" dirty="0" smtClean="0"/>
          </a:p>
          <a:p>
            <a:pPr lvl="1"/>
            <a:r>
              <a:rPr lang="zh-CN" altLang="en-US" dirty="0"/>
              <a:t>海量离散特征</a:t>
            </a:r>
            <a:r>
              <a:rPr lang="en-US" altLang="zh-CN" dirty="0"/>
              <a:t>+</a:t>
            </a:r>
            <a:r>
              <a:rPr lang="zh-CN" altLang="en-US" dirty="0"/>
              <a:t>简单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zh-CN" altLang="en-US" dirty="0"/>
              <a:t>少量连续特征</a:t>
            </a:r>
            <a:r>
              <a:rPr lang="en-US" altLang="zh-CN" dirty="0"/>
              <a:t>+</a:t>
            </a:r>
            <a:r>
              <a:rPr lang="zh-CN" altLang="en-US" dirty="0"/>
              <a:t>复杂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决策树、</a:t>
            </a:r>
            <a:r>
              <a:rPr lang="en-US" altLang="zh-CN" dirty="0" smtClean="0"/>
              <a:t>GBDT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DNN</a:t>
            </a:r>
          </a:p>
          <a:p>
            <a:r>
              <a:rPr lang="zh-CN" altLang="en-US" dirty="0" smtClean="0"/>
              <a:t>能自动做特征交叉组合吗？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MLR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DNN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39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自定义 1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F4965"/>
      </a:accent1>
      <a:accent2>
        <a:srgbClr val="9F2936"/>
      </a:accent2>
      <a:accent3>
        <a:srgbClr val="9966FF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贝贝搜索的ES之路" id="{215EED34-E906-4832-B7B6-889F8E4BC576}" vid="{57C66DBD-E2AE-4549-AB67-1809AAA7DE9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贝贝ppt模板</Template>
  <TotalTime>1045</TotalTime>
  <Words>1012</Words>
  <Application>Microsoft Office PowerPoint</Application>
  <PresentationFormat>宽屏</PresentationFormat>
  <Paragraphs>140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Cambria Math</vt:lpstr>
      <vt:lpstr>Wingdings 2</vt:lpstr>
      <vt:lpstr>平衡</vt:lpstr>
      <vt:lpstr>Wide &amp; Deep Learning</vt:lpstr>
      <vt:lpstr>机器学习——实现人工智能的一种方式</vt:lpstr>
      <vt:lpstr>假设空间</vt:lpstr>
      <vt:lpstr>假设空间(2)</vt:lpstr>
      <vt:lpstr>拟合目标函数</vt:lpstr>
      <vt:lpstr>Logistic Regression</vt:lpstr>
      <vt:lpstr>Wide Model</vt:lpstr>
      <vt:lpstr>Wide Model(2)</vt:lpstr>
      <vt:lpstr>Wide Model(3)</vt:lpstr>
      <vt:lpstr>Wide Model(4)</vt:lpstr>
      <vt:lpstr>Deep Model</vt:lpstr>
      <vt:lpstr>Deep Model（2）</vt:lpstr>
      <vt:lpstr>Wide &amp; Deep Model</vt:lpstr>
      <vt:lpstr>Wide &amp; Deep Model(2)</vt:lpstr>
      <vt:lpstr>WDL应用</vt:lpstr>
      <vt:lpstr>WDL应用（2）</vt:lpstr>
      <vt:lpstr>参考资料</vt:lpstr>
      <vt:lpstr>谢谢！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 &amp; Deep Learning</dc:title>
  <dc:creator>杨旭东</dc:creator>
  <cp:lastModifiedBy>杨旭东</cp:lastModifiedBy>
  <cp:revision>57</cp:revision>
  <dcterms:created xsi:type="dcterms:W3CDTF">2017-07-21T04:11:47Z</dcterms:created>
  <dcterms:modified xsi:type="dcterms:W3CDTF">2017-07-27T03:17:28Z</dcterms:modified>
</cp:coreProperties>
</file>